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38" r:id="rId2"/>
    <p:sldId id="441" r:id="rId3"/>
    <p:sldId id="445" r:id="rId4"/>
    <p:sldId id="444" r:id="rId5"/>
    <p:sldId id="456" r:id="rId6"/>
    <p:sldId id="455" r:id="rId7"/>
    <p:sldId id="446" r:id="rId8"/>
    <p:sldId id="447" r:id="rId9"/>
    <p:sldId id="448" r:id="rId10"/>
    <p:sldId id="451" r:id="rId11"/>
    <p:sldId id="450" r:id="rId12"/>
    <p:sldId id="452" r:id="rId13"/>
    <p:sldId id="453" r:id="rId14"/>
    <p:sldId id="454" r:id="rId15"/>
    <p:sldId id="337" r:id="rId16"/>
  </p:sldIdLst>
  <p:sldSz cx="9144000" cy="6858000" type="screen4x3"/>
  <p:notesSz cx="7086600" cy="94297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0C7E"/>
    <a:srgbClr val="3A14DA"/>
    <a:srgbClr val="CC0000"/>
    <a:srgbClr val="990033"/>
    <a:srgbClr val="333333"/>
    <a:srgbClr val="4D4D4D"/>
    <a:srgbClr val="008000"/>
    <a:srgbClr val="EFF2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40" autoAdjust="0"/>
    <p:restoredTop sz="94664" autoAdjust="0"/>
  </p:normalViewPr>
  <p:slideViewPr>
    <p:cSldViewPr>
      <p:cViewPr>
        <p:scale>
          <a:sx n="66" d="100"/>
          <a:sy n="66" d="100"/>
        </p:scale>
        <p:origin x="-46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75" tIns="47188" rIns="94375" bIns="47188" numCol="1" anchor="t" anchorCtr="0" compatLnSpc="1">
            <a:prstTxWarp prst="textNoShape">
              <a:avLst/>
            </a:prstTxWarp>
          </a:bodyPr>
          <a:lstStyle>
            <a:lvl1pPr defTabSz="942975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4788" y="0"/>
            <a:ext cx="3070225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75" tIns="47188" rIns="94375" bIns="47188" numCol="1" anchor="t" anchorCtr="0" compatLnSpc="1">
            <a:prstTxWarp prst="textNoShape">
              <a:avLst/>
            </a:prstTxWarp>
          </a:bodyPr>
          <a:lstStyle>
            <a:lvl1pPr algn="r" defTabSz="942975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56675"/>
            <a:ext cx="3070225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75" tIns="47188" rIns="94375" bIns="47188" numCol="1" anchor="b" anchorCtr="0" compatLnSpc="1">
            <a:prstTxWarp prst="textNoShape">
              <a:avLst/>
            </a:prstTxWarp>
          </a:bodyPr>
          <a:lstStyle>
            <a:lvl1pPr defTabSz="942975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4788" y="8956675"/>
            <a:ext cx="3070225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75" tIns="47188" rIns="94375" bIns="47188" numCol="1" anchor="b" anchorCtr="0" compatLnSpc="1">
            <a:prstTxWarp prst="textNoShape">
              <a:avLst/>
            </a:prstTxWarp>
          </a:bodyPr>
          <a:lstStyle>
            <a:lvl1pPr algn="r" defTabSz="942975">
              <a:defRPr sz="1200"/>
            </a:lvl1pPr>
          </a:lstStyle>
          <a:p>
            <a:pPr>
              <a:defRPr/>
            </a:pPr>
            <a:fld id="{657DCF00-1463-467A-BF12-0F56A1FF4E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7722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75" tIns="47188" rIns="94375" bIns="47188" numCol="1" anchor="t" anchorCtr="0" compatLnSpc="1">
            <a:prstTxWarp prst="textNoShape">
              <a:avLst/>
            </a:prstTxWarp>
          </a:bodyPr>
          <a:lstStyle>
            <a:lvl1pPr defTabSz="942975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4788" y="0"/>
            <a:ext cx="3070225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75" tIns="47188" rIns="94375" bIns="47188" numCol="1" anchor="t" anchorCtr="0" compatLnSpc="1">
            <a:prstTxWarp prst="textNoShape">
              <a:avLst/>
            </a:prstTxWarp>
          </a:bodyPr>
          <a:lstStyle>
            <a:lvl1pPr algn="r" defTabSz="942975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7450" y="708025"/>
            <a:ext cx="4713288" cy="35353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025" y="4478338"/>
            <a:ext cx="5670550" cy="424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75" tIns="47188" rIns="94375" bIns="471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56675"/>
            <a:ext cx="3070225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75" tIns="47188" rIns="94375" bIns="47188" numCol="1" anchor="b" anchorCtr="0" compatLnSpc="1">
            <a:prstTxWarp prst="textNoShape">
              <a:avLst/>
            </a:prstTxWarp>
          </a:bodyPr>
          <a:lstStyle>
            <a:lvl1pPr defTabSz="942975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4788" y="8956675"/>
            <a:ext cx="3070225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75" tIns="47188" rIns="94375" bIns="47188" numCol="1" anchor="b" anchorCtr="0" compatLnSpc="1">
            <a:prstTxWarp prst="textNoShape">
              <a:avLst/>
            </a:prstTxWarp>
          </a:bodyPr>
          <a:lstStyle>
            <a:lvl1pPr algn="r" defTabSz="942975">
              <a:defRPr sz="1200"/>
            </a:lvl1pPr>
          </a:lstStyle>
          <a:p>
            <a:pPr>
              <a:defRPr/>
            </a:pPr>
            <a:fld id="{20F76E53-A326-4784-9675-CCF728D1BD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6267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F76E53-A326-4784-9675-CCF728D1BD37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F76E53-A326-4784-9675-CCF728D1BD37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F76E53-A326-4784-9675-CCF728D1BD37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F76E53-A326-4784-9675-CCF728D1BD37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F76E53-A326-4784-9675-CCF728D1BD37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F76E53-A326-4784-9675-CCF728D1BD37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F76E53-A326-4784-9675-CCF728D1BD37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F76E53-A326-4784-9675-CCF728D1BD37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F76E53-A326-4784-9675-CCF728D1BD37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F76E53-A326-4784-9675-CCF728D1BD3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F76E53-A326-4784-9675-CCF728D1BD37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F76E53-A326-4784-9675-CCF728D1BD37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F76E53-A326-4784-9675-CCF728D1BD37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F76E53-A326-4784-9675-CCF728D1BD37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F76E53-A326-4784-9675-CCF728D1BD37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 flipV="1">
            <a:off x="0" y="0"/>
            <a:ext cx="1447800" cy="6858000"/>
          </a:xfrm>
          <a:prstGeom prst="rect">
            <a:avLst/>
          </a:prstGeom>
          <a:gradFill rotWithShape="1">
            <a:gsLst>
              <a:gs pos="0">
                <a:schemeClr val="folHlink">
                  <a:gamma/>
                  <a:tint val="84706"/>
                  <a:invGamma/>
                </a:schemeClr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eaVert" wrap="none" anchor="ctr"/>
          <a:lstStyle/>
          <a:p>
            <a:pPr algn="ctr">
              <a:defRPr/>
            </a:pPr>
            <a:r>
              <a:rPr lang="en-US" sz="8000" i="1" dirty="0">
                <a:latin typeface="Times New Roman" pitchFamily="18" charset="0"/>
              </a:rPr>
              <a:t>quality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67000" y="685800"/>
            <a:ext cx="5791200" cy="2917825"/>
          </a:xfrm>
        </p:spPr>
        <p:txBody>
          <a:bodyPr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3810000"/>
            <a:ext cx="5715000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9D84E-BE87-4721-BA15-DE1C7A1844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00ED4-1573-45C6-B6E0-DAB9E92C3949}" type="datetime1">
              <a:rPr lang="en-US"/>
              <a:pPr>
                <a:defRPr/>
              </a:pPr>
              <a:t>9/3/2013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E19A8-D3E5-4B8E-9037-CE45A7D97E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771ED7-FD96-4C12-92CF-D4D804A6F9AD}" type="datetime1">
              <a:rPr lang="en-US"/>
              <a:pPr>
                <a:defRPr/>
              </a:pPr>
              <a:t>9/3/2013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274638"/>
            <a:ext cx="17907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38"/>
            <a:ext cx="52197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130A1-B881-432B-83A1-3BC03ED679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338EE8-76F7-43FA-A5E9-5459D77B3AA7}" type="datetime1">
              <a:rPr lang="en-US"/>
              <a:pPr>
                <a:defRPr/>
              </a:pPr>
              <a:t>9/3/2013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716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600200" y="1600200"/>
            <a:ext cx="34671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219700" y="1600200"/>
            <a:ext cx="34671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219700" y="3938588"/>
            <a:ext cx="34671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0E1E0-977C-4139-90C3-23F08810E6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00E11-B51C-4894-BE17-813F71792818}" type="datetime1">
              <a:rPr lang="en-US"/>
              <a:pPr>
                <a:defRPr/>
              </a:pPr>
              <a:t>9/3/2013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716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600200" y="1600200"/>
            <a:ext cx="34671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600200"/>
            <a:ext cx="34671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9C2CD3-7B60-474A-9801-E152EA9D11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80A08-C2E7-4C9C-B9B0-BB6E87E9839B}" type="datetime1">
              <a:rPr lang="en-US"/>
              <a:pPr>
                <a:defRPr/>
              </a:pPr>
              <a:t>9/3/2013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716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600200" y="1600200"/>
            <a:ext cx="7086600" cy="452596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80804A-5943-47C4-9205-5EB8C59CDD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D0051-40AB-4B5B-A82E-70CEACA9490D}" type="datetime1">
              <a:rPr lang="en-US"/>
              <a:pPr>
                <a:defRPr/>
              </a:pPr>
              <a:t>9/3/2013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94E948-CC1E-428D-B619-F62133740C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1CAF5-BC81-4DD1-A9E6-2E8D6C3FBBF9}" type="datetime1">
              <a:rPr lang="en-US"/>
              <a:pPr>
                <a:defRPr/>
              </a:pPr>
              <a:t>9/3/2013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A3AFC-76AF-49EE-A255-D00BD6A63F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0EEC4E-B565-4D05-AAA9-068D832F741A}" type="datetime1">
              <a:rPr lang="en-US"/>
              <a:pPr>
                <a:defRPr/>
              </a:pPr>
              <a:t>9/3/2013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0200" y="1600200"/>
            <a:ext cx="3467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600200"/>
            <a:ext cx="3467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4389A-5A3B-4F47-9B9B-E3C51D0DFB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07B1D6-8E3B-4B6C-8F10-F5CDD233775C}" type="datetime1">
              <a:rPr lang="en-US"/>
              <a:pPr>
                <a:defRPr/>
              </a:pPr>
              <a:t>9/3/2013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DE9C63-8296-49A5-A743-BE4D53A45A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5C4340-F343-4EDC-935A-BF9A00CEC96B}" type="datetime1">
              <a:rPr lang="en-US"/>
              <a:pPr>
                <a:defRPr/>
              </a:pPr>
              <a:t>9/3/2013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B8CB0-2B9B-4B7B-84B9-5FEC425C53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C98BC6-C51A-49D3-83D9-A7B1FD90ECCA}" type="datetime1">
              <a:rPr lang="en-US"/>
              <a:pPr>
                <a:defRPr/>
              </a:pPr>
              <a:t>9/3/2013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357ABE-B073-4E00-BB6F-BD5FBF2791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253B73-E584-48D3-9C5B-75731A570460}" type="datetime1">
              <a:rPr lang="en-US"/>
              <a:pPr>
                <a:defRPr/>
              </a:pPr>
              <a:t>9/3/2013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E2E988-6617-46AA-90C0-2C5462B076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F80A8-48CB-4CCF-8560-3C1217ACF064}" type="datetime1">
              <a:rPr lang="en-US"/>
              <a:pPr>
                <a:defRPr/>
              </a:pPr>
              <a:t>9/3/2013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28905-2AAE-40D4-9EC0-9161B412EC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1581E-A867-49AD-B207-381BB2BECB24}" type="datetime1">
              <a:rPr lang="en-US"/>
              <a:pPr>
                <a:defRPr/>
              </a:pPr>
              <a:t>9/3/2013</a:t>
            </a:fld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274638"/>
            <a:ext cx="716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00200" y="1600200"/>
            <a:ext cx="7086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14600" y="6553200"/>
            <a:ext cx="426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28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4C7779BE-D488-475D-885D-DEEE4CF1BE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 flipV="1">
            <a:off x="0" y="0"/>
            <a:ext cx="1447800" cy="6858000"/>
          </a:xfrm>
          <a:prstGeom prst="rect">
            <a:avLst/>
          </a:prstGeom>
          <a:gradFill rotWithShape="1">
            <a:gsLst>
              <a:gs pos="0">
                <a:schemeClr val="folHlink">
                  <a:gamma/>
                  <a:tint val="84706"/>
                  <a:invGamma/>
                </a:schemeClr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>
              <a:defRPr/>
            </a:pPr>
            <a:r>
              <a:rPr lang="en-US" sz="8000" i="1" dirty="0">
                <a:latin typeface="Times New Roman" pitchFamily="18" charset="0"/>
              </a:rPr>
              <a:t>quality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553200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86B31C97-4CDD-4288-9107-A6D8720EAA0E}" type="datetime1">
              <a:rPr lang="en-US"/>
              <a:pPr>
                <a:defRPr/>
              </a:pPr>
              <a:t>9/3/2013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1" r:id="rId3"/>
    <p:sldLayoutId id="2147483660" r:id="rId4"/>
    <p:sldLayoutId id="2147483659" r:id="rId5"/>
    <p:sldLayoutId id="2147483658" r:id="rId6"/>
    <p:sldLayoutId id="2147483657" r:id="rId7"/>
    <p:sldLayoutId id="2147483656" r:id="rId8"/>
    <p:sldLayoutId id="2147483655" r:id="rId9"/>
    <p:sldLayoutId id="2147483654" r:id="rId10"/>
    <p:sldLayoutId id="2147483653" r:id="rId11"/>
    <p:sldLayoutId id="2147483652" r:id="rId12"/>
    <p:sldLayoutId id="2147483651" r:id="rId13"/>
    <p:sldLayoutId id="2147483650" r:id="rId14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gnoell@lsu.edu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5" Type="http://schemas.openxmlformats.org/officeDocument/2006/relationships/hyperlink" Target="mailto:Jeanne.burns@la.gov" TargetMode="External"/><Relationship Id="rId4" Type="http://schemas.openxmlformats.org/officeDocument/2006/relationships/hyperlink" Target="mailto:kgansle@lsu.edu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2133600"/>
            <a:ext cx="6781800" cy="2057400"/>
          </a:xfrm>
        </p:spPr>
        <p:txBody>
          <a:bodyPr/>
          <a:lstStyle/>
          <a:p>
            <a:pPr algn="ctr" eaLnBrk="1" hangingPunct="1"/>
            <a:endParaRPr lang="en-US" sz="3600" b="1" dirty="0" smtClean="0">
              <a:latin typeface="Times New Roman" pitchFamily="18" charset="0"/>
            </a:endParaRPr>
          </a:p>
        </p:txBody>
      </p:sp>
      <p:sp>
        <p:nvSpPr>
          <p:cNvPr id="13107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2895600"/>
            <a:ext cx="7543800" cy="11430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</a:pPr>
            <a:endParaRPr lang="en-US" sz="1600" b="1" i="1" dirty="0" smtClean="0">
              <a:solidFill>
                <a:schemeClr val="folHlink"/>
              </a:solidFill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</a:pPr>
            <a:endParaRPr lang="en-US" sz="1600" b="1" i="1" dirty="0" smtClean="0">
              <a:solidFill>
                <a:schemeClr val="folHlink"/>
              </a:solidFill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</a:pPr>
            <a:r>
              <a:rPr lang="en-US" sz="1800" b="1" i="1" dirty="0" smtClean="0">
                <a:solidFill>
                  <a:schemeClr val="folHlink"/>
                </a:solidFill>
                <a:latin typeface="Times New Roman" pitchFamily="18" charset="0"/>
              </a:rPr>
              <a:t>George H. Noell, Ph.D.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1800" b="1" i="1" dirty="0" smtClean="0">
                <a:solidFill>
                  <a:schemeClr val="folHlink"/>
                </a:solidFill>
                <a:latin typeface="Times New Roman" pitchFamily="18" charset="0"/>
              </a:rPr>
              <a:t>Louisiana State University and A&amp;M College</a:t>
            </a:r>
          </a:p>
          <a:p>
            <a:pPr algn="ctr" eaLnBrk="1" hangingPunct="1">
              <a:lnSpc>
                <a:spcPct val="80000"/>
              </a:lnSpc>
            </a:pPr>
            <a:endParaRPr lang="en-US" sz="1800" b="1" i="1" dirty="0" smtClean="0">
              <a:solidFill>
                <a:schemeClr val="folHlink"/>
              </a:solidFill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</a:pPr>
            <a:r>
              <a:rPr lang="en-US" sz="1800" b="1" i="1" dirty="0" smtClean="0">
                <a:solidFill>
                  <a:schemeClr val="folHlink"/>
                </a:solidFill>
                <a:latin typeface="Times New Roman" pitchFamily="18" charset="0"/>
              </a:rPr>
              <a:t>Kristin  A. Gansle, Ph.D.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1800" b="1" i="1" dirty="0" smtClean="0">
                <a:solidFill>
                  <a:schemeClr val="folHlink"/>
                </a:solidFill>
                <a:latin typeface="Times New Roman" pitchFamily="18" charset="0"/>
              </a:rPr>
              <a:t>Louisiana State University and A&amp;M College</a:t>
            </a:r>
          </a:p>
          <a:p>
            <a:pPr algn="ctr" eaLnBrk="1" hangingPunct="1">
              <a:lnSpc>
                <a:spcPct val="80000"/>
              </a:lnSpc>
            </a:pPr>
            <a:endParaRPr lang="en-US" sz="1800" b="1" i="1" dirty="0" smtClean="0">
              <a:solidFill>
                <a:schemeClr val="folHlink"/>
              </a:solidFill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</a:pPr>
            <a:r>
              <a:rPr lang="en-US" sz="1800" b="1" i="1" dirty="0" smtClean="0">
                <a:solidFill>
                  <a:schemeClr val="folHlink"/>
                </a:solidFill>
                <a:latin typeface="Times New Roman" pitchFamily="18" charset="0"/>
              </a:rPr>
              <a:t>Jeanne M. Burns, Ph.D.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1800" b="1" i="1" dirty="0" smtClean="0">
                <a:solidFill>
                  <a:schemeClr val="folHlink"/>
                </a:solidFill>
                <a:latin typeface="Times New Roman" pitchFamily="18" charset="0"/>
              </a:rPr>
              <a:t>Louisiana Board of Regents</a:t>
            </a:r>
          </a:p>
          <a:p>
            <a:pPr algn="ctr" eaLnBrk="1" hangingPunct="1">
              <a:lnSpc>
                <a:spcPct val="80000"/>
              </a:lnSpc>
            </a:pPr>
            <a:endParaRPr lang="en-US" sz="1800" b="1" i="1" dirty="0" smtClean="0">
              <a:solidFill>
                <a:schemeClr val="folHlink"/>
              </a:solidFill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</a:pPr>
            <a:endParaRPr lang="en-US" sz="1800" b="1" i="1" dirty="0" smtClean="0">
              <a:solidFill>
                <a:schemeClr val="folHlink"/>
              </a:solidFill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</a:pPr>
            <a:r>
              <a:rPr lang="en-US" sz="2000" b="1" dirty="0" smtClean="0">
                <a:latin typeface="Times New Roman" pitchFamily="18" charset="0"/>
              </a:rPr>
              <a:t>August 26, 2010</a:t>
            </a:r>
          </a:p>
          <a:p>
            <a:pPr algn="ctr" eaLnBrk="1" hangingPunct="1">
              <a:lnSpc>
                <a:spcPct val="80000"/>
              </a:lnSpc>
            </a:pPr>
            <a:endParaRPr lang="en-US" sz="1800" b="1" i="1" dirty="0" smtClean="0">
              <a:solidFill>
                <a:schemeClr val="folHlink"/>
              </a:solidFill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</a:pPr>
            <a:endParaRPr lang="en-US" sz="1800" b="1" i="1" dirty="0" smtClean="0">
              <a:solidFill>
                <a:schemeClr val="folHlink"/>
              </a:solidFill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</a:pPr>
            <a:endParaRPr lang="en-US" sz="1800" b="1" dirty="0" smtClean="0">
              <a:solidFill>
                <a:schemeClr val="folHlink"/>
              </a:solidFill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</a:pPr>
            <a:endParaRPr lang="en-US" sz="2000" b="1" dirty="0" smtClean="0">
              <a:solidFill>
                <a:schemeClr val="folHlink"/>
              </a:solidFill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</a:pPr>
            <a:endParaRPr lang="en-US" sz="1800" b="1" dirty="0" smtClean="0">
              <a:solidFill>
                <a:schemeClr val="folHlink"/>
              </a:solidFill>
            </a:endParaRPr>
          </a:p>
          <a:p>
            <a:pPr algn="ctr" eaLnBrk="1" hangingPunct="1">
              <a:lnSpc>
                <a:spcPct val="80000"/>
              </a:lnSpc>
            </a:pPr>
            <a:endParaRPr lang="en-US" sz="2000" b="1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000" b="1" dirty="0" smtClean="0">
              <a:latin typeface="Times New Roman" pitchFamily="18" charset="0"/>
            </a:endParaRPr>
          </a:p>
        </p:txBody>
      </p:sp>
      <p:graphicFrame>
        <p:nvGraphicFramePr>
          <p:cNvPr id="131076" name="Object 4"/>
          <p:cNvGraphicFramePr>
            <a:graphicFrameLocks noGrp="1" noChangeAspect="1"/>
          </p:cNvGraphicFramePr>
          <p:nvPr>
            <p:ph idx="4294967295"/>
          </p:nvPr>
        </p:nvGraphicFramePr>
        <p:xfrm>
          <a:off x="3886200" y="304800"/>
          <a:ext cx="2286000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077" name="Photo Editor Photo" r:id="rId4" imgW="6485714" imgH="2390476" progId="">
                  <p:embed/>
                </p:oleObj>
              </mc:Choice>
              <mc:Fallback>
                <p:oleObj name="Photo Editor Photo" r:id="rId4" imgW="6485714" imgH="2390476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04800"/>
                        <a:ext cx="2286000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CC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1079" name="Text Box 5"/>
          <p:cNvSpPr txBox="1">
            <a:spLocks noChangeArrowheads="1"/>
          </p:cNvSpPr>
          <p:nvPr/>
        </p:nvSpPr>
        <p:spPr bwMode="auto">
          <a:xfrm>
            <a:off x="1905000" y="1371600"/>
            <a:ext cx="6858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 dirty="0">
                <a:latin typeface="Times New Roman" pitchFamily="18" charset="0"/>
              </a:rPr>
              <a:t>Value-Added Teacher Preparation Assessment </a:t>
            </a:r>
            <a:r>
              <a:rPr lang="en-US" sz="3200" b="1" dirty="0" smtClean="0">
                <a:latin typeface="Times New Roman" pitchFamily="18" charset="0"/>
              </a:rPr>
              <a:t>Model</a:t>
            </a:r>
          </a:p>
          <a:p>
            <a:pPr algn="ctr"/>
            <a:r>
              <a:rPr lang="en-US" sz="3200" b="1" dirty="0" smtClean="0">
                <a:latin typeface="Times New Roman" pitchFamily="18" charset="0"/>
              </a:rPr>
              <a:t>2009-2010 Results</a:t>
            </a:r>
            <a:endParaRPr lang="en-US" sz="3200" b="1" dirty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8001000" cy="11430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</a:rPr>
              <a:t>Five Performance Levels</a:t>
            </a:r>
          </a:p>
        </p:txBody>
      </p:sp>
      <p:sp>
        <p:nvSpPr>
          <p:cNvPr id="139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914400"/>
            <a:ext cx="6934200" cy="3733800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Programs in which grades 4-9 students taught by new teachers performed at levels that were:</a:t>
            </a:r>
          </a:p>
          <a:p>
            <a:pPr>
              <a:buNone/>
            </a:pPr>
            <a:endParaRPr lang="en-US" sz="1400" b="1" dirty="0" smtClean="0"/>
          </a:p>
          <a:p>
            <a:r>
              <a:rPr lang="en-US" sz="2000" b="1" dirty="0" smtClean="0"/>
              <a:t>Performance Level 1:  </a:t>
            </a:r>
            <a:r>
              <a:rPr lang="en-US" sz="2000" dirty="0" smtClean="0"/>
              <a:t>Outcomes that were better than students taught by </a:t>
            </a:r>
            <a:r>
              <a:rPr lang="en-US" sz="2000" dirty="0" smtClean="0">
                <a:solidFill>
                  <a:srgbClr val="C00000"/>
                </a:solidFill>
              </a:rPr>
              <a:t>experienced</a:t>
            </a:r>
            <a:r>
              <a:rPr lang="en-US" sz="2000" dirty="0" smtClean="0"/>
              <a:t> teachers.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Performance Level 2:  </a:t>
            </a:r>
            <a:r>
              <a:rPr lang="en-US" sz="2000" dirty="0" smtClean="0"/>
              <a:t>Outcomes that were comparable to students taught by </a:t>
            </a:r>
            <a:r>
              <a:rPr lang="en-US" sz="2000" dirty="0" smtClean="0">
                <a:solidFill>
                  <a:srgbClr val="C00000"/>
                </a:solidFill>
              </a:rPr>
              <a:t>experienced </a:t>
            </a:r>
            <a:r>
              <a:rPr lang="en-US" sz="2000" dirty="0" smtClean="0"/>
              <a:t>teachers.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Performance Level 3:</a:t>
            </a:r>
            <a:r>
              <a:rPr lang="en-US" sz="2000" dirty="0" smtClean="0"/>
              <a:t>  Outcomes that were comparable to students taught by </a:t>
            </a:r>
            <a:r>
              <a:rPr lang="en-US" sz="2000" dirty="0" smtClean="0">
                <a:solidFill>
                  <a:srgbClr val="C00000"/>
                </a:solidFill>
              </a:rPr>
              <a:t>new</a:t>
            </a:r>
            <a:r>
              <a:rPr lang="en-US" sz="2000" dirty="0" smtClean="0"/>
              <a:t> teachers.</a:t>
            </a:r>
          </a:p>
          <a:p>
            <a:endParaRPr lang="en-US" sz="2000" dirty="0" smtClean="0"/>
          </a:p>
          <a:p>
            <a:r>
              <a:rPr lang="en-US" sz="2000" dirty="0" smtClean="0"/>
              <a:t> </a:t>
            </a:r>
            <a:r>
              <a:rPr lang="en-US" sz="2000" b="1" dirty="0" smtClean="0"/>
              <a:t>Performance Level 4</a:t>
            </a:r>
            <a:r>
              <a:rPr lang="en-US" sz="2000" dirty="0" smtClean="0"/>
              <a:t>:  Outcomes that were weaker than students taught by average </a:t>
            </a:r>
            <a:r>
              <a:rPr lang="en-US" sz="2000" dirty="0" smtClean="0">
                <a:solidFill>
                  <a:srgbClr val="C00000"/>
                </a:solidFill>
              </a:rPr>
              <a:t>new</a:t>
            </a:r>
            <a:r>
              <a:rPr lang="en-US" sz="2000" dirty="0" smtClean="0"/>
              <a:t> teachers.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 Performance Level 5:  </a:t>
            </a:r>
            <a:r>
              <a:rPr lang="en-US" sz="2000" dirty="0" smtClean="0"/>
              <a:t>Outcomes that are statistically significantly weaker than average </a:t>
            </a:r>
            <a:r>
              <a:rPr lang="en-US" sz="2000" dirty="0" smtClean="0">
                <a:solidFill>
                  <a:srgbClr val="C00000"/>
                </a:solidFill>
              </a:rPr>
              <a:t>new</a:t>
            </a:r>
            <a:r>
              <a:rPr lang="en-US" sz="2000" dirty="0" smtClean="0"/>
              <a:t> teachers.</a:t>
            </a:r>
          </a:p>
          <a:p>
            <a:endParaRPr lang="en-US" sz="16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676400" y="1600200"/>
          <a:ext cx="7162801" cy="5092315"/>
        </p:xfrm>
        <a:graphic>
          <a:graphicData uri="http://schemas.openxmlformats.org/drawingml/2006/table">
            <a:tbl>
              <a:tblPr/>
              <a:tblGrid>
                <a:gridCol w="2504287"/>
                <a:gridCol w="942474"/>
                <a:gridCol w="942474"/>
                <a:gridCol w="942474"/>
                <a:gridCol w="942474"/>
                <a:gridCol w="888618"/>
              </a:tblGrid>
              <a:tr h="2707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Types of Programs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Language Arts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Math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Reading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Science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Social Studies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1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Louisiana College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1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Louisiana State University - Shreveport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03"/>
                    </a:solidFill>
                  </a:tcPr>
                </a:tc>
              </a:tr>
              <a:tr h="4061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Louisiana Resource Center for 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Educators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2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Louisiana Tech University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4242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Northwestern State University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0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1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Southeastern Louisiana University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0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03"/>
                    </a:solidFill>
                  </a:tcPr>
                </a:tc>
              </a:tr>
              <a:tr h="4061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The New Teacher Project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0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0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0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0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1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University of Louisiana at Lafayette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1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University of Louisiana at Monroe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03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752600" y="228600"/>
            <a:ext cx="7162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2009-2010 Value-Added Teacher Preparation Assessment Results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</a:rPr>
              <a:t>ALTERNATE CERTIFICATION PROGRAMS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52600" y="228600"/>
            <a:ext cx="7162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2009-2010 Value-Added Teacher Preparation Assessment Results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</a:rPr>
              <a:t>UNDERGRADUATE PROGRAMS</a:t>
            </a:r>
            <a:endParaRPr lang="en-US" sz="2400" dirty="0">
              <a:solidFill>
                <a:srgbClr val="C0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752601" y="1752601"/>
          <a:ext cx="7010399" cy="4780755"/>
        </p:xfrm>
        <a:graphic>
          <a:graphicData uri="http://schemas.openxmlformats.org/drawingml/2006/table">
            <a:tbl>
              <a:tblPr/>
              <a:tblGrid>
                <a:gridCol w="2516893"/>
                <a:gridCol w="856534"/>
                <a:gridCol w="922420"/>
                <a:gridCol w="922420"/>
                <a:gridCol w="922420"/>
                <a:gridCol w="869712"/>
              </a:tblGrid>
              <a:tr h="4709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Types of Programs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Language Arts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Math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Reading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Science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Social Studies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826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Louisiana State University and A&amp;M College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0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EB2"/>
                    </a:solidFill>
                  </a:tcPr>
                </a:tc>
              </a:tr>
              <a:tr h="53826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Louisiana State University at Shreveport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45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Louisiana Tech University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50245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McNeese State University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</a:tr>
              <a:tr h="53826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Northwestern State University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53826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Southeastern Louisiana University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53826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University of Louisiana at Lafayette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4809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University of New Orleans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8001000" cy="11430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</a:rPr>
              <a:t>Programmatic Intervention</a:t>
            </a:r>
            <a:br>
              <a:rPr lang="en-US" sz="3200" b="1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</a:rPr>
              <a:t>Performance Levels 4 &amp; 5</a:t>
            </a:r>
          </a:p>
        </p:txBody>
      </p:sp>
      <p:sp>
        <p:nvSpPr>
          <p:cNvPr id="139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1219200"/>
            <a:ext cx="7162800" cy="3733800"/>
          </a:xfrm>
        </p:spPr>
        <p:txBody>
          <a:bodyPr/>
          <a:lstStyle/>
          <a:p>
            <a:pPr>
              <a:buNone/>
            </a:pPr>
            <a:endParaRPr lang="en-US" sz="1400" b="1" dirty="0" smtClean="0"/>
          </a:p>
          <a:p>
            <a:r>
              <a:rPr lang="en-US" sz="2000" dirty="0" smtClean="0"/>
              <a:t>Programs are required to develop a plan to address the weakness in the specific content areas and grade spans.</a:t>
            </a:r>
          </a:p>
          <a:p>
            <a:r>
              <a:rPr lang="en-US" sz="2000" dirty="0" smtClean="0"/>
              <a:t>Timelines for improvement must be identified.  BESE and BoR will monitor the implementation of the plans with the expectations that the programs will improve during the identified timelines.  </a:t>
            </a:r>
          </a:p>
          <a:p>
            <a:r>
              <a:rPr lang="en-US" sz="2000" dirty="0" smtClean="0"/>
              <a:t>Failure to improve according to the timelines can result in loss of approval of the programs in the content areas and the grade spans where the weaknesses are identified.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1800" b="1" dirty="0" smtClean="0"/>
              <a:t>Example:  Mathematics – Performance Level 4</a:t>
            </a:r>
          </a:p>
          <a:p>
            <a:pPr>
              <a:buNone/>
            </a:pPr>
            <a:r>
              <a:rPr lang="en-US" sz="1800" dirty="0" smtClean="0">
                <a:solidFill>
                  <a:srgbClr val="C00000"/>
                </a:solidFill>
              </a:rPr>
              <a:t>		   Elementary (Grades 1-5)	     Effect Estimate        2.2</a:t>
            </a:r>
          </a:p>
          <a:p>
            <a:pPr>
              <a:buNone/>
            </a:pPr>
            <a:r>
              <a:rPr lang="en-US" sz="1800" dirty="0" smtClean="0">
                <a:solidFill>
                  <a:srgbClr val="C00000"/>
                </a:solidFill>
              </a:rPr>
              <a:t>		   Middle (Grades 4-8)	     Effect Estimate      - 1.2</a:t>
            </a:r>
          </a:p>
          <a:p>
            <a:pPr>
              <a:buNone/>
            </a:pPr>
            <a:r>
              <a:rPr lang="en-US" sz="1800" dirty="0" smtClean="0">
                <a:solidFill>
                  <a:srgbClr val="C00000"/>
                </a:solidFill>
              </a:rPr>
              <a:t>		   Secondary (Grades 6-12)     Effect Estimate      - 5.3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8001000" cy="11430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</a:rPr>
              <a:t>BoR Support During 2009-2010 to </a:t>
            </a:r>
            <a:br>
              <a:rPr lang="en-US" sz="3200" b="1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</a:rPr>
              <a:t>Improve Teacher Preparation Programs</a:t>
            </a:r>
          </a:p>
        </p:txBody>
      </p:sp>
      <p:sp>
        <p:nvSpPr>
          <p:cNvPr id="139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143000"/>
            <a:ext cx="7162800" cy="3733800"/>
          </a:xfrm>
        </p:spPr>
        <p:txBody>
          <a:bodyPr/>
          <a:lstStyle/>
          <a:p>
            <a:pPr>
              <a:buNone/>
            </a:pPr>
            <a:endParaRPr lang="en-US" sz="1400" b="1" dirty="0" smtClean="0"/>
          </a:p>
          <a:p>
            <a:r>
              <a:rPr lang="en-US" sz="2000" dirty="0" smtClean="0"/>
              <a:t>Public universities, private universities, and private providers will identify a researcher to participate on a State Research Team.</a:t>
            </a:r>
          </a:p>
          <a:p>
            <a:r>
              <a:rPr lang="en-US" sz="2000" dirty="0" smtClean="0"/>
              <a:t>Each researcher will help their campus use the value-added and other assessment data to identify a specific need for improvement within their teacher preparation program.</a:t>
            </a:r>
          </a:p>
          <a:p>
            <a:r>
              <a:rPr lang="en-US" sz="2000" dirty="0" smtClean="0"/>
              <a:t>Each researcher will develop and implement an action research study to examine the impact of strategies that are implemented to address the identified need(s).</a:t>
            </a:r>
          </a:p>
          <a:p>
            <a:r>
              <a:rPr lang="en-US" sz="2000" dirty="0" smtClean="0"/>
              <a:t>Effective practices that have a positive impact upon teacher effectiveness in specific content areas and grade spans will be identified by the researchers and disseminated across all teacher preparation programs. </a:t>
            </a:r>
          </a:p>
          <a:p>
            <a:r>
              <a:rPr lang="en-US" sz="2000" dirty="0" smtClean="0"/>
              <a:t>Subgrants from the Board of Regents and other potential funding will help support these efforts.</a:t>
            </a:r>
          </a:p>
          <a:p>
            <a:pPr>
              <a:buNone/>
            </a:pPr>
            <a:endParaRPr lang="en-US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5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762000"/>
            <a:ext cx="83058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</a:rPr>
              <a:t>FOR ADDITIONAL INFORMATION</a:t>
            </a:r>
            <a:r>
              <a:rPr lang="en-US" dirty="0" smtClean="0">
                <a:solidFill>
                  <a:srgbClr val="CC0000"/>
                </a:solidFill>
                <a:latin typeface="Times New Roman" pitchFamily="18" charset="0"/>
              </a:rPr>
              <a:t/>
            </a:r>
            <a:br>
              <a:rPr lang="en-US" dirty="0" smtClean="0">
                <a:solidFill>
                  <a:srgbClr val="CC0000"/>
                </a:solidFill>
                <a:latin typeface="Times New Roman" pitchFamily="18" charset="0"/>
              </a:rPr>
            </a:br>
            <a:endParaRPr lang="en-US" dirty="0" smtClean="0">
              <a:solidFill>
                <a:srgbClr val="CC0000"/>
              </a:solidFill>
              <a:latin typeface="Times New Roman" pitchFamily="18" charset="0"/>
            </a:endParaRPr>
          </a:p>
        </p:txBody>
      </p:sp>
      <p:sp>
        <p:nvSpPr>
          <p:cNvPr id="164866" name="Text Box 7"/>
          <p:cNvSpPr txBox="1">
            <a:spLocks noChangeArrowheads="1"/>
          </p:cNvSpPr>
          <p:nvPr/>
        </p:nvSpPr>
        <p:spPr bwMode="auto">
          <a:xfrm>
            <a:off x="3200400" y="1981200"/>
            <a:ext cx="40386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800" dirty="0" smtClean="0"/>
              <a:t>George H. Noell</a:t>
            </a:r>
            <a:endParaRPr lang="en-US" sz="2800" dirty="0"/>
          </a:p>
          <a:p>
            <a:pPr marL="342900" indent="-342900" algn="ctr"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800" dirty="0">
                <a:solidFill>
                  <a:srgbClr val="3A14DA"/>
                </a:solidFill>
                <a:hlinkClick r:id="rId3"/>
              </a:rPr>
              <a:t>gnoell@lsu.edu</a:t>
            </a:r>
            <a:endParaRPr lang="en-US" sz="2800" dirty="0">
              <a:solidFill>
                <a:srgbClr val="3A14DA"/>
              </a:solidFill>
            </a:endParaRPr>
          </a:p>
          <a:p>
            <a:pPr marL="342900" indent="-342900" algn="ctr"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en-US" sz="2800" dirty="0">
              <a:solidFill>
                <a:srgbClr val="3A14DA"/>
              </a:solidFill>
            </a:endParaRPr>
          </a:p>
          <a:p>
            <a:pPr marL="342900" indent="-342900" algn="ctr"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800" dirty="0"/>
              <a:t>Kristin </a:t>
            </a:r>
            <a:r>
              <a:rPr lang="en-US" sz="2800" dirty="0" smtClean="0"/>
              <a:t>A. Gansle</a:t>
            </a:r>
            <a:endParaRPr lang="en-US" sz="2800" dirty="0"/>
          </a:p>
          <a:p>
            <a:pPr marL="342900" indent="-342900" algn="ctr"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800" dirty="0" smtClean="0">
                <a:solidFill>
                  <a:srgbClr val="381DFD"/>
                </a:solidFill>
                <a:hlinkClick r:id="rId4"/>
              </a:rPr>
              <a:t>kgansle@lsu.edu</a:t>
            </a:r>
            <a:endParaRPr lang="en-US" sz="2800" dirty="0" smtClean="0">
              <a:solidFill>
                <a:srgbClr val="381DFD"/>
              </a:solidFill>
            </a:endParaRPr>
          </a:p>
          <a:p>
            <a:pPr marL="342900" indent="-342900" algn="ctr"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en-US" sz="2800" dirty="0" smtClean="0">
              <a:solidFill>
                <a:srgbClr val="381DFD"/>
              </a:solidFill>
            </a:endParaRPr>
          </a:p>
          <a:p>
            <a:pPr marL="342900" indent="-342900" algn="ctr"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en-US" sz="2800" dirty="0">
              <a:solidFill>
                <a:srgbClr val="381DFD"/>
              </a:solidFill>
            </a:endParaRPr>
          </a:p>
          <a:p>
            <a:pPr marL="342900" indent="-342900" algn="ctr"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en-US" sz="2800" dirty="0"/>
          </a:p>
          <a:p>
            <a:pPr marL="342900" indent="-342900" algn="ctr"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en-US" sz="2800" dirty="0">
              <a:solidFill>
                <a:srgbClr val="381DFD"/>
              </a:solidFill>
            </a:endParaRPr>
          </a:p>
          <a:p>
            <a:pPr marL="342900" indent="-342900" algn="ctr"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en-US" sz="2800" dirty="0">
              <a:solidFill>
                <a:srgbClr val="381DFD"/>
              </a:solidFill>
            </a:endParaRPr>
          </a:p>
        </p:txBody>
      </p:sp>
      <p:sp>
        <p:nvSpPr>
          <p:cNvPr id="164867" name="Rectangle 9"/>
          <p:cNvSpPr>
            <a:spLocks noChangeArrowheads="1"/>
          </p:cNvSpPr>
          <p:nvPr/>
        </p:nvSpPr>
        <p:spPr bwMode="auto">
          <a:xfrm>
            <a:off x="1600200" y="58674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b="1" dirty="0"/>
          </a:p>
        </p:txBody>
      </p:sp>
      <p:sp>
        <p:nvSpPr>
          <p:cNvPr id="164868" name="Rectangle 4"/>
          <p:cNvSpPr>
            <a:spLocks noChangeArrowheads="1"/>
          </p:cNvSpPr>
          <p:nvPr/>
        </p:nvSpPr>
        <p:spPr bwMode="auto">
          <a:xfrm>
            <a:off x="1752600" y="4495800"/>
            <a:ext cx="7086600" cy="295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400" dirty="0" smtClean="0"/>
              <a:t>Jeanne M. Burns</a:t>
            </a:r>
          </a:p>
          <a:p>
            <a:pPr marL="342900" indent="-342900" algn="ctr"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400" dirty="0" smtClean="0">
                <a:hlinkClick r:id="rId5"/>
              </a:rPr>
              <a:t>jeanne.burns@la.gov</a:t>
            </a:r>
            <a:endParaRPr lang="en-US" sz="2400" dirty="0" smtClean="0"/>
          </a:p>
          <a:p>
            <a:pPr marL="342900" indent="-342900" algn="ctr"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en-US" sz="2400" dirty="0" smtClean="0"/>
          </a:p>
          <a:p>
            <a:pPr marL="342900" indent="-342900" algn="ctr"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en-US" sz="2400" dirty="0" smtClean="0"/>
          </a:p>
          <a:p>
            <a:pPr marL="342900" indent="-342900" algn="ctr">
              <a:buClr>
                <a:schemeClr val="tx1"/>
              </a:buClr>
              <a:buSzPct val="75000"/>
            </a:pPr>
            <a:r>
              <a:rPr lang="en-US" b="1" dirty="0" smtClean="0">
                <a:solidFill>
                  <a:srgbClr val="381DFD"/>
                </a:solidFill>
              </a:rPr>
              <a:t>http://www.regents.la.gov/Academic/TE/Value%20Added.aspx</a:t>
            </a:r>
          </a:p>
          <a:p>
            <a:pPr marL="342900" indent="-342900" algn="ctr"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en-US" sz="2400" dirty="0" smtClean="0"/>
          </a:p>
          <a:p>
            <a:pPr marL="342900" indent="-342900" algn="ctr"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en-US" sz="2400" dirty="0" smtClean="0"/>
          </a:p>
          <a:p>
            <a:pPr marL="342900" indent="-342900" algn="ctr"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228600"/>
            <a:ext cx="7162800" cy="1447800"/>
          </a:xfrm>
        </p:spPr>
        <p:txBody>
          <a:bodyPr/>
          <a:lstStyle/>
          <a:p>
            <a:pPr eaLnBrk="1" hangingPunct="1"/>
            <a:r>
              <a:rPr lang="en-US" sz="1400" b="1" dirty="0" smtClean="0"/>
              <a:t/>
            </a:r>
            <a:br>
              <a:rPr lang="en-US" sz="1400" b="1" dirty="0" smtClean="0"/>
            </a:br>
            <a:r>
              <a:rPr lang="en-US" sz="1400" b="1" dirty="0" smtClean="0"/>
              <a:t/>
            </a:r>
            <a:br>
              <a:rPr lang="en-US" sz="14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Policies to Set Higher Expectations for Teacher Preparation in Louisiana</a:t>
            </a:r>
            <a:br>
              <a:rPr lang="en-US" sz="2800" b="1" dirty="0" smtClean="0"/>
            </a:br>
            <a:r>
              <a:rPr lang="en-US" sz="2800" b="1" dirty="0" smtClean="0"/>
              <a:t>(2000-2010)</a:t>
            </a:r>
            <a:br>
              <a:rPr lang="en-US" sz="2800" b="1" dirty="0" smtClean="0"/>
            </a:br>
            <a:endParaRPr lang="en-US" sz="2800" b="1" dirty="0" smtClean="0">
              <a:solidFill>
                <a:schemeClr val="tx1"/>
              </a:solidFill>
            </a:endParaRPr>
          </a:p>
        </p:txBody>
      </p:sp>
      <p:sp>
        <p:nvSpPr>
          <p:cNvPr id="137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2057400"/>
            <a:ext cx="7315200" cy="49530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Stronger teacher certification requirements (BESE)</a:t>
            </a:r>
          </a:p>
          <a:p>
            <a:pPr eaLnBrk="1" hangingPunct="1"/>
            <a:r>
              <a:rPr lang="en-US" sz="2800" dirty="0" smtClean="0"/>
              <a:t>More rigorous alternate and undergraduate pathways (BESE)</a:t>
            </a:r>
          </a:p>
          <a:p>
            <a:pPr eaLnBrk="1" hangingPunct="1">
              <a:buNone/>
            </a:pPr>
            <a:endParaRPr lang="en-US" sz="2800" b="1" dirty="0" smtClean="0"/>
          </a:p>
        </p:txBody>
      </p:sp>
      <p:pic>
        <p:nvPicPr>
          <p:cNvPr id="1484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4267200"/>
            <a:ext cx="3581400" cy="2384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-152400"/>
            <a:ext cx="7162800" cy="1447800"/>
          </a:xfrm>
        </p:spPr>
        <p:txBody>
          <a:bodyPr/>
          <a:lstStyle/>
          <a:p>
            <a:pPr eaLnBrk="1" hangingPunct="1"/>
            <a:r>
              <a:rPr lang="en-US" sz="1400" b="1" dirty="0" smtClean="0"/>
              <a:t/>
            </a:r>
            <a:br>
              <a:rPr lang="en-US" sz="1400" b="1" dirty="0" smtClean="0"/>
            </a:br>
            <a:r>
              <a:rPr lang="en-US" sz="2800" b="1" dirty="0" smtClean="0"/>
              <a:t>More Rigorous Pathways</a:t>
            </a:r>
            <a:endParaRPr lang="en-US" sz="2800" b="1" dirty="0" smtClean="0">
              <a:solidFill>
                <a:schemeClr val="tx1"/>
              </a:solidFill>
            </a:endParaRPr>
          </a:p>
        </p:txBody>
      </p:sp>
      <p:sp>
        <p:nvSpPr>
          <p:cNvPr id="137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1219200"/>
            <a:ext cx="7086600" cy="4953000"/>
          </a:xfrm>
        </p:spPr>
        <p:txBody>
          <a:bodyPr/>
          <a:lstStyle/>
          <a:p>
            <a:pPr eaLnBrk="1" hangingPunct="1"/>
            <a:r>
              <a:rPr lang="en-US" sz="2400" b="1" dirty="0" smtClean="0"/>
              <a:t>Alternate Pathways</a:t>
            </a:r>
          </a:p>
          <a:p>
            <a:pPr eaLnBrk="1" hangingPunct="1">
              <a:buNone/>
            </a:pPr>
            <a:r>
              <a:rPr lang="en-US" sz="2400" b="1" dirty="0" smtClean="0"/>
              <a:t>	</a:t>
            </a:r>
            <a:r>
              <a:rPr lang="en-US" sz="2000" b="1" dirty="0" smtClean="0">
                <a:solidFill>
                  <a:srgbClr val="C00000"/>
                </a:solidFill>
              </a:rPr>
              <a:t>Audience:  Adults who possess a Bachelors Degree outside of Education &amp; Praxis Examination Passage</a:t>
            </a:r>
          </a:p>
          <a:p>
            <a:pPr indent="4763" eaLnBrk="1" hangingPunct="1">
              <a:buFont typeface="Wingdings" pitchFamily="2" charset="2"/>
              <a:buChar char="Ø"/>
            </a:pPr>
            <a:r>
              <a:rPr lang="en-US" sz="2400" b="1" dirty="0" smtClean="0"/>
              <a:t>	</a:t>
            </a:r>
            <a:r>
              <a:rPr lang="en-US" sz="2000" b="1" dirty="0" smtClean="0"/>
              <a:t>Master of Arts in Teaching (Master’s Degree)</a:t>
            </a:r>
          </a:p>
          <a:p>
            <a:pPr indent="4763" eaLnBrk="1" hangingPunct="1">
              <a:buFont typeface="Wingdings" pitchFamily="2" charset="2"/>
              <a:buChar char="Ø"/>
            </a:pPr>
            <a:r>
              <a:rPr lang="en-US" sz="2000" b="1" dirty="0" smtClean="0"/>
              <a:t>	Practitioner Teacher Program (Accelerated 1 	year)</a:t>
            </a:r>
          </a:p>
          <a:p>
            <a:pPr indent="4763" eaLnBrk="1" hangingPunct="1">
              <a:buFont typeface="Wingdings" pitchFamily="2" charset="2"/>
              <a:buChar char="Ø"/>
            </a:pPr>
            <a:r>
              <a:rPr lang="en-US" sz="2000" b="1" dirty="0" smtClean="0"/>
              <a:t>	Certification-Only Alternate Program (1-3 years)</a:t>
            </a:r>
            <a:endParaRPr lang="en-US" sz="2400" b="1" dirty="0" smtClean="0"/>
          </a:p>
          <a:p>
            <a:pPr eaLnBrk="1" hangingPunct="1"/>
            <a:r>
              <a:rPr lang="en-US" sz="2400" b="1" dirty="0" smtClean="0"/>
              <a:t>Undergraduate Pathways</a:t>
            </a:r>
          </a:p>
          <a:p>
            <a:pPr eaLnBrk="1" hangingPunct="1">
              <a:buNone/>
            </a:pPr>
            <a:r>
              <a:rPr lang="en-US" sz="2400" b="1" dirty="0" smtClean="0"/>
              <a:t>	</a:t>
            </a:r>
            <a:r>
              <a:rPr lang="en-US" sz="2000" b="1" dirty="0" smtClean="0">
                <a:solidFill>
                  <a:srgbClr val="C00000"/>
                </a:solidFill>
              </a:rPr>
              <a:t>Audience:  Traditional university students</a:t>
            </a:r>
          </a:p>
          <a:p>
            <a:pPr indent="61913" eaLnBrk="1" hangingPunct="1"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C00000"/>
                </a:solidFill>
              </a:rPr>
              <a:t>	</a:t>
            </a:r>
            <a:r>
              <a:rPr lang="en-US" sz="2000" b="1" dirty="0" smtClean="0"/>
              <a:t>College of Education</a:t>
            </a:r>
          </a:p>
          <a:p>
            <a:pPr indent="61913" eaLnBrk="1" hangingPunct="1">
              <a:buFont typeface="Wingdings" pitchFamily="2" charset="2"/>
              <a:buChar char="Ø"/>
            </a:pPr>
            <a:r>
              <a:rPr lang="en-US" sz="2000" b="1" dirty="0" smtClean="0"/>
              <a:t>	College of Arts/Science </a:t>
            </a:r>
          </a:p>
          <a:p>
            <a:pPr indent="61913" eaLnBrk="1" hangingPunct="1">
              <a:buNone/>
            </a:pPr>
            <a:r>
              <a:rPr lang="en-US" sz="2000" b="1" dirty="0" smtClean="0"/>
              <a:t>	Major with a Minor in 	</a:t>
            </a:r>
          </a:p>
          <a:p>
            <a:pPr indent="61913" eaLnBrk="1" hangingPunct="1">
              <a:buNone/>
            </a:pPr>
            <a:r>
              <a:rPr lang="en-US" sz="2000" b="1" dirty="0" smtClean="0"/>
              <a:t>	Education (Grades 6-12)</a:t>
            </a:r>
          </a:p>
          <a:p>
            <a:pPr eaLnBrk="1" hangingPunct="1">
              <a:buNone/>
            </a:pPr>
            <a:endParaRPr lang="en-US" sz="2400" b="1" dirty="0" smtClean="0"/>
          </a:p>
          <a:p>
            <a:pPr eaLnBrk="1" hangingPunct="1">
              <a:buNone/>
            </a:pPr>
            <a:r>
              <a:rPr lang="en-US" sz="2400" b="1" dirty="0" smtClean="0"/>
              <a:t>	</a:t>
            </a:r>
          </a:p>
          <a:p>
            <a:pPr eaLnBrk="1" hangingPunct="1"/>
            <a:endParaRPr lang="en-US" sz="2400" b="1" dirty="0" smtClean="0"/>
          </a:p>
          <a:p>
            <a:pPr eaLnBrk="1" hangingPunct="1"/>
            <a:endParaRPr lang="en-US" sz="2800" dirty="0" smtClean="0"/>
          </a:p>
        </p:txBody>
      </p:sp>
      <p:pic>
        <p:nvPicPr>
          <p:cNvPr id="14950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5029200"/>
            <a:ext cx="2408238" cy="1604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152400"/>
            <a:ext cx="7162800" cy="1447800"/>
          </a:xfrm>
        </p:spPr>
        <p:txBody>
          <a:bodyPr/>
          <a:lstStyle/>
          <a:p>
            <a:pPr eaLnBrk="1" hangingPunct="1"/>
            <a:r>
              <a:rPr lang="en-US" sz="1400" b="1" dirty="0" smtClean="0"/>
              <a:t/>
            </a:r>
            <a:br>
              <a:rPr lang="en-US" sz="1400" b="1" dirty="0" smtClean="0"/>
            </a:br>
            <a:r>
              <a:rPr lang="en-US" sz="2800" b="1" dirty="0" smtClean="0"/>
              <a:t>Policies to Set Higher Expectations for Teacher Preparation in Louisiana</a:t>
            </a:r>
            <a:br>
              <a:rPr lang="en-US" sz="2800" b="1" dirty="0" smtClean="0"/>
            </a:br>
            <a:r>
              <a:rPr lang="en-US" sz="2800" b="1" dirty="0" smtClean="0"/>
              <a:t>(2000-2010)</a:t>
            </a:r>
            <a:endParaRPr lang="en-US" sz="2800" b="1" dirty="0" smtClean="0">
              <a:solidFill>
                <a:schemeClr val="tx1"/>
              </a:solidFill>
            </a:endParaRPr>
          </a:p>
        </p:txBody>
      </p:sp>
      <p:sp>
        <p:nvSpPr>
          <p:cNvPr id="137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752600"/>
            <a:ext cx="7086600" cy="49530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Strenuous redesign of teacher preparation programs (BoR &amp; Universities)</a:t>
            </a:r>
          </a:p>
          <a:p>
            <a:pPr eaLnBrk="1" hangingPunct="1"/>
            <a:r>
              <a:rPr lang="en-US" sz="2400" dirty="0" smtClean="0"/>
              <a:t>Innovative Teacher Preparation Accountability System and Value-Added Teacher Preparation Assessment (BoR)</a:t>
            </a:r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>
              <a:buNone/>
            </a:pPr>
            <a:endParaRPr lang="en-US" sz="2800" dirty="0" smtClean="0"/>
          </a:p>
          <a:p>
            <a:pPr eaLnBrk="1" hangingPunct="1">
              <a:buNone/>
            </a:pPr>
            <a:endParaRPr lang="en-US" sz="1800" dirty="0" smtClean="0"/>
          </a:p>
          <a:p>
            <a:pPr marL="0" indent="0" algn="ctr" eaLnBrk="1" hangingPunct="1"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Effective teachers can help prepare students to be </a:t>
            </a:r>
          </a:p>
          <a:p>
            <a:pPr marL="0" indent="0" algn="ctr" eaLnBrk="1" hangingPunct="1"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career and college ready</a:t>
            </a:r>
            <a:r>
              <a:rPr lang="en-US" sz="2000" dirty="0" smtClean="0"/>
              <a:t>.</a:t>
            </a:r>
          </a:p>
        </p:txBody>
      </p:sp>
      <p:pic>
        <p:nvPicPr>
          <p:cNvPr id="4" name="Picture 14" descr="pre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3886200"/>
            <a:ext cx="2723465" cy="2057400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8482" name="Group 2"/>
          <p:cNvGrpSpPr>
            <a:grpSpLocks/>
          </p:cNvGrpSpPr>
          <p:nvPr/>
        </p:nvGrpSpPr>
        <p:grpSpPr bwMode="auto">
          <a:xfrm>
            <a:off x="1600200" y="381000"/>
            <a:ext cx="7315200" cy="6019800"/>
            <a:chOff x="1764" y="2520"/>
            <a:chExt cx="8298" cy="4092"/>
          </a:xfrm>
        </p:grpSpPr>
        <p:grpSp>
          <p:nvGrpSpPr>
            <p:cNvPr id="148483" name="Group 3"/>
            <p:cNvGrpSpPr>
              <a:grpSpLocks/>
            </p:cNvGrpSpPr>
            <p:nvPr/>
          </p:nvGrpSpPr>
          <p:grpSpPr bwMode="auto">
            <a:xfrm>
              <a:off x="1764" y="2544"/>
              <a:ext cx="8212" cy="4068"/>
              <a:chOff x="1764" y="2520"/>
              <a:chExt cx="8212" cy="4068"/>
            </a:xfrm>
          </p:grpSpPr>
          <p:sp>
            <p:nvSpPr>
              <p:cNvPr id="148484" name="Text Box 4"/>
              <p:cNvSpPr txBox="1">
                <a:spLocks noChangeArrowheads="1"/>
              </p:cNvSpPr>
              <p:nvPr/>
            </p:nvSpPr>
            <p:spPr bwMode="auto">
              <a:xfrm>
                <a:off x="1764" y="2520"/>
                <a:ext cx="8184" cy="4068"/>
              </a:xfrm>
              <a:prstGeom prst="rect">
                <a:avLst/>
              </a:prstGeom>
              <a:solidFill>
                <a:srgbClr val="C6D9F1">
                  <a:alpha val="64999"/>
                </a:srgb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48485" name="Oval 5"/>
              <p:cNvSpPr>
                <a:spLocks noChangeArrowheads="1"/>
              </p:cNvSpPr>
              <p:nvPr/>
            </p:nvSpPr>
            <p:spPr bwMode="auto">
              <a:xfrm>
                <a:off x="5228" y="3948"/>
                <a:ext cx="2164" cy="1224"/>
              </a:xfrm>
              <a:prstGeom prst="ellipse">
                <a:avLst/>
              </a:prstGeom>
              <a:solidFill>
                <a:srgbClr val="8DB3E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000"/>
              </a:p>
            </p:txBody>
          </p:sp>
          <p:sp>
            <p:nvSpPr>
              <p:cNvPr id="148486" name="Oval 6"/>
              <p:cNvSpPr>
                <a:spLocks noChangeArrowheads="1"/>
              </p:cNvSpPr>
              <p:nvPr/>
            </p:nvSpPr>
            <p:spPr bwMode="auto">
              <a:xfrm>
                <a:off x="1896" y="3924"/>
                <a:ext cx="2160" cy="1248"/>
              </a:xfrm>
              <a:prstGeom prst="ellipse">
                <a:avLst/>
              </a:prstGeom>
              <a:solidFill>
                <a:srgbClr val="8DB3E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000"/>
              </a:p>
            </p:txBody>
          </p:sp>
          <p:sp>
            <p:nvSpPr>
              <p:cNvPr id="148487" name="Text Box 7"/>
              <p:cNvSpPr txBox="1">
                <a:spLocks noChangeArrowheads="1"/>
              </p:cNvSpPr>
              <p:nvPr/>
            </p:nvSpPr>
            <p:spPr bwMode="auto">
              <a:xfrm>
                <a:off x="2028" y="4128"/>
                <a:ext cx="1920" cy="5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Prior Achievement</a:t>
                </a:r>
                <a:endParaRPr lang="en-US" sz="2000" dirty="0" smtClean="0">
                  <a:latin typeface="Calibri" pitchFamily="34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 smtClean="0">
                    <a:latin typeface="Calibri" pitchFamily="34" charset="0"/>
                  </a:rPr>
                  <a:t>Demographics</a:t>
                </a:r>
                <a:endParaRPr kumimoji="0" lang="en-US" sz="20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endParaRPr>
              </a:p>
            </p:txBody>
          </p:sp>
          <p:cxnSp>
            <p:nvCxnSpPr>
              <p:cNvPr id="148488" name="AutoShape 8"/>
              <p:cNvCxnSpPr>
                <a:cxnSpLocks noChangeShapeType="1"/>
              </p:cNvCxnSpPr>
              <p:nvPr/>
            </p:nvCxnSpPr>
            <p:spPr bwMode="auto">
              <a:xfrm>
                <a:off x="4152" y="4524"/>
                <a:ext cx="996" cy="0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lg" len="lg"/>
              </a:ln>
            </p:spPr>
          </p:cxnSp>
          <p:sp>
            <p:nvSpPr>
              <p:cNvPr id="148489" name="Text Box 9"/>
              <p:cNvSpPr txBox="1">
                <a:spLocks noChangeArrowheads="1"/>
              </p:cNvSpPr>
              <p:nvPr/>
            </p:nvSpPr>
            <p:spPr bwMode="auto">
              <a:xfrm>
                <a:off x="5394" y="4128"/>
                <a:ext cx="1902" cy="9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   </a:t>
                </a:r>
                <a:r>
                  <a:rPr kumimoji="0" lang="en-US" sz="200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Expected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Achievement</a:t>
                </a:r>
                <a:endParaRPr kumimoji="0" lang="en-US" sz="20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48490" name="Text Box 10"/>
              <p:cNvSpPr txBox="1">
                <a:spLocks noChangeArrowheads="1"/>
              </p:cNvSpPr>
              <p:nvPr/>
            </p:nvSpPr>
            <p:spPr bwMode="auto">
              <a:xfrm>
                <a:off x="5740" y="4620"/>
                <a:ext cx="1033" cy="4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Calibri" pitchFamily="34" charset="0"/>
                  </a:rPr>
                  <a:t>300</a:t>
                </a:r>
                <a:endPara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48491" name="Text Box 11"/>
              <p:cNvSpPr txBox="1">
                <a:spLocks noChangeArrowheads="1"/>
              </p:cNvSpPr>
              <p:nvPr/>
            </p:nvSpPr>
            <p:spPr bwMode="auto">
              <a:xfrm>
                <a:off x="9064" y="3040"/>
                <a:ext cx="912" cy="4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Calibri" pitchFamily="34" charset="0"/>
                  </a:rPr>
                  <a:t>310</a:t>
                </a:r>
                <a:endParaRPr kumimoji="0" lang="en-US" sz="4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48492" name="Text Box 12"/>
              <p:cNvSpPr txBox="1">
                <a:spLocks noChangeArrowheads="1"/>
              </p:cNvSpPr>
              <p:nvPr/>
            </p:nvSpPr>
            <p:spPr bwMode="auto">
              <a:xfrm>
                <a:off x="7642" y="3532"/>
                <a:ext cx="1796" cy="3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 </a:t>
                </a:r>
                <a:r>
                  <a:rPr kumimoji="0" lang="en-US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Strong Result</a:t>
                </a:r>
                <a:endPara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48493" name="Text Box 13"/>
              <p:cNvSpPr txBox="1">
                <a:spLocks noChangeArrowheads="1"/>
              </p:cNvSpPr>
              <p:nvPr/>
            </p:nvSpPr>
            <p:spPr bwMode="auto">
              <a:xfrm>
                <a:off x="7382" y="4361"/>
                <a:ext cx="2492" cy="6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Average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 smtClean="0">
                    <a:latin typeface="Calibri" pitchFamily="34" charset="0"/>
                  </a:rPr>
                  <a:t>outcome</a:t>
                </a:r>
                <a:endPara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48494" name="Text Box 14"/>
              <p:cNvSpPr txBox="1">
                <a:spLocks noChangeArrowheads="1"/>
              </p:cNvSpPr>
              <p:nvPr/>
            </p:nvSpPr>
            <p:spPr bwMode="auto">
              <a:xfrm>
                <a:off x="9025" y="4361"/>
                <a:ext cx="923" cy="4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Calibri" pitchFamily="34" charset="0"/>
                  </a:rPr>
                  <a:t>300</a:t>
                </a:r>
                <a:endParaRPr kumimoji="0" lang="en-US" sz="4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cxnSp>
            <p:nvCxnSpPr>
              <p:cNvPr id="148495" name="AutoShape 15"/>
              <p:cNvCxnSpPr>
                <a:cxnSpLocks noChangeShapeType="1"/>
              </p:cNvCxnSpPr>
              <p:nvPr/>
            </p:nvCxnSpPr>
            <p:spPr bwMode="auto">
              <a:xfrm>
                <a:off x="7452" y="4596"/>
                <a:ext cx="1400" cy="1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lg" len="lg"/>
              </a:ln>
            </p:spPr>
          </p:cxnSp>
          <p:sp>
            <p:nvSpPr>
              <p:cNvPr id="148496" name="Text Box 16"/>
              <p:cNvSpPr txBox="1">
                <a:spLocks noChangeArrowheads="1"/>
              </p:cNvSpPr>
              <p:nvPr/>
            </p:nvSpPr>
            <p:spPr bwMode="auto">
              <a:xfrm>
                <a:off x="7296" y="5345"/>
                <a:ext cx="1920" cy="4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    Weak Result</a:t>
                </a:r>
                <a:endParaRPr kumimoji="0" lang="en-US" sz="4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cxnSp>
            <p:nvCxnSpPr>
              <p:cNvPr id="148497" name="AutoShape 17"/>
              <p:cNvCxnSpPr>
                <a:cxnSpLocks noChangeShapeType="1"/>
              </p:cNvCxnSpPr>
              <p:nvPr/>
            </p:nvCxnSpPr>
            <p:spPr bwMode="auto">
              <a:xfrm>
                <a:off x="7220" y="4980"/>
                <a:ext cx="460" cy="266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48498" name="AutoShape 18"/>
              <p:cNvCxnSpPr>
                <a:cxnSpLocks noChangeShapeType="1"/>
              </p:cNvCxnSpPr>
              <p:nvPr/>
            </p:nvCxnSpPr>
            <p:spPr bwMode="auto">
              <a:xfrm rot="16200000" flipH="1">
                <a:off x="8393" y="5544"/>
                <a:ext cx="252" cy="372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lg" len="lg"/>
              </a:ln>
            </p:spPr>
          </p:cxnSp>
          <p:sp>
            <p:nvSpPr>
              <p:cNvPr id="148499" name="Text Box 19"/>
              <p:cNvSpPr txBox="1">
                <a:spLocks noChangeArrowheads="1"/>
              </p:cNvSpPr>
              <p:nvPr/>
            </p:nvSpPr>
            <p:spPr bwMode="auto">
              <a:xfrm>
                <a:off x="8679" y="5863"/>
                <a:ext cx="1124" cy="4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Calibri" pitchFamily="34" charset="0"/>
                  </a:rPr>
                  <a:t>290</a:t>
                </a:r>
                <a:endParaRPr kumimoji="0" lang="en-US" sz="4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cxnSp>
            <p:nvCxnSpPr>
              <p:cNvPr id="148500" name="AutoShape 20"/>
              <p:cNvCxnSpPr>
                <a:cxnSpLocks noChangeShapeType="1"/>
              </p:cNvCxnSpPr>
              <p:nvPr/>
            </p:nvCxnSpPr>
            <p:spPr bwMode="auto">
              <a:xfrm flipV="1">
                <a:off x="8746" y="3312"/>
                <a:ext cx="326" cy="188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lg" len="lg"/>
              </a:ln>
            </p:spPr>
          </p:cxnSp>
          <p:cxnSp>
            <p:nvCxnSpPr>
              <p:cNvPr id="148501" name="AutoShape 21"/>
              <p:cNvCxnSpPr>
                <a:cxnSpLocks noChangeShapeType="1"/>
              </p:cNvCxnSpPr>
              <p:nvPr/>
            </p:nvCxnSpPr>
            <p:spPr bwMode="auto">
              <a:xfrm flipH="1">
                <a:off x="7220" y="3948"/>
                <a:ext cx="460" cy="282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148502" name="Text Box 22"/>
            <p:cNvSpPr txBox="1">
              <a:spLocks noChangeArrowheads="1"/>
            </p:cNvSpPr>
            <p:nvPr/>
          </p:nvSpPr>
          <p:spPr bwMode="auto">
            <a:xfrm>
              <a:off x="2028" y="2683"/>
              <a:ext cx="5614" cy="821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C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itchFamily="34" charset="0"/>
                </a:rPr>
                <a:t>Illustration of the Impact of Teacher Preparation on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itchFamily="34" charset="0"/>
                </a:rPr>
                <a:t>Average Student Test Performance</a:t>
              </a:r>
              <a:endPara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8503" name="Text Box 23"/>
            <p:cNvSpPr txBox="1">
              <a:spLocks noChangeArrowheads="1"/>
            </p:cNvSpPr>
            <p:nvPr/>
          </p:nvSpPr>
          <p:spPr bwMode="auto">
            <a:xfrm>
              <a:off x="8074" y="2520"/>
              <a:ext cx="1988" cy="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     </a:t>
              </a:r>
              <a:r>
                <a:rPr kumimoji="0" lang="en-US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Actual </a:t>
              </a:r>
              <a:r>
                <a:rPr kumimoji="0" lang="en-US" sz="2200" b="0" i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Achievement</a:t>
              </a:r>
              <a:endParaRPr kumimoji="0" lang="en-US" sz="22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676400" y="533400"/>
            <a:ext cx="71628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Nesting Structure of Students with Teachers Within Schools</a:t>
            </a:r>
          </a:p>
          <a:p>
            <a:pPr algn="ctr"/>
            <a:endParaRPr lang="en-US" sz="2400" b="1" dirty="0" smtClean="0">
              <a:solidFill>
                <a:srgbClr val="C00000"/>
              </a:solidFill>
            </a:endParaRPr>
          </a:p>
          <a:p>
            <a:pPr algn="ctr"/>
            <a:endParaRPr lang="en-US" sz="2400" b="1" dirty="0" smtClean="0">
              <a:solidFill>
                <a:srgbClr val="C00000"/>
              </a:solidFill>
            </a:endParaRPr>
          </a:p>
          <a:p>
            <a:pPr algn="ctr"/>
            <a:endParaRPr lang="en-US" sz="2400" b="1" dirty="0" smtClean="0">
              <a:solidFill>
                <a:srgbClr val="C00000"/>
              </a:solidFill>
            </a:endParaRPr>
          </a:p>
          <a:p>
            <a:pPr algn="ctr"/>
            <a:endParaRPr lang="en-US" sz="2400" b="1" dirty="0" smtClean="0">
              <a:solidFill>
                <a:srgbClr val="C00000"/>
              </a:solidFill>
            </a:endParaRPr>
          </a:p>
          <a:p>
            <a:pPr algn="ctr"/>
            <a:endParaRPr lang="en-US" sz="2400" b="1" dirty="0" smtClean="0">
              <a:solidFill>
                <a:srgbClr val="C00000"/>
              </a:solidFill>
            </a:endParaRPr>
          </a:p>
          <a:p>
            <a:pPr algn="ctr"/>
            <a:endParaRPr lang="en-US" sz="2400" b="1" dirty="0" smtClean="0">
              <a:solidFill>
                <a:srgbClr val="C00000"/>
              </a:solidFill>
            </a:endParaRPr>
          </a:p>
          <a:p>
            <a:pPr algn="ctr"/>
            <a:endParaRPr lang="en-US" sz="2400" b="1" dirty="0" smtClean="0">
              <a:solidFill>
                <a:srgbClr val="C00000"/>
              </a:solidFill>
            </a:endParaRPr>
          </a:p>
          <a:p>
            <a:pPr algn="ctr"/>
            <a:endParaRPr lang="en-US" sz="2400" b="1" dirty="0" smtClean="0">
              <a:solidFill>
                <a:srgbClr val="C00000"/>
              </a:solidFill>
            </a:endParaRPr>
          </a:p>
          <a:p>
            <a:pPr algn="ctr"/>
            <a:endParaRPr lang="en-US" sz="2400" b="1" dirty="0" smtClean="0">
              <a:solidFill>
                <a:srgbClr val="C00000"/>
              </a:solidFill>
            </a:endParaRPr>
          </a:p>
          <a:p>
            <a:pPr algn="ctr"/>
            <a:endParaRPr lang="en-US" sz="2400" b="1" dirty="0" smtClean="0">
              <a:solidFill>
                <a:srgbClr val="C00000"/>
              </a:solidFill>
            </a:endParaRPr>
          </a:p>
          <a:p>
            <a:pPr algn="ctr"/>
            <a:endParaRPr lang="en-US" sz="2400" b="1" dirty="0" smtClean="0">
              <a:solidFill>
                <a:srgbClr val="C00000"/>
              </a:solidFill>
            </a:endParaRPr>
          </a:p>
          <a:p>
            <a:pPr algn="ctr"/>
            <a:endParaRPr lang="en-US" sz="2400" b="1" dirty="0" smtClean="0">
              <a:solidFill>
                <a:srgbClr val="C00000"/>
              </a:solidFill>
            </a:endParaRPr>
          </a:p>
          <a:p>
            <a:pPr algn="ctr"/>
            <a:endParaRPr lang="en-US" sz="2400" b="1" dirty="0" smtClean="0">
              <a:solidFill>
                <a:srgbClr val="C00000"/>
              </a:solidFill>
            </a:endParaRPr>
          </a:p>
        </p:txBody>
      </p:sp>
      <p:sp>
        <p:nvSpPr>
          <p:cNvPr id="16384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142640" tIns="731607" rIns="1142640" bIns="73160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endParaRPr kumimoji="0" lang="en-US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/>
            </a:r>
            <a:br>
              <a:rPr kumimoji="0" lang="en-US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4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142640" tIns="731607" rIns="1142640" bIns="73160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endParaRPr kumimoji="0" lang="en-US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/>
            </a:r>
            <a:br>
              <a:rPr kumimoji="0" lang="en-US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</a:br>
            <a:endParaRPr kumimoji="0" lang="en-US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4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142640" tIns="731607" rIns="1142640" bIns="73160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endParaRPr kumimoji="0" lang="en-US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/>
            </a:r>
            <a:br>
              <a:rPr kumimoji="0" lang="en-US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</a:br>
            <a:endParaRPr kumimoji="0" lang="en-US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850" name="Organization Chart 2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2209800"/>
            <a:ext cx="3352800" cy="3048000"/>
          </a:xfrm>
          <a:prstGeom prst="rect">
            <a:avLst/>
          </a:prstGeom>
          <a:noFill/>
        </p:spPr>
      </p:pic>
      <p:pic>
        <p:nvPicPr>
          <p:cNvPr id="163849" name="Organization Chart 1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0" y="2209800"/>
            <a:ext cx="3429000" cy="3048000"/>
          </a:xfrm>
          <a:prstGeom prst="rect">
            <a:avLst/>
          </a:prstGeom>
          <a:noFill/>
        </p:spPr>
      </p:pic>
      <p:sp>
        <p:nvSpPr>
          <p:cNvPr id="163852" name="Rectangle 12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endParaRPr kumimoji="0" lang="en-US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457200"/>
            <a:ext cx="7162800" cy="1143000"/>
          </a:xfrm>
        </p:spPr>
        <p:txBody>
          <a:bodyPr/>
          <a:lstStyle/>
          <a:p>
            <a:pPr eaLnBrk="1" hangingPunct="1"/>
            <a:r>
              <a:rPr lang="en-US" sz="2800" b="1" dirty="0" smtClean="0"/>
              <a:t>2009-2010 Assessment</a:t>
            </a:r>
            <a:br>
              <a:rPr lang="en-US" sz="2800" b="1" dirty="0" smtClean="0"/>
            </a:br>
            <a:r>
              <a:rPr lang="en-US" sz="2800" b="1" dirty="0" smtClean="0"/>
              <a:t>Breakdown of Data</a:t>
            </a:r>
            <a:br>
              <a:rPr lang="en-US" sz="2800" b="1" dirty="0" smtClean="0"/>
            </a:br>
            <a:endParaRPr lang="en-US" sz="2800" b="1" dirty="0" smtClean="0"/>
          </a:p>
        </p:txBody>
      </p:sp>
      <p:sp>
        <p:nvSpPr>
          <p:cNvPr id="13824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828800" y="1524000"/>
            <a:ext cx="7086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b="1" dirty="0" smtClean="0"/>
              <a:t>Years  </a:t>
            </a:r>
            <a:r>
              <a:rPr lang="en-US" sz="2800" dirty="0" smtClean="0"/>
              <a:t>2005-2006, 2006-07, 2007-08, and 2008-09</a:t>
            </a:r>
          </a:p>
          <a:p>
            <a:pPr eaLnBrk="1" hangingPunct="1">
              <a:lnSpc>
                <a:spcPct val="90000"/>
              </a:lnSpc>
            </a:pPr>
            <a:endParaRPr lang="en-US" sz="2800" b="1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b="1" dirty="0" smtClean="0"/>
              <a:t>Student Grade Levels</a:t>
            </a:r>
            <a:r>
              <a:rPr lang="en-US" sz="2800" dirty="0" smtClean="0"/>
              <a:t>:  Grades 4-9</a:t>
            </a:r>
          </a:p>
          <a:p>
            <a:pPr eaLnBrk="1" hangingPunct="1">
              <a:lnSpc>
                <a:spcPct val="90000"/>
              </a:lnSpc>
            </a:pPr>
            <a:endParaRPr lang="en-US" sz="2800" b="1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b="1" dirty="0" smtClean="0"/>
              <a:t>Content Areas</a:t>
            </a:r>
            <a:r>
              <a:rPr lang="en-US" sz="2800" dirty="0" smtClean="0"/>
              <a:t>:  Mathematics; Science; Social Studies; Language Arts; and Reading</a:t>
            </a:r>
          </a:p>
          <a:p>
            <a:pPr eaLnBrk="1" hangingPunct="1">
              <a:lnSpc>
                <a:spcPct val="90000"/>
              </a:lnSpc>
            </a:pPr>
            <a:endParaRPr lang="en-US" sz="2800" b="1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b="1" dirty="0" smtClean="0"/>
              <a:t>Tests:</a:t>
            </a:r>
            <a:r>
              <a:rPr lang="en-US" sz="2800" dirty="0" smtClean="0"/>
              <a:t>  </a:t>
            </a:r>
            <a:r>
              <a:rPr lang="en-US" sz="2800" i="1" dirty="0" smtClean="0"/>
              <a:t>i-LEAP</a:t>
            </a:r>
            <a:r>
              <a:rPr lang="en-US" sz="2800" dirty="0" smtClean="0"/>
              <a:t> and </a:t>
            </a:r>
            <a:r>
              <a:rPr lang="en-US" sz="2800" i="1" dirty="0" smtClean="0"/>
              <a:t>LEAP-21</a:t>
            </a:r>
            <a:endParaRPr lang="en-US" sz="2800" b="1" dirty="0" smtClean="0"/>
          </a:p>
          <a:p>
            <a:pPr eaLnBrk="1" hangingPunct="1">
              <a:lnSpc>
                <a:spcPct val="90000"/>
              </a:lnSpc>
            </a:pPr>
            <a:endParaRPr lang="en-US" sz="2400" b="1" dirty="0" smtClean="0"/>
          </a:p>
          <a:p>
            <a:pPr eaLnBrk="1" hangingPunct="1">
              <a:lnSpc>
                <a:spcPct val="90000"/>
              </a:lnSpc>
            </a:pPr>
            <a:endParaRPr lang="en-US" sz="2000" i="1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200" i="1" dirty="0" smtClean="0"/>
          </a:p>
          <a:p>
            <a:pPr eaLnBrk="1" hangingPunct="1">
              <a:lnSpc>
                <a:spcPct val="90000"/>
              </a:lnSpc>
            </a:pPr>
            <a:endParaRPr lang="en-US" sz="1200" i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533400"/>
            <a:ext cx="8001000" cy="11430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</a:rPr>
              <a:t>New and Experienced Teachers</a:t>
            </a:r>
          </a:p>
        </p:txBody>
      </p:sp>
      <p:sp>
        <p:nvSpPr>
          <p:cNvPr id="139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1752600"/>
            <a:ext cx="8001000" cy="3733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900" dirty="0" smtClean="0"/>
              <a:t>New Teachers:  </a:t>
            </a: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</a:pPr>
            <a:r>
              <a:rPr lang="en-US" sz="2400" dirty="0" smtClean="0"/>
              <a:t>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and 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year teachers with regular</a:t>
            </a: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FontTx/>
              <a:buNone/>
            </a:pPr>
            <a:r>
              <a:rPr lang="en-US" sz="2400" dirty="0" smtClean="0"/>
              <a:t>	certificates</a:t>
            </a: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</a:pPr>
            <a:r>
              <a:rPr lang="en-US" sz="2400" dirty="0" smtClean="0"/>
              <a:t>Teaching within area of certification</a:t>
            </a:r>
          </a:p>
          <a:p>
            <a:pPr eaLnBrk="1" hangingPunct="1">
              <a:lnSpc>
                <a:spcPct val="90000"/>
              </a:lnSpc>
            </a:pPr>
            <a:endParaRPr lang="en-US" sz="2900" dirty="0" smtClean="0"/>
          </a:p>
          <a:p>
            <a:pPr eaLnBrk="1" hangingPunct="1">
              <a:lnSpc>
                <a:spcPct val="90000"/>
              </a:lnSpc>
            </a:pPr>
            <a:r>
              <a:rPr lang="en-US" sz="2900" dirty="0" smtClean="0"/>
              <a:t>Experienced Teachers</a:t>
            </a: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</a:pPr>
            <a:r>
              <a:rPr lang="en-US" sz="2400" dirty="0" smtClean="0"/>
              <a:t>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 or subsequent year teachers with regular certificates </a:t>
            </a: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</a:pPr>
            <a:r>
              <a:rPr lang="en-US" sz="2400" dirty="0" smtClean="0"/>
              <a:t>Teaching within area of certification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152400"/>
            <a:ext cx="7162800" cy="14478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Criteria for Inclusion of Programs in the Assessment</a:t>
            </a:r>
          </a:p>
        </p:txBody>
      </p:sp>
      <p:sp>
        <p:nvSpPr>
          <p:cNvPr id="141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1600200"/>
            <a:ext cx="70866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Inclusion for each content area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25 or more new teachers in grades 4-9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Teaching within certification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Remained with student full academic year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10 universities and 2 private providers are included in the 2009-2010 results.  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9 universities lacked a sufficient number of new teachers in the content areas to be included.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Quality">
  <a:themeElements>
    <a:clrScheme name="Quality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CC0000"/>
      </a:folHlink>
    </a:clrScheme>
    <a:fontScheme name="Qualit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Qualit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lit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lit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lit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lit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lit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lit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lit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lit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lit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lit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lit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lity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lity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Quality</Template>
  <TotalTime>3169</TotalTime>
  <Words>740</Words>
  <Application>Microsoft Office PowerPoint</Application>
  <PresentationFormat>On-screen Show (4:3)</PresentationFormat>
  <Paragraphs>267</Paragraphs>
  <Slides>15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Quality</vt:lpstr>
      <vt:lpstr>Photo Editor Photo</vt:lpstr>
      <vt:lpstr>PowerPoint Presentation</vt:lpstr>
      <vt:lpstr>   Policies to Set Higher Expectations for Teacher Preparation in Louisiana (2000-2010) </vt:lpstr>
      <vt:lpstr> More Rigorous Pathways</vt:lpstr>
      <vt:lpstr> Policies to Set Higher Expectations for Teacher Preparation in Louisiana (2000-2010)</vt:lpstr>
      <vt:lpstr>PowerPoint Presentation</vt:lpstr>
      <vt:lpstr>PowerPoint Presentation</vt:lpstr>
      <vt:lpstr>2009-2010 Assessment Breakdown of Data </vt:lpstr>
      <vt:lpstr>New and Experienced Teachers</vt:lpstr>
      <vt:lpstr>Criteria for Inclusion of Programs in the Assessment</vt:lpstr>
      <vt:lpstr>Five Performance Levels</vt:lpstr>
      <vt:lpstr>PowerPoint Presentation</vt:lpstr>
      <vt:lpstr>PowerPoint Presentation</vt:lpstr>
      <vt:lpstr>Programmatic Intervention Performance Levels 4 &amp; 5</vt:lpstr>
      <vt:lpstr>BoR Support During 2009-2010 to  Improve Teacher Preparation Programs</vt:lpstr>
      <vt:lpstr>FOR ADDITIONAL INFORMATION </vt:lpstr>
    </vt:vector>
  </TitlesOfParts>
  <Company>MCI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Jeanne Burns</dc:creator>
  <cp:lastModifiedBy>Linda Marino</cp:lastModifiedBy>
  <cp:revision>293</cp:revision>
  <dcterms:created xsi:type="dcterms:W3CDTF">2007-02-20T20:14:08Z</dcterms:created>
  <dcterms:modified xsi:type="dcterms:W3CDTF">2013-09-03T19:42:20Z</dcterms:modified>
</cp:coreProperties>
</file>