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6"/>
  </p:notesMasterIdLst>
  <p:handoutMasterIdLst>
    <p:handoutMasterId r:id="rId17"/>
  </p:handoutMasterIdLst>
  <p:sldIdLst>
    <p:sldId id="257" r:id="rId3"/>
    <p:sldId id="356" r:id="rId4"/>
    <p:sldId id="465" r:id="rId5"/>
    <p:sldId id="472" r:id="rId6"/>
    <p:sldId id="466" r:id="rId7"/>
    <p:sldId id="384" r:id="rId8"/>
    <p:sldId id="473" r:id="rId9"/>
    <p:sldId id="467" r:id="rId10"/>
    <p:sldId id="469" r:id="rId11"/>
    <p:sldId id="476" r:id="rId12"/>
    <p:sldId id="468" r:id="rId13"/>
    <p:sldId id="470" r:id="rId14"/>
    <p:sldId id="47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968"/>
    <a:srgbClr val="498830"/>
    <a:srgbClr val="006795"/>
    <a:srgbClr val="E2AD15"/>
    <a:srgbClr val="E3EBF5"/>
    <a:srgbClr val="6FC1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7757" autoAdjust="0"/>
    <p:restoredTop sz="94667" autoAdjust="0"/>
  </p:normalViewPr>
  <p:slideViewPr>
    <p:cSldViewPr>
      <p:cViewPr>
        <p:scale>
          <a:sx n="70" d="100"/>
          <a:sy n="70" d="100"/>
        </p:scale>
        <p:origin x="-1212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1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29C0CAB-16AA-4D66-A099-6155675D96ED}" type="datetimeFigureOut">
              <a:rPr lang="en-US" smtClean="0"/>
              <a:t>2/18/2014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1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9818A34E-9129-4134-992D-AAE7B19855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121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735" cy="464503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1" y="0"/>
            <a:ext cx="3037735" cy="464503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DF6C72-C145-4585-8F56-E5331B6E3C3E}" type="datetimeFigureOut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vert="horz" lIns="93175" tIns="46587" rIns="93175" bIns="4658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312"/>
            <a:ext cx="3037735" cy="464503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1" y="8830312"/>
            <a:ext cx="3037735" cy="464503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F282F7-B6D2-4D46-B281-D489D028E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40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0751">
              <a:defRPr/>
            </a:pPr>
            <a:fld id="{9F274070-986F-4257-8C1C-10BD98BADCAA}" type="slidenum">
              <a:rPr lang="en-US" smtClean="0">
                <a:solidFill>
                  <a:prstClr val="black"/>
                </a:solidFill>
                <a:cs typeface="Arial" charset="0"/>
              </a:rPr>
              <a:pPr defTabSz="910751">
                <a:defRPr/>
              </a:pPr>
              <a:t>6</a:t>
            </a:fld>
            <a:endParaRPr lang="en-US" dirty="0" smtClean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0751">
              <a:defRPr/>
            </a:pPr>
            <a:fld id="{9F274070-986F-4257-8C1C-10BD98BADCAA}" type="slidenum">
              <a:rPr lang="en-US" smtClean="0">
                <a:solidFill>
                  <a:prstClr val="black"/>
                </a:solidFill>
                <a:cs typeface="Arial" charset="0"/>
              </a:rPr>
              <a:pPr defTabSz="910751">
                <a:defRPr/>
              </a:pPr>
              <a:t>9</a:t>
            </a:fld>
            <a:endParaRPr lang="en-US" dirty="0" smtClean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0751">
              <a:defRPr/>
            </a:pPr>
            <a:fld id="{9F274070-986F-4257-8C1C-10BD98BADCAA}" type="slidenum">
              <a:rPr lang="en-US" smtClean="0">
                <a:solidFill>
                  <a:prstClr val="black"/>
                </a:solidFill>
                <a:cs typeface="Arial" charset="0"/>
              </a:rPr>
              <a:pPr defTabSz="910751">
                <a:defRPr/>
              </a:pPr>
              <a:t>12</a:t>
            </a:fld>
            <a:endParaRPr lang="en-US" dirty="0" smtClean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21B05-2DCD-4F65-AF2A-EE6251A4AB3B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51E9-82D9-4A2F-87E4-1EBA343A5C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0BBE-48AE-46F7-9110-99F323ED6E9F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F7EB9-E438-4FE3-9C81-75C49F0E2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0AD7-E66D-4607-B387-AF0E63220A80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3922A-FCB3-47A6-8EC6-79E3626EFB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FDF3-2439-4D04-8E0E-431B0723CC02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AA2B0-B1C2-44C9-9070-FDFBFF78E6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26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BDB6B-5C89-44DA-A3BB-793F6F72FDFD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B05E-80A8-4B05-89BE-D961A9D2DF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1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7F830-719E-4A2E-8C3C-73F58689808D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79878-8437-47D3-A873-1F9861A18A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83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E15B-5F1F-40B9-9BE8-95290F142A6B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4FCB-06F4-4755-9EED-FE54D8018E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5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174E9-757D-4493-9B7A-3958183CA517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35E8C-742E-42B1-A576-EF97BBBB9F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871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C0126-35C8-45DB-8F76-5D63C61AC24C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84623-376B-4CEA-A5A7-698CB15755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803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F797-F8F9-4193-8381-BEC850AE0C4C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E797A-0AF9-4D6D-AF43-2D2D9B3C42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20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676C-B7BE-4494-8BDD-B9BAF10A1961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937AE-595D-4D65-9819-8DA7CD4AF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58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9E236-99DA-46A8-8AB1-30352D58C01F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7FCF8-2056-44F1-AD99-5A289D938D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5AFB8-DDF1-4DC6-B33A-77EC685F0094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4F67-3BB4-402D-8B15-E87D561F4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0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9A72D-B274-40A5-AC81-63631A74CEAA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96FD3-69CE-443A-8C59-743C003916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774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B04B4-471D-4067-BE27-FCFB0B5D58CF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564A1-98DA-42AA-BD50-6DA2982570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8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7E5BA-B19C-4C03-A5AE-B3BC88F566DF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1614-DDDA-48BF-B628-B28140B1F8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2E9F-C662-4A2C-A04D-0FCBE8AC185C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5D60-B950-46A2-830D-5262DD37B1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6A653-4510-432A-9352-18A46FD98370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B2DE3-C270-4482-B545-5B60B682CB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9CD2D-9851-4B86-93AD-52BA82E49FF1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BF7B-EB2D-4D0B-A971-B496EB81CE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C43E2-1F72-46DA-B6E8-8272EE05D8CD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FDB29-1E1C-4FCC-8E92-91BBFB7AF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15507-9E54-4F24-B9D7-96C79D8BE88A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7CEB0-4992-443D-9097-6140838B74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4208-2F1F-429D-8297-9C94762AF7BD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094F7-18D5-4892-9BE3-563A916CC3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D9A15E-0826-4078-B49E-0FAEF55D6057}" type="datetime1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B5FD96-B8AE-47EE-8112-5D2AD86F0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BF9FED4-AF2A-47A4-9365-FF0A26B2CE46}" type="datetime1">
              <a:rPr lang="en-US" smtClean="0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0D1C516-CFCC-419C-BEEE-1BDC0B249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6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0" y="5105400"/>
            <a:ext cx="9144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February 20-21, 2014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457200"/>
            <a:ext cx="792480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Teacher Preparation Transformation 2.0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Professional Learning Institute </a:t>
            </a:r>
            <a:endParaRPr lang="en-US" sz="36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715370" y="350042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-13648" y="5106537"/>
            <a:ext cx="9144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498830"/>
                </a:solidFill>
                <a:latin typeface="Calibri" pitchFamily="34" charset="0"/>
              </a:rPr>
              <a:t>7:30 AM – 8:30 AM</a:t>
            </a:r>
            <a:endParaRPr lang="en-US" sz="5400" b="1" dirty="0" smtClean="0">
              <a:solidFill>
                <a:srgbClr val="498830"/>
              </a:solidFill>
              <a:latin typeface="Calibri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332982"/>
            <a:ext cx="79248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96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Breakfast</a:t>
            </a:r>
            <a:endParaRPr lang="en-US" sz="96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443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715370" y="350042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0" y="5105400"/>
            <a:ext cx="9144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Jeanne Burns &amp; Linda McKee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228600"/>
            <a:ext cx="79248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New directions for caep alliance and input into characteristics of aspirational clinical educators for caep alliance clinical educator design team</a:t>
            </a:r>
            <a:endParaRPr lang="en-US" sz="32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62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Task 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482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(Small Group) Share aspirational characteristics identified by faculty, PK-12 educator partners, and others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(Small Group) Select the 5 most important aspirational characteristics for university and PK-12 clinical educators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(Large Group) Share the most important characteristics with the large group</a:t>
            </a: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71686" name="Slide Number Placeholder 7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492875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B1A58-3785-4E9B-B592-6E2E050EFF4B}" type="slidenum">
              <a:rPr lang="en-U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077" y="5334000"/>
            <a:ext cx="78486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List of aspirational characteristics of clinical educators.</a:t>
            </a:r>
          </a:p>
        </p:txBody>
      </p:sp>
    </p:spTree>
    <p:extLst>
      <p:ext uri="{BB962C8B-B14F-4D97-AF65-F5344CB8AC3E}">
        <p14:creationId xmlns:p14="http://schemas.microsoft.com/office/powerpoint/2010/main" val="30904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715370" y="350042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-13648" y="5106537"/>
            <a:ext cx="9144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498830"/>
                </a:solidFill>
                <a:latin typeface="Calibri" pitchFamily="34" charset="0"/>
              </a:rPr>
              <a:t>LACTE Meeting at 9:45 AM</a:t>
            </a:r>
            <a:endParaRPr lang="en-US" sz="5400" b="1" dirty="0" smtClean="0">
              <a:solidFill>
                <a:srgbClr val="498830"/>
              </a:solidFill>
              <a:latin typeface="Calibri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332982"/>
            <a:ext cx="79248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96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closing</a:t>
            </a:r>
            <a:endParaRPr lang="en-US" sz="96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562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pic>
        <p:nvPicPr>
          <p:cNvPr id="15364" name="Picture 11" descr="C:\Documents and Settings\EArtis\Local Settings\Temporary Internet Files\Content.IE5\2XCDIHAD\MPj044236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2590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743200" y="2133600"/>
            <a:ext cx="6114198" cy="2662267"/>
          </a:xfrm>
          <a:prstGeom prst="rect">
            <a:avLst/>
          </a:prstGeom>
          <a:noFill/>
          <a:ln w="44450"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rgbClr val="498830"/>
              </a:solidFill>
              <a:latin typeface="+mn-lt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rgbClr val="498830"/>
                </a:solidFill>
                <a:latin typeface="+mn-lt"/>
              </a:rPr>
              <a:t>Deepen knowledge of Common Core State Standards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rgbClr val="498830"/>
                </a:solidFill>
                <a:latin typeface="+mn-lt"/>
              </a:rPr>
              <a:t>Provide input into prospectus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rgbClr val="498830"/>
                </a:solidFill>
                <a:latin typeface="+mn-lt"/>
              </a:rPr>
              <a:t>Provide input into aspirational characteristics of clinical educators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498830"/>
              </a:solidFill>
              <a:latin typeface="+mn-lt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3142398" y="609600"/>
            <a:ext cx="5715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solidFill>
                  <a:srgbClr val="215968"/>
                </a:solidFill>
                <a:latin typeface="Calibri" pitchFamily="34" charset="0"/>
                <a:ea typeface="Calibri" pitchFamily="34" charset="0"/>
                <a:cs typeface="Arial" charset="0"/>
              </a:rPr>
              <a:t>Welcome &amp; Meeting Objectives</a:t>
            </a:r>
            <a:endParaRPr lang="en-US" sz="4000" b="1" dirty="0">
              <a:solidFill>
                <a:srgbClr val="215968"/>
              </a:solidFill>
              <a:latin typeface="Calibri" pitchFamily="34" charset="0"/>
              <a:ea typeface="Calibri" pitchFamily="34" charset="0"/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9316" y="6492875"/>
            <a:ext cx="368710" cy="365125"/>
          </a:xfrm>
        </p:spPr>
        <p:txBody>
          <a:bodyPr/>
          <a:lstStyle/>
          <a:p>
            <a:pPr algn="r" rtl="0">
              <a:defRPr/>
            </a:pPr>
            <a:fld id="{13F743C7-2023-4DC5-9399-07F4BD839EBA}" type="slidenum">
              <a:rPr lang="en-US" sz="1200" kern="1200">
                <a:solidFill>
                  <a:prstClr val="white"/>
                </a:solidFill>
                <a:latin typeface="Calibri"/>
                <a:ea typeface="+mn-ea"/>
                <a:cs typeface="+mn-cs"/>
              </a:rPr>
              <a:pPr algn="r" rtl="0">
                <a:defRPr/>
              </a:pPr>
              <a:t>2</a:t>
            </a:fld>
            <a:endPara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2398" y="5105400"/>
            <a:ext cx="5468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Convergence of Core to College, CAEP, CAEP Alliance </a:t>
            </a:r>
          </a:p>
          <a:p>
            <a:pPr algn="ctr"/>
            <a:r>
              <a:rPr lang="en-US" sz="2400" dirty="0" smtClean="0"/>
              <a:t>and NTEP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188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0" y="5105400"/>
            <a:ext cx="91440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Dr. Candice McQueen, Dean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Lipscomb University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457200"/>
            <a:ext cx="79248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Approaches and Resources to Help University Faculty Develop a Deeper Understanding of the Common Core State Standards</a:t>
            </a:r>
            <a:endParaRPr lang="en-US" sz="32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656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2133391" y="685800"/>
            <a:ext cx="5715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600" b="1" dirty="0" smtClean="0">
                <a:solidFill>
                  <a:srgbClr val="215968"/>
                </a:solidFill>
                <a:latin typeface="Calibri" pitchFamily="34" charset="0"/>
                <a:ea typeface="Calibri" pitchFamily="34" charset="0"/>
                <a:cs typeface="Arial" charset="0"/>
              </a:rPr>
              <a:t>BREAK</a:t>
            </a:r>
            <a:endParaRPr lang="en-US" sz="9600" b="1" dirty="0">
              <a:solidFill>
                <a:srgbClr val="215968"/>
              </a:solidFill>
              <a:latin typeface="Calibri" pitchFamily="34" charset="0"/>
              <a:ea typeface="Calibri" pitchFamily="34" charset="0"/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9316" y="6492875"/>
            <a:ext cx="368710" cy="365125"/>
          </a:xfrm>
        </p:spPr>
        <p:txBody>
          <a:bodyPr/>
          <a:lstStyle/>
          <a:p>
            <a:pPr algn="r" rtl="0">
              <a:defRPr/>
            </a:pPr>
            <a:fld id="{13F743C7-2023-4DC5-9399-07F4BD839EBA}" type="slidenum">
              <a:rPr lang="en-US" sz="1200" kern="1200">
                <a:solidFill>
                  <a:prstClr val="white"/>
                </a:solidFill>
                <a:latin typeface="Calibri"/>
                <a:ea typeface="+mn-ea"/>
                <a:cs typeface="+mn-cs"/>
              </a:rPr>
              <a:pPr algn="r" rtl="0">
                <a:defRPr/>
              </a:pPr>
              <a:t>4</a:t>
            </a:fld>
            <a:endPara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jeanne.burns\AppData\Local\Microsoft\Windows\Temporary Internet Files\Content.IE5\YJ3MKMG8\MC900280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9" y="2626043"/>
            <a:ext cx="3123785" cy="3664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38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685800" y="350043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0" y="5105400"/>
            <a:ext cx="9144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Jeanne Burns &amp; Linda McKee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228600"/>
            <a:ext cx="79248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Cross Campus Collaboration to Deepen Faculty Understanding of the Common Core State Standards with a Focus on CAEP Standard 1 and CAEP Standard 2</a:t>
            </a:r>
            <a:endParaRPr lang="en-US" sz="32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792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Task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482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(Small Group) Identify practices at Lipscomb University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(Small Group) Identify practices in Louisiana’s universities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(Large Group) Share identified practices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(Large Group) Identify existing resources in Louisiana and new resources</a:t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71686" name="Slide Number Placeholder 7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492875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B1A58-3785-4E9B-B592-6E2E050EFF4B}" type="slidenum">
              <a:rPr lang="en-U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077" y="5105400"/>
            <a:ext cx="78486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List of resources and materials.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Awareness of strategies that support CAEP Standard 1 and 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8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914400" y="838200"/>
            <a:ext cx="777239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215968"/>
                </a:solidFill>
                <a:latin typeface="Calibri" pitchFamily="34" charset="0"/>
                <a:ea typeface="Calibri" pitchFamily="34" charset="0"/>
                <a:cs typeface="Arial" charset="0"/>
              </a:rPr>
              <a:t>BREAK AND DINNER at 5:30 PM</a:t>
            </a:r>
            <a:endParaRPr lang="en-US" sz="6600" b="1" dirty="0">
              <a:solidFill>
                <a:srgbClr val="215968"/>
              </a:solidFill>
              <a:latin typeface="Calibri" pitchFamily="34" charset="0"/>
              <a:ea typeface="Calibri" pitchFamily="34" charset="0"/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9316" y="6492875"/>
            <a:ext cx="368710" cy="365125"/>
          </a:xfrm>
        </p:spPr>
        <p:txBody>
          <a:bodyPr/>
          <a:lstStyle/>
          <a:p>
            <a:pPr algn="r" rtl="0">
              <a:defRPr/>
            </a:pPr>
            <a:fld id="{13F743C7-2023-4DC5-9399-07F4BD839EBA}" type="slidenum">
              <a:rPr lang="en-US" sz="1200" kern="1200">
                <a:solidFill>
                  <a:prstClr val="white"/>
                </a:solidFill>
                <a:latin typeface="Calibri"/>
                <a:ea typeface="+mn-ea"/>
                <a:cs typeface="+mn-cs"/>
              </a:rPr>
              <a:pPr algn="r" rtl="0">
                <a:defRPr/>
              </a:pPr>
              <a:t>7</a:t>
            </a:fld>
            <a:endPara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886200"/>
            <a:ext cx="7543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</a:rPr>
              <a:t>Institute reconvenes at 6:30 PM for </a:t>
            </a:r>
            <a:r>
              <a:rPr lang="en-US" sz="4400" dirty="0">
                <a:solidFill>
                  <a:srgbClr val="C00000"/>
                </a:solidFill>
              </a:rPr>
              <a:t>d</a:t>
            </a:r>
            <a:r>
              <a:rPr lang="en-US" sz="4400" dirty="0" smtClean="0">
                <a:solidFill>
                  <a:srgbClr val="C00000"/>
                </a:solidFill>
              </a:rPr>
              <a:t>iscussion about prospectus.</a:t>
            </a:r>
            <a:endParaRPr lang="en-US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1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685800" y="350043"/>
            <a:ext cx="7467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76295" y="4724400"/>
            <a:ext cx="91440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Potential Duration:  5 Years</a:t>
            </a:r>
          </a:p>
          <a:p>
            <a:pPr algn="ctr">
              <a:spcBef>
                <a:spcPts val="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Potential Amount of Funding:  $5 to $8 million</a:t>
            </a:r>
          </a:p>
          <a:p>
            <a:pPr algn="ctr">
              <a:spcBef>
                <a:spcPts val="0"/>
              </a:spcBef>
            </a:pPr>
            <a:r>
              <a:rPr lang="en-US" sz="3200" b="1" dirty="0" smtClean="0">
                <a:solidFill>
                  <a:srgbClr val="498830"/>
                </a:solidFill>
                <a:latin typeface="Calibri" pitchFamily="34" charset="0"/>
              </a:rPr>
              <a:t>Potential Source:  Private Foundations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914400" y="350043"/>
            <a:ext cx="79248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cap="small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Input into a prospectus for major funding to support needs identified for teacher preparation transformation 2.0</a:t>
            </a:r>
            <a:endParaRPr lang="en-US" sz="3200" b="1" cap="small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DA1F-66F8-437C-ACE3-5C99447493AA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143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918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62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"/>
          <p:cNvSpPr txBox="1"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Task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482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Identify Aspects of Teacher Preparation to be focus of grant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Identify Outcome to be accomplished as a result of the grant funds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Identify overall usage of the funds (e.g., campus funding, state data collection, research to examine effective practices, etc.)</a:t>
            </a: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71686" name="Slide Number Placeholder 7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492875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B1A58-3785-4E9B-B592-6E2E050EFF4B}" type="slidenum">
              <a:rPr lang="en-U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077" y="4876800"/>
            <a:ext cx="78486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Understanding of how CTC, CAEP, NTEP, and grant prospectus will support Teacher Preparation Transformation 2.0.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List of recommendations for inclusion in grant prospectus.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7173</TotalTime>
  <Words>400</Words>
  <Application>Microsoft Office PowerPoint</Application>
  <PresentationFormat>On-screen Show (4:3)</PresentationFormat>
  <Paragraphs>65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Task 1</vt:lpstr>
      <vt:lpstr>PowerPoint Presentation</vt:lpstr>
      <vt:lpstr>PowerPoint Presentation</vt:lpstr>
      <vt:lpstr>Task 2</vt:lpstr>
      <vt:lpstr>PowerPoint Presentation</vt:lpstr>
      <vt:lpstr>PowerPoint Presentation</vt:lpstr>
      <vt:lpstr>Task 3</vt:lpstr>
      <vt:lpstr>PowerPoint Presentation</vt:lpstr>
    </vt:vector>
  </TitlesOfParts>
  <Company>Louisiana Board of Regents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Sharon Southall</dc:creator>
  <cp:lastModifiedBy>Jeanne Burns</cp:lastModifiedBy>
  <cp:revision>699</cp:revision>
  <cp:lastPrinted>2014-02-18T19:42:44Z</cp:lastPrinted>
  <dcterms:created xsi:type="dcterms:W3CDTF">2011-03-21T17:49:40Z</dcterms:created>
  <dcterms:modified xsi:type="dcterms:W3CDTF">2014-02-18T19:43:24Z</dcterms:modified>
</cp:coreProperties>
</file>