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handoutMasterIdLst>
    <p:handoutMasterId r:id="rId51"/>
  </p:handoutMasterIdLst>
  <p:sldIdLst>
    <p:sldId id="261" r:id="rId2"/>
    <p:sldId id="518" r:id="rId3"/>
    <p:sldId id="591" r:id="rId4"/>
    <p:sldId id="604" r:id="rId5"/>
    <p:sldId id="614" r:id="rId6"/>
    <p:sldId id="613" r:id="rId7"/>
    <p:sldId id="605" r:id="rId8"/>
    <p:sldId id="607" r:id="rId9"/>
    <p:sldId id="606" r:id="rId10"/>
    <p:sldId id="695" r:id="rId11"/>
    <p:sldId id="696" r:id="rId12"/>
    <p:sldId id="523" r:id="rId13"/>
    <p:sldId id="699" r:id="rId14"/>
    <p:sldId id="525" r:id="rId15"/>
    <p:sldId id="527" r:id="rId16"/>
    <p:sldId id="700" r:id="rId17"/>
    <p:sldId id="701" r:id="rId18"/>
    <p:sldId id="608" r:id="rId19"/>
    <p:sldId id="702" r:id="rId20"/>
    <p:sldId id="703" r:id="rId21"/>
    <p:sldId id="704" r:id="rId22"/>
    <p:sldId id="705" r:id="rId23"/>
    <p:sldId id="706" r:id="rId24"/>
    <p:sldId id="707" r:id="rId25"/>
    <p:sldId id="708" r:id="rId26"/>
    <p:sldId id="709" r:id="rId27"/>
    <p:sldId id="529" r:id="rId28"/>
    <p:sldId id="710" r:id="rId29"/>
    <p:sldId id="711" r:id="rId30"/>
    <p:sldId id="532" r:id="rId31"/>
    <p:sldId id="533" r:id="rId32"/>
    <p:sldId id="535" r:id="rId33"/>
    <p:sldId id="536" r:id="rId34"/>
    <p:sldId id="537" r:id="rId35"/>
    <p:sldId id="538" r:id="rId36"/>
    <p:sldId id="539" r:id="rId37"/>
    <p:sldId id="540" r:id="rId38"/>
    <p:sldId id="541" r:id="rId39"/>
    <p:sldId id="542" r:id="rId40"/>
    <p:sldId id="543" r:id="rId41"/>
    <p:sldId id="544" r:id="rId42"/>
    <p:sldId id="602" r:id="rId43"/>
    <p:sldId id="603" r:id="rId44"/>
    <p:sldId id="546" r:id="rId45"/>
    <p:sldId id="547" r:id="rId46"/>
    <p:sldId id="616" r:id="rId47"/>
    <p:sldId id="720" r:id="rId48"/>
    <p:sldId id="618"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372"/>
    <a:srgbClr val="C3D42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82" autoAdjust="0"/>
    <p:restoredTop sz="95701" autoAdjust="0"/>
  </p:normalViewPr>
  <p:slideViewPr>
    <p:cSldViewPr snapToGrid="0" snapToObjects="1">
      <p:cViewPr varScale="1">
        <p:scale>
          <a:sx n="111" d="100"/>
          <a:sy n="111" d="100"/>
        </p:scale>
        <p:origin x="792" y="108"/>
      </p:cViewPr>
      <p:guideLst>
        <p:guide orient="horz" pos="2160"/>
        <p:guide pos="2880"/>
      </p:guideLst>
    </p:cSldViewPr>
  </p:slideViewPr>
  <p:notesTextViewPr>
    <p:cViewPr>
      <p:scale>
        <a:sx n="1" d="1"/>
        <a:sy n="1" d="1"/>
      </p:scale>
      <p:origin x="0" y="0"/>
    </p:cViewPr>
  </p:notesTextViewPr>
  <p:sorterViewPr>
    <p:cViewPr>
      <p:scale>
        <a:sx n="102" d="100"/>
        <a:sy n="102" d="100"/>
      </p:scale>
      <p:origin x="0" y="42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0D9EC-3C9B-4147-8867-FA9EE980967C}" type="doc">
      <dgm:prSet loTypeId="urn:microsoft.com/office/officeart/2005/8/layout/venn1" loCatId="" qsTypeId="urn:microsoft.com/office/officeart/2005/8/quickstyle/simple4" qsCatId="simple" csTypeId="urn:microsoft.com/office/officeart/2005/8/colors/accent1_2" csCatId="accent1" phldr="1"/>
      <dgm:spPr/>
    </dgm:pt>
    <dgm:pt modelId="{18A7AEB7-C3EF-514A-A101-EC89694273B3}">
      <dgm:prSet phldrT="[Text]" custT="1"/>
      <dgm:spPr>
        <a:pattFill prst="pct25">
          <a:fgClr>
            <a:srgbClr val="C3D426"/>
          </a:fgClr>
          <a:bgClr>
            <a:srgbClr val="557372"/>
          </a:bgClr>
        </a:pattFill>
      </dgm:spPr>
      <dgm:t>
        <a:bodyPr/>
        <a:lstStyle/>
        <a:p>
          <a:endParaRPr lang="en-US" sz="4000" dirty="0">
            <a:latin typeface="Geneva" charset="0"/>
            <a:ea typeface="Geneva" charset="0"/>
            <a:cs typeface="Geneva" charset="0"/>
          </a:endParaRPr>
        </a:p>
        <a:p>
          <a:r>
            <a:rPr lang="en-US" sz="4000" dirty="0">
              <a:latin typeface="Geneva" charset="0"/>
              <a:ea typeface="Geneva" charset="0"/>
              <a:cs typeface="Geneva" charset="0"/>
            </a:rPr>
            <a:t>Clery Act</a:t>
          </a:r>
        </a:p>
      </dgm:t>
    </dgm:pt>
    <dgm:pt modelId="{03DE5C81-FE90-2347-ADE3-4561967724FE}" type="parTrans" cxnId="{DCA86002-1BAE-CC4D-A08C-EAAC7553D36D}">
      <dgm:prSet/>
      <dgm:spPr/>
      <dgm:t>
        <a:bodyPr/>
        <a:lstStyle/>
        <a:p>
          <a:endParaRPr lang="en-US"/>
        </a:p>
      </dgm:t>
    </dgm:pt>
    <dgm:pt modelId="{55A7F811-27BF-D943-823E-CA06580E4C91}" type="sibTrans" cxnId="{DCA86002-1BAE-CC4D-A08C-EAAC7553D36D}">
      <dgm:prSet/>
      <dgm:spPr/>
      <dgm:t>
        <a:bodyPr/>
        <a:lstStyle/>
        <a:p>
          <a:endParaRPr lang="en-US"/>
        </a:p>
      </dgm:t>
    </dgm:pt>
    <dgm:pt modelId="{C209093B-8251-3747-B56D-D2033F502A3B}">
      <dgm:prSet phldrT="[Text]" custT="1"/>
      <dgm:spPr>
        <a:solidFill>
          <a:srgbClr val="557372">
            <a:alpha val="80000"/>
          </a:srgbClr>
        </a:solidFill>
      </dgm:spPr>
      <dgm:t>
        <a:bodyPr anchor="ctr"/>
        <a:lstStyle/>
        <a:p>
          <a:pPr algn="ctr"/>
          <a:r>
            <a:rPr lang="en-US" sz="2800" dirty="0">
              <a:latin typeface="Geneva" charset="0"/>
              <a:ea typeface="Geneva" charset="0"/>
              <a:cs typeface="Geneva" charset="0"/>
            </a:rPr>
            <a:t>   </a:t>
          </a:r>
          <a:r>
            <a:rPr lang="en-US" sz="2400" dirty="0">
              <a:latin typeface="Geneva" charset="0"/>
              <a:ea typeface="Geneva" charset="0"/>
              <a:cs typeface="Geneva" charset="0"/>
            </a:rPr>
            <a:t>Title IX</a:t>
          </a:r>
        </a:p>
      </dgm:t>
    </dgm:pt>
    <dgm:pt modelId="{B85EA4FA-D650-A643-A7A6-63E24D22BA58}" type="parTrans" cxnId="{8EB1BA70-A528-3B4D-B1D7-C9BC5BA4061D}">
      <dgm:prSet/>
      <dgm:spPr/>
      <dgm:t>
        <a:bodyPr/>
        <a:lstStyle/>
        <a:p>
          <a:endParaRPr lang="en-US"/>
        </a:p>
      </dgm:t>
    </dgm:pt>
    <dgm:pt modelId="{92F08166-9BB9-4640-83DB-E8932E5A3BA7}" type="sibTrans" cxnId="{8EB1BA70-A528-3B4D-B1D7-C9BC5BA4061D}">
      <dgm:prSet/>
      <dgm:spPr/>
      <dgm:t>
        <a:bodyPr/>
        <a:lstStyle/>
        <a:p>
          <a:endParaRPr lang="en-US"/>
        </a:p>
      </dgm:t>
    </dgm:pt>
    <dgm:pt modelId="{F0ED2192-5BC3-E146-BA13-7C126CCF8FFE}">
      <dgm:prSet phldrT="[Text]" custT="1"/>
      <dgm:spPr>
        <a:solidFill>
          <a:srgbClr val="C3D426">
            <a:alpha val="80000"/>
          </a:srgbClr>
        </a:solidFill>
      </dgm:spPr>
      <dgm:t>
        <a:bodyPr anchor="ctr"/>
        <a:lstStyle/>
        <a:p>
          <a:pPr algn="ctr"/>
          <a:r>
            <a:rPr lang="en-US" sz="2400" dirty="0">
              <a:latin typeface="Geneva" charset="0"/>
              <a:ea typeface="Geneva" charset="0"/>
              <a:cs typeface="Geneva" charset="0"/>
            </a:rPr>
            <a:t>VAWA</a:t>
          </a:r>
        </a:p>
      </dgm:t>
    </dgm:pt>
    <dgm:pt modelId="{1898F752-04A8-B341-A00B-F9EE675F1029}" type="sibTrans" cxnId="{5C5AE241-CDEC-F048-91B4-849EA2BB3F91}">
      <dgm:prSet/>
      <dgm:spPr/>
      <dgm:t>
        <a:bodyPr/>
        <a:lstStyle/>
        <a:p>
          <a:endParaRPr lang="en-US"/>
        </a:p>
      </dgm:t>
    </dgm:pt>
    <dgm:pt modelId="{DC128E2B-E069-574C-82CF-F6B92F37A709}" type="parTrans" cxnId="{5C5AE241-CDEC-F048-91B4-849EA2BB3F91}">
      <dgm:prSet/>
      <dgm:spPr/>
      <dgm:t>
        <a:bodyPr/>
        <a:lstStyle/>
        <a:p>
          <a:endParaRPr lang="en-US"/>
        </a:p>
      </dgm:t>
    </dgm:pt>
    <dgm:pt modelId="{215A9095-AD24-B542-AF60-FD941E2AF391}" type="pres">
      <dgm:prSet presAssocID="{3300D9EC-3C9B-4147-8867-FA9EE980967C}" presName="compositeShape" presStyleCnt="0">
        <dgm:presLayoutVars>
          <dgm:chMax val="7"/>
          <dgm:dir/>
          <dgm:resizeHandles val="exact"/>
        </dgm:presLayoutVars>
      </dgm:prSet>
      <dgm:spPr/>
    </dgm:pt>
    <dgm:pt modelId="{3FEE24B8-B7FD-4049-8CFF-F3AC185602AC}" type="pres">
      <dgm:prSet presAssocID="{18A7AEB7-C3EF-514A-A101-EC89694273B3}" presName="circ1" presStyleLbl="vennNode1" presStyleIdx="0" presStyleCnt="3" custScaleX="144226" custScaleY="144221" custLinFactNeighborY="5199"/>
      <dgm:spPr/>
      <dgm:t>
        <a:bodyPr/>
        <a:lstStyle/>
        <a:p>
          <a:endParaRPr lang="en-US"/>
        </a:p>
      </dgm:t>
    </dgm:pt>
    <dgm:pt modelId="{84EEF9DA-E501-A948-B975-EC36004545BF}" type="pres">
      <dgm:prSet presAssocID="{18A7AEB7-C3EF-514A-A101-EC89694273B3}" presName="circ1Tx" presStyleLbl="revTx" presStyleIdx="0" presStyleCnt="0">
        <dgm:presLayoutVars>
          <dgm:chMax val="0"/>
          <dgm:chPref val="0"/>
          <dgm:bulletEnabled val="1"/>
        </dgm:presLayoutVars>
      </dgm:prSet>
      <dgm:spPr/>
      <dgm:t>
        <a:bodyPr/>
        <a:lstStyle/>
        <a:p>
          <a:endParaRPr lang="en-US"/>
        </a:p>
      </dgm:t>
    </dgm:pt>
    <dgm:pt modelId="{CF6A54CA-AD66-2147-BC63-7498CF5D7AA4}" type="pres">
      <dgm:prSet presAssocID="{C209093B-8251-3747-B56D-D2033F502A3B}" presName="circ2" presStyleLbl="vennNode1" presStyleIdx="1" presStyleCnt="3" custScaleX="69758" custScaleY="71762" custLinFactNeighborX="40169" custLinFactNeighborY="-43108"/>
      <dgm:spPr/>
      <dgm:t>
        <a:bodyPr/>
        <a:lstStyle/>
        <a:p>
          <a:endParaRPr lang="en-US"/>
        </a:p>
      </dgm:t>
    </dgm:pt>
    <dgm:pt modelId="{24A27A9C-A32C-AF4B-9604-ABD28D29725B}" type="pres">
      <dgm:prSet presAssocID="{C209093B-8251-3747-B56D-D2033F502A3B}" presName="circ2Tx" presStyleLbl="revTx" presStyleIdx="0" presStyleCnt="0">
        <dgm:presLayoutVars>
          <dgm:chMax val="0"/>
          <dgm:chPref val="0"/>
          <dgm:bulletEnabled val="1"/>
        </dgm:presLayoutVars>
      </dgm:prSet>
      <dgm:spPr/>
      <dgm:t>
        <a:bodyPr/>
        <a:lstStyle/>
        <a:p>
          <a:endParaRPr lang="en-US"/>
        </a:p>
      </dgm:t>
    </dgm:pt>
    <dgm:pt modelId="{614C24FB-5A53-484B-BE19-D39FCD0A719C}" type="pres">
      <dgm:prSet presAssocID="{F0ED2192-5BC3-E146-BA13-7C126CCF8FFE}" presName="circ3" presStyleLbl="vennNode1" presStyleIdx="2" presStyleCnt="3" custScaleX="67536" custScaleY="66214" custLinFactX="5094" custLinFactNeighborX="100000" custLinFactNeighborY="-90679"/>
      <dgm:spPr/>
      <dgm:t>
        <a:bodyPr/>
        <a:lstStyle/>
        <a:p>
          <a:endParaRPr lang="en-US"/>
        </a:p>
      </dgm:t>
    </dgm:pt>
    <dgm:pt modelId="{42FC5FE4-8664-F34E-8683-DDAAB97D6FBD}" type="pres">
      <dgm:prSet presAssocID="{F0ED2192-5BC3-E146-BA13-7C126CCF8FFE}" presName="circ3Tx" presStyleLbl="revTx" presStyleIdx="0" presStyleCnt="0">
        <dgm:presLayoutVars>
          <dgm:chMax val="0"/>
          <dgm:chPref val="0"/>
          <dgm:bulletEnabled val="1"/>
        </dgm:presLayoutVars>
      </dgm:prSet>
      <dgm:spPr/>
      <dgm:t>
        <a:bodyPr/>
        <a:lstStyle/>
        <a:p>
          <a:endParaRPr lang="en-US"/>
        </a:p>
      </dgm:t>
    </dgm:pt>
  </dgm:ptLst>
  <dgm:cxnLst>
    <dgm:cxn modelId="{8EB1BA70-A528-3B4D-B1D7-C9BC5BA4061D}" srcId="{3300D9EC-3C9B-4147-8867-FA9EE980967C}" destId="{C209093B-8251-3747-B56D-D2033F502A3B}" srcOrd="1" destOrd="0" parTransId="{B85EA4FA-D650-A643-A7A6-63E24D22BA58}" sibTransId="{92F08166-9BB9-4640-83DB-E8932E5A3BA7}"/>
    <dgm:cxn modelId="{5C5AE241-CDEC-F048-91B4-849EA2BB3F91}" srcId="{3300D9EC-3C9B-4147-8867-FA9EE980967C}" destId="{F0ED2192-5BC3-E146-BA13-7C126CCF8FFE}" srcOrd="2" destOrd="0" parTransId="{DC128E2B-E069-574C-82CF-F6B92F37A709}" sibTransId="{1898F752-04A8-B341-A00B-F9EE675F1029}"/>
    <dgm:cxn modelId="{DCA86002-1BAE-CC4D-A08C-EAAC7553D36D}" srcId="{3300D9EC-3C9B-4147-8867-FA9EE980967C}" destId="{18A7AEB7-C3EF-514A-A101-EC89694273B3}" srcOrd="0" destOrd="0" parTransId="{03DE5C81-FE90-2347-ADE3-4561967724FE}" sibTransId="{55A7F811-27BF-D943-823E-CA06580E4C91}"/>
    <dgm:cxn modelId="{DA03FB69-DDC5-7146-A74C-84170B54A8B1}" type="presOf" srcId="{F0ED2192-5BC3-E146-BA13-7C126CCF8FFE}" destId="{42FC5FE4-8664-F34E-8683-DDAAB97D6FBD}" srcOrd="1" destOrd="0" presId="urn:microsoft.com/office/officeart/2005/8/layout/venn1"/>
    <dgm:cxn modelId="{852EE775-B679-9644-A7CF-F190E63C1860}" type="presOf" srcId="{C209093B-8251-3747-B56D-D2033F502A3B}" destId="{CF6A54CA-AD66-2147-BC63-7498CF5D7AA4}" srcOrd="0" destOrd="0" presId="urn:microsoft.com/office/officeart/2005/8/layout/venn1"/>
    <dgm:cxn modelId="{AA27A890-75C5-AD41-8B06-B9C50CE3979A}" type="presOf" srcId="{3300D9EC-3C9B-4147-8867-FA9EE980967C}" destId="{215A9095-AD24-B542-AF60-FD941E2AF391}" srcOrd="0" destOrd="0" presId="urn:microsoft.com/office/officeart/2005/8/layout/venn1"/>
    <dgm:cxn modelId="{1D49B69C-44AC-D749-BAF4-B3C313C2D6A7}" type="presOf" srcId="{18A7AEB7-C3EF-514A-A101-EC89694273B3}" destId="{3FEE24B8-B7FD-4049-8CFF-F3AC185602AC}" srcOrd="0" destOrd="0" presId="urn:microsoft.com/office/officeart/2005/8/layout/venn1"/>
    <dgm:cxn modelId="{1BD8997F-0123-5045-A490-D2B2FFA1C7BF}" type="presOf" srcId="{F0ED2192-5BC3-E146-BA13-7C126CCF8FFE}" destId="{614C24FB-5A53-484B-BE19-D39FCD0A719C}" srcOrd="0" destOrd="0" presId="urn:microsoft.com/office/officeart/2005/8/layout/venn1"/>
    <dgm:cxn modelId="{0F218F0D-98E6-3E4F-8042-7A5F42BE3383}" type="presOf" srcId="{C209093B-8251-3747-B56D-D2033F502A3B}" destId="{24A27A9C-A32C-AF4B-9604-ABD28D29725B}" srcOrd="1" destOrd="0" presId="urn:microsoft.com/office/officeart/2005/8/layout/venn1"/>
    <dgm:cxn modelId="{A853B57E-5954-4944-AAFF-9E5CA0D0E19E}" type="presOf" srcId="{18A7AEB7-C3EF-514A-A101-EC89694273B3}" destId="{84EEF9DA-E501-A948-B975-EC36004545BF}" srcOrd="1" destOrd="0" presId="urn:microsoft.com/office/officeart/2005/8/layout/venn1"/>
    <dgm:cxn modelId="{D2AFC4F7-AD48-2A44-A5E7-5762976FDA57}" type="presParOf" srcId="{215A9095-AD24-B542-AF60-FD941E2AF391}" destId="{3FEE24B8-B7FD-4049-8CFF-F3AC185602AC}" srcOrd="0" destOrd="0" presId="urn:microsoft.com/office/officeart/2005/8/layout/venn1"/>
    <dgm:cxn modelId="{0C9D375F-0E7F-E44F-8588-BF50B373C42A}" type="presParOf" srcId="{215A9095-AD24-B542-AF60-FD941E2AF391}" destId="{84EEF9DA-E501-A948-B975-EC36004545BF}" srcOrd="1" destOrd="0" presId="urn:microsoft.com/office/officeart/2005/8/layout/venn1"/>
    <dgm:cxn modelId="{A26E9AAC-CC00-8842-A69E-1686D450AA9F}" type="presParOf" srcId="{215A9095-AD24-B542-AF60-FD941E2AF391}" destId="{CF6A54CA-AD66-2147-BC63-7498CF5D7AA4}" srcOrd="2" destOrd="0" presId="urn:microsoft.com/office/officeart/2005/8/layout/venn1"/>
    <dgm:cxn modelId="{DD4DD8A6-CC00-D045-97C9-0B30ACEFA225}" type="presParOf" srcId="{215A9095-AD24-B542-AF60-FD941E2AF391}" destId="{24A27A9C-A32C-AF4B-9604-ABD28D29725B}" srcOrd="3" destOrd="0" presId="urn:microsoft.com/office/officeart/2005/8/layout/venn1"/>
    <dgm:cxn modelId="{5440019F-6566-FC4D-8AEA-0BA26D9D1E1C}" type="presParOf" srcId="{215A9095-AD24-B542-AF60-FD941E2AF391}" destId="{614C24FB-5A53-484B-BE19-D39FCD0A719C}" srcOrd="4" destOrd="0" presId="urn:microsoft.com/office/officeart/2005/8/layout/venn1"/>
    <dgm:cxn modelId="{4BE137CA-DCE4-C644-8D2B-2C46386C328C}" type="presParOf" srcId="{215A9095-AD24-B542-AF60-FD941E2AF391}" destId="{42FC5FE4-8664-F34E-8683-DDAAB97D6FBD}" srcOrd="5"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E24B8-B7FD-4049-8CFF-F3AC185602AC}">
      <dsp:nvSpPr>
        <dsp:cNvPr id="0" name=""/>
        <dsp:cNvSpPr/>
      </dsp:nvSpPr>
      <dsp:spPr>
        <a:xfrm>
          <a:off x="2120767" y="152568"/>
          <a:ext cx="3645165" cy="3645038"/>
        </a:xfrm>
        <a:prstGeom prst="ellipse">
          <a:avLst/>
        </a:prstGeom>
        <a:pattFill prst="pct25">
          <a:fgClr>
            <a:srgbClr val="C3D426"/>
          </a:fgClr>
          <a:bgClr>
            <a:srgbClr val="557372"/>
          </a:bgClr>
        </a:patt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dirty="0">
            <a:latin typeface="Geneva" charset="0"/>
            <a:ea typeface="Geneva" charset="0"/>
            <a:cs typeface="Geneva" charset="0"/>
          </a:endParaRPr>
        </a:p>
        <a:p>
          <a:pPr lvl="0" algn="ctr" defTabSz="1778000">
            <a:lnSpc>
              <a:spcPct val="90000"/>
            </a:lnSpc>
            <a:spcBef>
              <a:spcPct val="0"/>
            </a:spcBef>
            <a:spcAft>
              <a:spcPct val="35000"/>
            </a:spcAft>
          </a:pPr>
          <a:r>
            <a:rPr lang="en-US" sz="4000" kern="1200" dirty="0">
              <a:latin typeface="Geneva" charset="0"/>
              <a:ea typeface="Geneva" charset="0"/>
              <a:cs typeface="Geneva" charset="0"/>
            </a:rPr>
            <a:t>Clery Act</a:t>
          </a:r>
        </a:p>
      </dsp:txBody>
      <dsp:txXfrm>
        <a:off x="2606789" y="790450"/>
        <a:ext cx="2673121" cy="1640267"/>
      </dsp:txXfrm>
    </dsp:sp>
    <dsp:sp modelId="{CF6A54CA-AD66-2147-BC63-7498CF5D7AA4}">
      <dsp:nvSpPr>
        <dsp:cNvPr id="0" name=""/>
        <dsp:cNvSpPr/>
      </dsp:nvSpPr>
      <dsp:spPr>
        <a:xfrm>
          <a:off x="4989018" y="1426945"/>
          <a:ext cx="1763062" cy="1813711"/>
        </a:xfrm>
        <a:prstGeom prst="ellipse">
          <a:avLst/>
        </a:prstGeom>
        <a:solidFill>
          <a:srgbClr val="557372">
            <a:alpha val="8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a:latin typeface="Geneva" charset="0"/>
              <a:ea typeface="Geneva" charset="0"/>
              <a:cs typeface="Geneva" charset="0"/>
            </a:rPr>
            <a:t>   </a:t>
          </a:r>
          <a:r>
            <a:rPr lang="en-US" sz="2400" kern="1200" dirty="0">
              <a:latin typeface="Geneva" charset="0"/>
              <a:ea typeface="Geneva" charset="0"/>
              <a:cs typeface="Geneva" charset="0"/>
            </a:rPr>
            <a:t>Title IX</a:t>
          </a:r>
        </a:p>
      </dsp:txBody>
      <dsp:txXfrm>
        <a:off x="5528222" y="1895487"/>
        <a:ext cx="1057837" cy="997541"/>
      </dsp:txXfrm>
    </dsp:sp>
    <dsp:sp modelId="{614C24FB-5A53-484B-BE19-D39FCD0A719C}">
      <dsp:nvSpPr>
        <dsp:cNvPr id="0" name=""/>
        <dsp:cNvSpPr/>
      </dsp:nvSpPr>
      <dsp:spPr>
        <a:xfrm>
          <a:off x="4834072" y="294747"/>
          <a:ext cx="1706903" cy="1673491"/>
        </a:xfrm>
        <a:prstGeom prst="ellipse">
          <a:avLst/>
        </a:prstGeom>
        <a:solidFill>
          <a:srgbClr val="C3D426">
            <a:alpha val="8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latin typeface="Geneva" charset="0"/>
              <a:ea typeface="Geneva" charset="0"/>
              <a:cs typeface="Geneva" charset="0"/>
            </a:rPr>
            <a:t>VAWA</a:t>
          </a:r>
        </a:p>
      </dsp:txBody>
      <dsp:txXfrm>
        <a:off x="4994805" y="727065"/>
        <a:ext cx="1024142" cy="9204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21833FF-06B3-1141-8B1F-EF649B6ABCE1}" type="datetimeFigureOut">
              <a:rPr lang="en-US"/>
              <a:pPr>
                <a:defRPr/>
              </a:pPr>
              <a:t>2/15/2018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4029A8-463D-F745-83D9-63645A27484E}" type="slidenum">
              <a:rPr lang="en-US"/>
              <a:pPr>
                <a:defRPr/>
              </a:pPr>
              <a:t>‹#›</a:t>
            </a:fld>
            <a:endParaRPr lang="en-US" dirty="0"/>
          </a:p>
        </p:txBody>
      </p:sp>
    </p:spTree>
    <p:extLst>
      <p:ext uri="{BB962C8B-B14F-4D97-AF65-F5344CB8AC3E}">
        <p14:creationId xmlns:p14="http://schemas.microsoft.com/office/powerpoint/2010/main" val="3732967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8FD093-9061-3742-B215-CB45BC3BB0E5}" type="datetimeFigureOut">
              <a:rPr lang="en-US"/>
              <a:pPr>
                <a:defRPr/>
              </a:pPr>
              <a:t>2/15/2018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08619B-9246-214C-A3D4-B31EFF6F2727}" type="slidenum">
              <a:rPr lang="en-US"/>
              <a:pPr>
                <a:defRPr/>
              </a:pPr>
              <a:t>‹#›</a:t>
            </a:fld>
            <a:endParaRPr lang="en-US" dirty="0"/>
          </a:p>
        </p:txBody>
      </p:sp>
    </p:spTree>
    <p:extLst>
      <p:ext uri="{BB962C8B-B14F-4D97-AF65-F5344CB8AC3E}">
        <p14:creationId xmlns:p14="http://schemas.microsoft.com/office/powerpoint/2010/main" val="276366879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E8304A5-0F10-1541-A598-E2DD1B3696EA}" type="slidenum">
              <a:rPr lang="en-US" sz="1200"/>
              <a:pPr eaLnBrk="1" hangingPunct="1"/>
              <a:t>42</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5735E13-4F4D-F74B-97C1-31CF6024D0F8}" type="slidenum">
              <a:rPr lang="en-US" sz="1200"/>
              <a:pPr eaLnBrk="1" hangingPunct="1"/>
              <a:t>43</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8900" y="6488113"/>
            <a:ext cx="1382713" cy="3698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endParaRPr lang="en-US" dirty="0"/>
          </a:p>
        </p:txBody>
      </p:sp>
      <p:sp>
        <p:nvSpPr>
          <p:cNvPr id="2" name="Title 1"/>
          <p:cNvSpPr>
            <a:spLocks noGrp="1"/>
          </p:cNvSpPr>
          <p:nvPr>
            <p:ph type="ctrTitle"/>
          </p:nvPr>
        </p:nvSpPr>
        <p:spPr>
          <a:xfrm>
            <a:off x="685800" y="764559"/>
            <a:ext cx="7772400" cy="2387600"/>
          </a:xfrm>
        </p:spPr>
        <p:txBody>
          <a:bodyPr anchor="b"/>
          <a:lstStyle>
            <a:lvl1pPr algn="ctr">
              <a:defRPr sz="6000">
                <a:solidFill>
                  <a:schemeClr val="bg1"/>
                </a:solidFill>
                <a:latin typeface="Geneva" charset="0"/>
                <a:ea typeface="Geneva" charset="0"/>
                <a:cs typeface="Geneva" charset="0"/>
              </a:defRPr>
            </a:lvl1pPr>
          </a:lstStyle>
          <a:p>
            <a:r>
              <a:rPr lang="en-US" dirty="0"/>
              <a:t>Click to edit Master title style</a:t>
            </a:r>
          </a:p>
        </p:txBody>
      </p:sp>
      <p:sp>
        <p:nvSpPr>
          <p:cNvPr id="3" name="Subtitle 2"/>
          <p:cNvSpPr>
            <a:spLocks noGrp="1"/>
          </p:cNvSpPr>
          <p:nvPr>
            <p:ph type="subTitle" idx="1"/>
          </p:nvPr>
        </p:nvSpPr>
        <p:spPr>
          <a:xfrm>
            <a:off x="1143000" y="3482770"/>
            <a:ext cx="6858000" cy="1655762"/>
          </a:xfrm>
        </p:spPr>
        <p:txBody>
          <a:bodyPr>
            <a:normAutofit/>
          </a:bodyPr>
          <a:lstStyle>
            <a:lvl1pPr marL="0" indent="0" algn="ctr">
              <a:buNone/>
              <a:defRPr sz="3200">
                <a:solidFill>
                  <a:schemeClr val="bg1"/>
                </a:solidFill>
                <a:latin typeface="Geneva" charset="0"/>
                <a:ea typeface="Geneva" charset="0"/>
                <a:cs typeface="Genev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3536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8950" y="209550"/>
            <a:ext cx="6115050" cy="77787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28D235F-4C75-DB4B-A890-24A47E464424}" type="slidenum">
              <a:rPr lang="en-US"/>
              <a:pPr>
                <a:defRPr/>
              </a:pPr>
              <a:t>‹#›</a:t>
            </a:fld>
            <a:endParaRPr lang="en-US" dirty="0"/>
          </a:p>
        </p:txBody>
      </p:sp>
    </p:spTree>
    <p:extLst>
      <p:ext uri="{BB962C8B-B14F-4D97-AF65-F5344CB8AC3E}">
        <p14:creationId xmlns:p14="http://schemas.microsoft.com/office/powerpoint/2010/main" val="409628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10DFA2E5-9AF7-D44C-A494-D839B37E3BE9}" type="slidenum">
              <a:rPr lang="en-US"/>
              <a:pPr>
                <a:defRPr/>
              </a:pPr>
              <a:t>‹#›</a:t>
            </a:fld>
            <a:endParaRPr lang="en-US" dirty="0"/>
          </a:p>
        </p:txBody>
      </p:sp>
    </p:spTree>
    <p:extLst>
      <p:ext uri="{BB962C8B-B14F-4D97-AF65-F5344CB8AC3E}">
        <p14:creationId xmlns:p14="http://schemas.microsoft.com/office/powerpoint/2010/main" val="371872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146DA87-D383-4746-9F1D-1C535F39410F}" type="slidenum">
              <a:rPr lang="en-US"/>
              <a:pPr>
                <a:defRPr/>
              </a:pPr>
              <a:t>‹#›</a:t>
            </a:fld>
            <a:endParaRPr lang="en-US" dirty="0"/>
          </a:p>
        </p:txBody>
      </p:sp>
    </p:spTree>
    <p:extLst>
      <p:ext uri="{BB962C8B-B14F-4D97-AF65-F5344CB8AC3E}">
        <p14:creationId xmlns:p14="http://schemas.microsoft.com/office/powerpoint/2010/main" val="35051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357313" y="1714500"/>
            <a:ext cx="6590109" cy="3911203"/>
          </a:xfrm>
        </p:spPr>
        <p:txBody>
          <a:bodyPr/>
          <a:lstStyle>
            <a:lvl1pPr marL="417895" indent="-282882">
              <a:spcBef>
                <a:spcPts val="281"/>
              </a:spcBef>
              <a:spcAft>
                <a:spcPts val="422"/>
              </a:spcAft>
              <a:buSzPct val="100000"/>
              <a:defRPr/>
            </a:lvl1pPr>
            <a:lvl2pPr>
              <a:buSzPct val="125000"/>
              <a:defRPr/>
            </a:lvl2pPr>
            <a:lvl3pPr>
              <a:buSzPct val="125000"/>
              <a:defRPr/>
            </a:lvl3pPr>
            <a:lvl4pPr>
              <a:buSzPct val="125000"/>
              <a:defRPr/>
            </a:lvl4pPr>
            <a:lvl5pPr>
              <a:buSzPct val="125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935743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357313" y="1714500"/>
            <a:ext cx="6590109" cy="3911203"/>
          </a:xfrm>
        </p:spPr>
        <p:txBody>
          <a:bodyPr/>
          <a:lstStyle>
            <a:lvl1pPr marL="417895" indent="-282882">
              <a:spcBef>
                <a:spcPts val="281"/>
              </a:spcBef>
              <a:spcAft>
                <a:spcPts val="422"/>
              </a:spcAft>
              <a:buSzPct val="100000"/>
              <a:defRPr/>
            </a:lvl1pPr>
            <a:lvl2pPr>
              <a:buSzPct val="125000"/>
              <a:defRPr/>
            </a:lvl2pPr>
            <a:lvl3pPr>
              <a:buSzPct val="125000"/>
              <a:defRPr/>
            </a:lvl3pPr>
            <a:lvl4pPr>
              <a:buSzPct val="125000"/>
              <a:defRPr/>
            </a:lvl4pPr>
            <a:lvl5pPr>
              <a:buSzPct val="125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93892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5678" y="2036768"/>
            <a:ext cx="7772400" cy="2387600"/>
          </a:xfrm>
        </p:spPr>
        <p:txBody>
          <a:bodyPr anchor="b">
            <a:normAutofit/>
          </a:bodyPr>
          <a:lstStyle>
            <a:lvl1pPr algn="ctr">
              <a:defRPr sz="4800">
                <a:solidFill>
                  <a:schemeClr val="bg1"/>
                </a:solidFill>
                <a:latin typeface="Geneva" charset="0"/>
                <a:ea typeface="Geneva" charset="0"/>
                <a:cs typeface="Geneva" charset="0"/>
              </a:defRPr>
            </a:lvl1pPr>
          </a:lstStyle>
          <a:p>
            <a:r>
              <a:rPr lang="en-US" dirty="0"/>
              <a:t>Click to edit Master title style</a:t>
            </a:r>
          </a:p>
        </p:txBody>
      </p:sp>
    </p:spTree>
    <p:extLst>
      <p:ext uri="{BB962C8B-B14F-4D97-AF65-F5344CB8AC3E}">
        <p14:creationId xmlns:p14="http://schemas.microsoft.com/office/powerpoint/2010/main" val="139739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F69FA83-E230-1743-B07A-B3BAE8D6B71B}" type="slidenum">
              <a:rPr lang="en-US"/>
              <a:pPr>
                <a:defRPr/>
              </a:pPr>
              <a:t>‹#›</a:t>
            </a:fld>
            <a:endParaRPr lang="en-US" dirty="0"/>
          </a:p>
        </p:txBody>
      </p:sp>
    </p:spTree>
    <p:extLst>
      <p:ext uri="{BB962C8B-B14F-4D97-AF65-F5344CB8AC3E}">
        <p14:creationId xmlns:p14="http://schemas.microsoft.com/office/powerpoint/2010/main" val="404791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573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E56A6E8-8B94-AC4B-8089-1C7001E8499C}" type="slidenum">
              <a:rPr lang="en-US"/>
              <a:pPr>
                <a:defRPr/>
              </a:pPr>
              <a:t>‹#›</a:t>
            </a:fld>
            <a:endParaRPr lang="en-US" dirty="0"/>
          </a:p>
        </p:txBody>
      </p:sp>
    </p:spTree>
    <p:extLst>
      <p:ext uri="{BB962C8B-B14F-4D97-AF65-F5344CB8AC3E}">
        <p14:creationId xmlns:p14="http://schemas.microsoft.com/office/powerpoint/2010/main" val="145211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83C1C5A-F53F-1B4B-B5D6-7A93DF700D6E}" type="slidenum">
              <a:rPr lang="en-US"/>
              <a:pPr>
                <a:defRPr/>
              </a:pPr>
              <a:t>‹#›</a:t>
            </a:fld>
            <a:endParaRPr lang="en-US" dirty="0"/>
          </a:p>
        </p:txBody>
      </p:sp>
    </p:spTree>
    <p:extLst>
      <p:ext uri="{BB962C8B-B14F-4D97-AF65-F5344CB8AC3E}">
        <p14:creationId xmlns:p14="http://schemas.microsoft.com/office/powerpoint/2010/main" val="287813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82347" y="365126"/>
            <a:ext cx="6261653" cy="7480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9C5D8F9E-425B-E14A-B0BF-85459F9A7138}" type="slidenum">
              <a:rPr lang="en-US"/>
              <a:pPr>
                <a:defRPr/>
              </a:pPr>
              <a:t>‹#›</a:t>
            </a:fld>
            <a:endParaRPr lang="en-US" dirty="0"/>
          </a:p>
        </p:txBody>
      </p:sp>
    </p:spTree>
    <p:extLst>
      <p:ext uri="{BB962C8B-B14F-4D97-AF65-F5344CB8AC3E}">
        <p14:creationId xmlns:p14="http://schemas.microsoft.com/office/powerpoint/2010/main" val="254430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EF265EF-D868-D64E-8F6F-8B97ADFAAC85}" type="slidenum">
              <a:rPr lang="en-US"/>
              <a:pPr>
                <a:defRPr/>
              </a:pPr>
              <a:t>‹#›</a:t>
            </a:fld>
            <a:endParaRPr lang="en-US" dirty="0"/>
          </a:p>
        </p:txBody>
      </p:sp>
    </p:spTree>
    <p:extLst>
      <p:ext uri="{BB962C8B-B14F-4D97-AF65-F5344CB8AC3E}">
        <p14:creationId xmlns:p14="http://schemas.microsoft.com/office/powerpoint/2010/main" val="39508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59194E2-A906-F747-A5DE-095528D5A7CA}" type="slidenum">
              <a:rPr lang="en-US"/>
              <a:pPr>
                <a:defRPr/>
              </a:pPr>
              <a:t>‹#›</a:t>
            </a:fld>
            <a:endParaRPr lang="en-US" dirty="0"/>
          </a:p>
        </p:txBody>
      </p:sp>
    </p:spTree>
    <p:extLst>
      <p:ext uri="{BB962C8B-B14F-4D97-AF65-F5344CB8AC3E}">
        <p14:creationId xmlns:p14="http://schemas.microsoft.com/office/powerpoint/2010/main" val="178822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74866" y="293346"/>
            <a:ext cx="6069133" cy="740326"/>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9219094-13F1-3445-873A-4E1ED109CBF9}" type="slidenum">
              <a:rPr lang="en-US"/>
              <a:pPr>
                <a:defRPr/>
              </a:pPr>
              <a:t>‹#›</a:t>
            </a:fld>
            <a:endParaRPr lang="en-US" dirty="0"/>
          </a:p>
        </p:txBody>
      </p:sp>
    </p:spTree>
    <p:extLst>
      <p:ext uri="{BB962C8B-B14F-4D97-AF65-F5344CB8AC3E}">
        <p14:creationId xmlns:p14="http://schemas.microsoft.com/office/powerpoint/2010/main" val="67793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0" y="401638"/>
            <a:ext cx="4572000" cy="57626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347788"/>
            <a:ext cx="7886700" cy="435133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041775" y="6408738"/>
            <a:ext cx="1060450" cy="365125"/>
          </a:xfrm>
          <a:prstGeom prst="rect">
            <a:avLst/>
          </a:prstGeom>
        </p:spPr>
        <p:txBody>
          <a:bodyPr vert="horz" lIns="91440" tIns="45720" rIns="91440" bIns="45720" rtlCol="0" anchor="ctr"/>
          <a:lstStyle>
            <a:lvl1pPr algn="ctr" fontAlgn="auto">
              <a:spcBef>
                <a:spcPts val="0"/>
              </a:spcBef>
              <a:spcAft>
                <a:spcPts val="0"/>
              </a:spcAft>
              <a:defRPr sz="900">
                <a:solidFill>
                  <a:srgbClr val="557372"/>
                </a:solidFill>
                <a:latin typeface="Geneva"/>
                <a:ea typeface="+mn-ea"/>
                <a:cs typeface="Geneva"/>
              </a:defRPr>
            </a:lvl1pPr>
          </a:lstStyle>
          <a:p>
            <a:pPr>
              <a:defRPr/>
            </a:pPr>
            <a:fld id="{25F10E3C-9B7D-9044-8C76-1D0F36322E3D}" type="slidenum">
              <a:rPr lang="en-US"/>
              <a:pPr>
                <a:defRPr/>
              </a:pPr>
              <a:t>‹#›</a:t>
            </a:fld>
            <a:endParaRPr lang="en-US" dirty="0"/>
          </a:p>
        </p:txBody>
      </p:sp>
      <p:sp>
        <p:nvSpPr>
          <p:cNvPr id="1030" name="TextBox 7"/>
          <p:cNvSpPr txBox="1">
            <a:spLocks noChangeArrowheads="1"/>
          </p:cNvSpPr>
          <p:nvPr userDrawn="1"/>
        </p:nvSpPr>
        <p:spPr bwMode="auto">
          <a:xfrm>
            <a:off x="254000" y="6408738"/>
            <a:ext cx="127000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dirty="0">
                <a:solidFill>
                  <a:srgbClr val="507372"/>
                </a:solidFill>
                <a:latin typeface="Geneva"/>
                <a:cs typeface="Geneva"/>
              </a:rPr>
              <a:t>© Margolis Healy</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34" r:id="rId13"/>
    <p:sldLayoutId id="2147483835" r:id="rId14"/>
  </p:sldLayoutIdLst>
  <p:hf hdr="0" dt="0"/>
  <p:txStyles>
    <p:titleStyle>
      <a:lvl1pPr algn="l" rtl="0" eaLnBrk="0" fontAlgn="base" hangingPunct="0">
        <a:lnSpc>
          <a:spcPct val="90000"/>
        </a:lnSpc>
        <a:spcBef>
          <a:spcPct val="0"/>
        </a:spcBef>
        <a:spcAft>
          <a:spcPct val="0"/>
        </a:spcAft>
        <a:defRPr sz="3000" kern="1200">
          <a:solidFill>
            <a:schemeClr val="bg1"/>
          </a:solidFill>
          <a:latin typeface="Geneva" charset="0"/>
          <a:ea typeface="ＭＳ Ｐゴシック" charset="0"/>
          <a:cs typeface="Geneva" charset="0"/>
        </a:defRPr>
      </a:lvl1pPr>
      <a:lvl2pPr algn="l" rtl="0" eaLnBrk="0" fontAlgn="base" hangingPunct="0">
        <a:lnSpc>
          <a:spcPct val="90000"/>
        </a:lnSpc>
        <a:spcBef>
          <a:spcPct val="0"/>
        </a:spcBef>
        <a:spcAft>
          <a:spcPct val="0"/>
        </a:spcAft>
        <a:defRPr sz="3000">
          <a:solidFill>
            <a:schemeClr val="bg1"/>
          </a:solidFill>
          <a:latin typeface="Geneva" charset="0"/>
          <a:ea typeface="ＭＳ Ｐゴシック" charset="0"/>
          <a:cs typeface="Geneva" charset="0"/>
        </a:defRPr>
      </a:lvl2pPr>
      <a:lvl3pPr algn="l" rtl="0" eaLnBrk="0" fontAlgn="base" hangingPunct="0">
        <a:lnSpc>
          <a:spcPct val="90000"/>
        </a:lnSpc>
        <a:spcBef>
          <a:spcPct val="0"/>
        </a:spcBef>
        <a:spcAft>
          <a:spcPct val="0"/>
        </a:spcAft>
        <a:defRPr sz="3000">
          <a:solidFill>
            <a:schemeClr val="bg1"/>
          </a:solidFill>
          <a:latin typeface="Geneva" charset="0"/>
          <a:ea typeface="ＭＳ Ｐゴシック" charset="0"/>
          <a:cs typeface="Geneva" charset="0"/>
        </a:defRPr>
      </a:lvl3pPr>
      <a:lvl4pPr algn="l" rtl="0" eaLnBrk="0" fontAlgn="base" hangingPunct="0">
        <a:lnSpc>
          <a:spcPct val="90000"/>
        </a:lnSpc>
        <a:spcBef>
          <a:spcPct val="0"/>
        </a:spcBef>
        <a:spcAft>
          <a:spcPct val="0"/>
        </a:spcAft>
        <a:defRPr sz="3000">
          <a:solidFill>
            <a:schemeClr val="bg1"/>
          </a:solidFill>
          <a:latin typeface="Geneva" charset="0"/>
          <a:ea typeface="ＭＳ Ｐゴシック" charset="0"/>
          <a:cs typeface="Geneva" charset="0"/>
        </a:defRPr>
      </a:lvl4pPr>
      <a:lvl5pPr algn="l" rtl="0" eaLnBrk="0" fontAlgn="base" hangingPunct="0">
        <a:lnSpc>
          <a:spcPct val="90000"/>
        </a:lnSpc>
        <a:spcBef>
          <a:spcPct val="0"/>
        </a:spcBef>
        <a:spcAft>
          <a:spcPct val="0"/>
        </a:spcAft>
        <a:defRPr sz="3000">
          <a:solidFill>
            <a:schemeClr val="bg1"/>
          </a:solidFill>
          <a:latin typeface="Geneva" charset="0"/>
          <a:ea typeface="ＭＳ Ｐゴシック" charset="0"/>
          <a:cs typeface="Geneva" charset="0"/>
        </a:defRPr>
      </a:lvl5pPr>
      <a:lvl6pPr marL="457200" algn="l" rtl="0" fontAlgn="base">
        <a:lnSpc>
          <a:spcPct val="90000"/>
        </a:lnSpc>
        <a:spcBef>
          <a:spcPct val="0"/>
        </a:spcBef>
        <a:spcAft>
          <a:spcPct val="0"/>
        </a:spcAft>
        <a:defRPr sz="3000">
          <a:solidFill>
            <a:schemeClr val="bg1"/>
          </a:solidFill>
          <a:latin typeface="Geneva" charset="0"/>
          <a:ea typeface="ＭＳ Ｐゴシック" charset="0"/>
          <a:cs typeface="Geneva" charset="0"/>
        </a:defRPr>
      </a:lvl6pPr>
      <a:lvl7pPr marL="914400" algn="l" rtl="0" fontAlgn="base">
        <a:lnSpc>
          <a:spcPct val="90000"/>
        </a:lnSpc>
        <a:spcBef>
          <a:spcPct val="0"/>
        </a:spcBef>
        <a:spcAft>
          <a:spcPct val="0"/>
        </a:spcAft>
        <a:defRPr sz="3000">
          <a:solidFill>
            <a:schemeClr val="bg1"/>
          </a:solidFill>
          <a:latin typeface="Geneva" charset="0"/>
          <a:ea typeface="ＭＳ Ｐゴシック" charset="0"/>
          <a:cs typeface="Geneva" charset="0"/>
        </a:defRPr>
      </a:lvl7pPr>
      <a:lvl8pPr marL="1371600" algn="l" rtl="0" fontAlgn="base">
        <a:lnSpc>
          <a:spcPct val="90000"/>
        </a:lnSpc>
        <a:spcBef>
          <a:spcPct val="0"/>
        </a:spcBef>
        <a:spcAft>
          <a:spcPct val="0"/>
        </a:spcAft>
        <a:defRPr sz="3000">
          <a:solidFill>
            <a:schemeClr val="bg1"/>
          </a:solidFill>
          <a:latin typeface="Geneva" charset="0"/>
          <a:ea typeface="ＭＳ Ｐゴシック" charset="0"/>
          <a:cs typeface="Geneva" charset="0"/>
        </a:defRPr>
      </a:lvl8pPr>
      <a:lvl9pPr marL="1828800" algn="l" rtl="0" fontAlgn="base">
        <a:lnSpc>
          <a:spcPct val="90000"/>
        </a:lnSpc>
        <a:spcBef>
          <a:spcPct val="0"/>
        </a:spcBef>
        <a:spcAft>
          <a:spcPct val="0"/>
        </a:spcAft>
        <a:defRPr sz="3000">
          <a:solidFill>
            <a:schemeClr val="bg1"/>
          </a:solidFill>
          <a:latin typeface="Geneva" charset="0"/>
          <a:ea typeface="ＭＳ Ｐゴシック" charset="0"/>
          <a:cs typeface="Geneva" charset="0"/>
        </a:defRPr>
      </a:lvl9pPr>
    </p:titleStyle>
    <p:bodyStyle>
      <a:lvl1pPr marL="228600" indent="-228600" algn="l" rtl="0" eaLnBrk="0" fontAlgn="base" hangingPunct="0">
        <a:lnSpc>
          <a:spcPct val="130000"/>
        </a:lnSpc>
        <a:spcBef>
          <a:spcPts val="1000"/>
        </a:spcBef>
        <a:spcAft>
          <a:spcPct val="0"/>
        </a:spcAft>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www2.ed.gov/policy/rights/reg/ocr/edlite-34cfr106.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2.ed.gov/about/offices/list/ocr/docs/qa-title-ix-201709.pdf?utm_name" TargetMode="External"/><Relationship Id="rId2" Type="http://schemas.openxmlformats.org/officeDocument/2006/relationships/hyperlink" Target="https://www2.ed.gov/about/offices/list/ocr/letters/colleague-title-ix-201709.pdf"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2.ed.gov/about/offices/list/ocr/letters/colleague-201702-title-ix.pdf)"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2.ed.gov/about/offices/list/ocr/letters/colleague-201010.pdf" TargetMode="External"/><Relationship Id="rId7" Type="http://schemas.openxmlformats.org/officeDocument/2006/relationships/hyperlink" Target="https://www2.ed.gov/about/offices/list/ocr/frontpage/faq/rr/policyguidance/sex.htm" TargetMode="External"/><Relationship Id="rId2" Type="http://schemas.openxmlformats.org/officeDocument/2006/relationships/hyperlink" Target="http://www2.ed.gov/about/offices/list/ocr/docs/shguide.pdf" TargetMode="External"/><Relationship Id="rId1" Type="http://schemas.openxmlformats.org/officeDocument/2006/relationships/slideLayout" Target="../slideLayouts/slideLayout3.xml"/><Relationship Id="rId6" Type="http://schemas.openxmlformats.org/officeDocument/2006/relationships/hyperlink" Target="http://www2.ed.gov/admins/lead/safety/handbook.pdf" TargetMode="External"/><Relationship Id="rId5" Type="http://schemas.openxmlformats.org/officeDocument/2006/relationships/hyperlink" Target="https://www.notalone.gov/assets/report.pdf" TargetMode="External"/><Relationship Id="rId4" Type="http://schemas.openxmlformats.org/officeDocument/2006/relationships/hyperlink" Target="http://www2.ed.gov/about/offices/list/ocr/letters/colleague-201304.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4459"/>
            <a:ext cx="7772400" cy="1806948"/>
          </a:xfrm>
          <a:extLst/>
        </p:spPr>
        <p:txBody>
          <a:bodyPr/>
          <a:lstStyle/>
          <a:p>
            <a:pPr>
              <a:spcAft>
                <a:spcPts val="1200"/>
              </a:spcAft>
              <a:defRPr/>
            </a:pPr>
            <a:r>
              <a:rPr lang="en-US" sz="4000" dirty="0">
                <a:ln w="18415" cmpd="sng">
                  <a:solidFill>
                    <a:srgbClr val="FFFFFF"/>
                  </a:solidFill>
                  <a:prstDash val="solid"/>
                </a:ln>
                <a:effectLst>
                  <a:outerShdw blurRad="63500" dir="3600000" algn="tl" rotWithShape="0">
                    <a:srgbClr val="000000">
                      <a:alpha val="70000"/>
                    </a:srgbClr>
                  </a:outerShdw>
                </a:effectLst>
                <a:latin typeface="Geneva"/>
                <a:ea typeface="ＭＳ Ｐゴシック" charset="0"/>
                <a:cs typeface="Geneva"/>
              </a:rPr>
              <a:t>The Evolving Landscape of Title IX &amp; the Clery Act</a:t>
            </a:r>
          </a:p>
        </p:txBody>
      </p:sp>
      <p:sp>
        <p:nvSpPr>
          <p:cNvPr id="4" name="Content Placeholder 2"/>
          <p:cNvSpPr txBox="1">
            <a:spLocks/>
          </p:cNvSpPr>
          <p:nvPr/>
        </p:nvSpPr>
        <p:spPr bwMode="auto">
          <a:xfrm>
            <a:off x="1375508" y="3022949"/>
            <a:ext cx="6415209" cy="836025"/>
          </a:xfrm>
          <a:prstGeom prst="rect">
            <a:avLst/>
          </a:prstGeom>
          <a:noFill/>
          <a:ln w="12700">
            <a:noFill/>
            <a:miter lim="800000"/>
            <a:headEnd/>
            <a:tailEnd/>
          </a:ln>
          <a:effectLst/>
        </p:spPr>
        <p:txBody>
          <a:bodyPr lIns="34290" tIns="34290" rIns="34290" bIns="34290"/>
          <a:lstStyle>
            <a:lvl1pPr algn="ctr" rtl="0" eaLnBrk="1" fontAlgn="base" hangingPunct="1">
              <a:spcBef>
                <a:spcPct val="0"/>
              </a:spcBef>
              <a:spcAft>
                <a:spcPct val="0"/>
              </a:spcAft>
              <a:defRPr sz="2500">
                <a:solidFill>
                  <a:srgbClr val="FFFFFF"/>
                </a:solidFill>
                <a:latin typeface="+mn-lt"/>
                <a:ea typeface="+mn-ea"/>
                <a:cs typeface="+mn-cs"/>
                <a:sym typeface="Gill Sans" pitchFamily="-65" charset="0"/>
              </a:defRPr>
            </a:lvl1pPr>
            <a:lvl2pPr algn="ctr" rtl="0" eaLnBrk="1" fontAlgn="base" hangingPunct="1">
              <a:spcBef>
                <a:spcPct val="0"/>
              </a:spcBef>
              <a:spcAft>
                <a:spcPct val="0"/>
              </a:spcAft>
              <a:defRPr sz="2500">
                <a:solidFill>
                  <a:srgbClr val="FFFFFF"/>
                </a:solidFill>
                <a:latin typeface="+mn-lt"/>
                <a:ea typeface="+mn-ea"/>
                <a:cs typeface="+mn-cs"/>
                <a:sym typeface="Gill Sans" pitchFamily="-65" charset="0"/>
              </a:defRPr>
            </a:lvl2pPr>
            <a:lvl3pPr algn="ctr" rtl="0" eaLnBrk="1" fontAlgn="base" hangingPunct="1">
              <a:spcBef>
                <a:spcPct val="0"/>
              </a:spcBef>
              <a:spcAft>
                <a:spcPct val="0"/>
              </a:spcAft>
              <a:defRPr sz="2500">
                <a:solidFill>
                  <a:srgbClr val="FFFFFF"/>
                </a:solidFill>
                <a:latin typeface="+mn-lt"/>
                <a:ea typeface="+mn-ea"/>
                <a:cs typeface="+mn-cs"/>
                <a:sym typeface="Gill Sans" pitchFamily="-65" charset="0"/>
              </a:defRPr>
            </a:lvl3pPr>
            <a:lvl4pPr algn="ctr" rtl="0" eaLnBrk="1" fontAlgn="base" hangingPunct="1">
              <a:spcBef>
                <a:spcPct val="0"/>
              </a:spcBef>
              <a:spcAft>
                <a:spcPct val="0"/>
              </a:spcAft>
              <a:defRPr sz="2500">
                <a:solidFill>
                  <a:srgbClr val="FFFFFF"/>
                </a:solidFill>
                <a:latin typeface="+mn-lt"/>
                <a:ea typeface="+mn-ea"/>
                <a:cs typeface="+mn-cs"/>
                <a:sym typeface="Gill Sans" pitchFamily="-65" charset="0"/>
              </a:defRPr>
            </a:lvl4pPr>
            <a:lvl5pPr algn="ctr" rtl="0" eaLnBrk="1" fontAlgn="base" hangingPunct="1">
              <a:spcBef>
                <a:spcPct val="0"/>
              </a:spcBef>
              <a:spcAft>
                <a:spcPct val="0"/>
              </a:spcAft>
              <a:defRPr sz="2500">
                <a:solidFill>
                  <a:schemeClr val="tx1"/>
                </a:solidFill>
                <a:latin typeface="+mn-lt"/>
                <a:ea typeface="+mn-ea"/>
                <a:cs typeface="+mn-cs"/>
                <a:sym typeface="Gill Sans" pitchFamily="-65" charset="0"/>
              </a:defRPr>
            </a:lvl5pPr>
            <a:lvl6pPr marL="411480" algn="ctr" rtl="0" eaLnBrk="1" fontAlgn="base" hangingPunct="1">
              <a:spcBef>
                <a:spcPct val="0"/>
              </a:spcBef>
              <a:spcAft>
                <a:spcPct val="0"/>
              </a:spcAft>
              <a:defRPr sz="2500">
                <a:solidFill>
                  <a:schemeClr val="tx1"/>
                </a:solidFill>
                <a:latin typeface="+mn-lt"/>
                <a:ea typeface="+mn-ea"/>
                <a:cs typeface="+mn-cs"/>
                <a:sym typeface="Gill Sans" pitchFamily="-65" charset="0"/>
              </a:defRPr>
            </a:lvl6pPr>
            <a:lvl7pPr marL="822960" algn="ctr" rtl="0" eaLnBrk="1" fontAlgn="base" hangingPunct="1">
              <a:spcBef>
                <a:spcPct val="0"/>
              </a:spcBef>
              <a:spcAft>
                <a:spcPct val="0"/>
              </a:spcAft>
              <a:defRPr sz="2500">
                <a:solidFill>
                  <a:schemeClr val="tx1"/>
                </a:solidFill>
                <a:latin typeface="+mn-lt"/>
                <a:ea typeface="+mn-ea"/>
                <a:cs typeface="+mn-cs"/>
                <a:sym typeface="Gill Sans" pitchFamily="-65" charset="0"/>
              </a:defRPr>
            </a:lvl7pPr>
            <a:lvl8pPr marL="1234440" algn="ctr" rtl="0" eaLnBrk="1" fontAlgn="base" hangingPunct="1">
              <a:spcBef>
                <a:spcPct val="0"/>
              </a:spcBef>
              <a:spcAft>
                <a:spcPct val="0"/>
              </a:spcAft>
              <a:defRPr sz="2500">
                <a:solidFill>
                  <a:schemeClr val="tx1"/>
                </a:solidFill>
                <a:latin typeface="+mn-lt"/>
                <a:ea typeface="+mn-ea"/>
                <a:cs typeface="+mn-cs"/>
                <a:sym typeface="Gill Sans" pitchFamily="-65" charset="0"/>
              </a:defRPr>
            </a:lvl8pPr>
            <a:lvl9pPr marL="1645920" algn="ctr" rtl="0" eaLnBrk="1" fontAlgn="base" hangingPunct="1">
              <a:spcBef>
                <a:spcPct val="0"/>
              </a:spcBef>
              <a:spcAft>
                <a:spcPct val="0"/>
              </a:spcAft>
              <a:defRPr sz="2500">
                <a:solidFill>
                  <a:schemeClr val="tx1"/>
                </a:solidFill>
                <a:latin typeface="+mn-lt"/>
                <a:ea typeface="+mn-ea"/>
                <a:cs typeface="+mn-cs"/>
                <a:sym typeface="Gill Sans" pitchFamily="-65" charset="0"/>
              </a:defRPr>
            </a:lvl9pPr>
          </a:lstStyle>
          <a:p>
            <a:pPr>
              <a:defRPr/>
            </a:pPr>
            <a:endParaRPr lang="en-US" sz="3200" b="1" cap="small" dirty="0">
              <a:latin typeface="Geneva"/>
              <a:ea typeface="ＭＳ Ｐゴシック" charset="0"/>
              <a:cs typeface="Geneva"/>
            </a:endParaRPr>
          </a:p>
        </p:txBody>
      </p:sp>
      <p:sp>
        <p:nvSpPr>
          <p:cNvPr id="16387" name="Content Placeholder 2"/>
          <p:cNvSpPr txBox="1">
            <a:spLocks/>
          </p:cNvSpPr>
          <p:nvPr/>
        </p:nvSpPr>
        <p:spPr bwMode="auto">
          <a:xfrm>
            <a:off x="455613" y="4157663"/>
            <a:ext cx="8229600" cy="82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34290" tIns="34290" rIns="34290" bIns="34290" anchor="t"/>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en-US" sz="2000" b="1" dirty="0">
              <a:solidFill>
                <a:schemeClr val="bg1"/>
              </a:solidFill>
              <a:latin typeface="Geneva" charset="0"/>
              <a:cs typeface="MS PGothic" charset="0"/>
              <a:sym typeface="Gill Sans" charset="0"/>
            </a:endParaRPr>
          </a:p>
        </p:txBody>
      </p:sp>
      <p:sp>
        <p:nvSpPr>
          <p:cNvPr id="5" name="Subtitle 2">
            <a:extLst>
              <a:ext uri="{FF2B5EF4-FFF2-40B4-BE49-F238E27FC236}">
                <a16:creationId xmlns:a16="http://schemas.microsoft.com/office/drawing/2014/main" id="{22F881B2-46A5-CA42-8FA4-4D8D79A7081B}"/>
              </a:ext>
            </a:extLst>
          </p:cNvPr>
          <p:cNvSpPr>
            <a:spLocks noGrp="1"/>
          </p:cNvSpPr>
          <p:nvPr>
            <p:ph type="subTitle" idx="1"/>
          </p:nvPr>
        </p:nvSpPr>
        <p:spPr>
          <a:xfrm>
            <a:off x="1371600" y="3429001"/>
            <a:ext cx="6400800" cy="1795948"/>
          </a:xfrm>
        </p:spPr>
        <p:txBody>
          <a:bodyPr>
            <a:normAutofit fontScale="92500"/>
          </a:bodyPr>
          <a:lstStyle/>
          <a:p>
            <a:pPr eaLnBrk="1" hangingPunct="1"/>
            <a:r>
              <a:rPr lang="en-US" altLang="en-US" dirty="0">
                <a:latin typeface="Geneva" panose="020B0503030404040204" pitchFamily="34" charset="0"/>
                <a:ea typeface="ＭＳ Ｐゴシック" panose="020B0600070205080204" pitchFamily="34" charset="-128"/>
              </a:rPr>
              <a:t>Therese Leone, Esq., UC Berkeley</a:t>
            </a:r>
          </a:p>
          <a:p>
            <a:pPr eaLnBrk="1" hangingPunct="1"/>
            <a:r>
              <a:rPr lang="en-US" altLang="en-US" dirty="0">
                <a:latin typeface="Geneva" panose="020B0503030404040204" pitchFamily="34" charset="0"/>
                <a:ea typeface="ＭＳ Ｐゴシック" panose="020B0600070205080204" pitchFamily="34" charset="-128"/>
              </a:rPr>
              <a:t>Steven J. Healy, Margolis Healy</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0" y="447675"/>
            <a:ext cx="4572000" cy="514350"/>
          </a:xfrm>
        </p:spPr>
        <p:txBody>
          <a:bodyPr/>
          <a:lstStyle/>
          <a:p>
            <a:r>
              <a:rPr lang="en-US" sz="3200" dirty="0"/>
              <a:t>Title IX</a:t>
            </a:r>
          </a:p>
        </p:txBody>
      </p:sp>
      <p:sp>
        <p:nvSpPr>
          <p:cNvPr id="54274" name="Content Placeholder 2"/>
          <p:cNvSpPr>
            <a:spLocks noGrp="1"/>
          </p:cNvSpPr>
          <p:nvPr>
            <p:ph sz="quarter" idx="10"/>
          </p:nvPr>
        </p:nvSpPr>
        <p:spPr>
          <a:xfrm>
            <a:off x="579438" y="1550987"/>
            <a:ext cx="7974012" cy="4455365"/>
          </a:xfrm>
        </p:spPr>
        <p:txBody>
          <a:bodyPr/>
          <a:lstStyle/>
          <a:p>
            <a:pPr marL="0" lvl="1" indent="0" eaLnBrk="1" hangingPunct="1">
              <a:lnSpc>
                <a:spcPct val="100000"/>
              </a:lnSpc>
              <a:spcBef>
                <a:spcPts val="600"/>
              </a:spcBef>
              <a:spcAft>
                <a:spcPts val="1000"/>
              </a:spcAft>
              <a:buSzTx/>
              <a:buNone/>
            </a:pPr>
            <a:r>
              <a:rPr lang="en-US" altLang="en-US" sz="2800" dirty="0">
                <a:ea typeface="MS PGothic" charset="-128"/>
              </a:rPr>
              <a:t>Title IX of the Education Amendments of 1972 (Title IX), </a:t>
            </a:r>
            <a:r>
              <a:rPr lang="fi-FI" sz="2800" dirty="0"/>
              <a:t>20 U.S.C. §§ 1681–1688. </a:t>
            </a:r>
            <a:r>
              <a:rPr lang="en-US" sz="2800" i="1" dirty="0"/>
              <a:t>No person in the United States shall, on the basis of sex, be excluded from participation in, be denied the benefits of, or be subjected to discrimination under any education program or activity receiving Federal financial assistance.</a:t>
            </a:r>
            <a:endParaRPr lang="en-US" altLang="en-US" sz="2800" i="1" dirty="0">
              <a:ea typeface="MS PGothic" charset="-128"/>
            </a:endParaRPr>
          </a:p>
        </p:txBody>
      </p:sp>
      <p:sp>
        <p:nvSpPr>
          <p:cNvPr id="6" name="Slide Number Placeholder 1"/>
          <p:cNvSpPr txBox="1">
            <a:spLocks/>
          </p:cNvSpPr>
          <p:nvPr/>
        </p:nvSpPr>
        <p:spPr bwMode="auto">
          <a:xfrm>
            <a:off x="4066435" y="6408738"/>
            <a:ext cx="902427"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A1792D70-1105-114F-9C20-1C12A5289D8D}" type="slidenum">
              <a:rPr lang="en-US" sz="900" smtClean="0"/>
              <a:pPr marL="135013" indent="0" algn="ctr">
                <a:buNone/>
                <a:defRPr/>
              </a:pPr>
              <a:t>10</a:t>
            </a:fld>
            <a:endParaRPr lang="en-US" sz="900" dirty="0"/>
          </a:p>
        </p:txBody>
      </p:sp>
    </p:spTree>
    <p:extLst>
      <p:ext uri="{BB962C8B-B14F-4D97-AF65-F5344CB8AC3E}">
        <p14:creationId xmlns:p14="http://schemas.microsoft.com/office/powerpoint/2010/main" val="4057786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043004" y="452438"/>
            <a:ext cx="6137510" cy="519112"/>
          </a:xfrm>
        </p:spPr>
        <p:txBody>
          <a:bodyPr/>
          <a:lstStyle/>
          <a:p>
            <a:r>
              <a:rPr lang="en-US" sz="2400" dirty="0"/>
              <a:t>Title IX Regulations - 34 C.F.R. Part 106</a:t>
            </a:r>
          </a:p>
        </p:txBody>
      </p:sp>
      <p:sp>
        <p:nvSpPr>
          <p:cNvPr id="55298" name="Content Placeholder 2"/>
          <p:cNvSpPr>
            <a:spLocks noGrp="1"/>
          </p:cNvSpPr>
          <p:nvPr>
            <p:ph idx="1"/>
          </p:nvPr>
        </p:nvSpPr>
        <p:spPr>
          <a:xfrm>
            <a:off x="232012" y="1439863"/>
            <a:ext cx="8707272" cy="4903787"/>
          </a:xfrm>
        </p:spPr>
        <p:txBody>
          <a:bodyPr/>
          <a:lstStyle/>
          <a:p>
            <a:pPr marL="228600" lvl="2">
              <a:lnSpc>
                <a:spcPct val="100000"/>
              </a:lnSpc>
              <a:spcBef>
                <a:spcPts val="600"/>
              </a:spcBef>
              <a:spcAft>
                <a:spcPts val="1000"/>
              </a:spcAft>
              <a:buSzPct val="100000"/>
              <a:buFont typeface="Arial" charset="0"/>
              <a:buChar char="•"/>
              <a:defRPr/>
            </a:pPr>
            <a:r>
              <a:rPr lang="en-US" sz="2200" dirty="0">
                <a:ea typeface="ＭＳ Ｐゴシック" charset="0"/>
              </a:rPr>
              <a:t>§ 106.4: Assurance of compliance required of recipients of federal financial assistance</a:t>
            </a:r>
          </a:p>
          <a:p>
            <a:pPr marL="228600" lvl="2">
              <a:lnSpc>
                <a:spcPct val="100000"/>
              </a:lnSpc>
              <a:spcBef>
                <a:spcPts val="600"/>
              </a:spcBef>
              <a:spcAft>
                <a:spcPts val="1000"/>
              </a:spcAft>
              <a:buSzPct val="100000"/>
              <a:buFont typeface="Arial" charset="0"/>
              <a:buChar char="•"/>
              <a:defRPr/>
            </a:pPr>
            <a:r>
              <a:rPr lang="en-US" sz="2200" dirty="0">
                <a:ea typeface="ＭＳ Ｐゴシック" charset="0"/>
              </a:rPr>
              <a:t>§ 106.8: Designation of responsible employee and adoption of </a:t>
            </a:r>
            <a:r>
              <a:rPr lang="en-US" sz="2200" b="1" dirty="0">
                <a:ea typeface="ＭＳ Ｐゴシック" charset="0"/>
              </a:rPr>
              <a:t>grievance procedures</a:t>
            </a:r>
          </a:p>
          <a:p>
            <a:pPr marL="228600" lvl="2">
              <a:lnSpc>
                <a:spcPct val="100000"/>
              </a:lnSpc>
              <a:spcBef>
                <a:spcPts val="600"/>
              </a:spcBef>
              <a:spcAft>
                <a:spcPts val="1000"/>
              </a:spcAft>
              <a:buSzPct val="100000"/>
              <a:buFont typeface="Arial" charset="0"/>
              <a:buChar char="•"/>
              <a:defRPr/>
            </a:pPr>
            <a:r>
              <a:rPr lang="en-US" sz="2200" dirty="0">
                <a:ea typeface="ＭＳ Ｐゴシック" charset="0"/>
              </a:rPr>
              <a:t>§ 106.9: Notification of Title IX nondiscrimination obligations in education programs and employment</a:t>
            </a:r>
          </a:p>
          <a:p>
            <a:pPr marL="228600" lvl="2">
              <a:lnSpc>
                <a:spcPct val="100000"/>
              </a:lnSpc>
              <a:spcBef>
                <a:spcPts val="600"/>
              </a:spcBef>
              <a:spcAft>
                <a:spcPts val="1000"/>
              </a:spcAft>
              <a:buSzPct val="100000"/>
              <a:buFont typeface="Arial" charset="0"/>
              <a:buChar char="•"/>
              <a:defRPr/>
            </a:pPr>
            <a:r>
              <a:rPr lang="en-US" sz="2200" dirty="0">
                <a:ea typeface="ＭＳ Ｐゴシック" charset="0"/>
              </a:rPr>
              <a:t>§ 106.31: “</a:t>
            </a:r>
            <a:r>
              <a:rPr lang="en-US" altLang="ja-JP" sz="2200" dirty="0">
                <a:ea typeface="ＭＳ Ｐゴシック" charset="0"/>
              </a:rPr>
              <a:t>no person shall, on the basis of sex, be excluded from participation in, be denied the benefits of, or be subjected to discrimination under any academic, extracurricular, research, occupational training, or other education program or activity  . . </a:t>
            </a:r>
          </a:p>
          <a:p>
            <a:pPr marL="0" indent="0" algn="r">
              <a:buSzPct val="125000"/>
              <a:buNone/>
            </a:pPr>
            <a:r>
              <a:rPr lang="en-US" sz="1400" dirty="0">
                <a:cs typeface="MS PGothic" charset="0"/>
              </a:rPr>
              <a:t>(</a:t>
            </a:r>
            <a:r>
              <a:rPr lang="en-US" sz="1400" dirty="0">
                <a:cs typeface="MS PGothic" charset="0"/>
                <a:hlinkClick r:id="rId2"/>
              </a:rPr>
              <a:t>https://www2.ed.gov/policy/rights/reg/ocr/edlite-34cfr106.html)</a:t>
            </a:r>
            <a:r>
              <a:rPr lang="en-US" sz="1400" dirty="0">
                <a:cs typeface="MS PGothic" charset="0"/>
              </a:rPr>
              <a:t> </a:t>
            </a:r>
          </a:p>
          <a:p>
            <a:pPr>
              <a:buSzPct val="125000"/>
            </a:pPr>
            <a:endParaRPr lang="en-US" altLang="ja-JP" sz="2000" dirty="0">
              <a:cs typeface="MS PGothic" charset="0"/>
            </a:endParaRPr>
          </a:p>
          <a:p>
            <a:endParaRPr lang="en-US" sz="2000" dirty="0"/>
          </a:p>
        </p:txBody>
      </p:sp>
      <p:sp>
        <p:nvSpPr>
          <p:cNvPr id="55299" name="Text Box 4"/>
          <p:cNvSpPr txBox="1">
            <a:spLocks noChangeArrowheads="1"/>
          </p:cNvSpPr>
          <p:nvPr/>
        </p:nvSpPr>
        <p:spPr bwMode="auto">
          <a:xfrm>
            <a:off x="4465638" y="6554788"/>
            <a:ext cx="204787"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4291" tIns="32146" rIns="64291" bIns="32146"/>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en-US" sz="1100" dirty="0">
              <a:latin typeface="Gill Sans" charset="0"/>
              <a:cs typeface="Gill Sans" charset="0"/>
            </a:endParaRPr>
          </a:p>
        </p:txBody>
      </p:sp>
      <p:sp>
        <p:nvSpPr>
          <p:cNvPr id="2" name="Slide Number Placeholder 1"/>
          <p:cNvSpPr>
            <a:spLocks noGrp="1"/>
          </p:cNvSpPr>
          <p:nvPr>
            <p:ph type="sldNum" sz="quarter" idx="10"/>
          </p:nvPr>
        </p:nvSpPr>
        <p:spPr/>
        <p:txBody>
          <a:bodyPr/>
          <a:lstStyle/>
          <a:p>
            <a:pPr>
              <a:defRPr/>
            </a:pPr>
            <a:fld id="{0182F142-23AC-0045-A9EA-6568807297E0}" type="slidenum">
              <a:rPr lang="en-US" smtClean="0"/>
              <a:pPr>
                <a:defRPr/>
              </a:pPr>
              <a:t>11</a:t>
            </a:fld>
            <a:endParaRPr lang="en-US" dirty="0"/>
          </a:p>
        </p:txBody>
      </p:sp>
    </p:spTree>
    <p:extLst>
      <p:ext uri="{BB962C8B-B14F-4D97-AF65-F5344CB8AC3E}">
        <p14:creationId xmlns:p14="http://schemas.microsoft.com/office/powerpoint/2010/main" val="166198125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0" y="425528"/>
            <a:ext cx="4572000" cy="579437"/>
          </a:xfrm>
        </p:spPr>
        <p:txBody>
          <a:bodyPr/>
          <a:lstStyle/>
          <a:p>
            <a:r>
              <a:rPr lang="en-US" sz="3200" dirty="0"/>
              <a:t>Scope of Coverage</a:t>
            </a:r>
          </a:p>
        </p:txBody>
      </p:sp>
      <p:sp>
        <p:nvSpPr>
          <p:cNvPr id="59394" name="Content Placeholder 3"/>
          <p:cNvSpPr>
            <a:spLocks noGrp="1"/>
          </p:cNvSpPr>
          <p:nvPr>
            <p:ph idx="1"/>
          </p:nvPr>
        </p:nvSpPr>
        <p:spPr>
          <a:xfrm>
            <a:off x="419100" y="1536700"/>
            <a:ext cx="8320088" cy="4525963"/>
          </a:xfrm>
        </p:spPr>
        <p:txBody>
          <a:bodyPr/>
          <a:lstStyle/>
          <a:p>
            <a:pPr>
              <a:lnSpc>
                <a:spcPct val="100000"/>
              </a:lnSpc>
              <a:spcBef>
                <a:spcPts val="600"/>
              </a:spcBef>
              <a:spcAft>
                <a:spcPts val="1000"/>
              </a:spcAft>
            </a:pPr>
            <a:r>
              <a:rPr lang="en-US" sz="2400" dirty="0">
                <a:cs typeface="MS PGothic" charset="0"/>
              </a:rPr>
              <a:t>Title IX protects students from sexual harassment in an institution’s education programs and activities, including:</a:t>
            </a:r>
          </a:p>
          <a:p>
            <a:pPr lvl="1">
              <a:lnSpc>
                <a:spcPct val="100000"/>
              </a:lnSpc>
              <a:spcBef>
                <a:spcPts val="600"/>
              </a:spcBef>
              <a:spcAft>
                <a:spcPts val="1000"/>
              </a:spcAft>
            </a:pPr>
            <a:r>
              <a:rPr lang="en-US" sz="2000" dirty="0"/>
              <a:t>All academic, educational, extracurricular, athletic, and other programs of the institution</a:t>
            </a:r>
          </a:p>
          <a:p>
            <a:pPr lvl="1">
              <a:lnSpc>
                <a:spcPct val="100000"/>
              </a:lnSpc>
              <a:spcBef>
                <a:spcPts val="600"/>
              </a:spcBef>
              <a:spcAft>
                <a:spcPts val="1000"/>
              </a:spcAft>
            </a:pPr>
            <a:r>
              <a:rPr lang="en-US" sz="2000" dirty="0"/>
              <a:t>On-campus, off-campus, on a school bus or shuttle, at a class or training program sponsored at another location, etc.</a:t>
            </a:r>
          </a:p>
        </p:txBody>
      </p:sp>
      <p:sp>
        <p:nvSpPr>
          <p:cNvPr id="2" name="Slide Number Placeholder 1"/>
          <p:cNvSpPr>
            <a:spLocks noGrp="1"/>
          </p:cNvSpPr>
          <p:nvPr>
            <p:ph type="sldNum" sz="quarter" idx="10"/>
          </p:nvPr>
        </p:nvSpPr>
        <p:spPr/>
        <p:txBody>
          <a:bodyPr/>
          <a:lstStyle/>
          <a:p>
            <a:pPr>
              <a:defRPr/>
            </a:pPr>
            <a:fld id="{BF83BE78-3E20-A54A-A0CD-C23C5E15EA2A}" type="slidenum">
              <a:rPr lang="en-US" smtClean="0"/>
              <a:pPr>
                <a:defRPr/>
              </a:pPr>
              <a:t>12</a:t>
            </a:fld>
            <a:endParaRPr lang="en-US" dirty="0"/>
          </a:p>
        </p:txBody>
      </p:sp>
    </p:spTree>
    <p:extLst>
      <p:ext uri="{BB962C8B-B14F-4D97-AF65-F5344CB8AC3E}">
        <p14:creationId xmlns:p14="http://schemas.microsoft.com/office/powerpoint/2010/main" val="413432457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0" y="442209"/>
            <a:ext cx="4572000" cy="554635"/>
          </a:xfrm>
        </p:spPr>
        <p:txBody>
          <a:bodyPr/>
          <a:lstStyle/>
          <a:p>
            <a:r>
              <a:rPr lang="en-US" sz="3200" dirty="0"/>
              <a:t>Scope of Coverage</a:t>
            </a:r>
          </a:p>
        </p:txBody>
      </p:sp>
      <p:sp>
        <p:nvSpPr>
          <p:cNvPr id="60418" name="Content Placeholder 3"/>
          <p:cNvSpPr>
            <a:spLocks noGrp="1"/>
          </p:cNvSpPr>
          <p:nvPr>
            <p:ph idx="1"/>
          </p:nvPr>
        </p:nvSpPr>
        <p:spPr>
          <a:xfrm>
            <a:off x="168275" y="1262063"/>
            <a:ext cx="8847138" cy="5429250"/>
          </a:xfrm>
        </p:spPr>
        <p:txBody>
          <a:bodyPr/>
          <a:lstStyle/>
          <a:p>
            <a:pPr>
              <a:lnSpc>
                <a:spcPct val="100000"/>
              </a:lnSpc>
              <a:spcBef>
                <a:spcPts val="600"/>
              </a:spcBef>
              <a:spcAft>
                <a:spcPts val="1000"/>
              </a:spcAft>
            </a:pPr>
            <a:r>
              <a:rPr lang="en-US" sz="2400" dirty="0"/>
              <a:t>Institutions may have an obligation to respond to student-on-student sexual harassment that initially occurred off campus and outside institution’s education program or activity.</a:t>
            </a:r>
          </a:p>
          <a:p>
            <a:pPr lvl="1">
              <a:lnSpc>
                <a:spcPct val="100000"/>
              </a:lnSpc>
              <a:spcBef>
                <a:spcPts val="600"/>
              </a:spcBef>
              <a:spcAft>
                <a:spcPts val="1000"/>
              </a:spcAft>
            </a:pPr>
            <a:r>
              <a:rPr lang="en-US" sz="2000" dirty="0"/>
              <a:t>“Whether or not a student files a complaint of alleged sexual misconduct or otherwise asks the school to take action, where the school knows or reasonably should know of an incident of sexual misconduct, the school must take steps to understand what occurred and to respond appropriately.”</a:t>
            </a:r>
          </a:p>
          <a:p>
            <a:pPr lvl="1">
              <a:lnSpc>
                <a:spcPct val="100000"/>
              </a:lnSpc>
              <a:spcBef>
                <a:spcPts val="600"/>
              </a:spcBef>
              <a:spcAft>
                <a:spcPts val="1000"/>
              </a:spcAft>
            </a:pPr>
            <a:r>
              <a:rPr lang="en-US" sz="2000" dirty="0"/>
              <a:t>Determine if there are continuing effects on campus of off-campus sexual harassment that are creating or contributing to a hostile environment.</a:t>
            </a:r>
          </a:p>
        </p:txBody>
      </p:sp>
      <p:sp>
        <p:nvSpPr>
          <p:cNvPr id="2" name="Slide Number Placeholder 1"/>
          <p:cNvSpPr>
            <a:spLocks noGrp="1"/>
          </p:cNvSpPr>
          <p:nvPr>
            <p:ph type="sldNum" sz="quarter" idx="10"/>
          </p:nvPr>
        </p:nvSpPr>
        <p:spPr/>
        <p:txBody>
          <a:bodyPr/>
          <a:lstStyle/>
          <a:p>
            <a:pPr>
              <a:defRPr/>
            </a:pPr>
            <a:fld id="{55AFDD74-C1CE-1F44-BF86-399B15CCF4AE}" type="slidenum">
              <a:rPr lang="en-US" smtClean="0"/>
              <a:pPr>
                <a:defRPr/>
              </a:pPr>
              <a:t>13</a:t>
            </a:fld>
            <a:endParaRPr lang="en-US" dirty="0"/>
          </a:p>
        </p:txBody>
      </p:sp>
    </p:spTree>
    <p:extLst>
      <p:ext uri="{BB962C8B-B14F-4D97-AF65-F5344CB8AC3E}">
        <p14:creationId xmlns:p14="http://schemas.microsoft.com/office/powerpoint/2010/main" val="141347759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0" y="451370"/>
            <a:ext cx="4572000" cy="522990"/>
          </a:xfrm>
        </p:spPr>
        <p:txBody>
          <a:bodyPr/>
          <a:lstStyle/>
          <a:p>
            <a:r>
              <a:rPr lang="en-US" sz="3200" dirty="0"/>
              <a:t>Scope of Coverage</a:t>
            </a:r>
          </a:p>
        </p:txBody>
      </p:sp>
      <p:sp>
        <p:nvSpPr>
          <p:cNvPr id="61442" name="Content Placeholder 2"/>
          <p:cNvSpPr>
            <a:spLocks noGrp="1"/>
          </p:cNvSpPr>
          <p:nvPr>
            <p:ph idx="1"/>
          </p:nvPr>
        </p:nvSpPr>
        <p:spPr>
          <a:xfrm>
            <a:off x="460375" y="1368425"/>
            <a:ext cx="8223250" cy="4711700"/>
          </a:xfrm>
        </p:spPr>
        <p:txBody>
          <a:bodyPr/>
          <a:lstStyle/>
          <a:p>
            <a:pPr>
              <a:lnSpc>
                <a:spcPct val="100000"/>
              </a:lnSpc>
              <a:spcBef>
                <a:spcPts val="600"/>
              </a:spcBef>
              <a:spcAft>
                <a:spcPts val="1000"/>
              </a:spcAft>
            </a:pPr>
            <a:r>
              <a:rPr lang="en-US" sz="2400" b="1" dirty="0">
                <a:cs typeface="MS PGothic" charset="0"/>
              </a:rPr>
              <a:t>Title IX protects </a:t>
            </a:r>
            <a:r>
              <a:rPr lang="en-US" sz="2400" b="1" u="sng" dirty="0">
                <a:cs typeface="MS PGothic" charset="0"/>
              </a:rPr>
              <a:t>third parties </a:t>
            </a:r>
            <a:r>
              <a:rPr lang="en-US" sz="2400" dirty="0">
                <a:cs typeface="MS PGothic" charset="0"/>
              </a:rPr>
              <a:t>from sexual harassment or violence in an institution’s education programs and activities.</a:t>
            </a:r>
          </a:p>
          <a:p>
            <a:pPr lvl="1">
              <a:lnSpc>
                <a:spcPct val="100000"/>
              </a:lnSpc>
              <a:spcBef>
                <a:spcPts val="600"/>
              </a:spcBef>
              <a:spcAft>
                <a:spcPts val="1000"/>
              </a:spcAft>
            </a:pPr>
            <a:r>
              <a:rPr lang="en-US" sz="2000" dirty="0"/>
              <a:t>E.g.: Title IX protects a high school student participating in a college’s recruitment program, a visiting student athlete, and a visitor in a school’s on-campus residence hall</a:t>
            </a:r>
          </a:p>
          <a:p>
            <a:pPr>
              <a:lnSpc>
                <a:spcPct val="100000"/>
              </a:lnSpc>
              <a:spcBef>
                <a:spcPts val="600"/>
              </a:spcBef>
              <a:spcAft>
                <a:spcPts val="1000"/>
              </a:spcAft>
            </a:pPr>
            <a:r>
              <a:rPr lang="en-US" sz="2400" dirty="0">
                <a:cs typeface="MS PGothic" charset="0"/>
              </a:rPr>
              <a:t>Title IX </a:t>
            </a:r>
            <a:r>
              <a:rPr lang="en-US" sz="2400" b="1" dirty="0">
                <a:cs typeface="MS PGothic" charset="0"/>
              </a:rPr>
              <a:t>prohibits discrimination/harassment by faculty, staff, and third parties.</a:t>
            </a:r>
          </a:p>
          <a:p>
            <a:pPr>
              <a:lnSpc>
                <a:spcPct val="100000"/>
              </a:lnSpc>
              <a:spcBef>
                <a:spcPts val="600"/>
              </a:spcBef>
              <a:spcAft>
                <a:spcPts val="1000"/>
              </a:spcAft>
            </a:pPr>
            <a:r>
              <a:rPr lang="en-US" sz="2400" dirty="0">
                <a:cs typeface="MS PGothic" charset="0"/>
              </a:rPr>
              <a:t>Title IX protects employees from sexual harassment.</a:t>
            </a:r>
          </a:p>
        </p:txBody>
      </p:sp>
      <p:sp>
        <p:nvSpPr>
          <p:cNvPr id="5"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2" name="Slide Number Placeholder 1"/>
          <p:cNvSpPr>
            <a:spLocks noGrp="1"/>
          </p:cNvSpPr>
          <p:nvPr>
            <p:ph type="sldNum" sz="quarter" idx="10"/>
          </p:nvPr>
        </p:nvSpPr>
        <p:spPr/>
        <p:txBody>
          <a:bodyPr/>
          <a:lstStyle/>
          <a:p>
            <a:pPr>
              <a:defRPr/>
            </a:pPr>
            <a:fld id="{C2E41002-023B-DF42-BF10-7CD5BA12C671}" type="slidenum">
              <a:rPr lang="en-US" smtClean="0"/>
              <a:pPr>
                <a:defRPr/>
              </a:pPr>
              <a:t>14</a:t>
            </a:fld>
            <a:endParaRPr lang="en-US" dirty="0"/>
          </a:p>
        </p:txBody>
      </p:sp>
    </p:spTree>
    <p:extLst>
      <p:ext uri="{BB962C8B-B14F-4D97-AF65-F5344CB8AC3E}">
        <p14:creationId xmlns:p14="http://schemas.microsoft.com/office/powerpoint/2010/main" val="109009301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0" y="443615"/>
            <a:ext cx="4572000" cy="517525"/>
          </a:xfrm>
        </p:spPr>
        <p:txBody>
          <a:bodyPr/>
          <a:lstStyle/>
          <a:p>
            <a:r>
              <a:rPr lang="en-US" sz="3200" dirty="0"/>
              <a:t>Bottom Line</a:t>
            </a:r>
          </a:p>
        </p:txBody>
      </p:sp>
      <p:sp>
        <p:nvSpPr>
          <p:cNvPr id="63490" name="Content Placeholder 3"/>
          <p:cNvSpPr>
            <a:spLocks noGrp="1"/>
          </p:cNvSpPr>
          <p:nvPr>
            <p:ph idx="1"/>
          </p:nvPr>
        </p:nvSpPr>
        <p:spPr>
          <a:xfrm>
            <a:off x="436563" y="1357313"/>
            <a:ext cx="8277225" cy="4627562"/>
          </a:xfrm>
        </p:spPr>
        <p:txBody>
          <a:bodyPr/>
          <a:lstStyle/>
          <a:p>
            <a:pPr>
              <a:lnSpc>
                <a:spcPct val="100000"/>
              </a:lnSpc>
              <a:spcBef>
                <a:spcPts val="600"/>
              </a:spcBef>
              <a:spcAft>
                <a:spcPts val="1000"/>
              </a:spcAft>
            </a:pPr>
            <a:r>
              <a:rPr lang="en-US" dirty="0">
                <a:cs typeface="MS PGothic" charset="0"/>
              </a:rPr>
              <a:t>If your institution knows or reasonably should know about sexual harassment that creates a hostile environment, Title IX </a:t>
            </a:r>
            <a:r>
              <a:rPr lang="en-US" b="1" dirty="0">
                <a:cs typeface="MS PGothic" charset="0"/>
              </a:rPr>
              <a:t>requires immediate action</a:t>
            </a:r>
            <a:r>
              <a:rPr lang="en-US" dirty="0">
                <a:cs typeface="MS PGothic" charset="0"/>
              </a:rPr>
              <a:t> to </a:t>
            </a:r>
            <a:r>
              <a:rPr lang="en-US" dirty="0">
                <a:solidFill>
                  <a:srgbClr val="FF0000"/>
                </a:solidFill>
                <a:cs typeface="MS PGothic" charset="0"/>
              </a:rPr>
              <a:t>eliminate</a:t>
            </a:r>
            <a:r>
              <a:rPr lang="en-US" dirty="0">
                <a:cs typeface="MS PGothic" charset="0"/>
              </a:rPr>
              <a:t> the harassment, </a:t>
            </a:r>
            <a:r>
              <a:rPr lang="en-US" dirty="0">
                <a:solidFill>
                  <a:srgbClr val="FF0000"/>
                </a:solidFill>
                <a:cs typeface="MS PGothic" charset="0"/>
              </a:rPr>
              <a:t>prevent</a:t>
            </a:r>
            <a:r>
              <a:rPr lang="en-US" dirty="0">
                <a:cs typeface="MS PGothic" charset="0"/>
              </a:rPr>
              <a:t> its recurrence, and </a:t>
            </a:r>
            <a:r>
              <a:rPr lang="en-US" dirty="0">
                <a:solidFill>
                  <a:srgbClr val="FF0000"/>
                </a:solidFill>
                <a:cs typeface="MS PGothic" charset="0"/>
              </a:rPr>
              <a:t>address</a:t>
            </a:r>
            <a:r>
              <a:rPr lang="en-US" dirty="0">
                <a:cs typeface="MS PGothic" charset="0"/>
              </a:rPr>
              <a:t> its effects.</a:t>
            </a:r>
          </a:p>
          <a:p>
            <a:pPr lvl="1">
              <a:lnSpc>
                <a:spcPct val="100000"/>
              </a:lnSpc>
              <a:spcBef>
                <a:spcPts val="600"/>
              </a:spcBef>
              <a:spcAft>
                <a:spcPts val="1000"/>
              </a:spcAft>
            </a:pPr>
            <a:r>
              <a:rPr lang="en-US" dirty="0"/>
              <a:t>Regardless of whether a harassed student, his or her parent, or a third party files a complaint</a:t>
            </a:r>
          </a:p>
        </p:txBody>
      </p:sp>
      <p:sp>
        <p:nvSpPr>
          <p:cNvPr id="2" name="Slide Number Placeholder 1"/>
          <p:cNvSpPr>
            <a:spLocks noGrp="1"/>
          </p:cNvSpPr>
          <p:nvPr>
            <p:ph type="sldNum" sz="quarter" idx="10"/>
          </p:nvPr>
        </p:nvSpPr>
        <p:spPr/>
        <p:txBody>
          <a:bodyPr/>
          <a:lstStyle/>
          <a:p>
            <a:pPr>
              <a:defRPr/>
            </a:pPr>
            <a:fld id="{16399603-8274-0E4E-9CC9-42633A91868B}" type="slidenum">
              <a:rPr lang="en-US" smtClean="0"/>
              <a:pPr>
                <a:defRPr/>
              </a:pPr>
              <a:t>15</a:t>
            </a:fld>
            <a:endParaRPr lang="en-US" dirty="0"/>
          </a:p>
        </p:txBody>
      </p:sp>
    </p:spTree>
    <p:extLst>
      <p:ext uri="{BB962C8B-B14F-4D97-AF65-F5344CB8AC3E}">
        <p14:creationId xmlns:p14="http://schemas.microsoft.com/office/powerpoint/2010/main" val="171623626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3142600" y="455613"/>
            <a:ext cx="6196012" cy="517525"/>
          </a:xfrm>
        </p:spPr>
        <p:txBody>
          <a:bodyPr/>
          <a:lstStyle/>
          <a:p>
            <a:r>
              <a:rPr lang="en-US" sz="3200" dirty="0"/>
              <a:t>Summary of Inst’l. Obligations</a:t>
            </a:r>
          </a:p>
        </p:txBody>
      </p:sp>
      <p:sp>
        <p:nvSpPr>
          <p:cNvPr id="64514" name="Content Placeholder 2"/>
          <p:cNvSpPr>
            <a:spLocks noGrp="1"/>
          </p:cNvSpPr>
          <p:nvPr>
            <p:ph idx="1"/>
          </p:nvPr>
        </p:nvSpPr>
        <p:spPr>
          <a:xfrm>
            <a:off x="412750" y="1406525"/>
            <a:ext cx="8331200" cy="5062538"/>
          </a:xfrm>
        </p:spPr>
        <p:txBody>
          <a:bodyPr/>
          <a:lstStyle/>
          <a:p>
            <a:pPr>
              <a:lnSpc>
                <a:spcPct val="100000"/>
              </a:lnSpc>
              <a:spcBef>
                <a:spcPts val="600"/>
              </a:spcBef>
              <a:spcAft>
                <a:spcPts val="1000"/>
              </a:spcAft>
            </a:pPr>
            <a:r>
              <a:rPr lang="en-US" sz="2400" b="1" dirty="0">
                <a:cs typeface="MS PGothic" charset="0"/>
              </a:rPr>
              <a:t>Designate your “responsible employees.”</a:t>
            </a:r>
          </a:p>
          <a:p>
            <a:pPr>
              <a:lnSpc>
                <a:spcPct val="100000"/>
              </a:lnSpc>
              <a:spcBef>
                <a:spcPts val="600"/>
              </a:spcBef>
              <a:spcAft>
                <a:spcPts val="1000"/>
              </a:spcAft>
            </a:pPr>
            <a:r>
              <a:rPr lang="en-US" sz="2400" b="1" dirty="0">
                <a:cs typeface="MS PGothic" charset="0"/>
              </a:rPr>
              <a:t>Train them </a:t>
            </a:r>
            <a:r>
              <a:rPr lang="en-US" sz="2400" dirty="0">
                <a:cs typeface="MS PGothic" charset="0"/>
              </a:rPr>
              <a:t>to report harassment to appropriate institutional officials.</a:t>
            </a:r>
          </a:p>
          <a:p>
            <a:pPr>
              <a:lnSpc>
                <a:spcPct val="100000"/>
              </a:lnSpc>
              <a:spcBef>
                <a:spcPts val="600"/>
              </a:spcBef>
              <a:spcAft>
                <a:spcPts val="1000"/>
              </a:spcAft>
            </a:pPr>
            <a:r>
              <a:rPr lang="en-US" sz="2400" b="1" dirty="0">
                <a:cs typeface="MS PGothic" charset="0"/>
              </a:rPr>
              <a:t>Train employees </a:t>
            </a:r>
            <a:r>
              <a:rPr lang="en-US" sz="2400" dirty="0">
                <a:cs typeface="MS PGothic" charset="0"/>
              </a:rPr>
              <a:t>with authority to address harassment, or who are likely to witness it or receive reports, how to respond properly.</a:t>
            </a:r>
          </a:p>
          <a:p>
            <a:pPr lvl="1">
              <a:lnSpc>
                <a:spcPct val="100000"/>
              </a:lnSpc>
              <a:spcBef>
                <a:spcPts val="600"/>
              </a:spcBef>
              <a:spcAft>
                <a:spcPts val="1000"/>
              </a:spcAft>
            </a:pPr>
            <a:r>
              <a:rPr lang="en-US" sz="2000" i="1" strike="sngStrike" dirty="0"/>
              <a:t>OCR examples: “teachers, school law enforcement unit employees, school administrators, school counselors, general counsels, health personnel, and resident advisors” </a:t>
            </a:r>
            <a:r>
              <a:rPr lang="en-US" sz="2000" i="1" dirty="0"/>
              <a:t>From 4/11/11 DCL but still common sense.</a:t>
            </a:r>
          </a:p>
        </p:txBody>
      </p:sp>
      <p:sp>
        <p:nvSpPr>
          <p:cNvPr id="2" name="Slide Number Placeholder 1"/>
          <p:cNvSpPr>
            <a:spLocks noGrp="1"/>
          </p:cNvSpPr>
          <p:nvPr>
            <p:ph type="sldNum" sz="quarter" idx="10"/>
          </p:nvPr>
        </p:nvSpPr>
        <p:spPr/>
        <p:txBody>
          <a:bodyPr/>
          <a:lstStyle/>
          <a:p>
            <a:pPr>
              <a:defRPr/>
            </a:pPr>
            <a:fld id="{50ECC6E5-6341-1E46-86D6-297EE83B9F3C}" type="slidenum">
              <a:rPr lang="en-US" smtClean="0"/>
              <a:pPr>
                <a:defRPr/>
              </a:pPr>
              <a:t>16</a:t>
            </a:fld>
            <a:endParaRPr lang="en-US" dirty="0"/>
          </a:p>
        </p:txBody>
      </p:sp>
    </p:spTree>
    <p:extLst>
      <p:ext uri="{BB962C8B-B14F-4D97-AF65-F5344CB8AC3E}">
        <p14:creationId xmlns:p14="http://schemas.microsoft.com/office/powerpoint/2010/main" val="130536291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Recent Changes</a:t>
            </a:r>
          </a:p>
        </p:txBody>
      </p:sp>
      <p:sp>
        <p:nvSpPr>
          <p:cNvPr id="3" name="Content Placeholder 2"/>
          <p:cNvSpPr>
            <a:spLocks noGrp="1"/>
          </p:cNvSpPr>
          <p:nvPr>
            <p:ph sz="quarter" idx="10"/>
          </p:nvPr>
        </p:nvSpPr>
        <p:spPr>
          <a:xfrm>
            <a:off x="394260" y="1220692"/>
            <a:ext cx="8366631" cy="5154004"/>
          </a:xfrm>
        </p:spPr>
        <p:txBody>
          <a:bodyPr/>
          <a:lstStyle/>
          <a:p>
            <a:pPr marL="135013" indent="0">
              <a:lnSpc>
                <a:spcPct val="100000"/>
              </a:lnSpc>
              <a:spcBef>
                <a:spcPts val="600"/>
              </a:spcBef>
              <a:spcAft>
                <a:spcPts val="1000"/>
              </a:spcAft>
              <a:buNone/>
            </a:pPr>
            <a:r>
              <a:rPr lang="en-US" dirty="0"/>
              <a:t>Out with the Old and in with the Older – </a:t>
            </a:r>
          </a:p>
          <a:p>
            <a:pPr>
              <a:lnSpc>
                <a:spcPct val="100000"/>
              </a:lnSpc>
              <a:spcBef>
                <a:spcPts val="600"/>
              </a:spcBef>
              <a:spcAft>
                <a:spcPts val="1000"/>
              </a:spcAft>
            </a:pPr>
            <a:r>
              <a:rPr lang="en-US" dirty="0"/>
              <a:t>DCL of 9/22/17 </a:t>
            </a:r>
            <a:r>
              <a:rPr lang="en-US" sz="1400" dirty="0"/>
              <a:t>(</a:t>
            </a:r>
            <a:r>
              <a:rPr lang="en-US" sz="1400" dirty="0">
                <a:hlinkClick r:id="rId2"/>
              </a:rPr>
              <a:t>https://www2.ed.gov/about/offices/list/ocr/letters/colleague-title-ix-201709.pdf</a:t>
            </a:r>
            <a:r>
              <a:rPr lang="en-US" sz="1400" dirty="0"/>
              <a:t>) </a:t>
            </a:r>
          </a:p>
          <a:p>
            <a:pPr lvl="1">
              <a:lnSpc>
                <a:spcPct val="100000"/>
              </a:lnSpc>
              <a:spcBef>
                <a:spcPts val="600"/>
              </a:spcBef>
              <a:spcAft>
                <a:spcPts val="1000"/>
              </a:spcAft>
            </a:pPr>
            <a:r>
              <a:rPr lang="en-US" dirty="0"/>
              <a:t>Rescinds the DCL of 4/4/11 and the Q&amp;A of 4/29/14.</a:t>
            </a:r>
          </a:p>
          <a:p>
            <a:pPr lvl="1">
              <a:lnSpc>
                <a:spcPct val="100000"/>
              </a:lnSpc>
              <a:spcBef>
                <a:spcPts val="600"/>
              </a:spcBef>
              <a:spcAft>
                <a:spcPts val="1000"/>
              </a:spcAft>
            </a:pPr>
            <a:r>
              <a:rPr lang="en-US" dirty="0"/>
              <a:t>Re-establishes guidance from January of 2001.</a:t>
            </a:r>
          </a:p>
          <a:p>
            <a:pPr>
              <a:lnSpc>
                <a:spcPct val="100000"/>
              </a:lnSpc>
              <a:spcBef>
                <a:spcPts val="600"/>
              </a:spcBef>
              <a:spcAft>
                <a:spcPts val="1000"/>
              </a:spcAft>
            </a:pPr>
            <a:r>
              <a:rPr lang="en-US" dirty="0"/>
              <a:t>Q&amp;A of 9/22/17 </a:t>
            </a:r>
            <a:r>
              <a:rPr lang="en-US" sz="1400" dirty="0"/>
              <a:t>(</a:t>
            </a:r>
            <a:r>
              <a:rPr lang="en-US" sz="1400" dirty="0">
                <a:hlinkClick r:id="rId3"/>
              </a:rPr>
              <a:t>https://www2.ed.gov/about/offices/list/ocr/docs/qa-title-ix-201709.pdf?utm_name</a:t>
            </a:r>
            <a:r>
              <a:rPr lang="en-US" sz="1400" dirty="0"/>
              <a:t>) </a:t>
            </a:r>
          </a:p>
          <a:p>
            <a:pPr lvl="1">
              <a:lnSpc>
                <a:spcPct val="100000"/>
              </a:lnSpc>
              <a:spcBef>
                <a:spcPts val="600"/>
              </a:spcBef>
              <a:spcAft>
                <a:spcPts val="1000"/>
              </a:spcAft>
            </a:pPr>
            <a:r>
              <a:rPr lang="en-US" dirty="0"/>
              <a:t>Addresses specific changes from Obama era guidance that rescission left undetermined.</a:t>
            </a:r>
          </a:p>
        </p:txBody>
      </p:sp>
      <p:sp>
        <p:nvSpPr>
          <p:cNvPr id="4"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6" name="Slide Number Placeholder 1"/>
          <p:cNvSpPr txBox="1">
            <a:spLocks/>
          </p:cNvSpPr>
          <p:nvPr/>
        </p:nvSpPr>
        <p:spPr bwMode="auto">
          <a:xfrm>
            <a:off x="4006498" y="6408738"/>
            <a:ext cx="1060450"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50ECC6E5-6341-1E46-86D6-297EE83B9F3C}" type="slidenum">
              <a:rPr lang="en-US" sz="900" smtClean="0"/>
              <a:pPr marL="135013" indent="0" algn="ctr">
                <a:buNone/>
                <a:defRPr/>
              </a:pPr>
              <a:t>17</a:t>
            </a:fld>
            <a:endParaRPr lang="en-US" sz="900" dirty="0"/>
          </a:p>
        </p:txBody>
      </p:sp>
    </p:spTree>
    <p:extLst>
      <p:ext uri="{BB962C8B-B14F-4D97-AF65-F5344CB8AC3E}">
        <p14:creationId xmlns:p14="http://schemas.microsoft.com/office/powerpoint/2010/main" val="20831080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Recent Changes</a:t>
            </a:r>
          </a:p>
        </p:txBody>
      </p:sp>
      <p:sp>
        <p:nvSpPr>
          <p:cNvPr id="3" name="Content Placeholder 2"/>
          <p:cNvSpPr>
            <a:spLocks noGrp="1"/>
          </p:cNvSpPr>
          <p:nvPr>
            <p:ph sz="quarter" idx="10"/>
          </p:nvPr>
        </p:nvSpPr>
        <p:spPr>
          <a:xfrm>
            <a:off x="324487" y="1297958"/>
            <a:ext cx="8424471" cy="4971983"/>
          </a:xfrm>
        </p:spPr>
        <p:txBody>
          <a:bodyPr/>
          <a:lstStyle/>
          <a:p>
            <a:pPr>
              <a:lnSpc>
                <a:spcPct val="100000"/>
              </a:lnSpc>
              <a:spcBef>
                <a:spcPts val="600"/>
              </a:spcBef>
              <a:spcAft>
                <a:spcPts val="1000"/>
              </a:spcAft>
            </a:pPr>
            <a:r>
              <a:rPr lang="en-US" sz="3200" dirty="0"/>
              <a:t>Still in place is the 2015 DCL that outlines TIX Coordinator’s roles, responsibilities, etc.</a:t>
            </a:r>
          </a:p>
          <a:p>
            <a:pPr>
              <a:lnSpc>
                <a:spcPct val="100000"/>
              </a:lnSpc>
              <a:spcBef>
                <a:spcPts val="600"/>
              </a:spcBef>
              <a:spcAft>
                <a:spcPts val="1000"/>
              </a:spcAft>
            </a:pPr>
            <a:r>
              <a:rPr lang="en-US" sz="3200" dirty="0"/>
              <a:t>Rescinded the 5/13/16 DCL re: transgender bathroom issue in DCL of 2/22/17.</a:t>
            </a:r>
          </a:p>
        </p:txBody>
      </p:sp>
      <p:sp>
        <p:nvSpPr>
          <p:cNvPr id="4"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557372"/>
              </a:solidFill>
              <a:latin typeface="+mj-lt"/>
              <a:cs typeface="Gill Sans" charset="0"/>
            </a:endParaRPr>
          </a:p>
        </p:txBody>
      </p:sp>
      <p:sp>
        <p:nvSpPr>
          <p:cNvPr id="5" name="Slide Number Placeholder 1"/>
          <p:cNvSpPr txBox="1">
            <a:spLocks/>
          </p:cNvSpPr>
          <p:nvPr/>
        </p:nvSpPr>
        <p:spPr bwMode="auto">
          <a:xfrm>
            <a:off x="4006498" y="6408738"/>
            <a:ext cx="1060450"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50ECC6E5-6341-1E46-86D6-297EE83B9F3C}" type="slidenum">
              <a:rPr lang="en-US" sz="900" smtClean="0"/>
              <a:pPr marL="135013" indent="0" algn="ctr">
                <a:buNone/>
                <a:defRPr/>
              </a:pPr>
              <a:t>18</a:t>
            </a:fld>
            <a:endParaRPr lang="en-US" sz="900" dirty="0"/>
          </a:p>
        </p:txBody>
      </p:sp>
    </p:spTree>
    <p:extLst>
      <p:ext uri="{BB962C8B-B14F-4D97-AF65-F5344CB8AC3E}">
        <p14:creationId xmlns:p14="http://schemas.microsoft.com/office/powerpoint/2010/main" val="25784422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Recent Changes</a:t>
            </a:r>
          </a:p>
        </p:txBody>
      </p:sp>
      <p:sp>
        <p:nvSpPr>
          <p:cNvPr id="3" name="Content Placeholder 2"/>
          <p:cNvSpPr>
            <a:spLocks noGrp="1"/>
          </p:cNvSpPr>
          <p:nvPr>
            <p:ph sz="quarter" idx="10"/>
          </p:nvPr>
        </p:nvSpPr>
        <p:spPr>
          <a:xfrm>
            <a:off x="429537" y="1325850"/>
            <a:ext cx="8366631" cy="5154004"/>
          </a:xfrm>
        </p:spPr>
        <p:txBody>
          <a:bodyPr/>
          <a:lstStyle/>
          <a:p>
            <a:pPr marL="135013" indent="0">
              <a:lnSpc>
                <a:spcPct val="100000"/>
              </a:lnSpc>
              <a:spcBef>
                <a:spcPts val="600"/>
              </a:spcBef>
              <a:spcAft>
                <a:spcPts val="1000"/>
              </a:spcAft>
              <a:buNone/>
            </a:pPr>
            <a:r>
              <a:rPr lang="en-US" dirty="0"/>
              <a:t>Interim Measures (required by Clery upon request of complainant if reasonable) </a:t>
            </a:r>
            <a:r>
              <a:rPr lang="en-US" sz="2000" dirty="0">
                <a:solidFill>
                  <a:srgbClr val="FF0000"/>
                </a:solidFill>
              </a:rPr>
              <a:t>(Safety Planning)</a:t>
            </a:r>
          </a:p>
          <a:p>
            <a:pPr lvl="1">
              <a:lnSpc>
                <a:spcPct val="100000"/>
              </a:lnSpc>
              <a:spcBef>
                <a:spcPts val="600"/>
              </a:spcBef>
              <a:spcAft>
                <a:spcPts val="1000"/>
              </a:spcAft>
            </a:pPr>
            <a:r>
              <a:rPr lang="en-US" dirty="0"/>
              <a:t>In fairly assessing the need for… interim measures, a school may not rely on fixed rules </a:t>
            </a:r>
            <a:r>
              <a:rPr lang="en-US" u="sng" dirty="0"/>
              <a:t>or operating assumptions that favor one party over another</a:t>
            </a:r>
            <a:r>
              <a:rPr lang="en-US" dirty="0"/>
              <a:t>, nor… measures available only to one party… making every effort to avoid depriving any student of her or his education. </a:t>
            </a:r>
            <a:r>
              <a:rPr lang="en-US" sz="1400" dirty="0"/>
              <a:t>(p. 3)</a:t>
            </a:r>
          </a:p>
        </p:txBody>
      </p:sp>
      <p:sp>
        <p:nvSpPr>
          <p:cNvPr id="4" name="Slide Number Placeholder 1"/>
          <p:cNvSpPr txBox="1">
            <a:spLocks/>
          </p:cNvSpPr>
          <p:nvPr/>
        </p:nvSpPr>
        <p:spPr bwMode="auto">
          <a:xfrm>
            <a:off x="4006498" y="6408738"/>
            <a:ext cx="1060450"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50ECC6E5-6341-1E46-86D6-297EE83B9F3C}" type="slidenum">
              <a:rPr lang="en-US" sz="900" smtClean="0"/>
              <a:pPr marL="135013" indent="0" algn="ctr">
                <a:buNone/>
                <a:defRPr/>
              </a:pPr>
              <a:t>19</a:t>
            </a:fld>
            <a:endParaRPr lang="en-US" sz="900" dirty="0"/>
          </a:p>
        </p:txBody>
      </p:sp>
    </p:spTree>
    <p:extLst>
      <p:ext uri="{BB962C8B-B14F-4D97-AF65-F5344CB8AC3E}">
        <p14:creationId xmlns:p14="http://schemas.microsoft.com/office/powerpoint/2010/main" val="14511923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0" y="427219"/>
            <a:ext cx="4572000" cy="566634"/>
          </a:xfrm>
        </p:spPr>
        <p:txBody>
          <a:bodyPr/>
          <a:lstStyle/>
          <a:p>
            <a:r>
              <a:rPr lang="en-US" sz="3200" dirty="0"/>
              <a:t>The Landscape</a:t>
            </a:r>
          </a:p>
        </p:txBody>
      </p:sp>
      <p:sp>
        <p:nvSpPr>
          <p:cNvPr id="3" name="Content Placeholder 2"/>
          <p:cNvSpPr>
            <a:spLocks noGrp="1"/>
          </p:cNvSpPr>
          <p:nvPr>
            <p:ph sz="quarter" idx="10"/>
          </p:nvPr>
        </p:nvSpPr>
        <p:spPr>
          <a:xfrm>
            <a:off x="273862" y="1469272"/>
            <a:ext cx="8596276" cy="4466834"/>
          </a:xfrm>
        </p:spPr>
        <p:txBody>
          <a:bodyPr/>
          <a:lstStyle/>
          <a:p>
            <a:pPr marL="0" indent="0">
              <a:spcBef>
                <a:spcPts val="1000"/>
              </a:spcBef>
              <a:spcAft>
                <a:spcPct val="0"/>
              </a:spcAft>
              <a:buFont typeface="Arial" charset="0"/>
              <a:buNone/>
              <a:defRPr/>
            </a:pPr>
            <a:r>
              <a:rPr lang="en-US" sz="3200" dirty="0"/>
              <a:t>The tsunami continues –  </a:t>
            </a:r>
          </a:p>
          <a:p>
            <a:pPr marL="685800" lvl="3">
              <a:lnSpc>
                <a:spcPct val="100000"/>
              </a:lnSpc>
              <a:spcBef>
                <a:spcPts val="600"/>
              </a:spcBef>
              <a:spcAft>
                <a:spcPts val="1000"/>
              </a:spcAft>
              <a:buSzPct val="100000"/>
              <a:buFont typeface="Arial" charset="0"/>
              <a:buChar char="•"/>
              <a:defRPr/>
            </a:pPr>
            <a:r>
              <a:rPr lang="en-US" sz="2800" dirty="0">
                <a:ea typeface="ＭＳ Ｐゴシック" charset="0"/>
                <a:cs typeface="MS PGothic" charset="0"/>
              </a:rPr>
              <a:t>Continuing activism on both sides of issue</a:t>
            </a:r>
          </a:p>
          <a:p>
            <a:pPr marL="1097280" lvl="4" indent="-274320">
              <a:spcBef>
                <a:spcPts val="600"/>
              </a:spcBef>
              <a:spcAft>
                <a:spcPts val="1000"/>
              </a:spcAft>
              <a:buSzPct val="100000"/>
              <a:buFont typeface=".AppleSystemUIFont"/>
              <a:buChar char="-"/>
              <a:defRPr/>
            </a:pPr>
            <a:r>
              <a:rPr lang="en-US" sz="2800" dirty="0">
                <a:ea typeface="ＭＳ Ｐゴシック" charset="0"/>
                <a:cs typeface="MS PGothic" charset="0"/>
              </a:rPr>
              <a:t>Social media linkages</a:t>
            </a:r>
          </a:p>
          <a:p>
            <a:pPr marL="1097280" lvl="4" indent="-274320">
              <a:spcBef>
                <a:spcPts val="600"/>
              </a:spcBef>
              <a:spcAft>
                <a:spcPts val="1000"/>
              </a:spcAft>
              <a:buSzPct val="100000"/>
              <a:buFont typeface=".AppleSystemUIFont"/>
              <a:buChar char="-"/>
              <a:defRPr/>
            </a:pPr>
            <a:r>
              <a:rPr lang="en-US" sz="2800" dirty="0">
                <a:ea typeface="ＭＳ Ｐゴシック" charset="0"/>
                <a:cs typeface="MS PGothic" charset="0"/>
              </a:rPr>
              <a:t>Respondents and case law</a:t>
            </a:r>
          </a:p>
          <a:p>
            <a:pPr marL="685800" lvl="3">
              <a:lnSpc>
                <a:spcPct val="100000"/>
              </a:lnSpc>
              <a:spcBef>
                <a:spcPts val="600"/>
              </a:spcBef>
              <a:spcAft>
                <a:spcPts val="1000"/>
              </a:spcAft>
              <a:buSzPct val="100000"/>
              <a:buFont typeface="Arial" charset="0"/>
              <a:buChar char="•"/>
              <a:defRPr/>
            </a:pPr>
            <a:r>
              <a:rPr lang="en-US" sz="2800" dirty="0">
                <a:ea typeface="ＭＳ Ｐゴシック" charset="0"/>
              </a:rPr>
              <a:t>Rescission of heretofore foundational documents</a:t>
            </a:r>
          </a:p>
        </p:txBody>
      </p:sp>
      <p:sp>
        <p:nvSpPr>
          <p:cNvPr id="5" name="Slide Number Placeholder 1"/>
          <p:cNvSpPr txBox="1">
            <a:spLocks/>
          </p:cNvSpPr>
          <p:nvPr/>
        </p:nvSpPr>
        <p:spPr bwMode="auto">
          <a:xfrm>
            <a:off x="4066435" y="6408738"/>
            <a:ext cx="902427"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A1792D70-1105-114F-9C20-1C12A5289D8D}" type="slidenum">
              <a:rPr lang="en-US" sz="900" smtClean="0"/>
              <a:pPr marL="135013" indent="0" algn="ctr">
                <a:buNone/>
                <a:defRPr/>
              </a:pPr>
              <a:t>2</a:t>
            </a:fld>
            <a:endParaRPr lang="en-US" sz="900" dirty="0"/>
          </a:p>
        </p:txBody>
      </p:sp>
    </p:spTree>
    <p:extLst>
      <p:ext uri="{BB962C8B-B14F-4D97-AF65-F5344CB8AC3E}">
        <p14:creationId xmlns:p14="http://schemas.microsoft.com/office/powerpoint/2010/main" val="224881776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Recent Changes</a:t>
            </a:r>
          </a:p>
        </p:txBody>
      </p:sp>
      <p:sp>
        <p:nvSpPr>
          <p:cNvPr id="3" name="Content Placeholder 2"/>
          <p:cNvSpPr>
            <a:spLocks noGrp="1"/>
          </p:cNvSpPr>
          <p:nvPr>
            <p:ph sz="quarter" idx="10"/>
          </p:nvPr>
        </p:nvSpPr>
        <p:spPr>
          <a:xfrm>
            <a:off x="399557" y="1325850"/>
            <a:ext cx="8366631" cy="5154004"/>
          </a:xfrm>
        </p:spPr>
        <p:txBody>
          <a:bodyPr/>
          <a:lstStyle/>
          <a:p>
            <a:pPr marL="135013" indent="0">
              <a:buNone/>
            </a:pPr>
            <a:r>
              <a:rPr lang="en-US" dirty="0"/>
              <a:t>Training materials or investigative techniques and approaches that apply sex stereotypes or generalizations may violate Title IX and should be avoided so that the investigation proceeds objectively and impartially. </a:t>
            </a:r>
            <a:r>
              <a:rPr lang="en-US" sz="1400" dirty="0"/>
              <a:t>(p. 4)</a:t>
            </a:r>
          </a:p>
        </p:txBody>
      </p:sp>
      <p:sp>
        <p:nvSpPr>
          <p:cNvPr id="4" name="Slide Number Placeholder 1"/>
          <p:cNvSpPr txBox="1">
            <a:spLocks/>
          </p:cNvSpPr>
          <p:nvPr/>
        </p:nvSpPr>
        <p:spPr bwMode="auto">
          <a:xfrm>
            <a:off x="4006498" y="6408738"/>
            <a:ext cx="1060450"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50ECC6E5-6341-1E46-86D6-297EE83B9F3C}" type="slidenum">
              <a:rPr lang="en-US" sz="900" smtClean="0"/>
              <a:pPr marL="135013" indent="0" algn="ctr">
                <a:buNone/>
                <a:defRPr/>
              </a:pPr>
              <a:t>20</a:t>
            </a:fld>
            <a:endParaRPr lang="en-US" sz="900" dirty="0"/>
          </a:p>
        </p:txBody>
      </p:sp>
    </p:spTree>
    <p:extLst>
      <p:ext uri="{BB962C8B-B14F-4D97-AF65-F5344CB8AC3E}">
        <p14:creationId xmlns:p14="http://schemas.microsoft.com/office/powerpoint/2010/main" val="96912878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0" y="423863"/>
            <a:ext cx="4572000" cy="514350"/>
          </a:xfrm>
        </p:spPr>
        <p:txBody>
          <a:bodyPr/>
          <a:lstStyle/>
          <a:p>
            <a:r>
              <a:rPr lang="en-US" sz="3200" dirty="0"/>
              <a:t>Recent Changes</a:t>
            </a:r>
          </a:p>
        </p:txBody>
      </p:sp>
      <p:sp>
        <p:nvSpPr>
          <p:cNvPr id="66562" name="Content Placeholder 2"/>
          <p:cNvSpPr>
            <a:spLocks noGrp="1"/>
          </p:cNvSpPr>
          <p:nvPr>
            <p:ph idx="1"/>
          </p:nvPr>
        </p:nvSpPr>
        <p:spPr>
          <a:xfrm>
            <a:off x="233363" y="1316038"/>
            <a:ext cx="8667750" cy="5130800"/>
          </a:xfrm>
        </p:spPr>
        <p:txBody>
          <a:bodyPr/>
          <a:lstStyle/>
          <a:p>
            <a:pPr>
              <a:lnSpc>
                <a:spcPct val="100000"/>
              </a:lnSpc>
              <a:spcBef>
                <a:spcPts val="600"/>
              </a:spcBef>
              <a:spcAft>
                <a:spcPts val="1000"/>
              </a:spcAft>
            </a:pPr>
            <a:r>
              <a:rPr lang="en-US" sz="2600" dirty="0">
                <a:cs typeface="MS PGothic" charset="0"/>
              </a:rPr>
              <a:t>Prompt is a “</a:t>
            </a:r>
            <a:r>
              <a:rPr lang="en-US" sz="2400" dirty="0"/>
              <a:t>good faith effort to conduct a fair, impartial investigation in a timely manner...” </a:t>
            </a:r>
            <a:r>
              <a:rPr lang="en-US" sz="1400" dirty="0"/>
              <a:t>(p. 3)</a:t>
            </a:r>
          </a:p>
          <a:p>
            <a:pPr>
              <a:lnSpc>
                <a:spcPct val="100000"/>
              </a:lnSpc>
              <a:spcBef>
                <a:spcPts val="600"/>
              </a:spcBef>
              <a:spcAft>
                <a:spcPts val="1000"/>
              </a:spcAft>
            </a:pPr>
            <a:r>
              <a:rPr lang="en-US" sz="2400" dirty="0">
                <a:cs typeface="MS PGothic" charset="0"/>
              </a:rPr>
              <a:t>Equitable </a:t>
            </a:r>
            <a:r>
              <a:rPr lang="en-US" sz="1400" dirty="0">
                <a:cs typeface="MS PGothic" charset="0"/>
              </a:rPr>
              <a:t>(2017 Q&amp;A pp. 3-4)</a:t>
            </a:r>
          </a:p>
          <a:p>
            <a:pPr lvl="1">
              <a:lnSpc>
                <a:spcPct val="100000"/>
              </a:lnSpc>
              <a:spcBef>
                <a:spcPts val="600"/>
              </a:spcBef>
              <a:spcAft>
                <a:spcPts val="1000"/>
              </a:spcAft>
            </a:pPr>
            <a:r>
              <a:rPr lang="en-US" sz="2200" dirty="0">
                <a:cs typeface="MS PGothic" charset="0"/>
              </a:rPr>
              <a:t>School gathers evidence not the parties</a:t>
            </a:r>
          </a:p>
          <a:p>
            <a:pPr lvl="1">
              <a:lnSpc>
                <a:spcPct val="100000"/>
              </a:lnSpc>
              <a:spcBef>
                <a:spcPts val="600"/>
              </a:spcBef>
              <a:spcAft>
                <a:spcPts val="1000"/>
              </a:spcAft>
            </a:pPr>
            <a:r>
              <a:rPr lang="en-US" sz="2200" dirty="0">
                <a:cs typeface="MS PGothic" charset="0"/>
              </a:rPr>
              <a:t>Requires a trained, objective investigator, attending to each case’s uniqueness</a:t>
            </a:r>
          </a:p>
          <a:p>
            <a:pPr lvl="1">
              <a:lnSpc>
                <a:spcPct val="100000"/>
              </a:lnSpc>
              <a:spcBef>
                <a:spcPts val="600"/>
              </a:spcBef>
              <a:spcAft>
                <a:spcPts val="1000"/>
              </a:spcAft>
            </a:pPr>
            <a:r>
              <a:rPr lang="en-US" sz="2200" dirty="0">
                <a:cs typeface="MS PGothic" charset="0"/>
              </a:rPr>
              <a:t>Parity of opportunity (except appeal)</a:t>
            </a:r>
          </a:p>
          <a:p>
            <a:pPr lvl="1">
              <a:lnSpc>
                <a:spcPct val="100000"/>
              </a:lnSpc>
              <a:spcBef>
                <a:spcPts val="600"/>
              </a:spcBef>
              <a:spcAft>
                <a:spcPts val="1000"/>
              </a:spcAft>
            </a:pPr>
            <a:r>
              <a:rPr lang="en-US" sz="2200" dirty="0">
                <a:cs typeface="MS PGothic" charset="0"/>
              </a:rPr>
              <a:t>Bar on “gag orders” (likely subject to refinement)</a:t>
            </a:r>
          </a:p>
          <a:p>
            <a:pPr lvl="1">
              <a:lnSpc>
                <a:spcPct val="100000"/>
              </a:lnSpc>
              <a:spcBef>
                <a:spcPts val="600"/>
              </a:spcBef>
              <a:spcAft>
                <a:spcPts val="1000"/>
              </a:spcAft>
            </a:pPr>
            <a:r>
              <a:rPr lang="en-US" sz="2200" dirty="0">
                <a:cs typeface="MS PGothic" charset="0"/>
              </a:rPr>
              <a:t>Special disciplinary processes suggest discrimination</a:t>
            </a:r>
          </a:p>
        </p:txBody>
      </p:sp>
      <p:sp>
        <p:nvSpPr>
          <p:cNvPr id="4"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2" name="Slide Number Placeholder 1"/>
          <p:cNvSpPr>
            <a:spLocks noGrp="1"/>
          </p:cNvSpPr>
          <p:nvPr>
            <p:ph type="sldNum" sz="quarter" idx="10"/>
          </p:nvPr>
        </p:nvSpPr>
        <p:spPr/>
        <p:txBody>
          <a:bodyPr/>
          <a:lstStyle/>
          <a:p>
            <a:pPr>
              <a:defRPr/>
            </a:pPr>
            <a:fld id="{6648FF4B-9107-C644-AE46-5D1EE33577FC}" type="slidenum">
              <a:rPr lang="en-US" smtClean="0"/>
              <a:pPr>
                <a:defRPr/>
              </a:pPr>
              <a:t>21</a:t>
            </a:fld>
            <a:endParaRPr lang="en-US" dirty="0"/>
          </a:p>
        </p:txBody>
      </p:sp>
    </p:spTree>
    <p:extLst>
      <p:ext uri="{BB962C8B-B14F-4D97-AF65-F5344CB8AC3E}">
        <p14:creationId xmlns:p14="http://schemas.microsoft.com/office/powerpoint/2010/main" val="163142661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Recent Changes</a:t>
            </a:r>
          </a:p>
        </p:txBody>
      </p:sp>
      <p:sp>
        <p:nvSpPr>
          <p:cNvPr id="3" name="Content Placeholder 2"/>
          <p:cNvSpPr>
            <a:spLocks noGrp="1"/>
          </p:cNvSpPr>
          <p:nvPr>
            <p:ph sz="quarter" idx="10"/>
          </p:nvPr>
        </p:nvSpPr>
        <p:spPr>
          <a:xfrm>
            <a:off x="399557" y="1325850"/>
            <a:ext cx="8366631" cy="5154004"/>
          </a:xfrm>
        </p:spPr>
        <p:txBody>
          <a:bodyPr/>
          <a:lstStyle/>
          <a:p>
            <a:pPr marL="0" lvl="1" indent="0">
              <a:lnSpc>
                <a:spcPct val="100000"/>
              </a:lnSpc>
              <a:spcBef>
                <a:spcPts val="600"/>
              </a:spcBef>
              <a:spcAft>
                <a:spcPts val="1000"/>
              </a:spcAft>
              <a:buNone/>
            </a:pPr>
            <a:r>
              <a:rPr lang="en-US" sz="3200" dirty="0">
                <a:cs typeface="MS PGothic" charset="0"/>
              </a:rPr>
              <a:t>Concurrent LEA and TIX investigations</a:t>
            </a:r>
          </a:p>
          <a:p>
            <a:pPr>
              <a:lnSpc>
                <a:spcPct val="100000"/>
              </a:lnSpc>
              <a:spcBef>
                <a:spcPts val="600"/>
              </a:spcBef>
              <a:spcAft>
                <a:spcPts val="1000"/>
              </a:spcAft>
            </a:pPr>
            <a:r>
              <a:rPr lang="en-US" dirty="0"/>
              <a:t>Investigation opens that may lead to discipline, a school should provide written notice of the allegations… including sufficient details and…time to prepare a response before any initial interview. Sufficient details include… </a:t>
            </a:r>
            <a:r>
              <a:rPr lang="en-US" sz="1400" dirty="0"/>
              <a:t>(p. 4)</a:t>
            </a:r>
          </a:p>
        </p:txBody>
      </p:sp>
      <p:sp>
        <p:nvSpPr>
          <p:cNvPr id="4" name="Slide Number Placeholder 1"/>
          <p:cNvSpPr txBox="1">
            <a:spLocks/>
          </p:cNvSpPr>
          <p:nvPr/>
        </p:nvSpPr>
        <p:spPr bwMode="auto">
          <a:xfrm>
            <a:off x="4006498" y="6420496"/>
            <a:ext cx="1060450"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50ECC6E5-6341-1E46-86D6-297EE83B9F3C}" type="slidenum">
              <a:rPr lang="en-US" sz="900" smtClean="0"/>
              <a:pPr marL="135013" indent="0" algn="ctr">
                <a:buNone/>
                <a:defRPr/>
              </a:pPr>
              <a:t>22</a:t>
            </a:fld>
            <a:endParaRPr lang="en-US" sz="900" dirty="0"/>
          </a:p>
        </p:txBody>
      </p:sp>
    </p:spTree>
    <p:extLst>
      <p:ext uri="{BB962C8B-B14F-4D97-AF65-F5344CB8AC3E}">
        <p14:creationId xmlns:p14="http://schemas.microsoft.com/office/powerpoint/2010/main" val="17132870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Recent Changes</a:t>
            </a:r>
          </a:p>
        </p:txBody>
      </p:sp>
      <p:sp>
        <p:nvSpPr>
          <p:cNvPr id="3" name="Content Placeholder 2"/>
          <p:cNvSpPr>
            <a:spLocks noGrp="1"/>
          </p:cNvSpPr>
          <p:nvPr>
            <p:ph sz="quarter" idx="10"/>
          </p:nvPr>
        </p:nvSpPr>
        <p:spPr>
          <a:xfrm>
            <a:off x="429537" y="1325850"/>
            <a:ext cx="8366631" cy="5154004"/>
          </a:xfrm>
        </p:spPr>
        <p:txBody>
          <a:bodyPr/>
          <a:lstStyle/>
          <a:p>
            <a:pPr marL="135013" indent="0">
              <a:buNone/>
            </a:pPr>
            <a:r>
              <a:rPr lang="en-US" dirty="0"/>
              <a:t>Sufficient details include </a:t>
            </a:r>
            <a:r>
              <a:rPr lang="en-US" sz="1400" dirty="0"/>
              <a:t>(p.4):</a:t>
            </a:r>
          </a:p>
          <a:p>
            <a:pPr>
              <a:lnSpc>
                <a:spcPct val="100000"/>
              </a:lnSpc>
              <a:spcBef>
                <a:spcPts val="600"/>
              </a:spcBef>
              <a:spcAft>
                <a:spcPts val="1000"/>
              </a:spcAft>
            </a:pPr>
            <a:r>
              <a:rPr lang="en-US" dirty="0"/>
              <a:t>the identities of the parties, </a:t>
            </a:r>
          </a:p>
          <a:p>
            <a:pPr>
              <a:lnSpc>
                <a:spcPct val="100000"/>
              </a:lnSpc>
              <a:spcBef>
                <a:spcPts val="600"/>
              </a:spcBef>
              <a:spcAft>
                <a:spcPts val="1000"/>
              </a:spcAft>
            </a:pPr>
            <a:r>
              <a:rPr lang="en-US" dirty="0"/>
              <a:t>the specific section of the code of conduct allegedly violated, </a:t>
            </a:r>
          </a:p>
          <a:p>
            <a:pPr>
              <a:lnSpc>
                <a:spcPct val="100000"/>
              </a:lnSpc>
              <a:spcBef>
                <a:spcPts val="600"/>
              </a:spcBef>
              <a:spcAft>
                <a:spcPts val="1000"/>
              </a:spcAft>
            </a:pPr>
            <a:r>
              <a:rPr lang="en-US" dirty="0"/>
              <a:t>the precise conduct allegedly constituting the potential violation, </a:t>
            </a:r>
          </a:p>
          <a:p>
            <a:pPr>
              <a:lnSpc>
                <a:spcPct val="100000"/>
              </a:lnSpc>
              <a:spcBef>
                <a:spcPts val="600"/>
              </a:spcBef>
              <a:spcAft>
                <a:spcPts val="1000"/>
              </a:spcAft>
            </a:pPr>
            <a:r>
              <a:rPr lang="en-US" dirty="0"/>
              <a:t>and the date and location of the alleged incident.</a:t>
            </a:r>
          </a:p>
        </p:txBody>
      </p:sp>
      <p:sp>
        <p:nvSpPr>
          <p:cNvPr id="4" name="Slide Number Placeholder 1"/>
          <p:cNvSpPr txBox="1">
            <a:spLocks/>
          </p:cNvSpPr>
          <p:nvPr/>
        </p:nvSpPr>
        <p:spPr bwMode="auto">
          <a:xfrm>
            <a:off x="4006498" y="6408738"/>
            <a:ext cx="1060450"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50ECC6E5-6341-1E46-86D6-297EE83B9F3C}" type="slidenum">
              <a:rPr lang="en-US" sz="900" smtClean="0"/>
              <a:pPr marL="135013" indent="0" algn="ctr">
                <a:buNone/>
                <a:defRPr/>
              </a:pPr>
              <a:t>23</a:t>
            </a:fld>
            <a:endParaRPr lang="en-US" sz="900" dirty="0"/>
          </a:p>
        </p:txBody>
      </p:sp>
    </p:spTree>
    <p:extLst>
      <p:ext uri="{BB962C8B-B14F-4D97-AF65-F5344CB8AC3E}">
        <p14:creationId xmlns:p14="http://schemas.microsoft.com/office/powerpoint/2010/main" val="11113510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Recent Changes</a:t>
            </a:r>
          </a:p>
        </p:txBody>
      </p:sp>
      <p:sp>
        <p:nvSpPr>
          <p:cNvPr id="3" name="Content Placeholder 2"/>
          <p:cNvSpPr>
            <a:spLocks noGrp="1"/>
          </p:cNvSpPr>
          <p:nvPr>
            <p:ph sz="quarter" idx="10"/>
          </p:nvPr>
        </p:nvSpPr>
        <p:spPr>
          <a:xfrm>
            <a:off x="261457" y="1325850"/>
            <a:ext cx="8721467" cy="5154004"/>
          </a:xfrm>
        </p:spPr>
        <p:txBody>
          <a:bodyPr/>
          <a:lstStyle/>
          <a:p>
            <a:pPr>
              <a:lnSpc>
                <a:spcPct val="100000"/>
              </a:lnSpc>
              <a:spcBef>
                <a:spcPts val="600"/>
              </a:spcBef>
              <a:spcAft>
                <a:spcPts val="1000"/>
              </a:spcAft>
            </a:pPr>
            <a:r>
              <a:rPr lang="en-US" sz="2400" dirty="0"/>
              <a:t>Each party should receive written notice in advance of any interview or hearing with sufficient time to prepare for meaningful participation </a:t>
            </a:r>
            <a:r>
              <a:rPr lang="en-US" sz="1400" dirty="0"/>
              <a:t>(p.4).</a:t>
            </a:r>
          </a:p>
          <a:p>
            <a:pPr>
              <a:lnSpc>
                <a:spcPct val="100000"/>
              </a:lnSpc>
              <a:spcBef>
                <a:spcPts val="600"/>
              </a:spcBef>
              <a:spcAft>
                <a:spcPts val="1000"/>
              </a:spcAft>
            </a:pPr>
            <a:r>
              <a:rPr lang="en-US" sz="2400" dirty="0"/>
              <a:t>The investigation should result in a written report summarizing the relevant exculpatory and inculpatory evidence </a:t>
            </a:r>
            <a:r>
              <a:rPr lang="en-US" sz="1400" dirty="0"/>
              <a:t>(p.4). </a:t>
            </a:r>
          </a:p>
          <a:p>
            <a:pPr>
              <a:lnSpc>
                <a:spcPct val="100000"/>
              </a:lnSpc>
              <a:spcBef>
                <a:spcPts val="600"/>
              </a:spcBef>
              <a:spcAft>
                <a:spcPts val="1000"/>
              </a:spcAft>
            </a:pPr>
            <a:r>
              <a:rPr lang="en-US" sz="2400" dirty="0"/>
              <a:t>The reporting and responding parties and appropriate officials must have timely and equal access to any information that will be used during informal and formal disciplinary meetings and hearings </a:t>
            </a:r>
            <a:r>
              <a:rPr lang="en-US" sz="1400" dirty="0"/>
              <a:t>(p.4).</a:t>
            </a:r>
          </a:p>
          <a:p>
            <a:endParaRPr lang="en-US" dirty="0"/>
          </a:p>
        </p:txBody>
      </p:sp>
      <p:sp>
        <p:nvSpPr>
          <p:cNvPr id="4" name="Slide Number Placeholder 1"/>
          <p:cNvSpPr txBox="1">
            <a:spLocks/>
          </p:cNvSpPr>
          <p:nvPr/>
        </p:nvSpPr>
        <p:spPr bwMode="auto">
          <a:xfrm>
            <a:off x="4006498" y="6408738"/>
            <a:ext cx="1060450"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50ECC6E5-6341-1E46-86D6-297EE83B9F3C}" type="slidenum">
              <a:rPr lang="en-US" sz="900" smtClean="0"/>
              <a:pPr marL="135013" indent="0" algn="ctr">
                <a:buNone/>
                <a:defRPr/>
              </a:pPr>
              <a:t>24</a:t>
            </a:fld>
            <a:endParaRPr lang="en-US" sz="900" dirty="0"/>
          </a:p>
        </p:txBody>
      </p:sp>
    </p:spTree>
    <p:extLst>
      <p:ext uri="{BB962C8B-B14F-4D97-AF65-F5344CB8AC3E}">
        <p14:creationId xmlns:p14="http://schemas.microsoft.com/office/powerpoint/2010/main" val="19709631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Recent Changes</a:t>
            </a:r>
          </a:p>
        </p:txBody>
      </p:sp>
      <p:sp>
        <p:nvSpPr>
          <p:cNvPr id="3" name="Content Placeholder 2"/>
          <p:cNvSpPr>
            <a:spLocks noGrp="1"/>
          </p:cNvSpPr>
          <p:nvPr>
            <p:ph sz="quarter" idx="10"/>
          </p:nvPr>
        </p:nvSpPr>
        <p:spPr>
          <a:xfrm>
            <a:off x="0" y="1325850"/>
            <a:ext cx="9143999" cy="5154004"/>
          </a:xfrm>
        </p:spPr>
        <p:txBody>
          <a:bodyPr/>
          <a:lstStyle/>
          <a:p>
            <a:pPr>
              <a:lnSpc>
                <a:spcPct val="100000"/>
              </a:lnSpc>
              <a:spcBef>
                <a:spcPts val="600"/>
              </a:spcBef>
              <a:spcAft>
                <a:spcPts val="1000"/>
              </a:spcAft>
            </a:pPr>
            <a:r>
              <a:rPr lang="en-US" sz="2400" dirty="0"/>
              <a:t>Informal resolution (including mediation) doesn’t require full investigation &amp; adjudication</a:t>
            </a:r>
            <a:r>
              <a:rPr lang="en-US" sz="2400" b="1" dirty="0"/>
              <a:t> </a:t>
            </a:r>
            <a:r>
              <a:rPr lang="en-US" sz="2400" u="sng" dirty="0">
                <a:solidFill>
                  <a:srgbClr val="FF0000"/>
                </a:solidFill>
              </a:rPr>
              <a:t>if school finds it’s appropriate </a:t>
            </a:r>
            <a:r>
              <a:rPr lang="en-US" sz="1600" dirty="0"/>
              <a:t>(p.4).</a:t>
            </a:r>
            <a:endParaRPr lang="en-US" sz="1600" u="sng" dirty="0">
              <a:solidFill>
                <a:srgbClr val="FF0000"/>
              </a:solidFill>
            </a:endParaRPr>
          </a:p>
          <a:p>
            <a:pPr>
              <a:lnSpc>
                <a:spcPct val="100000"/>
              </a:lnSpc>
              <a:spcBef>
                <a:spcPts val="600"/>
              </a:spcBef>
              <a:spcAft>
                <a:spcPts val="1000"/>
              </a:spcAft>
            </a:pPr>
            <a:r>
              <a:rPr lang="en-US" sz="2400" dirty="0"/>
              <a:t>Procedures required </a:t>
            </a:r>
            <a:r>
              <a:rPr lang="en-US" sz="1600" dirty="0"/>
              <a:t>(p.5).</a:t>
            </a:r>
          </a:p>
          <a:p>
            <a:pPr lvl="1">
              <a:lnSpc>
                <a:spcPct val="100000"/>
              </a:lnSpc>
              <a:spcBef>
                <a:spcPts val="600"/>
              </a:spcBef>
              <a:spcAft>
                <a:spcPts val="1000"/>
              </a:spcAft>
            </a:pPr>
            <a:r>
              <a:rPr lang="en-US" sz="2000" dirty="0"/>
              <a:t>Discrete findings on discrete violations</a:t>
            </a:r>
          </a:p>
          <a:p>
            <a:pPr lvl="1">
              <a:lnSpc>
                <a:spcPct val="100000"/>
              </a:lnSpc>
              <a:spcBef>
                <a:spcPts val="600"/>
              </a:spcBef>
              <a:spcAft>
                <a:spcPts val="1000"/>
              </a:spcAft>
            </a:pPr>
            <a:r>
              <a:rPr lang="en-US" sz="2000" dirty="0"/>
              <a:t>POE or CaC are allowable standards</a:t>
            </a:r>
          </a:p>
          <a:p>
            <a:pPr lvl="1">
              <a:lnSpc>
                <a:spcPct val="100000"/>
              </a:lnSpc>
              <a:spcBef>
                <a:spcPts val="600"/>
              </a:spcBef>
              <a:spcAft>
                <a:spcPts val="1000"/>
              </a:spcAft>
            </a:pPr>
            <a:r>
              <a:rPr lang="en-US" sz="2000" dirty="0"/>
              <a:t>Parity of access to all information being considered with opportunity to respond in writing</a:t>
            </a:r>
          </a:p>
          <a:p>
            <a:pPr lvl="1">
              <a:lnSpc>
                <a:spcPct val="100000"/>
              </a:lnSpc>
              <a:spcBef>
                <a:spcPts val="600"/>
              </a:spcBef>
              <a:spcAft>
                <a:spcPts val="1000"/>
              </a:spcAft>
            </a:pPr>
            <a:r>
              <a:rPr lang="en-US" sz="2000" dirty="0"/>
              <a:t>Parity of process steps (already in Clery for crimes) </a:t>
            </a:r>
            <a:r>
              <a:rPr lang="en-US" sz="2000" dirty="0">
                <a:solidFill>
                  <a:srgbClr val="FF0000"/>
                </a:solidFill>
              </a:rPr>
              <a:t>except appeal</a:t>
            </a:r>
          </a:p>
          <a:p>
            <a:pPr lvl="1">
              <a:lnSpc>
                <a:spcPct val="100000"/>
              </a:lnSpc>
              <a:spcBef>
                <a:spcPts val="600"/>
              </a:spcBef>
              <a:spcAft>
                <a:spcPts val="1000"/>
              </a:spcAft>
            </a:pPr>
            <a:r>
              <a:rPr lang="en-US" sz="2000" dirty="0"/>
              <a:t>Cross-examine or submit questions </a:t>
            </a:r>
          </a:p>
        </p:txBody>
      </p:sp>
      <p:sp>
        <p:nvSpPr>
          <p:cNvPr id="4" name="Slide Number Placeholder 1"/>
          <p:cNvSpPr txBox="1">
            <a:spLocks/>
          </p:cNvSpPr>
          <p:nvPr/>
        </p:nvSpPr>
        <p:spPr bwMode="auto">
          <a:xfrm>
            <a:off x="4006498" y="6408738"/>
            <a:ext cx="1060450"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50ECC6E5-6341-1E46-86D6-297EE83B9F3C}" type="slidenum">
              <a:rPr lang="en-US" sz="900" smtClean="0"/>
              <a:pPr marL="135013" indent="0" algn="ctr">
                <a:buNone/>
                <a:defRPr/>
              </a:pPr>
              <a:t>25</a:t>
            </a:fld>
            <a:endParaRPr lang="en-US" sz="900" dirty="0"/>
          </a:p>
        </p:txBody>
      </p:sp>
    </p:spTree>
    <p:extLst>
      <p:ext uri="{BB962C8B-B14F-4D97-AF65-F5344CB8AC3E}">
        <p14:creationId xmlns:p14="http://schemas.microsoft.com/office/powerpoint/2010/main" val="2150802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Recent Changes</a:t>
            </a:r>
          </a:p>
        </p:txBody>
      </p:sp>
      <p:sp>
        <p:nvSpPr>
          <p:cNvPr id="3" name="Content Placeholder 2"/>
          <p:cNvSpPr>
            <a:spLocks noGrp="1"/>
          </p:cNvSpPr>
          <p:nvPr>
            <p:ph sz="quarter" idx="10"/>
          </p:nvPr>
        </p:nvSpPr>
        <p:spPr>
          <a:xfrm>
            <a:off x="260030" y="1168589"/>
            <a:ext cx="8651958" cy="4728005"/>
          </a:xfrm>
        </p:spPr>
        <p:txBody>
          <a:bodyPr/>
          <a:lstStyle/>
          <a:p>
            <a:pPr marL="417895" lvl="1" indent="-282882">
              <a:lnSpc>
                <a:spcPct val="100000"/>
              </a:lnSpc>
              <a:spcBef>
                <a:spcPts val="600"/>
              </a:spcBef>
              <a:spcAft>
                <a:spcPts val="1000"/>
              </a:spcAft>
              <a:buSzPct val="100000"/>
              <a:buFont typeface="Arial" charset="0"/>
              <a:buChar char="•"/>
            </a:pPr>
            <a:r>
              <a:rPr lang="en-US" dirty="0"/>
              <a:t>Avoid conflicts of interest </a:t>
            </a:r>
            <a:r>
              <a:rPr lang="en-US" u="sng" dirty="0">
                <a:solidFill>
                  <a:srgbClr val="FF0000"/>
                </a:solidFill>
              </a:rPr>
              <a:t>including the school’s interests </a:t>
            </a:r>
            <a:r>
              <a:rPr lang="en-US" dirty="0"/>
              <a:t>(p.5).</a:t>
            </a:r>
          </a:p>
          <a:p>
            <a:pPr marL="417895" lvl="1" indent="-282882">
              <a:lnSpc>
                <a:spcPct val="100000"/>
              </a:lnSpc>
              <a:spcBef>
                <a:spcPts val="600"/>
              </a:spcBef>
              <a:spcAft>
                <a:spcPts val="1000"/>
              </a:spcAft>
              <a:buSzPct val="100000"/>
              <a:buFont typeface="Arial" charset="0"/>
              <a:buChar char="•"/>
            </a:pPr>
            <a:r>
              <a:rPr lang="en-US" b="1" dirty="0"/>
              <a:t>Decision-making techniques or approaches that apply sex stereotypes or generalizations may violate Title IX and should be avoided so that the adjudication proceeds objectively and impartially. </a:t>
            </a:r>
          </a:p>
          <a:p>
            <a:pPr>
              <a:lnSpc>
                <a:spcPct val="100000"/>
              </a:lnSpc>
              <a:spcBef>
                <a:spcPts val="600"/>
              </a:spcBef>
              <a:spcAft>
                <a:spcPts val="1000"/>
              </a:spcAft>
            </a:pPr>
            <a:r>
              <a:rPr lang="en-US" sz="2400" dirty="0"/>
              <a:t>Resolution Agreements are non-binding on other schools as they are “fact-specific” </a:t>
            </a:r>
            <a:r>
              <a:rPr lang="en-US" sz="1200" dirty="0"/>
              <a:t>(p.5).</a:t>
            </a:r>
          </a:p>
        </p:txBody>
      </p:sp>
      <p:sp>
        <p:nvSpPr>
          <p:cNvPr id="4" name="Slide Number Placeholder 1"/>
          <p:cNvSpPr txBox="1">
            <a:spLocks/>
          </p:cNvSpPr>
          <p:nvPr/>
        </p:nvSpPr>
        <p:spPr bwMode="auto">
          <a:xfrm>
            <a:off x="4006498" y="6408738"/>
            <a:ext cx="1060450"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50ECC6E5-6341-1E46-86D6-297EE83B9F3C}" type="slidenum">
              <a:rPr lang="en-US" sz="900" smtClean="0"/>
              <a:pPr marL="135013" indent="0" algn="ctr">
                <a:buNone/>
                <a:defRPr/>
              </a:pPr>
              <a:t>26</a:t>
            </a:fld>
            <a:endParaRPr lang="en-US" sz="900" dirty="0"/>
          </a:p>
        </p:txBody>
      </p:sp>
    </p:spTree>
    <p:extLst>
      <p:ext uri="{BB962C8B-B14F-4D97-AF65-F5344CB8AC3E}">
        <p14:creationId xmlns:p14="http://schemas.microsoft.com/office/powerpoint/2010/main" val="2849071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593231" y="459387"/>
            <a:ext cx="5781675" cy="514350"/>
          </a:xfrm>
        </p:spPr>
        <p:txBody>
          <a:bodyPr/>
          <a:lstStyle/>
          <a:p>
            <a:r>
              <a:rPr lang="en-US" sz="2800" dirty="0"/>
              <a:t>Summary of Title IX Obligations</a:t>
            </a:r>
          </a:p>
        </p:txBody>
      </p:sp>
      <p:sp>
        <p:nvSpPr>
          <p:cNvPr id="65538" name="Content Placeholder 3"/>
          <p:cNvSpPr>
            <a:spLocks noGrp="1"/>
          </p:cNvSpPr>
          <p:nvPr>
            <p:ph idx="1"/>
          </p:nvPr>
        </p:nvSpPr>
        <p:spPr>
          <a:xfrm>
            <a:off x="349250" y="1188244"/>
            <a:ext cx="8445500" cy="4481512"/>
          </a:xfrm>
        </p:spPr>
        <p:txBody>
          <a:bodyPr/>
          <a:lstStyle/>
          <a:p>
            <a:pPr>
              <a:lnSpc>
                <a:spcPct val="100000"/>
              </a:lnSpc>
              <a:spcBef>
                <a:spcPts val="600"/>
              </a:spcBef>
              <a:spcAft>
                <a:spcPts val="1000"/>
              </a:spcAft>
            </a:pPr>
            <a:r>
              <a:rPr lang="en-US" dirty="0">
                <a:cs typeface="MS PGothic" charset="0"/>
              </a:rPr>
              <a:t>Investigate complaints </a:t>
            </a:r>
            <a:r>
              <a:rPr lang="en-US" dirty="0">
                <a:solidFill>
                  <a:srgbClr val="FF0000"/>
                </a:solidFill>
                <a:cs typeface="MS PGothic" charset="0"/>
              </a:rPr>
              <a:t>adequately, reliably and impartially (including presenting witnesses and evidence).</a:t>
            </a:r>
          </a:p>
          <a:p>
            <a:pPr>
              <a:lnSpc>
                <a:spcPct val="100000"/>
              </a:lnSpc>
              <a:spcBef>
                <a:spcPts val="600"/>
              </a:spcBef>
              <a:spcAft>
                <a:spcPts val="1000"/>
              </a:spcAft>
            </a:pPr>
            <a:r>
              <a:rPr lang="en-US" dirty="0">
                <a:cs typeface="MS PGothic" charset="0"/>
              </a:rPr>
              <a:t>Must adopt and publish </a:t>
            </a:r>
            <a:r>
              <a:rPr lang="en-US" dirty="0">
                <a:solidFill>
                  <a:srgbClr val="FF0000"/>
                </a:solidFill>
                <a:cs typeface="MS PGothic" charset="0"/>
              </a:rPr>
              <a:t>grievance procedures </a:t>
            </a:r>
            <a:r>
              <a:rPr lang="en-US" dirty="0">
                <a:cs typeface="MS PGothic" charset="0"/>
              </a:rPr>
              <a:t>that provide for a prompt and equitable resolution of complaints.</a:t>
            </a:r>
          </a:p>
          <a:p>
            <a:pPr>
              <a:lnSpc>
                <a:spcPct val="100000"/>
              </a:lnSpc>
              <a:spcBef>
                <a:spcPts val="600"/>
              </a:spcBef>
              <a:spcAft>
                <a:spcPts val="1000"/>
              </a:spcAft>
            </a:pPr>
            <a:r>
              <a:rPr lang="en-US" dirty="0">
                <a:cs typeface="MS PGothic" charset="0"/>
              </a:rPr>
              <a:t>Undertake education and prevention efforts aimed at students.</a:t>
            </a:r>
          </a:p>
        </p:txBody>
      </p:sp>
      <p:sp>
        <p:nvSpPr>
          <p:cNvPr id="3" name="Slide Number Placeholder 2"/>
          <p:cNvSpPr>
            <a:spLocks noGrp="1"/>
          </p:cNvSpPr>
          <p:nvPr>
            <p:ph type="sldNum" sz="quarter" idx="10"/>
          </p:nvPr>
        </p:nvSpPr>
        <p:spPr/>
        <p:txBody>
          <a:bodyPr/>
          <a:lstStyle/>
          <a:p>
            <a:pPr>
              <a:defRPr/>
            </a:pPr>
            <a:fld id="{3ED6920E-6975-B14A-8B20-29EB482BD0C3}" type="slidenum">
              <a:rPr lang="en-US" smtClean="0"/>
              <a:pPr>
                <a:defRPr/>
              </a:pPr>
              <a:t>27</a:t>
            </a:fld>
            <a:endParaRPr lang="en-US" dirty="0"/>
          </a:p>
        </p:txBody>
      </p:sp>
    </p:spTree>
    <p:extLst>
      <p:ext uri="{BB962C8B-B14F-4D97-AF65-F5344CB8AC3E}">
        <p14:creationId xmlns:p14="http://schemas.microsoft.com/office/powerpoint/2010/main" val="207761691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0" y="389744"/>
            <a:ext cx="4572000" cy="603822"/>
          </a:xfrm>
        </p:spPr>
        <p:txBody>
          <a:bodyPr/>
          <a:lstStyle/>
          <a:p>
            <a:r>
              <a:rPr lang="en-US" sz="3200" dirty="0"/>
              <a:t>Still Out There </a:t>
            </a:r>
          </a:p>
        </p:txBody>
      </p:sp>
      <p:sp>
        <p:nvSpPr>
          <p:cNvPr id="62466" name="Content Placeholder 3"/>
          <p:cNvSpPr>
            <a:spLocks noGrp="1"/>
          </p:cNvSpPr>
          <p:nvPr>
            <p:ph sz="quarter" idx="10"/>
          </p:nvPr>
        </p:nvSpPr>
        <p:spPr>
          <a:xfrm>
            <a:off x="268942" y="1383812"/>
            <a:ext cx="8641976" cy="4670425"/>
          </a:xfrm>
        </p:spPr>
        <p:txBody>
          <a:bodyPr/>
          <a:lstStyle/>
          <a:p>
            <a:pPr marL="0" indent="0">
              <a:spcBef>
                <a:spcPct val="0"/>
              </a:spcBef>
              <a:spcAft>
                <a:spcPct val="0"/>
              </a:spcAft>
              <a:buSzTx/>
              <a:buNone/>
            </a:pPr>
            <a:r>
              <a:rPr lang="en-US" b="1" dirty="0">
                <a:cs typeface="MS PGothic" charset="0"/>
              </a:rPr>
              <a:t>Title IX prohibits gender-based harassment. </a:t>
            </a:r>
          </a:p>
          <a:p>
            <a:pPr marL="228600" indent="-228600">
              <a:lnSpc>
                <a:spcPct val="100000"/>
              </a:lnSpc>
              <a:spcBef>
                <a:spcPts val="600"/>
              </a:spcBef>
              <a:spcAft>
                <a:spcPts val="1000"/>
              </a:spcAft>
              <a:buSzTx/>
            </a:pPr>
            <a:r>
              <a:rPr lang="en-US" sz="2000" dirty="0"/>
              <a:t>“Please note that this withdrawal of [Gender Identity DCL of 2016] does not leave students without protections from discrimination, bullying, or harassment. All schools must ensure</a:t>
            </a:r>
            <a:r>
              <a:rPr lang="mr-IN" sz="2000" dirty="0"/>
              <a:t>…</a:t>
            </a:r>
            <a:r>
              <a:rPr lang="en-US" sz="2000" dirty="0"/>
              <a:t> LGBT students, are able to learn and thrive in a safe environment. [ED OCR] will explore every appropriate opportunity to protect all students and to encourage civility in our classrooms. [ED &amp; DOJ] are committed to the application of Title IX and other federal laws to ensure such protection.”</a:t>
            </a:r>
          </a:p>
          <a:p>
            <a:pPr marL="0" indent="0">
              <a:lnSpc>
                <a:spcPct val="100000"/>
              </a:lnSpc>
              <a:spcBef>
                <a:spcPts val="600"/>
              </a:spcBef>
              <a:spcAft>
                <a:spcPts val="1000"/>
              </a:spcAft>
              <a:buSzTx/>
              <a:buNone/>
            </a:pPr>
            <a:r>
              <a:rPr lang="en-US" sz="2000" dirty="0"/>
              <a:t>(</a:t>
            </a:r>
            <a:r>
              <a:rPr lang="en-US" sz="2000" dirty="0">
                <a:hlinkClick r:id="rId2"/>
              </a:rPr>
              <a:t>https://www2.ed.gov/about/offices/list/ocr/letters/colleague-201702-title-ix.pdf)</a:t>
            </a:r>
            <a:r>
              <a:rPr lang="en-US" sz="2000" dirty="0"/>
              <a:t> </a:t>
            </a:r>
            <a:endParaRPr lang="en-US" sz="2000" b="1" dirty="0">
              <a:cs typeface="MS PGothic" charset="0"/>
            </a:endParaRPr>
          </a:p>
        </p:txBody>
      </p:sp>
      <p:sp>
        <p:nvSpPr>
          <p:cNvPr id="7" name="Slide Number Placeholder 1"/>
          <p:cNvSpPr txBox="1">
            <a:spLocks/>
          </p:cNvSpPr>
          <p:nvPr/>
        </p:nvSpPr>
        <p:spPr bwMode="auto">
          <a:xfrm>
            <a:off x="3980125" y="6408738"/>
            <a:ext cx="1060450"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16399603-8274-0E4E-9CC9-42633A91868B}" type="slidenum">
              <a:rPr lang="en-US" sz="1000" smtClean="0"/>
              <a:pPr marL="135013" indent="0" algn="ctr">
                <a:buNone/>
                <a:defRPr/>
              </a:pPr>
              <a:t>28</a:t>
            </a:fld>
            <a:endParaRPr lang="en-US" sz="1000" dirty="0"/>
          </a:p>
        </p:txBody>
      </p:sp>
    </p:spTree>
    <p:extLst>
      <p:ext uri="{BB962C8B-B14F-4D97-AF65-F5344CB8AC3E}">
        <p14:creationId xmlns:p14="http://schemas.microsoft.com/office/powerpoint/2010/main" val="182320797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0" y="389744"/>
            <a:ext cx="4572000" cy="619906"/>
          </a:xfrm>
        </p:spPr>
        <p:txBody>
          <a:bodyPr/>
          <a:lstStyle/>
          <a:p>
            <a:r>
              <a:rPr lang="en-US" sz="3200" dirty="0"/>
              <a:t>Still Out There??? </a:t>
            </a:r>
          </a:p>
        </p:txBody>
      </p:sp>
      <p:sp>
        <p:nvSpPr>
          <p:cNvPr id="62466" name="Content Placeholder 3"/>
          <p:cNvSpPr>
            <a:spLocks noGrp="1"/>
          </p:cNvSpPr>
          <p:nvPr>
            <p:ph sz="quarter" idx="10"/>
          </p:nvPr>
        </p:nvSpPr>
        <p:spPr>
          <a:xfrm>
            <a:off x="344682" y="1360299"/>
            <a:ext cx="8454636" cy="4670425"/>
          </a:xfrm>
        </p:spPr>
        <p:txBody>
          <a:bodyPr/>
          <a:lstStyle/>
          <a:p>
            <a:pPr marL="228600" indent="-228600">
              <a:lnSpc>
                <a:spcPct val="100000"/>
              </a:lnSpc>
              <a:spcBef>
                <a:spcPts val="600"/>
              </a:spcBef>
              <a:spcAft>
                <a:spcPts val="1000"/>
              </a:spcAft>
              <a:buSzTx/>
            </a:pPr>
            <a:r>
              <a:rPr lang="en-US" dirty="0">
                <a:cs typeface="MS PGothic" charset="0"/>
              </a:rPr>
              <a:t>Use of prior sexual history in the investigation or adjudication.</a:t>
            </a:r>
          </a:p>
          <a:p>
            <a:pPr marL="228600" indent="-228600">
              <a:lnSpc>
                <a:spcPct val="100000"/>
              </a:lnSpc>
              <a:spcBef>
                <a:spcPts val="600"/>
              </a:spcBef>
              <a:spcAft>
                <a:spcPts val="1000"/>
              </a:spcAft>
              <a:buSzTx/>
            </a:pPr>
            <a:r>
              <a:rPr lang="en-US" dirty="0">
                <a:cs typeface="MS PGothic" charset="0"/>
              </a:rPr>
              <a:t>What’s a RE to do? </a:t>
            </a:r>
          </a:p>
          <a:p>
            <a:pPr marL="496505" lvl="1">
              <a:lnSpc>
                <a:spcPct val="100000"/>
              </a:lnSpc>
              <a:spcBef>
                <a:spcPts val="600"/>
              </a:spcBef>
              <a:spcAft>
                <a:spcPts val="1000"/>
              </a:spcAft>
              <a:buSzTx/>
            </a:pPr>
            <a:r>
              <a:rPr lang="en-US" dirty="0">
                <a:cs typeface="MS PGothic" charset="0"/>
              </a:rPr>
              <a:t>Duties</a:t>
            </a:r>
          </a:p>
          <a:p>
            <a:pPr marL="496505" lvl="1">
              <a:lnSpc>
                <a:spcPct val="100000"/>
              </a:lnSpc>
              <a:spcBef>
                <a:spcPts val="600"/>
              </a:spcBef>
              <a:spcAft>
                <a:spcPts val="1000"/>
              </a:spcAft>
              <a:buSzTx/>
            </a:pPr>
            <a:r>
              <a:rPr lang="en-US" dirty="0">
                <a:cs typeface="MS PGothic" charset="0"/>
              </a:rPr>
              <a:t>Carve out for institutionally designated confidential resources</a:t>
            </a:r>
          </a:p>
          <a:p>
            <a:pPr marL="496505" lvl="1">
              <a:lnSpc>
                <a:spcPct val="100000"/>
              </a:lnSpc>
              <a:spcBef>
                <a:spcPts val="600"/>
              </a:spcBef>
              <a:spcAft>
                <a:spcPts val="1000"/>
              </a:spcAft>
              <a:buSzTx/>
            </a:pPr>
            <a:r>
              <a:rPr lang="en-US" dirty="0">
                <a:cs typeface="MS PGothic" charset="0"/>
              </a:rPr>
              <a:t>What about reluctant victims (and this is a big one)</a:t>
            </a:r>
            <a:endParaRPr lang="en-US" dirty="0"/>
          </a:p>
          <a:p>
            <a:pPr marL="228600" indent="-228600">
              <a:lnSpc>
                <a:spcPct val="100000"/>
              </a:lnSpc>
              <a:spcBef>
                <a:spcPts val="600"/>
              </a:spcBef>
              <a:spcAft>
                <a:spcPts val="1000"/>
              </a:spcAft>
              <a:buSzTx/>
            </a:pPr>
            <a:r>
              <a:rPr lang="en-US" dirty="0">
                <a:cs typeface="MS PGothic" charset="0"/>
              </a:rPr>
              <a:t>What about special issues (see 2014 OCR Q&amp;A, pages 5-8, Questions B-2 to B-4).</a:t>
            </a:r>
          </a:p>
        </p:txBody>
      </p:sp>
      <p:sp>
        <p:nvSpPr>
          <p:cNvPr id="7" name="Slide Number Placeholder 1"/>
          <p:cNvSpPr txBox="1">
            <a:spLocks/>
          </p:cNvSpPr>
          <p:nvPr/>
        </p:nvSpPr>
        <p:spPr bwMode="auto">
          <a:xfrm>
            <a:off x="3980125" y="6408738"/>
            <a:ext cx="1060450" cy="36512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7895" indent="-282882" algn="l" rtl="0" eaLnBrk="0" fontAlgn="base" hangingPunct="0">
              <a:lnSpc>
                <a:spcPct val="130000"/>
              </a:lnSpc>
              <a:spcBef>
                <a:spcPts val="281"/>
              </a:spcBef>
              <a:spcAft>
                <a:spcPts val="422"/>
              </a:spcAft>
              <a:buSzPct val="100000"/>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SzPct val="125000"/>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SzPct val="125000"/>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SzPct val="125000"/>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SzPct val="125000"/>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13" indent="0" algn="ctr">
              <a:buNone/>
              <a:defRPr/>
            </a:pPr>
            <a:fld id="{16399603-8274-0E4E-9CC9-42633A91868B}" type="slidenum">
              <a:rPr lang="en-US" sz="1000" smtClean="0"/>
              <a:pPr marL="135013" indent="0" algn="ctr">
                <a:buNone/>
                <a:defRPr/>
              </a:pPr>
              <a:t>29</a:t>
            </a:fld>
            <a:endParaRPr lang="en-US" sz="1000" dirty="0"/>
          </a:p>
        </p:txBody>
      </p:sp>
    </p:spTree>
    <p:extLst>
      <p:ext uri="{BB962C8B-B14F-4D97-AF65-F5344CB8AC3E}">
        <p14:creationId xmlns:p14="http://schemas.microsoft.com/office/powerpoint/2010/main" val="18623374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0" y="431618"/>
            <a:ext cx="4572000" cy="576262"/>
          </a:xfrm>
        </p:spPr>
        <p:txBody>
          <a:bodyPr/>
          <a:lstStyle/>
          <a:p>
            <a:r>
              <a:rPr lang="en-US" sz="3200" dirty="0"/>
              <a:t>Laws/Regs./Guidance</a:t>
            </a:r>
          </a:p>
        </p:txBody>
      </p:sp>
      <p:pic>
        <p:nvPicPr>
          <p:cNvPr id="79874" name="Content Placeholder 4"/>
          <p:cNvPicPr>
            <a:picLocks noGrp="1" noChangeAspect="1"/>
          </p:cNvPicPr>
          <p:nvPr>
            <p:ph idx="1"/>
          </p:nvPr>
        </p:nvPicPr>
        <p:blipFill>
          <a:blip r:embed="rId2">
            <a:alphaModFix amt="30000"/>
            <a:extLst>
              <a:ext uri="{28A0092B-C50C-407E-A947-70E740481C1C}">
                <a14:useLocalDpi xmlns:a14="http://schemas.microsoft.com/office/drawing/2010/main" val="0"/>
              </a:ext>
            </a:extLst>
          </a:blip>
          <a:srcRect t="15746" b="15746"/>
          <a:stretch>
            <a:fillRect/>
          </a:stretch>
        </p:blipFill>
        <p:spPr>
          <a:xfrm>
            <a:off x="0" y="977900"/>
            <a:ext cx="9113838" cy="5418138"/>
          </a:xfrm>
          <a:noFill/>
          <a:extLst>
            <a:ext uri="{909E8E84-426E-40dd-AFC4-6F175D3DCCD1}">
              <a14:hiddenFill xmlns="" xmlns:a14="http://schemas.microsoft.com/office/drawing/2010/main">
                <a:solidFill>
                  <a:srgbClr val="FFFFFF">
                    <a:alpha val="30000"/>
                  </a:srgbClr>
                </a:solidFill>
              </a14:hiddenFill>
            </a:ext>
          </a:extLst>
        </p:spPr>
      </p:pic>
      <p:sp>
        <p:nvSpPr>
          <p:cNvPr id="4" name="Slide Number Placeholder 3"/>
          <p:cNvSpPr>
            <a:spLocks noGrp="1"/>
          </p:cNvSpPr>
          <p:nvPr>
            <p:ph type="sldNum" sz="quarter" idx="10"/>
          </p:nvPr>
        </p:nvSpPr>
        <p:spPr/>
        <p:txBody>
          <a:bodyPr/>
          <a:lstStyle/>
          <a:p>
            <a:pPr>
              <a:defRPr/>
            </a:pPr>
            <a:fld id="{557AE2D2-8F6E-C843-85F6-98BFFD9488A5}" type="slidenum">
              <a:rPr lang="en-US" smtClean="0"/>
              <a:pPr>
                <a:defRPr/>
              </a:pPr>
              <a:t>3</a:t>
            </a:fld>
            <a:endParaRPr lang="en-US" dirty="0"/>
          </a:p>
        </p:txBody>
      </p:sp>
      <p:sp>
        <p:nvSpPr>
          <p:cNvPr id="6" name="Isosceles Triangle 5"/>
          <p:cNvSpPr/>
          <p:nvPr/>
        </p:nvSpPr>
        <p:spPr>
          <a:xfrm>
            <a:off x="565150" y="1851025"/>
            <a:ext cx="8013700" cy="3265488"/>
          </a:xfrm>
          <a:prstGeom prst="triangle">
            <a:avLst/>
          </a:prstGeom>
          <a:noFill/>
          <a:ln>
            <a:solidFill>
              <a:srgbClr val="55737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w="76200" cmpd="sng">
                <a:solidFill>
                  <a:schemeClr val="tx1"/>
                </a:solidFill>
              </a:ln>
            </a:endParaRPr>
          </a:p>
        </p:txBody>
      </p:sp>
      <p:sp>
        <p:nvSpPr>
          <p:cNvPr id="7" name="TextBox 6"/>
          <p:cNvSpPr txBox="1"/>
          <p:nvPr/>
        </p:nvSpPr>
        <p:spPr>
          <a:xfrm>
            <a:off x="1436688" y="2070100"/>
            <a:ext cx="6270625" cy="2800767"/>
          </a:xfrm>
          <a:prstGeom prst="rect">
            <a:avLst/>
          </a:prstGeom>
          <a:noFill/>
        </p:spPr>
        <p:txBody>
          <a:bodyPr>
            <a:spAutoFit/>
          </a:bodyPr>
          <a:lstStyle/>
          <a:p>
            <a:pPr algn="ctr">
              <a:defRPr/>
            </a:pPr>
            <a:r>
              <a:rPr lang="en-US" sz="4800" b="1" dirty="0">
                <a:solidFill>
                  <a:srgbClr val="FF0000"/>
                </a:solidFill>
              </a:rPr>
              <a:t>LAW</a:t>
            </a:r>
          </a:p>
          <a:p>
            <a:pPr algn="ctr">
              <a:defRPr/>
            </a:pPr>
            <a:r>
              <a:rPr lang="en-US" dirty="0"/>
              <a:t>___________________________</a:t>
            </a:r>
          </a:p>
          <a:p>
            <a:pPr algn="ctr">
              <a:defRPr/>
            </a:pPr>
            <a:endParaRPr lang="en-US" sz="1200" dirty="0"/>
          </a:p>
          <a:p>
            <a:pPr algn="ctr">
              <a:defRPr/>
            </a:pPr>
            <a:r>
              <a:rPr lang="en-US" sz="3600" dirty="0">
                <a:solidFill>
                  <a:srgbClr val="FF0000"/>
                </a:solidFill>
              </a:rPr>
              <a:t>REGULATION</a:t>
            </a:r>
          </a:p>
          <a:p>
            <a:pPr algn="ctr">
              <a:defRPr/>
            </a:pPr>
            <a:r>
              <a:rPr lang="en-US" sz="1200" dirty="0"/>
              <a:t>____________________________________________________________________</a:t>
            </a:r>
          </a:p>
          <a:p>
            <a:pPr algn="ctr">
              <a:defRPr/>
            </a:pPr>
            <a:endParaRPr lang="en-US" dirty="0"/>
          </a:p>
          <a:p>
            <a:pPr algn="ctr">
              <a:defRPr/>
            </a:pPr>
            <a:r>
              <a:rPr lang="en-US" sz="3200" dirty="0">
                <a:solidFill>
                  <a:srgbClr val="FFFF00"/>
                </a:solidFill>
                <a:effectLst>
                  <a:outerShdw blurRad="50800" dist="38100" dir="2700000" algn="tl" rotWithShape="0">
                    <a:srgbClr val="000000">
                      <a:alpha val="43000"/>
                    </a:srgbClr>
                  </a:outerShdw>
                </a:effectLst>
              </a:rPr>
              <a:t>Sub-Regulatory guidance</a:t>
            </a:r>
          </a:p>
        </p:txBody>
      </p:sp>
    </p:spTree>
    <p:extLst>
      <p:ext uri="{BB962C8B-B14F-4D97-AF65-F5344CB8AC3E}">
        <p14:creationId xmlns:p14="http://schemas.microsoft.com/office/powerpoint/2010/main" val="2186367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a:spLocks noGrp="1"/>
          </p:cNvSpPr>
          <p:nvPr>
            <p:ph idx="1"/>
          </p:nvPr>
        </p:nvSpPr>
        <p:spPr>
          <a:xfrm>
            <a:off x="457200" y="2397798"/>
            <a:ext cx="8229600" cy="3695700"/>
          </a:xfrm>
        </p:spPr>
        <p:txBody>
          <a:bodyPr/>
          <a:lstStyle/>
          <a:p>
            <a:pPr marL="193675" indent="0" algn="ctr">
              <a:buFont typeface="Arial" charset="0"/>
              <a:buNone/>
            </a:pPr>
            <a:r>
              <a:rPr lang="en-US" sz="4000" dirty="0"/>
              <a:t>Clery Act Updates</a:t>
            </a:r>
          </a:p>
        </p:txBody>
      </p:sp>
      <p:sp>
        <p:nvSpPr>
          <p:cNvPr id="5"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2" name="Slide Number Placeholder 1"/>
          <p:cNvSpPr>
            <a:spLocks noGrp="1"/>
          </p:cNvSpPr>
          <p:nvPr>
            <p:ph type="sldNum" sz="quarter" idx="10"/>
          </p:nvPr>
        </p:nvSpPr>
        <p:spPr/>
        <p:txBody>
          <a:bodyPr/>
          <a:lstStyle/>
          <a:p>
            <a:pPr>
              <a:defRPr/>
            </a:pPr>
            <a:fld id="{640001BE-C699-D749-8268-98F08D5A5016}" type="slidenum">
              <a:rPr lang="en-US" smtClean="0"/>
              <a:pPr>
                <a:defRPr/>
              </a:pPr>
              <a:t>30</a:t>
            </a:fld>
            <a:endParaRPr lang="en-US" dirty="0"/>
          </a:p>
        </p:txBody>
      </p:sp>
    </p:spTree>
    <p:extLst>
      <p:ext uri="{BB962C8B-B14F-4D97-AF65-F5344CB8AC3E}">
        <p14:creationId xmlns:p14="http://schemas.microsoft.com/office/powerpoint/2010/main" val="400623544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2"/>
          <p:cNvSpPr>
            <a:spLocks noGrp="1"/>
          </p:cNvSpPr>
          <p:nvPr>
            <p:ph type="title"/>
          </p:nvPr>
        </p:nvSpPr>
        <p:spPr>
          <a:xfrm>
            <a:off x="4572000" y="404734"/>
            <a:ext cx="4572000" cy="590446"/>
          </a:xfrm>
        </p:spPr>
        <p:txBody>
          <a:bodyPr/>
          <a:lstStyle/>
          <a:p>
            <a:r>
              <a:rPr lang="en-US" sz="3200" dirty="0"/>
              <a:t>Clery Act 101</a:t>
            </a:r>
          </a:p>
        </p:txBody>
      </p:sp>
      <p:sp>
        <p:nvSpPr>
          <p:cNvPr id="69634" name="Content Placeholder 1"/>
          <p:cNvSpPr>
            <a:spLocks noGrp="1"/>
          </p:cNvSpPr>
          <p:nvPr>
            <p:ph idx="1"/>
          </p:nvPr>
        </p:nvSpPr>
        <p:spPr>
          <a:xfrm>
            <a:off x="347663" y="1270000"/>
            <a:ext cx="8459787" cy="5199063"/>
          </a:xfrm>
        </p:spPr>
        <p:txBody>
          <a:bodyPr/>
          <a:lstStyle/>
          <a:p>
            <a:pPr>
              <a:lnSpc>
                <a:spcPct val="100000"/>
              </a:lnSpc>
              <a:spcBef>
                <a:spcPts val="600"/>
              </a:spcBef>
              <a:spcAft>
                <a:spcPts val="1000"/>
              </a:spcAft>
            </a:pPr>
            <a:r>
              <a:rPr lang="en-US" sz="2500" dirty="0">
                <a:cs typeface="MS PGothic" charset="0"/>
              </a:rPr>
              <a:t>Publish &amp; distribute an </a:t>
            </a:r>
            <a:r>
              <a:rPr lang="en-US" sz="2500" i="1" dirty="0">
                <a:cs typeface="MS PGothic" charset="0"/>
              </a:rPr>
              <a:t>Annual Security Report w/various policy statements, policies and statistics </a:t>
            </a:r>
            <a:r>
              <a:rPr lang="en-US" sz="2500" dirty="0">
                <a:cs typeface="MS PGothic" charset="0"/>
              </a:rPr>
              <a:t>(NLT October 1, each year).</a:t>
            </a:r>
          </a:p>
          <a:p>
            <a:pPr>
              <a:lnSpc>
                <a:spcPct val="100000"/>
              </a:lnSpc>
              <a:spcBef>
                <a:spcPts val="600"/>
              </a:spcBef>
              <a:spcAft>
                <a:spcPts val="1000"/>
              </a:spcAft>
            </a:pPr>
            <a:r>
              <a:rPr lang="en-US" sz="2500" dirty="0">
                <a:cs typeface="MS PGothic" charset="0"/>
              </a:rPr>
              <a:t>Provide ASR to current students &amp; employees AND Inform prospective students &amp; employees about it.</a:t>
            </a:r>
          </a:p>
          <a:p>
            <a:pPr>
              <a:lnSpc>
                <a:spcPct val="100000"/>
              </a:lnSpc>
              <a:spcBef>
                <a:spcPts val="600"/>
              </a:spcBef>
              <a:spcAft>
                <a:spcPts val="1000"/>
              </a:spcAft>
            </a:pPr>
            <a:r>
              <a:rPr lang="en-US" sz="2500" dirty="0">
                <a:cs typeface="MS PGothic" charset="0"/>
              </a:rPr>
              <a:t>Submit crime statistics to U.S. Dept. of Education.</a:t>
            </a:r>
          </a:p>
          <a:p>
            <a:pPr>
              <a:lnSpc>
                <a:spcPct val="100000"/>
              </a:lnSpc>
              <a:spcBef>
                <a:spcPts val="600"/>
              </a:spcBef>
              <a:spcAft>
                <a:spcPts val="1000"/>
              </a:spcAft>
            </a:pPr>
            <a:r>
              <a:rPr lang="en-US" sz="2500" dirty="0">
                <a:cs typeface="MS PGothic" charset="0"/>
              </a:rPr>
              <a:t>Provide </a:t>
            </a:r>
            <a:r>
              <a:rPr lang="en-US" sz="2500" i="1" dirty="0">
                <a:solidFill>
                  <a:srgbClr val="FF0000"/>
                </a:solidFill>
                <a:cs typeface="MS PGothic" charset="0"/>
              </a:rPr>
              <a:t>timely notice</a:t>
            </a:r>
            <a:r>
              <a:rPr lang="en-US" sz="2500" dirty="0">
                <a:solidFill>
                  <a:srgbClr val="FF0000"/>
                </a:solidFill>
                <a:cs typeface="MS PGothic" charset="0"/>
              </a:rPr>
              <a:t> </a:t>
            </a:r>
            <a:r>
              <a:rPr lang="en-US" sz="2500" dirty="0">
                <a:cs typeface="MS PGothic" charset="0"/>
              </a:rPr>
              <a:t>and emergency notifications to the campus community.</a:t>
            </a:r>
          </a:p>
          <a:p>
            <a:pPr>
              <a:lnSpc>
                <a:spcPct val="100000"/>
              </a:lnSpc>
              <a:spcBef>
                <a:spcPts val="600"/>
              </a:spcBef>
              <a:spcAft>
                <a:spcPts val="1000"/>
              </a:spcAft>
            </a:pPr>
            <a:r>
              <a:rPr lang="en-US" sz="2500" dirty="0">
                <a:cs typeface="MS PGothic" charset="0"/>
              </a:rPr>
              <a:t>Maintain a public, daily log of reported crimes.</a:t>
            </a:r>
          </a:p>
          <a:p>
            <a:pPr>
              <a:spcBef>
                <a:spcPct val="0"/>
              </a:spcBef>
            </a:pPr>
            <a:endParaRPr lang="en-US" sz="2500" dirty="0">
              <a:cs typeface="MS PGothic" charset="0"/>
            </a:endParaRPr>
          </a:p>
        </p:txBody>
      </p:sp>
      <p:sp>
        <p:nvSpPr>
          <p:cNvPr id="4"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3" name="Slide Number Placeholder 2"/>
          <p:cNvSpPr>
            <a:spLocks noGrp="1"/>
          </p:cNvSpPr>
          <p:nvPr>
            <p:ph type="sldNum" sz="quarter" idx="10"/>
          </p:nvPr>
        </p:nvSpPr>
        <p:spPr/>
        <p:txBody>
          <a:bodyPr/>
          <a:lstStyle/>
          <a:p>
            <a:pPr>
              <a:defRPr/>
            </a:pPr>
            <a:fld id="{9A4AC486-A57A-3249-96CB-FA66EA74F3CC}" type="slidenum">
              <a:rPr lang="en-US" smtClean="0"/>
              <a:pPr>
                <a:defRPr/>
              </a:pPr>
              <a:t>31</a:t>
            </a:fld>
            <a:endParaRPr lang="en-US" dirty="0"/>
          </a:p>
        </p:txBody>
      </p:sp>
    </p:spTree>
    <p:extLst>
      <p:ext uri="{BB962C8B-B14F-4D97-AF65-F5344CB8AC3E}">
        <p14:creationId xmlns:p14="http://schemas.microsoft.com/office/powerpoint/2010/main" val="91360866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349071" y="412229"/>
            <a:ext cx="5102226" cy="570241"/>
          </a:xfrm>
        </p:spPr>
        <p:txBody>
          <a:bodyPr/>
          <a:lstStyle/>
          <a:p>
            <a:r>
              <a:rPr lang="en-US" sz="3200" dirty="0"/>
              <a:t>Clery Act (as amended)</a:t>
            </a:r>
          </a:p>
        </p:txBody>
      </p:sp>
      <p:sp>
        <p:nvSpPr>
          <p:cNvPr id="71682" name="Content Placeholder 2"/>
          <p:cNvSpPr>
            <a:spLocks noGrp="1"/>
          </p:cNvSpPr>
          <p:nvPr>
            <p:ph idx="1"/>
          </p:nvPr>
        </p:nvSpPr>
        <p:spPr>
          <a:xfrm>
            <a:off x="238125" y="1452563"/>
            <a:ext cx="8667750" cy="4551362"/>
          </a:xfrm>
        </p:spPr>
        <p:txBody>
          <a:bodyPr/>
          <a:lstStyle/>
          <a:p>
            <a:pPr marL="228600" lvl="1">
              <a:lnSpc>
                <a:spcPct val="100000"/>
              </a:lnSpc>
              <a:spcBef>
                <a:spcPts val="600"/>
              </a:spcBef>
              <a:spcAft>
                <a:spcPts val="1000"/>
              </a:spcAft>
              <a:buFont typeface="Arial" charset="0"/>
              <a:buChar char="•"/>
            </a:pPr>
            <a:r>
              <a:rPr lang="en-US" sz="2800" dirty="0">
                <a:cs typeface="MS PGothic" charset="0"/>
              </a:rPr>
              <a:t>Added procedural protections/statements (must be included in ASR) </a:t>
            </a:r>
          </a:p>
          <a:p>
            <a:pPr marL="228600" lvl="1">
              <a:lnSpc>
                <a:spcPct val="100000"/>
              </a:lnSpc>
              <a:spcBef>
                <a:spcPts val="600"/>
              </a:spcBef>
              <a:spcAft>
                <a:spcPts val="1000"/>
              </a:spcAft>
              <a:buFont typeface="Arial" charset="0"/>
              <a:buChar char="•"/>
            </a:pPr>
            <a:r>
              <a:rPr lang="en-US" sz="2800" dirty="0">
                <a:cs typeface="MS PGothic" charset="0"/>
              </a:rPr>
              <a:t>Some from April 2011 DCL</a:t>
            </a:r>
          </a:p>
          <a:p>
            <a:pPr marL="228600" lvl="1">
              <a:lnSpc>
                <a:spcPct val="100000"/>
              </a:lnSpc>
              <a:spcBef>
                <a:spcPts val="600"/>
              </a:spcBef>
              <a:spcAft>
                <a:spcPts val="1000"/>
              </a:spcAft>
              <a:buFont typeface="Arial" charset="0"/>
              <a:buChar char="•"/>
            </a:pPr>
            <a:r>
              <a:rPr lang="en-US" sz="2800" dirty="0">
                <a:cs typeface="MS PGothic" charset="0"/>
              </a:rPr>
              <a:t>Student AND employee complainants</a:t>
            </a:r>
          </a:p>
          <a:p>
            <a:pPr>
              <a:lnSpc>
                <a:spcPct val="100000"/>
              </a:lnSpc>
              <a:spcBef>
                <a:spcPts val="600"/>
              </a:spcBef>
              <a:spcAft>
                <a:spcPts val="1000"/>
              </a:spcAft>
            </a:pPr>
            <a:r>
              <a:rPr lang="en-US" dirty="0">
                <a:cs typeface="MS PGothic" charset="0"/>
              </a:rPr>
              <a:t>Policies must align with ASR statements</a:t>
            </a:r>
          </a:p>
          <a:p>
            <a:pPr>
              <a:lnSpc>
                <a:spcPct val="100000"/>
              </a:lnSpc>
              <a:spcBef>
                <a:spcPts val="600"/>
              </a:spcBef>
              <a:spcAft>
                <a:spcPts val="1000"/>
              </a:spcAft>
            </a:pPr>
            <a:r>
              <a:rPr lang="en-US" dirty="0">
                <a:cs typeface="MS PGothic" charset="0"/>
              </a:rPr>
              <a:t>Changes most expansive since Clery enacted</a:t>
            </a:r>
          </a:p>
          <a:p>
            <a:pPr>
              <a:lnSpc>
                <a:spcPct val="100000"/>
              </a:lnSpc>
              <a:spcBef>
                <a:spcPts val="600"/>
              </a:spcBef>
              <a:spcAft>
                <a:spcPts val="1000"/>
              </a:spcAft>
            </a:pPr>
            <a:r>
              <a:rPr lang="en-US" dirty="0">
                <a:cs typeface="MS PGothic" charset="0"/>
              </a:rPr>
              <a:t>Full compliance was required as of July 1, 2015</a:t>
            </a:r>
          </a:p>
          <a:p>
            <a:pPr algn="just">
              <a:lnSpc>
                <a:spcPct val="110000"/>
              </a:lnSpc>
              <a:spcBef>
                <a:spcPts val="1688"/>
              </a:spcBef>
            </a:pPr>
            <a:endParaRPr lang="en-US" sz="3600" dirty="0"/>
          </a:p>
        </p:txBody>
      </p:sp>
      <p:sp>
        <p:nvSpPr>
          <p:cNvPr id="2" name="Slide Number Placeholder 1"/>
          <p:cNvSpPr>
            <a:spLocks noGrp="1"/>
          </p:cNvSpPr>
          <p:nvPr>
            <p:ph type="sldNum" sz="quarter" idx="10"/>
          </p:nvPr>
        </p:nvSpPr>
        <p:spPr/>
        <p:txBody>
          <a:bodyPr/>
          <a:lstStyle/>
          <a:p>
            <a:pPr>
              <a:defRPr/>
            </a:pPr>
            <a:fld id="{59E1FE9B-D632-6643-A9DB-64E7DEF1C39C}" type="slidenum">
              <a:rPr lang="en-US" smtClean="0"/>
              <a:pPr>
                <a:defRPr/>
              </a:pPr>
              <a:t>32</a:t>
            </a:fld>
            <a:endParaRPr lang="en-US" dirty="0"/>
          </a:p>
        </p:txBody>
      </p:sp>
    </p:spTree>
    <p:extLst>
      <p:ext uri="{BB962C8B-B14F-4D97-AF65-F5344CB8AC3E}">
        <p14:creationId xmlns:p14="http://schemas.microsoft.com/office/powerpoint/2010/main" val="152588181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0" y="396875"/>
            <a:ext cx="4572000" cy="609600"/>
          </a:xfrm>
        </p:spPr>
        <p:txBody>
          <a:bodyPr/>
          <a:lstStyle/>
          <a:p>
            <a:r>
              <a:rPr lang="en-US" sz="3200" dirty="0"/>
              <a:t>Crime Data Disclosure</a:t>
            </a:r>
          </a:p>
        </p:txBody>
      </p:sp>
      <p:sp>
        <p:nvSpPr>
          <p:cNvPr id="72706" name="Content Placeholder 2"/>
          <p:cNvSpPr>
            <a:spLocks noGrp="1"/>
          </p:cNvSpPr>
          <p:nvPr>
            <p:ph idx="1"/>
          </p:nvPr>
        </p:nvSpPr>
        <p:spPr>
          <a:xfrm>
            <a:off x="373063" y="1371599"/>
            <a:ext cx="8412162" cy="4189751"/>
          </a:xfrm>
        </p:spPr>
        <p:txBody>
          <a:bodyPr/>
          <a:lstStyle/>
          <a:p>
            <a:pPr>
              <a:lnSpc>
                <a:spcPct val="100000"/>
              </a:lnSpc>
              <a:spcBef>
                <a:spcPts val="600"/>
              </a:spcBef>
              <a:spcAft>
                <a:spcPts val="1000"/>
              </a:spcAft>
            </a:pPr>
            <a:r>
              <a:rPr lang="en-US" sz="3200" dirty="0">
                <a:cs typeface="MS PGothic" charset="0"/>
                <a:sym typeface="Gill Sans" charset="0"/>
              </a:rPr>
              <a:t>Crime Statistics:</a:t>
            </a:r>
          </a:p>
          <a:p>
            <a:pPr lvl="1">
              <a:lnSpc>
                <a:spcPct val="100000"/>
              </a:lnSpc>
              <a:spcBef>
                <a:spcPts val="600"/>
              </a:spcBef>
              <a:spcAft>
                <a:spcPts val="1000"/>
              </a:spcAft>
            </a:pPr>
            <a:r>
              <a:rPr lang="en-US" sz="2800" dirty="0">
                <a:sym typeface="Gill Sans" charset="0"/>
              </a:rPr>
              <a:t>Added domestic violence, dating violence, and stalking to crimes that must be reported</a:t>
            </a:r>
          </a:p>
          <a:p>
            <a:pPr lvl="1">
              <a:lnSpc>
                <a:spcPct val="100000"/>
              </a:lnSpc>
              <a:spcBef>
                <a:spcPts val="600"/>
              </a:spcBef>
              <a:spcAft>
                <a:spcPts val="1000"/>
              </a:spcAft>
            </a:pPr>
            <a:r>
              <a:rPr lang="en-US" sz="2800" dirty="0">
                <a:sym typeface="Gill Sans" charset="0"/>
              </a:rPr>
              <a:t>Added “national origin” and “gender identity” to the hate crime categories</a:t>
            </a:r>
          </a:p>
        </p:txBody>
      </p:sp>
      <p:sp>
        <p:nvSpPr>
          <p:cNvPr id="2" name="Slide Number Placeholder 1"/>
          <p:cNvSpPr>
            <a:spLocks noGrp="1"/>
          </p:cNvSpPr>
          <p:nvPr>
            <p:ph type="sldNum" sz="quarter" idx="10"/>
          </p:nvPr>
        </p:nvSpPr>
        <p:spPr/>
        <p:txBody>
          <a:bodyPr/>
          <a:lstStyle/>
          <a:p>
            <a:pPr>
              <a:defRPr/>
            </a:pPr>
            <a:fld id="{EE8F69C9-1BEE-1A4D-8C86-8F58E16855CE}" type="slidenum">
              <a:rPr lang="en-US" smtClean="0"/>
              <a:pPr>
                <a:defRPr/>
              </a:pPr>
              <a:t>33</a:t>
            </a:fld>
            <a:endParaRPr lang="en-US" dirty="0"/>
          </a:p>
        </p:txBody>
      </p:sp>
    </p:spTree>
    <p:extLst>
      <p:ext uri="{BB962C8B-B14F-4D97-AF65-F5344CB8AC3E}">
        <p14:creationId xmlns:p14="http://schemas.microsoft.com/office/powerpoint/2010/main" val="63313559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3447739" y="387350"/>
            <a:ext cx="5696262" cy="609600"/>
          </a:xfrm>
        </p:spPr>
        <p:txBody>
          <a:bodyPr/>
          <a:lstStyle/>
          <a:p>
            <a:r>
              <a:rPr lang="en-US" sz="3200" dirty="0"/>
              <a:t>Procedural Changes for ASR</a:t>
            </a:r>
          </a:p>
        </p:txBody>
      </p:sp>
      <p:sp>
        <p:nvSpPr>
          <p:cNvPr id="3" name="Content Placeholder 2"/>
          <p:cNvSpPr>
            <a:spLocks noGrp="1"/>
          </p:cNvSpPr>
          <p:nvPr>
            <p:ph idx="1"/>
          </p:nvPr>
        </p:nvSpPr>
        <p:spPr>
          <a:xfrm>
            <a:off x="298450" y="1296988"/>
            <a:ext cx="8577263" cy="5272087"/>
          </a:xfrm>
        </p:spPr>
        <p:txBody>
          <a:bodyPr>
            <a:normAutofit fontScale="55000" lnSpcReduction="20000"/>
          </a:bodyPr>
          <a:lstStyle/>
          <a:p>
            <a:pPr>
              <a:lnSpc>
                <a:spcPct val="120000"/>
              </a:lnSpc>
              <a:spcBef>
                <a:spcPts val="600"/>
              </a:spcBef>
              <a:spcAft>
                <a:spcPts val="1000"/>
              </a:spcAft>
              <a:buSzPct val="100000"/>
              <a:defRPr/>
            </a:pPr>
            <a:r>
              <a:rPr lang="en-US" sz="5100" dirty="0">
                <a:ea typeface="MS PGothic" charset="0"/>
                <a:cs typeface="MS PGothic" charset="0"/>
              </a:rPr>
              <a:t>Procedures victims should follow if a covered offense occurs:</a:t>
            </a:r>
          </a:p>
          <a:p>
            <a:pPr lvl="1">
              <a:lnSpc>
                <a:spcPct val="120000"/>
              </a:lnSpc>
              <a:spcBef>
                <a:spcPts val="600"/>
              </a:spcBef>
              <a:spcAft>
                <a:spcPts val="1000"/>
              </a:spcAft>
              <a:buSzPct val="100000"/>
              <a:defRPr/>
            </a:pPr>
            <a:r>
              <a:rPr lang="en-US" sz="4400" dirty="0"/>
              <a:t>Importance of preserving evidence </a:t>
            </a:r>
            <a:r>
              <a:rPr lang="en-US" sz="4400" b="1" i="1" u="sng" dirty="0"/>
              <a:t>for all VAWA crimes</a:t>
            </a:r>
          </a:p>
          <a:p>
            <a:pPr lvl="1">
              <a:lnSpc>
                <a:spcPct val="120000"/>
              </a:lnSpc>
              <a:spcBef>
                <a:spcPts val="600"/>
              </a:spcBef>
              <a:spcAft>
                <a:spcPts val="1000"/>
              </a:spcAft>
              <a:buSzPct val="100000"/>
              <a:defRPr/>
            </a:pPr>
            <a:r>
              <a:rPr lang="en-US" sz="4400" dirty="0"/>
              <a:t>How and to whom the alleged offense should be reported</a:t>
            </a:r>
          </a:p>
          <a:p>
            <a:pPr lvl="1">
              <a:lnSpc>
                <a:spcPct val="120000"/>
              </a:lnSpc>
              <a:spcBef>
                <a:spcPts val="600"/>
              </a:spcBef>
              <a:spcAft>
                <a:spcPts val="1000"/>
              </a:spcAft>
              <a:buSzPct val="100000"/>
              <a:defRPr/>
            </a:pPr>
            <a:r>
              <a:rPr lang="en-US" sz="4400" dirty="0"/>
              <a:t>Options about the involvement of law enforcement and campus authorities</a:t>
            </a:r>
          </a:p>
          <a:p>
            <a:pPr lvl="1">
              <a:lnSpc>
                <a:spcPct val="120000"/>
              </a:lnSpc>
              <a:spcBef>
                <a:spcPts val="600"/>
              </a:spcBef>
              <a:spcAft>
                <a:spcPts val="1000"/>
              </a:spcAft>
              <a:buSzPct val="100000"/>
              <a:defRPr/>
            </a:pPr>
            <a:r>
              <a:rPr lang="en-US" sz="4400" dirty="0"/>
              <a:t>Victim’s rights and institutional responsibilities regarding judicial no-contact, restraining, and protective orders</a:t>
            </a:r>
          </a:p>
        </p:txBody>
      </p:sp>
      <p:sp>
        <p:nvSpPr>
          <p:cNvPr id="2" name="Slide Number Placeholder 1"/>
          <p:cNvSpPr>
            <a:spLocks noGrp="1"/>
          </p:cNvSpPr>
          <p:nvPr>
            <p:ph type="sldNum" sz="quarter" idx="10"/>
          </p:nvPr>
        </p:nvSpPr>
        <p:spPr/>
        <p:txBody>
          <a:bodyPr/>
          <a:lstStyle/>
          <a:p>
            <a:pPr>
              <a:defRPr/>
            </a:pPr>
            <a:fld id="{0EFAA471-4AE9-B942-866F-93F4C55F9C78}" type="slidenum">
              <a:rPr lang="en-US" smtClean="0"/>
              <a:pPr>
                <a:defRPr/>
              </a:pPr>
              <a:t>34</a:t>
            </a:fld>
            <a:endParaRPr lang="en-US" dirty="0"/>
          </a:p>
        </p:txBody>
      </p:sp>
    </p:spTree>
    <p:extLst>
      <p:ext uri="{BB962C8B-B14F-4D97-AF65-F5344CB8AC3E}">
        <p14:creationId xmlns:p14="http://schemas.microsoft.com/office/powerpoint/2010/main" val="122905233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0" y="401638"/>
            <a:ext cx="4572000" cy="609600"/>
          </a:xfrm>
        </p:spPr>
        <p:txBody>
          <a:bodyPr/>
          <a:lstStyle/>
          <a:p>
            <a:r>
              <a:rPr lang="en-US" sz="3200" dirty="0"/>
              <a:t>Disclosures in the ASR</a:t>
            </a:r>
          </a:p>
        </p:txBody>
      </p:sp>
      <p:sp>
        <p:nvSpPr>
          <p:cNvPr id="3" name="Content Placeholder 2"/>
          <p:cNvSpPr>
            <a:spLocks noGrp="1"/>
          </p:cNvSpPr>
          <p:nvPr>
            <p:ph idx="1"/>
          </p:nvPr>
        </p:nvSpPr>
        <p:spPr>
          <a:xfrm>
            <a:off x="421455" y="1230504"/>
            <a:ext cx="8315391" cy="5008563"/>
          </a:xfrm>
        </p:spPr>
        <p:txBody>
          <a:bodyPr>
            <a:normAutofit fontScale="70000" lnSpcReduction="20000"/>
          </a:bodyPr>
          <a:lstStyle/>
          <a:p>
            <a:pPr>
              <a:lnSpc>
                <a:spcPct val="120000"/>
              </a:lnSpc>
              <a:spcBef>
                <a:spcPts val="600"/>
              </a:spcBef>
              <a:spcAft>
                <a:spcPts val="1000"/>
              </a:spcAft>
              <a:buSzPct val="100000"/>
              <a:defRPr/>
            </a:pPr>
            <a:r>
              <a:rPr lang="en-US" sz="4500" dirty="0">
                <a:ea typeface="MS PGothic" charset="0"/>
                <a:cs typeface="MS PGothic" charset="0"/>
              </a:rPr>
              <a:t>Disciplinary Action</a:t>
            </a:r>
          </a:p>
          <a:p>
            <a:pPr lvl="1">
              <a:lnSpc>
                <a:spcPct val="120000"/>
              </a:lnSpc>
              <a:spcBef>
                <a:spcPts val="600"/>
              </a:spcBef>
              <a:spcAft>
                <a:spcPts val="1000"/>
              </a:spcAft>
              <a:buSzPct val="100000"/>
              <a:defRPr/>
            </a:pPr>
            <a:r>
              <a:rPr lang="en-US" sz="3400" dirty="0"/>
              <a:t>How to file a complaint</a:t>
            </a:r>
          </a:p>
          <a:p>
            <a:pPr lvl="1">
              <a:lnSpc>
                <a:spcPct val="120000"/>
              </a:lnSpc>
              <a:spcBef>
                <a:spcPts val="600"/>
              </a:spcBef>
              <a:spcAft>
                <a:spcPts val="1000"/>
              </a:spcAft>
              <a:buSzPct val="100000"/>
              <a:defRPr/>
            </a:pPr>
            <a:r>
              <a:rPr lang="en-US" sz="3400" dirty="0"/>
              <a:t>Description of each disciplinary process</a:t>
            </a:r>
          </a:p>
          <a:p>
            <a:pPr lvl="1">
              <a:lnSpc>
                <a:spcPct val="120000"/>
              </a:lnSpc>
              <a:spcBef>
                <a:spcPts val="600"/>
              </a:spcBef>
              <a:spcAft>
                <a:spcPts val="1000"/>
              </a:spcAft>
              <a:buSzPct val="100000"/>
              <a:defRPr/>
            </a:pPr>
            <a:r>
              <a:rPr lang="en-US" sz="3400" dirty="0"/>
              <a:t>Steps, anticipated timelines, decision-making process for each</a:t>
            </a:r>
          </a:p>
          <a:p>
            <a:pPr lvl="1">
              <a:lnSpc>
                <a:spcPct val="120000"/>
              </a:lnSpc>
              <a:spcBef>
                <a:spcPts val="600"/>
              </a:spcBef>
              <a:spcAft>
                <a:spcPts val="1000"/>
              </a:spcAft>
              <a:buSzPct val="100000"/>
              <a:defRPr/>
            </a:pPr>
            <a:r>
              <a:rPr lang="en-US" sz="3400" u="sng" dirty="0"/>
              <a:t>How you determine the type of proceeding used</a:t>
            </a:r>
          </a:p>
          <a:p>
            <a:pPr lvl="1">
              <a:lnSpc>
                <a:spcPct val="120000"/>
              </a:lnSpc>
              <a:spcBef>
                <a:spcPts val="600"/>
              </a:spcBef>
              <a:spcAft>
                <a:spcPts val="1000"/>
              </a:spcAft>
              <a:buSzPct val="100000"/>
              <a:defRPr/>
            </a:pPr>
            <a:r>
              <a:rPr lang="en-US" sz="3400" dirty="0"/>
              <a:t>Description of the standard of evidence</a:t>
            </a:r>
          </a:p>
          <a:p>
            <a:pPr lvl="1">
              <a:lnSpc>
                <a:spcPct val="120000"/>
              </a:lnSpc>
              <a:spcBef>
                <a:spcPts val="600"/>
              </a:spcBef>
              <a:spcAft>
                <a:spcPts val="1000"/>
              </a:spcAft>
              <a:buSzPct val="100000"/>
              <a:defRPr/>
            </a:pPr>
            <a:r>
              <a:rPr lang="en-US" sz="3400" u="sng" dirty="0"/>
              <a:t>List of all possible sanctions</a:t>
            </a:r>
          </a:p>
          <a:p>
            <a:pPr lvl="1">
              <a:lnSpc>
                <a:spcPct val="120000"/>
              </a:lnSpc>
              <a:spcBef>
                <a:spcPts val="600"/>
              </a:spcBef>
              <a:spcAft>
                <a:spcPts val="1000"/>
              </a:spcAft>
              <a:buSzPct val="100000"/>
              <a:defRPr/>
            </a:pPr>
            <a:r>
              <a:rPr lang="en-US" sz="3400" dirty="0"/>
              <a:t>Range of protective measures</a:t>
            </a:r>
          </a:p>
        </p:txBody>
      </p:sp>
      <p:sp>
        <p:nvSpPr>
          <p:cNvPr id="5"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2" name="Slide Number Placeholder 1"/>
          <p:cNvSpPr>
            <a:spLocks noGrp="1"/>
          </p:cNvSpPr>
          <p:nvPr>
            <p:ph type="sldNum" sz="quarter" idx="10"/>
          </p:nvPr>
        </p:nvSpPr>
        <p:spPr/>
        <p:txBody>
          <a:bodyPr/>
          <a:lstStyle/>
          <a:p>
            <a:pPr>
              <a:defRPr/>
            </a:pPr>
            <a:fld id="{45FC1B7B-A05F-4A48-89A9-91EC9D9E11E0}" type="slidenum">
              <a:rPr lang="en-US" smtClean="0"/>
              <a:pPr>
                <a:defRPr/>
              </a:pPr>
              <a:t>35</a:t>
            </a:fld>
            <a:endParaRPr lang="en-US" dirty="0"/>
          </a:p>
        </p:txBody>
      </p:sp>
    </p:spTree>
    <p:extLst>
      <p:ext uri="{BB962C8B-B14F-4D97-AF65-F5344CB8AC3E}">
        <p14:creationId xmlns:p14="http://schemas.microsoft.com/office/powerpoint/2010/main" val="280927993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0" y="393700"/>
            <a:ext cx="4572000" cy="609600"/>
          </a:xfrm>
        </p:spPr>
        <p:txBody>
          <a:bodyPr/>
          <a:lstStyle/>
          <a:p>
            <a:r>
              <a:rPr lang="en-US" sz="3200" dirty="0"/>
              <a:t>Process Changes</a:t>
            </a:r>
          </a:p>
        </p:txBody>
      </p:sp>
      <p:sp>
        <p:nvSpPr>
          <p:cNvPr id="3" name="Content Placeholder 2"/>
          <p:cNvSpPr>
            <a:spLocks noGrp="1"/>
          </p:cNvSpPr>
          <p:nvPr>
            <p:ph idx="1"/>
          </p:nvPr>
        </p:nvSpPr>
        <p:spPr>
          <a:xfrm>
            <a:off x="412226" y="1289294"/>
            <a:ext cx="8312862" cy="5008563"/>
          </a:xfrm>
        </p:spPr>
        <p:txBody>
          <a:bodyPr>
            <a:normAutofit/>
          </a:bodyPr>
          <a:lstStyle/>
          <a:p>
            <a:pPr>
              <a:lnSpc>
                <a:spcPct val="110000"/>
              </a:lnSpc>
              <a:spcBef>
                <a:spcPts val="600"/>
              </a:spcBef>
              <a:spcAft>
                <a:spcPts val="1000"/>
              </a:spcAft>
              <a:buSzPct val="100000"/>
              <a:defRPr/>
            </a:pPr>
            <a:r>
              <a:rPr lang="en-US" sz="2900" dirty="0"/>
              <a:t>Disciplinary Proceedings</a:t>
            </a:r>
          </a:p>
          <a:p>
            <a:pPr lvl="1">
              <a:lnSpc>
                <a:spcPct val="110000"/>
              </a:lnSpc>
              <a:spcBef>
                <a:spcPts val="600"/>
              </a:spcBef>
              <a:spcAft>
                <a:spcPts val="1000"/>
              </a:spcAft>
              <a:buSzPct val="100000"/>
              <a:defRPr/>
            </a:pPr>
            <a:r>
              <a:rPr lang="en-US" sz="2300" dirty="0"/>
              <a:t>Must include a prompt, fair, and impartial process from the initial investigation to the final result</a:t>
            </a:r>
          </a:p>
          <a:p>
            <a:pPr lvl="1">
              <a:lnSpc>
                <a:spcPct val="110000"/>
              </a:lnSpc>
              <a:spcBef>
                <a:spcPts val="600"/>
              </a:spcBef>
              <a:spcAft>
                <a:spcPts val="1000"/>
              </a:spcAft>
              <a:buSzPct val="100000"/>
              <a:defRPr/>
            </a:pPr>
            <a:r>
              <a:rPr lang="en-US" sz="2300" dirty="0"/>
              <a:t>Conducted by officials who receive annual training on how to investigate and conduct hearings in a manner that “protects the safety of victims” and “promotes accountability” </a:t>
            </a:r>
          </a:p>
          <a:p>
            <a:pPr lvl="1">
              <a:lnSpc>
                <a:spcPct val="110000"/>
              </a:lnSpc>
              <a:spcBef>
                <a:spcPts val="600"/>
              </a:spcBef>
              <a:spcAft>
                <a:spcPts val="1000"/>
              </a:spcAft>
              <a:buSzPct val="100000"/>
              <a:defRPr/>
            </a:pPr>
            <a:r>
              <a:rPr lang="en-US" sz="2300" dirty="0"/>
              <a:t>Provide both parties the same opportunities to be accompanied to any related meeting by advisor of choice; with allowance for “others”</a:t>
            </a:r>
          </a:p>
        </p:txBody>
      </p:sp>
      <p:sp>
        <p:nvSpPr>
          <p:cNvPr id="5"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2" name="Slide Number Placeholder 1"/>
          <p:cNvSpPr>
            <a:spLocks noGrp="1"/>
          </p:cNvSpPr>
          <p:nvPr>
            <p:ph type="sldNum" sz="quarter" idx="10"/>
          </p:nvPr>
        </p:nvSpPr>
        <p:spPr/>
        <p:txBody>
          <a:bodyPr/>
          <a:lstStyle/>
          <a:p>
            <a:pPr>
              <a:defRPr/>
            </a:pPr>
            <a:fld id="{0224DD35-2A0B-8E43-8FF8-8FB3A042679B}" type="slidenum">
              <a:rPr lang="en-US" smtClean="0"/>
              <a:pPr>
                <a:defRPr/>
              </a:pPr>
              <a:t>36</a:t>
            </a:fld>
            <a:endParaRPr lang="en-US" dirty="0"/>
          </a:p>
        </p:txBody>
      </p:sp>
    </p:spTree>
    <p:extLst>
      <p:ext uri="{BB962C8B-B14F-4D97-AF65-F5344CB8AC3E}">
        <p14:creationId xmlns:p14="http://schemas.microsoft.com/office/powerpoint/2010/main" val="309168000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0" y="401638"/>
            <a:ext cx="4572000" cy="609600"/>
          </a:xfrm>
        </p:spPr>
        <p:txBody>
          <a:bodyPr/>
          <a:lstStyle/>
          <a:p>
            <a:r>
              <a:rPr lang="en-US" sz="3200" dirty="0"/>
              <a:t>Annual Training</a:t>
            </a:r>
          </a:p>
        </p:txBody>
      </p:sp>
      <p:sp>
        <p:nvSpPr>
          <p:cNvPr id="3" name="Content Placeholder 2"/>
          <p:cNvSpPr>
            <a:spLocks noGrp="1"/>
          </p:cNvSpPr>
          <p:nvPr>
            <p:ph idx="1"/>
          </p:nvPr>
        </p:nvSpPr>
        <p:spPr>
          <a:xfrm>
            <a:off x="504825" y="1225550"/>
            <a:ext cx="8205788" cy="5154613"/>
          </a:xfrm>
        </p:spPr>
        <p:txBody>
          <a:bodyPr>
            <a:normAutofit fontScale="70000" lnSpcReduction="20000"/>
          </a:bodyPr>
          <a:lstStyle/>
          <a:p>
            <a:pPr>
              <a:lnSpc>
                <a:spcPct val="120000"/>
              </a:lnSpc>
              <a:spcBef>
                <a:spcPts val="600"/>
              </a:spcBef>
              <a:spcAft>
                <a:spcPts val="1000"/>
              </a:spcAft>
              <a:buSzPct val="100000"/>
              <a:defRPr/>
            </a:pPr>
            <a:r>
              <a:rPr lang="en-US" sz="3900" dirty="0"/>
              <a:t>Training topics </a:t>
            </a:r>
            <a:r>
              <a:rPr lang="en-US" sz="3900" i="1" dirty="0"/>
              <a:t>(MHA’s promising practice): </a:t>
            </a:r>
          </a:p>
          <a:p>
            <a:pPr lvl="1">
              <a:lnSpc>
                <a:spcPct val="120000"/>
              </a:lnSpc>
              <a:spcBef>
                <a:spcPts val="600"/>
              </a:spcBef>
              <a:spcAft>
                <a:spcPts val="1000"/>
              </a:spcAft>
              <a:buSzPct val="100000"/>
              <a:defRPr/>
            </a:pPr>
            <a:r>
              <a:rPr lang="en-US" sz="3000" dirty="0"/>
              <a:t>Understanding institutional obligations</a:t>
            </a:r>
          </a:p>
          <a:p>
            <a:pPr lvl="1">
              <a:lnSpc>
                <a:spcPct val="120000"/>
              </a:lnSpc>
              <a:spcBef>
                <a:spcPts val="600"/>
              </a:spcBef>
              <a:spcAft>
                <a:spcPts val="1000"/>
              </a:spcAft>
              <a:buSzPct val="100000"/>
              <a:defRPr/>
            </a:pPr>
            <a:r>
              <a:rPr lang="en-US" sz="3000" dirty="0"/>
              <a:t>Exploration of rape myths &amp; rape culture</a:t>
            </a:r>
          </a:p>
          <a:p>
            <a:pPr lvl="1">
              <a:lnSpc>
                <a:spcPct val="120000"/>
              </a:lnSpc>
              <a:spcBef>
                <a:spcPts val="600"/>
              </a:spcBef>
              <a:spcAft>
                <a:spcPts val="1000"/>
              </a:spcAft>
              <a:buSzPct val="100000"/>
              <a:defRPr/>
            </a:pPr>
            <a:r>
              <a:rPr lang="en-US" sz="3000" dirty="0"/>
              <a:t>Cultural competency </a:t>
            </a:r>
          </a:p>
          <a:p>
            <a:pPr lvl="1">
              <a:lnSpc>
                <a:spcPct val="120000"/>
              </a:lnSpc>
              <a:spcBef>
                <a:spcPts val="600"/>
              </a:spcBef>
              <a:spcAft>
                <a:spcPts val="1000"/>
              </a:spcAft>
              <a:buSzPct val="100000"/>
              <a:defRPr/>
            </a:pPr>
            <a:r>
              <a:rPr lang="en-US" sz="3000" dirty="0"/>
              <a:t>Understanding impact of trauma</a:t>
            </a:r>
          </a:p>
          <a:p>
            <a:pPr lvl="1">
              <a:lnSpc>
                <a:spcPct val="120000"/>
              </a:lnSpc>
              <a:spcBef>
                <a:spcPts val="600"/>
              </a:spcBef>
              <a:spcAft>
                <a:spcPts val="1000"/>
              </a:spcAft>
              <a:buSzPct val="100000"/>
              <a:defRPr/>
            </a:pPr>
            <a:r>
              <a:rPr lang="en-US" sz="3000" dirty="0"/>
              <a:t>Investigative strategies</a:t>
            </a:r>
          </a:p>
          <a:p>
            <a:pPr lvl="1">
              <a:lnSpc>
                <a:spcPct val="120000"/>
              </a:lnSpc>
              <a:spcBef>
                <a:spcPts val="600"/>
              </a:spcBef>
              <a:spcAft>
                <a:spcPts val="1000"/>
              </a:spcAft>
              <a:buSzPct val="100000"/>
              <a:defRPr/>
            </a:pPr>
            <a:r>
              <a:rPr lang="en-US" sz="3000" dirty="0"/>
              <a:t>Interviewing complainants, respondents, witnesses</a:t>
            </a:r>
          </a:p>
          <a:p>
            <a:pPr lvl="1">
              <a:lnSpc>
                <a:spcPct val="120000"/>
              </a:lnSpc>
              <a:spcBef>
                <a:spcPts val="600"/>
              </a:spcBef>
              <a:spcAft>
                <a:spcPts val="1000"/>
              </a:spcAft>
              <a:buSzPct val="100000"/>
              <a:defRPr/>
            </a:pPr>
            <a:r>
              <a:rPr lang="en-US" sz="3000" dirty="0"/>
              <a:t>Report writing</a:t>
            </a:r>
          </a:p>
          <a:p>
            <a:pPr lvl="1">
              <a:lnSpc>
                <a:spcPct val="120000"/>
              </a:lnSpc>
              <a:spcBef>
                <a:spcPts val="600"/>
              </a:spcBef>
              <a:spcAft>
                <a:spcPts val="1000"/>
              </a:spcAft>
              <a:buSzPct val="100000"/>
              <a:defRPr/>
            </a:pPr>
            <a:r>
              <a:rPr lang="en-US" sz="3000" dirty="0"/>
              <a:t>Adjudication &amp; Appeals</a:t>
            </a:r>
          </a:p>
          <a:p>
            <a:pPr lvl="1">
              <a:lnSpc>
                <a:spcPct val="160000"/>
              </a:lnSpc>
              <a:buSzPct val="100000"/>
              <a:defRPr/>
            </a:pPr>
            <a:endParaRPr lang="en-US" sz="3000" i="1" dirty="0"/>
          </a:p>
        </p:txBody>
      </p:sp>
      <p:sp>
        <p:nvSpPr>
          <p:cNvPr id="5"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2" name="Slide Number Placeholder 1"/>
          <p:cNvSpPr>
            <a:spLocks noGrp="1"/>
          </p:cNvSpPr>
          <p:nvPr>
            <p:ph type="sldNum" sz="quarter" idx="10"/>
          </p:nvPr>
        </p:nvSpPr>
        <p:spPr/>
        <p:txBody>
          <a:bodyPr/>
          <a:lstStyle/>
          <a:p>
            <a:pPr>
              <a:defRPr/>
            </a:pPr>
            <a:fld id="{1629097D-0B11-364D-BC8C-E98585EC96C1}" type="slidenum">
              <a:rPr lang="en-US" smtClean="0"/>
              <a:pPr>
                <a:defRPr/>
              </a:pPr>
              <a:t>37</a:t>
            </a:fld>
            <a:endParaRPr lang="en-US" dirty="0"/>
          </a:p>
        </p:txBody>
      </p:sp>
    </p:spTree>
    <p:extLst>
      <p:ext uri="{BB962C8B-B14F-4D97-AF65-F5344CB8AC3E}">
        <p14:creationId xmlns:p14="http://schemas.microsoft.com/office/powerpoint/2010/main" val="143601554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0" y="401638"/>
            <a:ext cx="4572000" cy="609600"/>
          </a:xfrm>
        </p:spPr>
        <p:txBody>
          <a:bodyPr/>
          <a:lstStyle/>
          <a:p>
            <a:r>
              <a:rPr lang="en-US" sz="3200" dirty="0"/>
              <a:t>Process Requirements</a:t>
            </a:r>
          </a:p>
        </p:txBody>
      </p:sp>
      <p:sp>
        <p:nvSpPr>
          <p:cNvPr id="3" name="Content Placeholder 2"/>
          <p:cNvSpPr>
            <a:spLocks noGrp="1"/>
          </p:cNvSpPr>
          <p:nvPr>
            <p:ph idx="1"/>
          </p:nvPr>
        </p:nvSpPr>
        <p:spPr>
          <a:xfrm>
            <a:off x="373063" y="1371600"/>
            <a:ext cx="8442325" cy="5008563"/>
          </a:xfrm>
        </p:spPr>
        <p:txBody>
          <a:bodyPr>
            <a:normAutofit fontScale="92500" lnSpcReduction="10000"/>
          </a:bodyPr>
          <a:lstStyle/>
          <a:p>
            <a:pPr>
              <a:lnSpc>
                <a:spcPct val="110000"/>
              </a:lnSpc>
              <a:spcBef>
                <a:spcPts val="600"/>
              </a:spcBef>
              <a:spcAft>
                <a:spcPts val="1000"/>
              </a:spcAft>
              <a:buSzPct val="100000"/>
              <a:defRPr/>
            </a:pPr>
            <a:r>
              <a:rPr lang="en-US" sz="3100" dirty="0"/>
              <a:t>Notification of Results of Disciplinary Proceedings</a:t>
            </a:r>
          </a:p>
          <a:p>
            <a:pPr lvl="1">
              <a:lnSpc>
                <a:spcPct val="110000"/>
              </a:lnSpc>
              <a:spcBef>
                <a:spcPts val="600"/>
              </a:spcBef>
              <a:spcAft>
                <a:spcPts val="1000"/>
              </a:spcAft>
              <a:buSzPct val="100000"/>
              <a:defRPr/>
            </a:pPr>
            <a:r>
              <a:rPr lang="en-US" sz="2900" dirty="0">
                <a:sym typeface="Gill Sans" charset="0"/>
              </a:rPr>
              <a:t>Must simultaneously notify, in writing, both the accuser and the accused of:</a:t>
            </a:r>
          </a:p>
          <a:p>
            <a:pPr lvl="2">
              <a:lnSpc>
                <a:spcPct val="110000"/>
              </a:lnSpc>
              <a:spcBef>
                <a:spcPts val="600"/>
              </a:spcBef>
              <a:spcAft>
                <a:spcPts val="1000"/>
              </a:spcAft>
              <a:buSzPct val="100000"/>
              <a:defRPr/>
            </a:pPr>
            <a:r>
              <a:rPr lang="en-US" sz="2500" dirty="0"/>
              <a:t>The result of any institutional disciplinary proceeding</a:t>
            </a:r>
          </a:p>
          <a:p>
            <a:pPr lvl="2">
              <a:lnSpc>
                <a:spcPct val="110000"/>
              </a:lnSpc>
              <a:spcBef>
                <a:spcPts val="600"/>
              </a:spcBef>
              <a:spcAft>
                <a:spcPts val="1000"/>
              </a:spcAft>
              <a:buSzPct val="100000"/>
              <a:defRPr/>
            </a:pPr>
            <a:r>
              <a:rPr lang="en-US" sz="2500" dirty="0"/>
              <a:t>Procedures for both parties to appeal the results (if such procedures are available)</a:t>
            </a:r>
          </a:p>
          <a:p>
            <a:pPr lvl="2">
              <a:lnSpc>
                <a:spcPct val="110000"/>
              </a:lnSpc>
              <a:spcBef>
                <a:spcPts val="600"/>
              </a:spcBef>
              <a:spcAft>
                <a:spcPts val="1000"/>
              </a:spcAft>
              <a:buSzPct val="100000"/>
              <a:defRPr/>
            </a:pPr>
            <a:r>
              <a:rPr lang="en-US" sz="2500" dirty="0"/>
              <a:t>Any change to the result</a:t>
            </a:r>
          </a:p>
          <a:p>
            <a:pPr lvl="2">
              <a:lnSpc>
                <a:spcPct val="110000"/>
              </a:lnSpc>
              <a:spcBef>
                <a:spcPts val="600"/>
              </a:spcBef>
              <a:spcAft>
                <a:spcPts val="1000"/>
              </a:spcAft>
              <a:buSzPct val="100000"/>
              <a:defRPr/>
            </a:pPr>
            <a:r>
              <a:rPr lang="en-US" sz="2500" dirty="0"/>
              <a:t>When such results become final</a:t>
            </a:r>
          </a:p>
        </p:txBody>
      </p:sp>
      <p:sp>
        <p:nvSpPr>
          <p:cNvPr id="5"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2" name="Slide Number Placeholder 1"/>
          <p:cNvSpPr>
            <a:spLocks noGrp="1"/>
          </p:cNvSpPr>
          <p:nvPr>
            <p:ph type="sldNum" sz="quarter" idx="10"/>
          </p:nvPr>
        </p:nvSpPr>
        <p:spPr/>
        <p:txBody>
          <a:bodyPr/>
          <a:lstStyle/>
          <a:p>
            <a:pPr>
              <a:defRPr/>
            </a:pPr>
            <a:fld id="{C99C6963-A288-C941-BB79-9D66661A148C}" type="slidenum">
              <a:rPr lang="en-US" smtClean="0"/>
              <a:pPr>
                <a:defRPr/>
              </a:pPr>
              <a:t>38</a:t>
            </a:fld>
            <a:endParaRPr lang="en-US" dirty="0"/>
          </a:p>
        </p:txBody>
      </p:sp>
    </p:spTree>
    <p:extLst>
      <p:ext uri="{BB962C8B-B14F-4D97-AF65-F5344CB8AC3E}">
        <p14:creationId xmlns:p14="http://schemas.microsoft.com/office/powerpoint/2010/main" val="383716199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0" y="397240"/>
            <a:ext cx="4572000" cy="599606"/>
          </a:xfrm>
        </p:spPr>
        <p:txBody>
          <a:bodyPr/>
          <a:lstStyle/>
          <a:p>
            <a:r>
              <a:rPr lang="en-US" sz="3200" dirty="0"/>
              <a:t>Process Requirements</a:t>
            </a:r>
          </a:p>
        </p:txBody>
      </p:sp>
      <p:sp>
        <p:nvSpPr>
          <p:cNvPr id="3" name="Content Placeholder 2"/>
          <p:cNvSpPr>
            <a:spLocks noGrp="1"/>
          </p:cNvSpPr>
          <p:nvPr>
            <p:ph idx="1"/>
          </p:nvPr>
        </p:nvSpPr>
        <p:spPr>
          <a:xfrm>
            <a:off x="490538" y="1327150"/>
            <a:ext cx="8205787" cy="5183188"/>
          </a:xfrm>
        </p:spPr>
        <p:txBody>
          <a:bodyPr>
            <a:normAutofit fontScale="70000" lnSpcReduction="20000"/>
          </a:bodyPr>
          <a:lstStyle/>
          <a:p>
            <a:pPr>
              <a:lnSpc>
                <a:spcPct val="120000"/>
              </a:lnSpc>
              <a:spcBef>
                <a:spcPts val="600"/>
              </a:spcBef>
              <a:spcAft>
                <a:spcPts val="1000"/>
              </a:spcAft>
              <a:buSzPct val="100000"/>
              <a:defRPr/>
            </a:pPr>
            <a:r>
              <a:rPr lang="en-US" sz="3400" dirty="0"/>
              <a:t>Written Notice of Rights and Options:</a:t>
            </a:r>
          </a:p>
          <a:p>
            <a:pPr lvl="1">
              <a:lnSpc>
                <a:spcPct val="120000"/>
              </a:lnSpc>
              <a:spcBef>
                <a:spcPts val="600"/>
              </a:spcBef>
              <a:spcAft>
                <a:spcPts val="1000"/>
              </a:spcAft>
              <a:buSzPct val="100000"/>
              <a:defRPr/>
            </a:pPr>
            <a:r>
              <a:rPr lang="en-US" sz="3200" dirty="0">
                <a:sym typeface="Gill Sans" charset="0"/>
              </a:rPr>
              <a:t>Information about existing counseling, health, mental health, victim advocacy, legal assistance, visa and immigration assistance, student financial aid, and other services available for victims, both within the institution and in the community</a:t>
            </a:r>
          </a:p>
          <a:p>
            <a:pPr lvl="2">
              <a:lnSpc>
                <a:spcPct val="120000"/>
              </a:lnSpc>
              <a:spcBef>
                <a:spcPts val="600"/>
              </a:spcBef>
              <a:spcAft>
                <a:spcPts val="1000"/>
              </a:spcAft>
              <a:buSzPct val="100000"/>
              <a:defRPr/>
            </a:pPr>
            <a:r>
              <a:rPr lang="en-US" sz="2900" dirty="0"/>
              <a:t>This also applies to incident occurring off-campus</a:t>
            </a:r>
          </a:p>
          <a:p>
            <a:pPr lvl="1">
              <a:lnSpc>
                <a:spcPct val="120000"/>
              </a:lnSpc>
              <a:spcBef>
                <a:spcPts val="600"/>
              </a:spcBef>
              <a:spcAft>
                <a:spcPts val="1000"/>
              </a:spcAft>
              <a:buSzPct val="100000"/>
              <a:defRPr/>
            </a:pPr>
            <a:r>
              <a:rPr lang="en-US" sz="3200" dirty="0"/>
              <a:t>Information about options for, available assistance in, and how to request changes to:</a:t>
            </a:r>
          </a:p>
          <a:p>
            <a:pPr lvl="2">
              <a:lnSpc>
                <a:spcPct val="120000"/>
              </a:lnSpc>
              <a:spcBef>
                <a:spcPts val="600"/>
              </a:spcBef>
              <a:spcAft>
                <a:spcPts val="1000"/>
              </a:spcAft>
              <a:buSzPct val="100000"/>
              <a:defRPr/>
            </a:pPr>
            <a:r>
              <a:rPr lang="en-US" sz="2900" dirty="0"/>
              <a:t>Academic, living, transportation, and working situations </a:t>
            </a:r>
          </a:p>
          <a:p>
            <a:pPr lvl="2">
              <a:lnSpc>
                <a:spcPct val="120000"/>
              </a:lnSpc>
              <a:spcBef>
                <a:spcPts val="600"/>
              </a:spcBef>
              <a:spcAft>
                <a:spcPts val="1000"/>
              </a:spcAft>
              <a:buSzPct val="100000"/>
              <a:defRPr/>
            </a:pPr>
            <a:r>
              <a:rPr lang="en-US" sz="2900" dirty="0"/>
              <a:t>How these accommodations will be kept confidential</a:t>
            </a:r>
          </a:p>
        </p:txBody>
      </p:sp>
      <p:sp>
        <p:nvSpPr>
          <p:cNvPr id="5"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2" name="Slide Number Placeholder 1"/>
          <p:cNvSpPr>
            <a:spLocks noGrp="1"/>
          </p:cNvSpPr>
          <p:nvPr>
            <p:ph type="sldNum" sz="quarter" idx="10"/>
          </p:nvPr>
        </p:nvSpPr>
        <p:spPr/>
        <p:txBody>
          <a:bodyPr/>
          <a:lstStyle/>
          <a:p>
            <a:pPr>
              <a:defRPr/>
            </a:pPr>
            <a:fld id="{FCC0E178-97C9-DD45-9C0B-A0087B66C378}" type="slidenum">
              <a:rPr lang="en-US" smtClean="0"/>
              <a:pPr>
                <a:defRPr/>
              </a:pPr>
              <a:t>39</a:t>
            </a:fld>
            <a:endParaRPr lang="en-US" dirty="0"/>
          </a:p>
        </p:txBody>
      </p:sp>
    </p:spTree>
    <p:extLst>
      <p:ext uri="{BB962C8B-B14F-4D97-AF65-F5344CB8AC3E}">
        <p14:creationId xmlns:p14="http://schemas.microsoft.com/office/powerpoint/2010/main" val="249117849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616" y="449704"/>
            <a:ext cx="6340839" cy="599607"/>
          </a:xfrm>
        </p:spPr>
        <p:txBody>
          <a:bodyPr/>
          <a:lstStyle/>
          <a:p>
            <a:r>
              <a:rPr lang="en-US" dirty="0"/>
              <a:t>Sexual and Gender Violence Laws</a:t>
            </a:r>
          </a:p>
        </p:txBody>
      </p:sp>
      <p:sp>
        <p:nvSpPr>
          <p:cNvPr id="4" name="Slide Number Placeholder 3"/>
          <p:cNvSpPr>
            <a:spLocks noGrp="1"/>
          </p:cNvSpPr>
          <p:nvPr>
            <p:ph type="sldNum" sz="quarter" idx="10"/>
          </p:nvPr>
        </p:nvSpPr>
        <p:spPr/>
        <p:txBody>
          <a:bodyPr/>
          <a:lstStyle/>
          <a:p>
            <a:pPr>
              <a:defRPr/>
            </a:pPr>
            <a:fld id="{9F69FA83-E230-1743-B07A-B3BAE8D6B71B}" type="slidenum">
              <a:rPr lang="en-US" smtClean="0"/>
              <a:pPr>
                <a:defRPr/>
              </a:pPr>
              <a:t>4</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69850825"/>
              </p:ext>
            </p:extLst>
          </p:nvPr>
        </p:nvGraphicFramePr>
        <p:xfrm>
          <a:off x="98425" y="1747569"/>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834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0" y="413091"/>
            <a:ext cx="4572000" cy="568765"/>
          </a:xfrm>
        </p:spPr>
        <p:txBody>
          <a:bodyPr/>
          <a:lstStyle/>
          <a:p>
            <a:r>
              <a:rPr lang="en-US" sz="3200" dirty="0"/>
              <a:t>Process Requirements</a:t>
            </a:r>
          </a:p>
        </p:txBody>
      </p:sp>
      <p:sp>
        <p:nvSpPr>
          <p:cNvPr id="3" name="Content Placeholder 2"/>
          <p:cNvSpPr>
            <a:spLocks noGrp="1"/>
          </p:cNvSpPr>
          <p:nvPr>
            <p:ph idx="1"/>
          </p:nvPr>
        </p:nvSpPr>
        <p:spPr>
          <a:xfrm>
            <a:off x="490538" y="1327150"/>
            <a:ext cx="8205787" cy="3932238"/>
          </a:xfrm>
        </p:spPr>
        <p:txBody>
          <a:bodyPr>
            <a:noAutofit/>
          </a:bodyPr>
          <a:lstStyle/>
          <a:p>
            <a:pPr marL="228600" lvl="1">
              <a:lnSpc>
                <a:spcPct val="100000"/>
              </a:lnSpc>
              <a:spcBef>
                <a:spcPts val="600"/>
              </a:spcBef>
              <a:spcAft>
                <a:spcPts val="1000"/>
              </a:spcAft>
              <a:buSzPct val="100000"/>
              <a:buFont typeface="Arial" charset="0"/>
              <a:buChar char="•"/>
              <a:defRPr/>
            </a:pPr>
            <a:r>
              <a:rPr lang="en-US" sz="3200" dirty="0">
                <a:ea typeface="ＭＳ Ｐゴシック" charset="0"/>
              </a:rPr>
              <a:t>Written Notice</a:t>
            </a:r>
          </a:p>
          <a:p>
            <a:pPr lvl="1">
              <a:lnSpc>
                <a:spcPct val="100000"/>
              </a:lnSpc>
              <a:spcBef>
                <a:spcPts val="600"/>
              </a:spcBef>
              <a:spcAft>
                <a:spcPts val="1000"/>
              </a:spcAft>
              <a:buSzPct val="100000"/>
              <a:defRPr/>
            </a:pPr>
            <a:r>
              <a:rPr lang="en-US" sz="2800" dirty="0">
                <a:sym typeface="Gill Sans" charset="0"/>
              </a:rPr>
              <a:t>That you will provide information on resources, accommodations or protective measures if requested, and the they are reasonably available, regardless of whether the victim chooses to report the crime to campus police or local law enforcement</a:t>
            </a:r>
          </a:p>
          <a:p>
            <a:pPr lvl="1">
              <a:lnSpc>
                <a:spcPct val="100000"/>
              </a:lnSpc>
              <a:spcBef>
                <a:spcPts val="600"/>
              </a:spcBef>
              <a:spcAft>
                <a:spcPts val="1000"/>
              </a:spcAft>
              <a:buSzPct val="100000"/>
              <a:defRPr/>
            </a:pPr>
            <a:r>
              <a:rPr lang="en-US" sz="2800" dirty="0">
                <a:sym typeface="Gill Sans" charset="0"/>
              </a:rPr>
              <a:t>Explanation of procedures for institutional disciplinary action </a:t>
            </a:r>
          </a:p>
        </p:txBody>
      </p:sp>
      <p:sp>
        <p:nvSpPr>
          <p:cNvPr id="5"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2" name="Slide Number Placeholder 1"/>
          <p:cNvSpPr>
            <a:spLocks noGrp="1"/>
          </p:cNvSpPr>
          <p:nvPr>
            <p:ph type="sldNum" sz="quarter" idx="10"/>
          </p:nvPr>
        </p:nvSpPr>
        <p:spPr/>
        <p:txBody>
          <a:bodyPr/>
          <a:lstStyle/>
          <a:p>
            <a:pPr>
              <a:defRPr/>
            </a:pPr>
            <a:fld id="{56C2E2E8-D143-F242-AA6A-119AB72F7437}" type="slidenum">
              <a:rPr lang="en-US" smtClean="0"/>
              <a:pPr>
                <a:defRPr/>
              </a:pPr>
              <a:t>40</a:t>
            </a:fld>
            <a:endParaRPr lang="en-US" dirty="0"/>
          </a:p>
        </p:txBody>
      </p:sp>
    </p:spTree>
    <p:extLst>
      <p:ext uri="{BB962C8B-B14F-4D97-AF65-F5344CB8AC3E}">
        <p14:creationId xmlns:p14="http://schemas.microsoft.com/office/powerpoint/2010/main" val="217766794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590144" y="434714"/>
            <a:ext cx="5606322" cy="554636"/>
          </a:xfrm>
        </p:spPr>
        <p:txBody>
          <a:bodyPr/>
          <a:lstStyle/>
          <a:p>
            <a:r>
              <a:rPr lang="en-US" sz="3200" dirty="0"/>
              <a:t>Programming Requirements</a:t>
            </a:r>
          </a:p>
        </p:txBody>
      </p:sp>
      <p:sp>
        <p:nvSpPr>
          <p:cNvPr id="3" name="Content Placeholder 2"/>
          <p:cNvSpPr>
            <a:spLocks noGrp="1"/>
          </p:cNvSpPr>
          <p:nvPr>
            <p:ph idx="1"/>
          </p:nvPr>
        </p:nvSpPr>
        <p:spPr>
          <a:xfrm>
            <a:off x="358775" y="1282700"/>
            <a:ext cx="8456613" cy="4902200"/>
          </a:xfrm>
        </p:spPr>
        <p:txBody>
          <a:bodyPr>
            <a:normAutofit/>
          </a:bodyPr>
          <a:lstStyle/>
          <a:p>
            <a:pPr marL="228600" lvl="1">
              <a:lnSpc>
                <a:spcPct val="100000"/>
              </a:lnSpc>
              <a:spcBef>
                <a:spcPts val="600"/>
              </a:spcBef>
              <a:spcAft>
                <a:spcPts val="1000"/>
              </a:spcAft>
              <a:buSzPct val="100000"/>
              <a:buFont typeface="Arial" charset="0"/>
              <a:buChar char="•"/>
              <a:defRPr/>
            </a:pPr>
            <a:r>
              <a:rPr lang="en-US" sz="2800" dirty="0">
                <a:ea typeface="ＭＳ Ｐゴシック" charset="0"/>
              </a:rPr>
              <a:t>Prevention &amp; Education</a:t>
            </a:r>
          </a:p>
          <a:p>
            <a:pPr lvl="1">
              <a:lnSpc>
                <a:spcPct val="100000"/>
              </a:lnSpc>
              <a:spcBef>
                <a:spcPts val="600"/>
              </a:spcBef>
              <a:spcAft>
                <a:spcPts val="1000"/>
              </a:spcAft>
              <a:buSzPct val="100000"/>
              <a:defRPr/>
            </a:pPr>
            <a:r>
              <a:rPr lang="en-US" dirty="0"/>
              <a:t>Must offer incoming students and new employees “primary prevention and awareness programs” that promote awareness of rape, acquaintance rape, domestic violence, dating violence, sexual assault, and stalking. </a:t>
            </a:r>
          </a:p>
          <a:p>
            <a:pPr lvl="2">
              <a:lnSpc>
                <a:spcPct val="100000"/>
              </a:lnSpc>
              <a:spcBef>
                <a:spcPts val="600"/>
              </a:spcBef>
              <a:spcAft>
                <a:spcPts val="1000"/>
              </a:spcAft>
              <a:buSzPct val="100000"/>
              <a:defRPr/>
            </a:pPr>
            <a:r>
              <a:rPr lang="en-US" dirty="0"/>
              <a:t>Program elements are prescriptive</a:t>
            </a:r>
          </a:p>
          <a:p>
            <a:pPr lvl="1">
              <a:lnSpc>
                <a:spcPct val="100000"/>
              </a:lnSpc>
              <a:spcBef>
                <a:spcPts val="600"/>
              </a:spcBef>
              <a:spcAft>
                <a:spcPts val="1000"/>
              </a:spcAft>
              <a:buSzPct val="100000"/>
              <a:defRPr/>
            </a:pPr>
            <a:r>
              <a:rPr lang="en-US" dirty="0"/>
              <a:t>Offer on-going prevention and awareness </a:t>
            </a:r>
            <a:r>
              <a:rPr lang="en-US" b="1" u="sng" cap="all" dirty="0"/>
              <a:t>campaigns</a:t>
            </a:r>
            <a:r>
              <a:rPr lang="en-US" dirty="0"/>
              <a:t> for students and faculty on all of the above.</a:t>
            </a:r>
          </a:p>
        </p:txBody>
      </p:sp>
      <p:sp>
        <p:nvSpPr>
          <p:cNvPr id="2" name="Slide Number Placeholder 1"/>
          <p:cNvSpPr>
            <a:spLocks noGrp="1"/>
          </p:cNvSpPr>
          <p:nvPr>
            <p:ph type="sldNum" sz="quarter" idx="10"/>
          </p:nvPr>
        </p:nvSpPr>
        <p:spPr/>
        <p:txBody>
          <a:bodyPr/>
          <a:lstStyle/>
          <a:p>
            <a:pPr>
              <a:defRPr/>
            </a:pPr>
            <a:fld id="{1471A860-7B67-7A45-94BB-71A22E6DBFD7}" type="slidenum">
              <a:rPr lang="en-US" smtClean="0"/>
              <a:pPr>
                <a:defRPr/>
              </a:pPr>
              <a:t>41</a:t>
            </a:fld>
            <a:endParaRPr lang="en-US" dirty="0"/>
          </a:p>
        </p:txBody>
      </p:sp>
    </p:spTree>
    <p:extLst>
      <p:ext uri="{BB962C8B-B14F-4D97-AF65-F5344CB8AC3E}">
        <p14:creationId xmlns:p14="http://schemas.microsoft.com/office/powerpoint/2010/main" val="372768512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543300" y="434296"/>
            <a:ext cx="5600700" cy="576262"/>
          </a:xfrm>
        </p:spPr>
        <p:txBody>
          <a:bodyPr/>
          <a:lstStyle/>
          <a:p>
            <a:r>
              <a:rPr lang="en-US" sz="3200" dirty="0"/>
              <a:t>Sexual Assault and Consent</a:t>
            </a:r>
          </a:p>
        </p:txBody>
      </p:sp>
      <p:sp>
        <p:nvSpPr>
          <p:cNvPr id="26626" name="Content Placeholder 2"/>
          <p:cNvSpPr>
            <a:spLocks noGrp="1"/>
          </p:cNvSpPr>
          <p:nvPr>
            <p:ph idx="1"/>
          </p:nvPr>
        </p:nvSpPr>
        <p:spPr>
          <a:xfrm>
            <a:off x="374650" y="1270000"/>
            <a:ext cx="8386763" cy="5126038"/>
          </a:xfrm>
        </p:spPr>
        <p:txBody>
          <a:bodyPr/>
          <a:lstStyle/>
          <a:p>
            <a:pPr marL="0" indent="0">
              <a:lnSpc>
                <a:spcPct val="100000"/>
              </a:lnSpc>
              <a:spcBef>
                <a:spcPts val="600"/>
              </a:spcBef>
              <a:spcAft>
                <a:spcPts val="1000"/>
              </a:spcAft>
              <a:buFont typeface="Arial" charset="0"/>
              <a:buNone/>
            </a:pPr>
            <a:r>
              <a:rPr lang="en-US" sz="2400" dirty="0"/>
              <a:t>“Note that, while the definitions of Sexual Assault include lack of consent as an element of the offense, for the purposes of including a reported Sexual Assault in Clery Act statistics, no determination as to whether that element has been met is required. Therefore, all Sexual Assaults that are reported to a campus security authority must be included in your Clery Act statistics and also included in your crime log (if you are required to have one), regardless of the issue of consent.”    </a:t>
            </a:r>
          </a:p>
          <a:p>
            <a:pPr marL="0" indent="0">
              <a:lnSpc>
                <a:spcPct val="100000"/>
              </a:lnSpc>
              <a:spcBef>
                <a:spcPts val="600"/>
              </a:spcBef>
              <a:spcAft>
                <a:spcPts val="1000"/>
              </a:spcAft>
              <a:buFont typeface="Arial" charset="0"/>
              <a:buNone/>
            </a:pPr>
            <a:r>
              <a:rPr lang="en-US" sz="1800" i="1" dirty="0"/>
              <a:t>(pg. 3-7)</a:t>
            </a:r>
          </a:p>
          <a:p>
            <a:pPr marL="0" indent="0">
              <a:buFont typeface="Arial" charset="0"/>
              <a:buNone/>
            </a:pPr>
            <a:endParaRPr lang="en-US" sz="2000" dirty="0"/>
          </a:p>
        </p:txBody>
      </p:sp>
      <p:sp>
        <p:nvSpPr>
          <p:cNvPr id="4" name="Slide Number Placeholder 3"/>
          <p:cNvSpPr>
            <a:spLocks noGrp="1"/>
          </p:cNvSpPr>
          <p:nvPr>
            <p:ph type="sldNum" sz="quarter" idx="10"/>
          </p:nvPr>
        </p:nvSpPr>
        <p:spPr/>
        <p:txBody>
          <a:bodyPr/>
          <a:lstStyle/>
          <a:p>
            <a:pPr>
              <a:defRPr/>
            </a:pPr>
            <a:fld id="{76E539C6-318F-1248-8D41-C04CF15DD46F}" type="slidenum">
              <a:rPr lang="en-US" smtClean="0"/>
              <a:pPr>
                <a:defRPr/>
              </a:pPr>
              <a:t>42</a:t>
            </a:fld>
            <a:endParaRPr lang="en-US" dirty="0"/>
          </a:p>
        </p:txBody>
      </p:sp>
    </p:spTree>
    <p:extLst>
      <p:ext uri="{BB962C8B-B14F-4D97-AF65-F5344CB8AC3E}">
        <p14:creationId xmlns:p14="http://schemas.microsoft.com/office/powerpoint/2010/main" val="3308810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0" y="445182"/>
            <a:ext cx="4572000" cy="576262"/>
          </a:xfrm>
        </p:spPr>
        <p:txBody>
          <a:bodyPr/>
          <a:lstStyle/>
          <a:p>
            <a:r>
              <a:rPr lang="en-US" sz="3200" dirty="0"/>
              <a:t>Unfounded</a:t>
            </a:r>
          </a:p>
        </p:txBody>
      </p:sp>
      <p:sp>
        <p:nvSpPr>
          <p:cNvPr id="37890" name="Content Placeholder 2"/>
          <p:cNvSpPr>
            <a:spLocks noGrp="1"/>
          </p:cNvSpPr>
          <p:nvPr>
            <p:ph idx="1"/>
          </p:nvPr>
        </p:nvSpPr>
        <p:spPr>
          <a:xfrm>
            <a:off x="458788" y="1419225"/>
            <a:ext cx="8256587" cy="4814888"/>
          </a:xfrm>
        </p:spPr>
        <p:txBody>
          <a:bodyPr/>
          <a:lstStyle/>
          <a:p>
            <a:pPr marL="228600" lvl="1" eaLnBrk="1" hangingPunct="1">
              <a:lnSpc>
                <a:spcPct val="130000"/>
              </a:lnSpc>
              <a:spcBef>
                <a:spcPts val="600"/>
              </a:spcBef>
              <a:spcAft>
                <a:spcPts val="1000"/>
              </a:spcAft>
              <a:buFont typeface="Arial" charset="0"/>
              <a:buChar char="•"/>
            </a:pPr>
            <a:r>
              <a:rPr lang="en-US" sz="2600" dirty="0"/>
              <a:t>Sworn or commissioned officers, only, can “unfound” an incident by formally determining the report was “false or baseless” </a:t>
            </a:r>
          </a:p>
          <a:p>
            <a:pPr marL="228600" lvl="1" eaLnBrk="1" hangingPunct="1">
              <a:lnSpc>
                <a:spcPct val="130000"/>
              </a:lnSpc>
              <a:spcBef>
                <a:spcPts val="600"/>
              </a:spcBef>
              <a:spcAft>
                <a:spcPts val="1000"/>
              </a:spcAft>
              <a:buFont typeface="Arial" charset="0"/>
              <a:buChar char="•"/>
            </a:pPr>
            <a:r>
              <a:rPr lang="en-US" sz="2600" dirty="0"/>
              <a:t>This requires </a:t>
            </a:r>
            <a:r>
              <a:rPr lang="en-US" sz="2600" dirty="0">
                <a:solidFill>
                  <a:srgbClr val="FF0000"/>
                </a:solidFill>
              </a:rPr>
              <a:t>an INVESTIGATION</a:t>
            </a:r>
          </a:p>
          <a:p>
            <a:pPr marL="228600" lvl="1" eaLnBrk="1" hangingPunct="1">
              <a:lnSpc>
                <a:spcPct val="130000"/>
              </a:lnSpc>
              <a:spcBef>
                <a:spcPts val="600"/>
              </a:spcBef>
              <a:spcAft>
                <a:spcPts val="1000"/>
              </a:spcAft>
              <a:buFont typeface="Arial" charset="0"/>
              <a:buChar char="•"/>
            </a:pPr>
            <a:r>
              <a:rPr lang="en-US" sz="2600" dirty="0"/>
              <a:t>The unfounded statistic is NOT in the crime category but is in the daily crime log with an unfounded disposition.</a:t>
            </a:r>
          </a:p>
          <a:p>
            <a:pPr marL="0" indent="0">
              <a:lnSpc>
                <a:spcPct val="100000"/>
              </a:lnSpc>
              <a:spcBef>
                <a:spcPts val="600"/>
              </a:spcBef>
              <a:spcAft>
                <a:spcPts val="1000"/>
              </a:spcAft>
              <a:buFont typeface="Arial" charset="0"/>
              <a:buNone/>
            </a:pPr>
            <a:r>
              <a:rPr lang="en-US" sz="2000" i="1" dirty="0"/>
              <a:t>(pgs. 3-51 to 3-54)</a:t>
            </a:r>
          </a:p>
        </p:txBody>
      </p:sp>
      <p:sp>
        <p:nvSpPr>
          <p:cNvPr id="4" name="Slide Number Placeholder 3"/>
          <p:cNvSpPr>
            <a:spLocks noGrp="1"/>
          </p:cNvSpPr>
          <p:nvPr>
            <p:ph type="sldNum" sz="quarter" idx="10"/>
          </p:nvPr>
        </p:nvSpPr>
        <p:spPr/>
        <p:txBody>
          <a:bodyPr/>
          <a:lstStyle/>
          <a:p>
            <a:pPr>
              <a:defRPr/>
            </a:pPr>
            <a:fld id="{359A72E9-53AB-6C4B-B698-7D089E515A74}" type="slidenum">
              <a:rPr lang="en-US" smtClean="0"/>
              <a:pPr>
                <a:defRPr/>
              </a:pPr>
              <a:t>43</a:t>
            </a:fld>
            <a:endParaRPr lang="en-US" dirty="0"/>
          </a:p>
        </p:txBody>
      </p:sp>
    </p:spTree>
    <p:extLst>
      <p:ext uri="{BB962C8B-B14F-4D97-AF65-F5344CB8AC3E}">
        <p14:creationId xmlns:p14="http://schemas.microsoft.com/office/powerpoint/2010/main" val="4012032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0" y="388938"/>
            <a:ext cx="4543425" cy="622300"/>
          </a:xfrm>
        </p:spPr>
        <p:txBody>
          <a:bodyPr/>
          <a:lstStyle/>
          <a:p>
            <a:r>
              <a:rPr lang="en-US" sz="3200" dirty="0"/>
              <a:t>Tasks Ahead</a:t>
            </a:r>
          </a:p>
        </p:txBody>
      </p:sp>
      <p:sp>
        <p:nvSpPr>
          <p:cNvPr id="82946" name="Content Placeholder 2"/>
          <p:cNvSpPr>
            <a:spLocks noGrp="1"/>
          </p:cNvSpPr>
          <p:nvPr>
            <p:ph idx="1"/>
          </p:nvPr>
        </p:nvSpPr>
        <p:spPr>
          <a:xfrm>
            <a:off x="534618" y="1238043"/>
            <a:ext cx="8072437" cy="4572000"/>
          </a:xfrm>
        </p:spPr>
        <p:txBody>
          <a:bodyPr/>
          <a:lstStyle/>
          <a:p>
            <a:pPr marL="228600" lvl="1">
              <a:lnSpc>
                <a:spcPct val="100000"/>
              </a:lnSpc>
              <a:spcBef>
                <a:spcPts val="600"/>
              </a:spcBef>
              <a:spcAft>
                <a:spcPts val="1000"/>
              </a:spcAft>
              <a:buFont typeface="Arial" charset="0"/>
              <a:buChar char="•"/>
            </a:pPr>
            <a:r>
              <a:rPr lang="en-US" sz="2500" dirty="0">
                <a:ea typeface="ＭＳ Ｐゴシック" charset="0"/>
                <a:cs typeface="ＭＳ Ｐゴシック" charset="0"/>
              </a:rPr>
              <a:t>Campus Climate Surveys</a:t>
            </a:r>
          </a:p>
          <a:p>
            <a:pPr marL="228600" lvl="1">
              <a:lnSpc>
                <a:spcPct val="100000"/>
              </a:lnSpc>
              <a:spcBef>
                <a:spcPts val="600"/>
              </a:spcBef>
              <a:spcAft>
                <a:spcPts val="1000"/>
              </a:spcAft>
              <a:buFont typeface="Arial" charset="0"/>
              <a:buChar char="•"/>
            </a:pPr>
            <a:r>
              <a:rPr lang="en-US" sz="2500" dirty="0">
                <a:ea typeface="ＭＳ Ｐゴシック" charset="0"/>
                <a:cs typeface="ＭＳ Ｐゴシック" charset="0"/>
              </a:rPr>
              <a:t>Prevention (education including bystander options, engaging men)</a:t>
            </a:r>
          </a:p>
          <a:p>
            <a:pPr marL="228600" lvl="1">
              <a:lnSpc>
                <a:spcPct val="100000"/>
              </a:lnSpc>
              <a:spcBef>
                <a:spcPts val="600"/>
              </a:spcBef>
              <a:spcAft>
                <a:spcPts val="1000"/>
              </a:spcAft>
              <a:buFont typeface="Arial" charset="0"/>
              <a:buChar char="•"/>
            </a:pPr>
            <a:r>
              <a:rPr lang="en-US" sz="2500" dirty="0">
                <a:ea typeface="ＭＳ Ｐゴシック" charset="0"/>
                <a:cs typeface="ＭＳ Ｐゴシック" charset="0"/>
              </a:rPr>
              <a:t>Effective responses (including confidentiality clarifications and inclusiveness)</a:t>
            </a:r>
          </a:p>
          <a:p>
            <a:pPr marL="228600" lvl="1">
              <a:lnSpc>
                <a:spcPct val="100000"/>
              </a:lnSpc>
              <a:spcBef>
                <a:spcPts val="600"/>
              </a:spcBef>
              <a:spcAft>
                <a:spcPts val="1000"/>
              </a:spcAft>
              <a:buFont typeface="Arial" charset="0"/>
              <a:buChar char="•"/>
            </a:pPr>
            <a:r>
              <a:rPr lang="en-US" sz="2500" dirty="0">
                <a:ea typeface="ＭＳ Ｐゴシック" charset="0"/>
                <a:cs typeface="ＭＳ Ｐゴシック" charset="0"/>
              </a:rPr>
              <a:t>Trauma-informed training for campus officials</a:t>
            </a:r>
          </a:p>
          <a:p>
            <a:pPr marL="228600" lvl="1">
              <a:lnSpc>
                <a:spcPct val="100000"/>
              </a:lnSpc>
              <a:spcBef>
                <a:spcPts val="600"/>
              </a:spcBef>
              <a:spcAft>
                <a:spcPts val="1000"/>
              </a:spcAft>
              <a:buFont typeface="Arial" charset="0"/>
              <a:buChar char="•"/>
            </a:pPr>
            <a:r>
              <a:rPr lang="en-US" sz="2500" dirty="0">
                <a:ea typeface="ＭＳ Ｐゴシック" charset="0"/>
                <a:cs typeface="ＭＳ Ｐゴシック" charset="0"/>
              </a:rPr>
              <a:t>Community partnerships</a:t>
            </a:r>
          </a:p>
          <a:p>
            <a:pPr marL="228600" lvl="1">
              <a:lnSpc>
                <a:spcPct val="100000"/>
              </a:lnSpc>
              <a:spcBef>
                <a:spcPts val="600"/>
              </a:spcBef>
              <a:spcAft>
                <a:spcPts val="1000"/>
              </a:spcAft>
              <a:buFont typeface="Arial" charset="0"/>
              <a:buChar char="•"/>
            </a:pPr>
            <a:r>
              <a:rPr lang="en-US" sz="2500" dirty="0">
                <a:ea typeface="ＭＳ Ｐゴシック" charset="0"/>
                <a:cs typeface="ＭＳ Ｐゴシック" charset="0"/>
              </a:rPr>
              <a:t>Policy checklists and scripts</a:t>
            </a:r>
          </a:p>
        </p:txBody>
      </p:sp>
      <p:sp>
        <p:nvSpPr>
          <p:cNvPr id="5" name="TextBox 4"/>
          <p:cNvSpPr txBox="1"/>
          <p:nvPr/>
        </p:nvSpPr>
        <p:spPr>
          <a:xfrm>
            <a:off x="5816600" y="6230938"/>
            <a:ext cx="3282950" cy="522287"/>
          </a:xfrm>
          <a:prstGeom prst="rect">
            <a:avLst/>
          </a:prstGeom>
          <a:noFill/>
        </p:spPr>
        <p:txBody>
          <a:bodyPr>
            <a:spAutoFit/>
          </a:bodyPr>
          <a:lstStyle/>
          <a:p>
            <a:pPr>
              <a:defRPr/>
            </a:pPr>
            <a:r>
              <a:rPr lang="en-US" sz="1400" i="1" dirty="0">
                <a:solidFill>
                  <a:srgbClr val="557372"/>
                </a:solidFill>
                <a:latin typeface="+mn-lt"/>
                <a:cs typeface="+mn-cs"/>
                <a:sym typeface="Gill Sans" pitchFamily="-65" charset="0"/>
              </a:rPr>
              <a:t>April, 2014 DOE Q&amp;A and White House “Not Alone” Task Force Report</a:t>
            </a:r>
          </a:p>
        </p:txBody>
      </p:sp>
      <p:sp>
        <p:nvSpPr>
          <p:cNvPr id="2" name="Slide Number Placeholder 1"/>
          <p:cNvSpPr>
            <a:spLocks noGrp="1"/>
          </p:cNvSpPr>
          <p:nvPr>
            <p:ph type="sldNum" sz="quarter" idx="10"/>
          </p:nvPr>
        </p:nvSpPr>
        <p:spPr/>
        <p:txBody>
          <a:bodyPr/>
          <a:lstStyle/>
          <a:p>
            <a:pPr>
              <a:defRPr/>
            </a:pPr>
            <a:fld id="{B02A2195-3A1C-F248-A003-FCA8EED3CCAB}" type="slidenum">
              <a:rPr lang="en-US" smtClean="0"/>
              <a:pPr>
                <a:defRPr/>
              </a:pPr>
              <a:t>44</a:t>
            </a:fld>
            <a:endParaRPr lang="en-US" dirty="0"/>
          </a:p>
        </p:txBody>
      </p:sp>
    </p:spTree>
    <p:extLst>
      <p:ext uri="{BB962C8B-B14F-4D97-AF65-F5344CB8AC3E}">
        <p14:creationId xmlns:p14="http://schemas.microsoft.com/office/powerpoint/2010/main" val="160521899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0" y="446348"/>
            <a:ext cx="4572000" cy="514350"/>
          </a:xfrm>
        </p:spPr>
        <p:txBody>
          <a:bodyPr/>
          <a:lstStyle/>
          <a:p>
            <a:r>
              <a:rPr lang="en-US" sz="3200" dirty="0"/>
              <a:t>Resources</a:t>
            </a:r>
          </a:p>
        </p:txBody>
      </p:sp>
      <p:sp>
        <p:nvSpPr>
          <p:cNvPr id="3" name="Content Placeholder 2"/>
          <p:cNvSpPr>
            <a:spLocks noGrp="1"/>
          </p:cNvSpPr>
          <p:nvPr>
            <p:ph idx="1"/>
          </p:nvPr>
        </p:nvSpPr>
        <p:spPr>
          <a:xfrm>
            <a:off x="358283" y="1234185"/>
            <a:ext cx="8590225" cy="5694363"/>
          </a:xfrm>
        </p:spPr>
        <p:txBody>
          <a:bodyPr/>
          <a:lstStyle/>
          <a:p>
            <a:pPr>
              <a:spcBef>
                <a:spcPts val="600"/>
              </a:spcBef>
              <a:buSzPct val="100000"/>
              <a:defRPr/>
            </a:pPr>
            <a:r>
              <a:rPr lang="en-US" sz="1600" dirty="0"/>
              <a:t>OCR 2001 Revised Sexual Harassment Guidance: </a:t>
            </a:r>
          </a:p>
          <a:p>
            <a:pPr marL="194308" indent="0">
              <a:spcBef>
                <a:spcPts val="600"/>
              </a:spcBef>
              <a:buSzPct val="100000"/>
              <a:buFont typeface="Arial" charset="0"/>
              <a:buNone/>
              <a:defRPr/>
            </a:pPr>
            <a:r>
              <a:rPr lang="en-US" sz="1600" dirty="0">
                <a:solidFill>
                  <a:srgbClr val="0000FF"/>
                </a:solidFill>
                <a:hlinkClick r:id="rId2"/>
              </a:rPr>
              <a:t>http://www2.ed.gov/about/offices/list/ocr/docs/shguide.pdf</a:t>
            </a:r>
            <a:r>
              <a:rPr lang="en-US" sz="1600" dirty="0">
                <a:solidFill>
                  <a:srgbClr val="0000FF"/>
                </a:solidFill>
              </a:rPr>
              <a:t>  </a:t>
            </a:r>
          </a:p>
          <a:p>
            <a:pPr>
              <a:spcBef>
                <a:spcPts val="600"/>
              </a:spcBef>
              <a:buSzPct val="100000"/>
              <a:defRPr/>
            </a:pPr>
            <a:r>
              <a:rPr lang="en-US" sz="1600" dirty="0"/>
              <a:t>2010 Dear Colleague letter on Harassment and Bullying: </a:t>
            </a:r>
          </a:p>
          <a:p>
            <a:pPr marL="194308" indent="0">
              <a:spcBef>
                <a:spcPts val="600"/>
              </a:spcBef>
              <a:buSzPct val="100000"/>
              <a:buFont typeface="Arial" charset="0"/>
              <a:buNone/>
              <a:defRPr/>
            </a:pPr>
            <a:r>
              <a:rPr lang="en-US" sz="1600" dirty="0">
                <a:solidFill>
                  <a:srgbClr val="0000FF"/>
                </a:solidFill>
                <a:hlinkClick r:id="rId3"/>
              </a:rPr>
              <a:t>http://www2.ed.gov/about/offices/list/ocr/letters/colleague-201010.pdf</a:t>
            </a:r>
            <a:r>
              <a:rPr lang="en-US" sz="1600" dirty="0">
                <a:solidFill>
                  <a:srgbClr val="0000FF"/>
                </a:solidFill>
              </a:rPr>
              <a:t>    </a:t>
            </a:r>
          </a:p>
          <a:p>
            <a:pPr>
              <a:spcBef>
                <a:spcPts val="600"/>
              </a:spcBef>
              <a:buSzPct val="100000"/>
              <a:defRPr/>
            </a:pPr>
            <a:r>
              <a:rPr lang="en-US" sz="1600" dirty="0"/>
              <a:t>April 2013 OCR Dear Colleague Letter on Retaliation:</a:t>
            </a:r>
          </a:p>
          <a:p>
            <a:pPr marL="194308" indent="0">
              <a:spcBef>
                <a:spcPts val="600"/>
              </a:spcBef>
              <a:buSzPct val="100000"/>
              <a:buFont typeface="Arial" charset="0"/>
              <a:buNone/>
              <a:defRPr/>
            </a:pPr>
            <a:r>
              <a:rPr lang="en-US" sz="1600" dirty="0">
                <a:solidFill>
                  <a:srgbClr val="0000FF"/>
                </a:solidFill>
                <a:hlinkClick r:id="rId4"/>
              </a:rPr>
              <a:t>http://www2.ed.gov/about/offices/list/ocr/letters/colleague-201304.html</a:t>
            </a:r>
            <a:r>
              <a:rPr lang="en-US" sz="1600" dirty="0">
                <a:solidFill>
                  <a:srgbClr val="0000FF"/>
                </a:solidFill>
              </a:rPr>
              <a:t> </a:t>
            </a:r>
          </a:p>
          <a:p>
            <a:pPr marL="228600" lvl="1">
              <a:spcBef>
                <a:spcPts val="600"/>
              </a:spcBef>
              <a:buSzPct val="100000"/>
              <a:buFont typeface="Arial" charset="0"/>
              <a:buChar char="•"/>
              <a:defRPr/>
            </a:pPr>
            <a:r>
              <a:rPr lang="en-US" sz="1600" dirty="0">
                <a:ea typeface="ＭＳ Ｐゴシック" charset="0"/>
              </a:rPr>
              <a:t>April 2014 White House Task Force Report: Not Alone</a:t>
            </a:r>
          </a:p>
          <a:p>
            <a:pPr marL="194308" lvl="1" indent="0">
              <a:spcBef>
                <a:spcPts val="600"/>
              </a:spcBef>
              <a:buSzPct val="100000"/>
              <a:buFont typeface="Lucida Grande" charset="0"/>
              <a:buNone/>
              <a:defRPr/>
            </a:pPr>
            <a:r>
              <a:rPr lang="en-US" sz="1600" dirty="0">
                <a:solidFill>
                  <a:srgbClr val="0000FF"/>
                </a:solidFill>
                <a:hlinkClick r:id="rId5"/>
              </a:rPr>
              <a:t>https://www.notalone.gov/assets/report.pdf</a:t>
            </a:r>
            <a:r>
              <a:rPr lang="en-US" sz="1600" dirty="0">
                <a:solidFill>
                  <a:srgbClr val="0000FF"/>
                </a:solidFill>
              </a:rPr>
              <a:t> </a:t>
            </a:r>
          </a:p>
          <a:p>
            <a:pPr marL="228600" lvl="1">
              <a:spcBef>
                <a:spcPts val="600"/>
              </a:spcBef>
              <a:buSzPct val="100000"/>
              <a:buFont typeface="Arial" charset="0"/>
              <a:buChar char="•"/>
              <a:defRPr/>
            </a:pPr>
            <a:r>
              <a:rPr lang="en-US" sz="1600" dirty="0">
                <a:ea typeface="ＭＳ Ｐゴシック" charset="0"/>
              </a:rPr>
              <a:t>2016 Handbook for Campus Safety and Security Reporting</a:t>
            </a:r>
          </a:p>
          <a:p>
            <a:pPr marL="194308" lvl="1" indent="0">
              <a:spcBef>
                <a:spcPts val="600"/>
              </a:spcBef>
              <a:buSzPct val="100000"/>
              <a:buFont typeface="Lucida Grande" charset="0"/>
              <a:buNone/>
              <a:defRPr/>
            </a:pPr>
            <a:r>
              <a:rPr lang="en-US" sz="1600" dirty="0">
                <a:solidFill>
                  <a:srgbClr val="0000FF"/>
                </a:solidFill>
                <a:hlinkClick r:id="rId6"/>
              </a:rPr>
              <a:t>http://www2.ed.gov/admins/lead/safety/handbook.pdf</a:t>
            </a:r>
            <a:r>
              <a:rPr lang="en-US" sz="1600" dirty="0">
                <a:solidFill>
                  <a:srgbClr val="0000FF"/>
                </a:solidFill>
              </a:rPr>
              <a:t> </a:t>
            </a:r>
          </a:p>
          <a:p>
            <a:pPr marL="228600" lvl="1">
              <a:spcBef>
                <a:spcPts val="600"/>
              </a:spcBef>
              <a:buSzPct val="100000"/>
              <a:buFont typeface="Arial" charset="0"/>
              <a:buChar char="•"/>
              <a:defRPr/>
            </a:pPr>
            <a:r>
              <a:rPr lang="en-US" sz="1600" dirty="0"/>
              <a:t>2017 DCL and &amp; Q&amp;A</a:t>
            </a:r>
            <a:endParaRPr lang="en-US" sz="1600" dirty="0">
              <a:ea typeface="ＭＳ Ｐゴシック" charset="0"/>
            </a:endParaRPr>
          </a:p>
          <a:p>
            <a:pPr marL="194308" lvl="1" indent="0">
              <a:spcBef>
                <a:spcPts val="600"/>
              </a:spcBef>
              <a:buSzPct val="100000"/>
              <a:buNone/>
              <a:defRPr/>
            </a:pPr>
            <a:r>
              <a:rPr lang="en-US" sz="1600" dirty="0">
                <a:solidFill>
                  <a:srgbClr val="0000FF"/>
                </a:solidFill>
                <a:hlinkClick r:id="rId7"/>
              </a:rPr>
              <a:t>https://www2.ed.gov/about/offices/list/ocr/frontpage/faq/rr/policyguidance/sex.htm</a:t>
            </a:r>
            <a:r>
              <a:rPr lang="en-US" sz="1600" dirty="0">
                <a:solidFill>
                  <a:srgbClr val="0000FF"/>
                </a:solidFill>
              </a:rPr>
              <a:t> </a:t>
            </a:r>
          </a:p>
        </p:txBody>
      </p:sp>
      <p:sp>
        <p:nvSpPr>
          <p:cNvPr id="5" name="Text Box 4"/>
          <p:cNvSpPr txBox="1">
            <a:spLocks noChangeArrowheads="1"/>
          </p:cNvSpPr>
          <p:nvPr/>
        </p:nvSpPr>
        <p:spPr bwMode="auto">
          <a:xfrm>
            <a:off x="4306888" y="6530975"/>
            <a:ext cx="5937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defRPr/>
            </a:pPr>
            <a:endParaRPr lang="en-US" sz="1050" dirty="0">
              <a:solidFill>
                <a:srgbClr val="006666"/>
              </a:solidFill>
              <a:latin typeface="+mj-lt"/>
              <a:cs typeface="Gill Sans" charset="0"/>
            </a:endParaRPr>
          </a:p>
        </p:txBody>
      </p:sp>
      <p:sp>
        <p:nvSpPr>
          <p:cNvPr id="2" name="Slide Number Placeholder 1"/>
          <p:cNvSpPr>
            <a:spLocks noGrp="1"/>
          </p:cNvSpPr>
          <p:nvPr>
            <p:ph type="sldNum" sz="quarter" idx="10"/>
          </p:nvPr>
        </p:nvSpPr>
        <p:spPr/>
        <p:txBody>
          <a:bodyPr/>
          <a:lstStyle/>
          <a:p>
            <a:pPr>
              <a:defRPr/>
            </a:pPr>
            <a:fld id="{1DD187B7-C24D-7045-890D-84A2C5A0C232}" type="slidenum">
              <a:rPr lang="en-US" smtClean="0"/>
              <a:pPr>
                <a:defRPr/>
              </a:pPr>
              <a:t>45</a:t>
            </a:fld>
            <a:endParaRPr lang="en-US" dirty="0"/>
          </a:p>
        </p:txBody>
      </p:sp>
    </p:spTree>
    <p:extLst>
      <p:ext uri="{BB962C8B-B14F-4D97-AF65-F5344CB8AC3E}">
        <p14:creationId xmlns:p14="http://schemas.microsoft.com/office/powerpoint/2010/main" val="165451635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Critical Tasks</a:t>
            </a:r>
          </a:p>
        </p:txBody>
      </p:sp>
      <p:sp>
        <p:nvSpPr>
          <p:cNvPr id="4" name="Slide Number Placeholder 3"/>
          <p:cNvSpPr>
            <a:spLocks noGrp="1"/>
          </p:cNvSpPr>
          <p:nvPr>
            <p:ph type="sldNum" sz="quarter" idx="10"/>
          </p:nvPr>
        </p:nvSpPr>
        <p:spPr/>
        <p:txBody>
          <a:bodyPr/>
          <a:lstStyle/>
          <a:p>
            <a:pPr>
              <a:defRPr/>
            </a:pPr>
            <a:fld id="{9F69FA83-E230-1743-B07A-B3BAE8D6B71B}" type="slidenum">
              <a:rPr lang="en-US" smtClean="0"/>
              <a:pPr>
                <a:defRPr/>
              </a:pPr>
              <a:t>46</a:t>
            </a:fld>
            <a:endParaRPr lang="en-US" dirty="0"/>
          </a:p>
        </p:txBody>
      </p:sp>
      <p:sp>
        <p:nvSpPr>
          <p:cNvPr id="7" name="Text Placeholder 1"/>
          <p:cNvSpPr txBox="1">
            <a:spLocks/>
          </p:cNvSpPr>
          <p:nvPr/>
        </p:nvSpPr>
        <p:spPr>
          <a:xfrm>
            <a:off x="4800600" y="1371600"/>
            <a:ext cx="3876675" cy="4906963"/>
          </a:xfrm>
          <a:prstGeom prst="rect">
            <a:avLst/>
          </a:prstGeom>
        </p:spPr>
        <p:txBody>
          <a:bodyPr/>
          <a:lstStyle>
            <a:lvl1pPr marL="228600" indent="-228600" algn="l" rtl="0" eaLnBrk="0" fontAlgn="base" hangingPunct="0">
              <a:lnSpc>
                <a:spcPct val="130000"/>
              </a:lnSpc>
              <a:spcBef>
                <a:spcPts val="1000"/>
              </a:spcBef>
              <a:spcAft>
                <a:spcPct val="0"/>
              </a:spcAft>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Identify decision-maker(s)</a:t>
            </a:r>
          </a:p>
          <a:p>
            <a:pPr>
              <a:lnSpc>
                <a:spcPct val="100000"/>
              </a:lnSpc>
            </a:pPr>
            <a:r>
              <a:rPr lang="en-US" sz="2400" dirty="0"/>
              <a:t>Outline key factors</a:t>
            </a:r>
          </a:p>
          <a:p>
            <a:pPr>
              <a:lnSpc>
                <a:spcPct val="100000"/>
              </a:lnSpc>
            </a:pPr>
            <a:r>
              <a:rPr lang="en-US" sz="2400" dirty="0"/>
              <a:t>Outline steps taken</a:t>
            </a:r>
          </a:p>
          <a:p>
            <a:pPr>
              <a:lnSpc>
                <a:spcPct val="100000"/>
              </a:lnSpc>
            </a:pPr>
            <a:r>
              <a:rPr lang="en-US" sz="2400" dirty="0"/>
              <a:t>Communicate to parties</a:t>
            </a:r>
          </a:p>
          <a:p>
            <a:pPr>
              <a:lnSpc>
                <a:spcPct val="100000"/>
              </a:lnSpc>
            </a:pPr>
            <a:r>
              <a:rPr lang="en-US" sz="2400" dirty="0"/>
              <a:t>Document in file</a:t>
            </a:r>
          </a:p>
          <a:p>
            <a:pPr lvl="1">
              <a:lnSpc>
                <a:spcPct val="100000"/>
              </a:lnSpc>
            </a:pPr>
            <a:r>
              <a:rPr lang="en-US" sz="2000" dirty="0">
                <a:ea typeface="ＭＳ Ｐゴシック" charset="0"/>
              </a:rPr>
              <a:t>Capture emails </a:t>
            </a:r>
          </a:p>
          <a:p>
            <a:pPr lvl="1">
              <a:lnSpc>
                <a:spcPct val="100000"/>
              </a:lnSpc>
            </a:pPr>
            <a:r>
              <a:rPr lang="en-US" sz="2000" dirty="0">
                <a:ea typeface="ＭＳ Ｐゴシック" charset="0"/>
              </a:rPr>
              <a:t>Capture phone calls</a:t>
            </a:r>
          </a:p>
          <a:p>
            <a:pPr lvl="1">
              <a:lnSpc>
                <a:spcPct val="100000"/>
              </a:lnSpc>
            </a:pPr>
            <a:r>
              <a:rPr lang="en-US" sz="2000" dirty="0">
                <a:ea typeface="ＭＳ Ｐゴシック" charset="0"/>
              </a:rPr>
              <a:t>Capture text messages</a:t>
            </a:r>
          </a:p>
          <a:p>
            <a:pPr>
              <a:lnSpc>
                <a:spcPct val="100000"/>
              </a:lnSpc>
            </a:pPr>
            <a:endParaRPr lang="en-US" sz="2400" dirty="0"/>
          </a:p>
        </p:txBody>
      </p:sp>
      <p:sp>
        <p:nvSpPr>
          <p:cNvPr id="8" name="Text Placeholder 2"/>
          <p:cNvSpPr txBox="1">
            <a:spLocks/>
          </p:cNvSpPr>
          <p:nvPr/>
        </p:nvSpPr>
        <p:spPr bwMode="auto">
          <a:xfrm>
            <a:off x="236809" y="1371600"/>
            <a:ext cx="4401868" cy="50371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130000"/>
              </a:lnSpc>
              <a:spcBef>
                <a:spcPts val="1000"/>
              </a:spcBef>
              <a:spcAft>
                <a:spcPct val="0"/>
              </a:spcAft>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Timely warning</a:t>
            </a:r>
          </a:p>
          <a:p>
            <a:pPr>
              <a:lnSpc>
                <a:spcPct val="100000"/>
              </a:lnSpc>
            </a:pPr>
            <a:r>
              <a:rPr lang="en-US" sz="2400" dirty="0"/>
              <a:t>Interim measures</a:t>
            </a:r>
          </a:p>
          <a:p>
            <a:pPr lvl="1">
              <a:lnSpc>
                <a:spcPct val="100000"/>
              </a:lnSpc>
            </a:pPr>
            <a:r>
              <a:rPr lang="en-US" sz="2000" dirty="0">
                <a:ea typeface="ＭＳ Ｐゴシック" charset="0"/>
              </a:rPr>
              <a:t>Suspension</a:t>
            </a:r>
          </a:p>
          <a:p>
            <a:pPr lvl="1">
              <a:lnSpc>
                <a:spcPct val="100000"/>
              </a:lnSpc>
            </a:pPr>
            <a:r>
              <a:rPr lang="en-US" sz="2000" dirty="0">
                <a:ea typeface="ＭＳ Ｐゴシック" charset="0"/>
              </a:rPr>
              <a:t>Protective measures</a:t>
            </a:r>
          </a:p>
          <a:p>
            <a:pPr>
              <a:lnSpc>
                <a:spcPct val="100000"/>
              </a:lnSpc>
            </a:pPr>
            <a:r>
              <a:rPr lang="en-US" sz="2400" dirty="0"/>
              <a:t>Request for “confidentiality”</a:t>
            </a:r>
          </a:p>
          <a:p>
            <a:pPr>
              <a:lnSpc>
                <a:spcPct val="100000"/>
              </a:lnSpc>
            </a:pPr>
            <a:r>
              <a:rPr lang="en-US" sz="2400" dirty="0"/>
              <a:t>Steps taken to eliminate, prevent &amp; address</a:t>
            </a:r>
          </a:p>
          <a:p>
            <a:pPr>
              <a:lnSpc>
                <a:spcPct val="100000"/>
              </a:lnSpc>
            </a:pPr>
            <a:r>
              <a:rPr lang="en-US" sz="2400" dirty="0"/>
              <a:t>Investigative chronology</a:t>
            </a:r>
          </a:p>
          <a:p>
            <a:pPr>
              <a:lnSpc>
                <a:spcPct val="100000"/>
              </a:lnSpc>
            </a:pPr>
            <a:r>
              <a:rPr lang="en-US" sz="2400" dirty="0"/>
              <a:t>Outcome</a:t>
            </a:r>
          </a:p>
          <a:p>
            <a:pPr>
              <a:lnSpc>
                <a:spcPct val="100000"/>
              </a:lnSpc>
            </a:pPr>
            <a:r>
              <a:rPr lang="en-US" sz="2400" dirty="0"/>
              <a:t>Sanction</a:t>
            </a:r>
          </a:p>
        </p:txBody>
      </p:sp>
    </p:spTree>
    <p:extLst>
      <p:ext uri="{BB962C8B-B14F-4D97-AF65-F5344CB8AC3E}">
        <p14:creationId xmlns:p14="http://schemas.microsoft.com/office/powerpoint/2010/main" val="1015137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AA4C7890-215D-E049-86AB-0F94572F45C9}"/>
              </a:ext>
            </a:extLst>
          </p:cNvPr>
          <p:cNvSpPr>
            <a:spLocks noGrp="1"/>
          </p:cNvSpPr>
          <p:nvPr>
            <p:ph type="title"/>
          </p:nvPr>
        </p:nvSpPr>
        <p:spPr/>
        <p:txBody>
          <a:bodyPr/>
          <a:lstStyle/>
          <a:p>
            <a:r>
              <a:rPr lang="en-US" altLang="en-US" sz="3200" dirty="0">
                <a:latin typeface="Geneva" panose="020B0503030404040204" pitchFamily="34" charset="0"/>
                <a:ea typeface="ＭＳ Ｐゴシック" panose="020B0600070205080204" pitchFamily="34" charset="-128"/>
              </a:rPr>
              <a:t>Gifts</a:t>
            </a:r>
          </a:p>
        </p:txBody>
      </p:sp>
      <p:pic>
        <p:nvPicPr>
          <p:cNvPr id="77826" name="Content Placeholder 4" descr="Sample AFSSR Timeline MHA Table 1.pdf">
            <a:extLst>
              <a:ext uri="{FF2B5EF4-FFF2-40B4-BE49-F238E27FC236}">
                <a16:creationId xmlns:a16="http://schemas.microsoft.com/office/drawing/2014/main" id="{90DFFA3B-FE20-6E4B-B499-8BCD8460545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624" t="10979" r="6831" b="26312"/>
          <a:stretch>
            <a:fillRect/>
          </a:stretch>
        </p:blipFill>
        <p:spPr>
          <a:xfrm>
            <a:off x="0" y="1111250"/>
            <a:ext cx="9144000" cy="4654550"/>
          </a:xfrm>
        </p:spPr>
      </p:pic>
      <p:sp>
        <p:nvSpPr>
          <p:cNvPr id="4" name="Slide Number Placeholder 3">
            <a:extLst>
              <a:ext uri="{FF2B5EF4-FFF2-40B4-BE49-F238E27FC236}">
                <a16:creationId xmlns:a16="http://schemas.microsoft.com/office/drawing/2014/main" id="{D28708AF-1802-7A41-A777-2D924B474AF8}"/>
              </a:ext>
            </a:extLst>
          </p:cNvPr>
          <p:cNvSpPr>
            <a:spLocks noGrp="1"/>
          </p:cNvSpPr>
          <p:nvPr>
            <p:ph type="sldNum" sz="quarter" idx="10"/>
          </p:nvPr>
        </p:nvSpPr>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17D3309D-9B1E-3449-AAF4-4699A867B175}" type="slidenum">
              <a:rPr lang="en-US" altLang="en-US" sz="1000">
                <a:solidFill>
                  <a:srgbClr val="557372"/>
                </a:solidFill>
                <a:latin typeface="Geneva" panose="020B0503030404040204" pitchFamily="34" charset="0"/>
              </a:rPr>
              <a:pPr eaLnBrk="1" hangingPunct="1"/>
              <a:t>47</a:t>
            </a:fld>
            <a:endParaRPr lang="en-US" altLang="en-US" sz="1000" dirty="0">
              <a:solidFill>
                <a:srgbClr val="557372"/>
              </a:solidFill>
              <a:latin typeface="Geneva" panose="020B0503030404040204" pitchFamily="34" charset="0"/>
            </a:endParaRPr>
          </a:p>
        </p:txBody>
      </p:sp>
      <p:sp>
        <p:nvSpPr>
          <p:cNvPr id="77828" name="TextBox 5">
            <a:extLst>
              <a:ext uri="{FF2B5EF4-FFF2-40B4-BE49-F238E27FC236}">
                <a16:creationId xmlns:a16="http://schemas.microsoft.com/office/drawing/2014/main" id="{3F5043C5-F24A-2942-9829-6113012EBD73}"/>
              </a:ext>
            </a:extLst>
          </p:cNvPr>
          <p:cNvSpPr txBox="1">
            <a:spLocks noChangeArrowheads="1"/>
          </p:cNvSpPr>
          <p:nvPr/>
        </p:nvSpPr>
        <p:spPr bwMode="auto">
          <a:xfrm>
            <a:off x="100012" y="5748715"/>
            <a:ext cx="8943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600" dirty="0">
                <a:latin typeface="Geneva" panose="020B0503030404040204" pitchFamily="34" charset="0"/>
                <a:ea typeface="Geneva" panose="020B0503030404040204" pitchFamily="34" charset="0"/>
              </a:rPr>
              <a:t>http://www.margolishealy.com/files/resources/MH_CommonCleryChallenges_FINAL.pdf</a:t>
            </a:r>
          </a:p>
        </p:txBody>
      </p:sp>
    </p:spTree>
    <p:extLst>
      <p:ext uri="{BB962C8B-B14F-4D97-AF65-F5344CB8AC3E}">
        <p14:creationId xmlns:p14="http://schemas.microsoft.com/office/powerpoint/2010/main" val="3804347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p:txBody>
          <a:bodyPr/>
          <a:lstStyle/>
          <a:p>
            <a:endParaRPr lang="en-US" dirty="0">
              <a:solidFill>
                <a:srgbClr val="557372"/>
              </a:solidFill>
            </a:endParaRPr>
          </a:p>
        </p:txBody>
      </p:sp>
      <p:sp>
        <p:nvSpPr>
          <p:cNvPr id="2" name="Slide Number Placeholder 1"/>
          <p:cNvSpPr>
            <a:spLocks noGrp="1"/>
          </p:cNvSpPr>
          <p:nvPr>
            <p:ph type="sldNum" sz="quarter" idx="10"/>
          </p:nvPr>
        </p:nvSpPr>
        <p:spPr/>
        <p:txBody>
          <a:bodyPr/>
          <a:lstStyle/>
          <a:p>
            <a:pPr>
              <a:defRPr/>
            </a:pPr>
            <a:fld id="{F20E8674-E206-024E-A2AC-C908CC9863FA}" type="slidenum">
              <a:rPr lang="en-US" smtClean="0"/>
              <a:pPr>
                <a:defRPr/>
              </a:pPr>
              <a:t>48</a:t>
            </a:fld>
            <a:endParaRPr lang="en-US" dirty="0"/>
          </a:p>
        </p:txBody>
      </p:sp>
      <p:sp>
        <p:nvSpPr>
          <p:cNvPr id="4" name="Rectangle 3"/>
          <p:cNvSpPr/>
          <p:nvPr/>
        </p:nvSpPr>
        <p:spPr>
          <a:xfrm>
            <a:off x="0" y="0"/>
            <a:ext cx="9153525"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060" name="TextBox 4"/>
          <p:cNvSpPr txBox="1">
            <a:spLocks noChangeArrowheads="1"/>
          </p:cNvSpPr>
          <p:nvPr/>
        </p:nvSpPr>
        <p:spPr bwMode="auto">
          <a:xfrm>
            <a:off x="2073275" y="430213"/>
            <a:ext cx="499745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b="1" dirty="0">
                <a:latin typeface="Geneva" charset="0"/>
                <a:cs typeface="Geneva" charset="0"/>
              </a:rPr>
              <a:t>Stay Connected With Us</a:t>
            </a:r>
          </a:p>
        </p:txBody>
      </p:sp>
      <p:pic>
        <p:nvPicPr>
          <p:cNvPr id="45061" name="Picture 5" descr="C6p36iLWgAE_v6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122488"/>
            <a:ext cx="2211388" cy="1382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2" name="Picture 6" descr="C6p36iLWgAE_v6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200150"/>
            <a:ext cx="2255838" cy="1411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3" name="Picture 7" descr="C6p36iLWgAE_v6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3041650"/>
            <a:ext cx="2284413" cy="142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4" name="TextBox 9"/>
          <p:cNvSpPr txBox="1">
            <a:spLocks noChangeArrowheads="1"/>
          </p:cNvSpPr>
          <p:nvPr/>
        </p:nvSpPr>
        <p:spPr bwMode="auto">
          <a:xfrm>
            <a:off x="1006475" y="2611438"/>
            <a:ext cx="4840288"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dirty="0">
                <a:solidFill>
                  <a:srgbClr val="000000"/>
                </a:solidFill>
                <a:latin typeface="Geneva" charset="0"/>
                <a:cs typeface="Geneva" charset="0"/>
              </a:rPr>
              <a:t>www.facebook.com/margolishealy</a:t>
            </a:r>
          </a:p>
        </p:txBody>
      </p:sp>
      <p:sp>
        <p:nvSpPr>
          <p:cNvPr id="45065" name="TextBox 10"/>
          <p:cNvSpPr txBox="1">
            <a:spLocks noChangeArrowheads="1"/>
          </p:cNvSpPr>
          <p:nvPr/>
        </p:nvSpPr>
        <p:spPr bwMode="auto">
          <a:xfrm>
            <a:off x="1006475" y="1651000"/>
            <a:ext cx="2278063"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dirty="0">
                <a:solidFill>
                  <a:srgbClr val="000000"/>
                </a:solidFill>
                <a:latin typeface="Geneva" charset="0"/>
                <a:cs typeface="Geneva" charset="0"/>
              </a:rPr>
              <a:t>@margolishealy</a:t>
            </a:r>
          </a:p>
        </p:txBody>
      </p:sp>
      <p:sp>
        <p:nvSpPr>
          <p:cNvPr id="45066" name="TextBox 11"/>
          <p:cNvSpPr txBox="1">
            <a:spLocks noChangeArrowheads="1"/>
          </p:cNvSpPr>
          <p:nvPr/>
        </p:nvSpPr>
        <p:spPr bwMode="auto">
          <a:xfrm>
            <a:off x="1006475" y="3532188"/>
            <a:ext cx="7932738"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dirty="0">
                <a:solidFill>
                  <a:srgbClr val="000000"/>
                </a:solidFill>
                <a:latin typeface="Geneva" charset="0"/>
                <a:cs typeface="Geneva" charset="0"/>
              </a:rPr>
              <a:t>www.linkedin.com/company/margolis-healy-&amp;-associates</a:t>
            </a:r>
          </a:p>
        </p:txBody>
      </p:sp>
      <p:pic>
        <p:nvPicPr>
          <p:cNvPr id="45067" name="Picture 13" descr="MH&amp;A LOGO Web sans Bckgr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150" y="5716588"/>
            <a:ext cx="3802063"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8" name="Picture 15" descr="NCCPS ID-horz-cl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3338" y="5622925"/>
            <a:ext cx="29781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79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9172" y="462359"/>
            <a:ext cx="5102225" cy="576262"/>
          </a:xfrm>
        </p:spPr>
        <p:txBody>
          <a:bodyPr/>
          <a:lstStyle/>
          <a:p>
            <a:r>
              <a:rPr lang="en-US" sz="3200" dirty="0"/>
              <a:t>Clery &amp; TIX Enforcement</a:t>
            </a:r>
          </a:p>
        </p:txBody>
      </p:sp>
      <p:sp>
        <p:nvSpPr>
          <p:cNvPr id="4" name="Slide Number Placeholder 3"/>
          <p:cNvSpPr>
            <a:spLocks noGrp="1"/>
          </p:cNvSpPr>
          <p:nvPr>
            <p:ph type="sldNum" sz="quarter" idx="10"/>
          </p:nvPr>
        </p:nvSpPr>
        <p:spPr/>
        <p:txBody>
          <a:bodyPr/>
          <a:lstStyle/>
          <a:p>
            <a:pPr>
              <a:defRPr/>
            </a:pPr>
            <a:fld id="{9F69FA83-E230-1743-B07A-B3BAE8D6B71B}" type="slidenum">
              <a:rPr lang="en-US" smtClean="0"/>
              <a:pPr>
                <a:defRPr/>
              </a:pPr>
              <a:t>5</a:t>
            </a:fld>
            <a:endParaRPr lang="en-US" dirty="0"/>
          </a:p>
        </p:txBody>
      </p:sp>
      <p:sp>
        <p:nvSpPr>
          <p:cNvPr id="5" name="Content Placeholder 4"/>
          <p:cNvSpPr>
            <a:spLocks noGrp="1"/>
          </p:cNvSpPr>
          <p:nvPr>
            <p:ph sz="half" idx="4294967295"/>
          </p:nvPr>
        </p:nvSpPr>
        <p:spPr>
          <a:xfrm>
            <a:off x="387503" y="1684734"/>
            <a:ext cx="3654272" cy="4724004"/>
          </a:xfrm>
          <a:prstGeom prst="rect">
            <a:avLst/>
          </a:prstGeom>
        </p:spPr>
        <p:txBody>
          <a:bodyPr>
            <a:normAutofit fontScale="70000" lnSpcReduction="20000"/>
          </a:bodyPr>
          <a:lstStyle/>
          <a:p>
            <a:r>
              <a:rPr lang="en-US" sz="3400" dirty="0"/>
              <a:t>Sexual assault</a:t>
            </a:r>
          </a:p>
          <a:p>
            <a:r>
              <a:rPr lang="en-US" sz="3400" dirty="0"/>
              <a:t>Dating violence</a:t>
            </a:r>
          </a:p>
          <a:p>
            <a:r>
              <a:rPr lang="en-US" sz="3400" dirty="0"/>
              <a:t>Domestic violence</a:t>
            </a:r>
          </a:p>
          <a:p>
            <a:r>
              <a:rPr lang="en-US" sz="3400" dirty="0"/>
              <a:t>Stalking</a:t>
            </a:r>
          </a:p>
          <a:p>
            <a:r>
              <a:rPr lang="en-US" sz="3400" dirty="0"/>
              <a:t>Other Clery crimes</a:t>
            </a:r>
          </a:p>
          <a:p>
            <a:r>
              <a:rPr lang="en-US" sz="3400" dirty="0"/>
              <a:t>Scope </a:t>
            </a:r>
          </a:p>
          <a:p>
            <a:pPr lvl="1"/>
            <a:r>
              <a:rPr lang="en-US" sz="2600" dirty="0"/>
              <a:t>On Clery geography (for counting)</a:t>
            </a:r>
          </a:p>
          <a:p>
            <a:pPr lvl="1"/>
            <a:r>
              <a:rPr lang="en-US" sz="2600" dirty="0"/>
              <a:t>Across campus (for policies and procedures)</a:t>
            </a:r>
          </a:p>
          <a:p>
            <a:pPr lvl="1"/>
            <a:endParaRPr lang="en-US" dirty="0"/>
          </a:p>
        </p:txBody>
      </p:sp>
      <p:sp>
        <p:nvSpPr>
          <p:cNvPr id="6" name="Text Placeholder 3"/>
          <p:cNvSpPr txBox="1">
            <a:spLocks/>
          </p:cNvSpPr>
          <p:nvPr/>
        </p:nvSpPr>
        <p:spPr bwMode="auto">
          <a:xfrm>
            <a:off x="387503" y="1044972"/>
            <a:ext cx="4040188" cy="63976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130000"/>
              </a:lnSpc>
              <a:spcBef>
                <a:spcPts val="1000"/>
              </a:spcBef>
              <a:spcAft>
                <a:spcPct val="0"/>
              </a:spcAft>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Clery – Clery Team</a:t>
            </a:r>
          </a:p>
        </p:txBody>
      </p:sp>
      <p:sp>
        <p:nvSpPr>
          <p:cNvPr id="7" name="Content Placeholder 6"/>
          <p:cNvSpPr>
            <a:spLocks noGrp="1"/>
          </p:cNvSpPr>
          <p:nvPr>
            <p:ph sz="quarter" idx="4294967295"/>
          </p:nvPr>
        </p:nvSpPr>
        <p:spPr>
          <a:xfrm>
            <a:off x="4949825" y="1713308"/>
            <a:ext cx="4041775" cy="4660504"/>
          </a:xfrm>
          <a:prstGeom prst="rect">
            <a:avLst/>
          </a:prstGeom>
        </p:spPr>
        <p:txBody>
          <a:bodyPr>
            <a:normAutofit fontScale="25000" lnSpcReduction="20000"/>
          </a:bodyPr>
          <a:lstStyle/>
          <a:p>
            <a:r>
              <a:rPr lang="en-US" sz="9600" dirty="0"/>
              <a:t>Sex discrimination</a:t>
            </a:r>
          </a:p>
          <a:p>
            <a:r>
              <a:rPr lang="en-US" sz="9600" dirty="0"/>
              <a:t>Sexual and gender-based harassment</a:t>
            </a:r>
          </a:p>
          <a:p>
            <a:r>
              <a:rPr lang="en-US" sz="9600" dirty="0"/>
              <a:t>Sexual violence</a:t>
            </a:r>
          </a:p>
          <a:p>
            <a:r>
              <a:rPr lang="en-US" sz="9600" dirty="0"/>
              <a:t>Scope</a:t>
            </a:r>
          </a:p>
          <a:p>
            <a:pPr lvl="1"/>
            <a:r>
              <a:rPr lang="en-US" sz="7200" dirty="0"/>
              <a:t>On campus</a:t>
            </a:r>
          </a:p>
          <a:p>
            <a:pPr lvl="1"/>
            <a:r>
              <a:rPr lang="en-US" sz="7200" dirty="0"/>
              <a:t>In the context of any school program or activity</a:t>
            </a:r>
          </a:p>
          <a:p>
            <a:pPr lvl="1"/>
            <a:r>
              <a:rPr lang="en-US" sz="7200" dirty="0"/>
              <a:t>Continuing effects on campus caused by off-campus conduct</a:t>
            </a:r>
          </a:p>
        </p:txBody>
      </p:sp>
      <p:sp>
        <p:nvSpPr>
          <p:cNvPr id="8" name="Text Placeholder 5"/>
          <p:cNvSpPr txBox="1">
            <a:spLocks/>
          </p:cNvSpPr>
          <p:nvPr/>
        </p:nvSpPr>
        <p:spPr>
          <a:xfrm>
            <a:off x="4949825" y="1073547"/>
            <a:ext cx="4041775" cy="639762"/>
          </a:xfrm>
          <a:prstGeom prst="rect">
            <a:avLst/>
          </a:prstGeom>
        </p:spPr>
        <p:txBody>
          <a:bodyPr/>
          <a:lstStyle>
            <a:lvl1pPr marL="228600" indent="-228600" algn="l" rtl="0" eaLnBrk="0" fontAlgn="base" hangingPunct="0">
              <a:lnSpc>
                <a:spcPct val="130000"/>
              </a:lnSpc>
              <a:spcBef>
                <a:spcPts val="1000"/>
              </a:spcBef>
              <a:spcAft>
                <a:spcPct val="0"/>
              </a:spcAft>
              <a:buFont typeface="Arial" charset="0"/>
              <a:buChar char="•"/>
              <a:defRPr sz="2800" kern="1200">
                <a:solidFill>
                  <a:srgbClr val="557372"/>
                </a:solidFill>
                <a:latin typeface="Geneva" charset="0"/>
                <a:ea typeface="ＭＳ Ｐゴシック" charset="0"/>
                <a:cs typeface="Geneva" charset="0"/>
              </a:defRPr>
            </a:lvl1pPr>
            <a:lvl2pPr marL="685800" indent="-228600" algn="l" rtl="0" eaLnBrk="0" fontAlgn="base" hangingPunct="0">
              <a:lnSpc>
                <a:spcPct val="130000"/>
              </a:lnSpc>
              <a:spcBef>
                <a:spcPts val="1000"/>
              </a:spcBef>
              <a:spcAft>
                <a:spcPct val="0"/>
              </a:spcAft>
              <a:buFont typeface="Lucida Grande" charset="0"/>
              <a:buChar char="-"/>
              <a:defRPr sz="2400" kern="1200">
                <a:solidFill>
                  <a:srgbClr val="557372"/>
                </a:solidFill>
                <a:latin typeface="Geneva" charset="0"/>
                <a:ea typeface="Geneva" charset="0"/>
                <a:cs typeface="Geneva" charset="0"/>
              </a:defRPr>
            </a:lvl2pPr>
            <a:lvl3pPr marL="1143000" indent="-228600" algn="l" rtl="0" eaLnBrk="0" fontAlgn="base" hangingPunct="0">
              <a:lnSpc>
                <a:spcPct val="130000"/>
              </a:lnSpc>
              <a:spcBef>
                <a:spcPts val="1000"/>
              </a:spcBef>
              <a:spcAft>
                <a:spcPct val="0"/>
              </a:spcAft>
              <a:buFont typeface="Wingdings" charset="0"/>
              <a:buChar char="ü"/>
              <a:defRPr sz="2000" kern="1200">
                <a:solidFill>
                  <a:srgbClr val="557372"/>
                </a:solidFill>
                <a:latin typeface="Geneva" charset="0"/>
                <a:ea typeface="Geneva" charset="0"/>
                <a:cs typeface="Geneva" charset="0"/>
              </a:defRPr>
            </a:lvl3pPr>
            <a:lvl4pPr marL="1600200" indent="-228600" algn="l" rtl="0" eaLnBrk="0" fontAlgn="base" hangingPunct="0">
              <a:lnSpc>
                <a:spcPct val="130000"/>
              </a:lnSpc>
              <a:spcBef>
                <a:spcPts val="1000"/>
              </a:spcBef>
              <a:spcAft>
                <a:spcPct val="0"/>
              </a:spcAft>
              <a:buFont typeface="Wingdings" charset="0"/>
              <a:buChar char="Ø"/>
              <a:defRPr kern="1200">
                <a:solidFill>
                  <a:srgbClr val="557372"/>
                </a:solidFill>
                <a:latin typeface="Geneva" charset="0"/>
                <a:ea typeface="Geneva" charset="0"/>
                <a:cs typeface="Geneva" charset="0"/>
              </a:defRPr>
            </a:lvl4pPr>
            <a:lvl5pPr marL="2057400" indent="-228600" algn="l" rtl="0" eaLnBrk="0" fontAlgn="base" hangingPunct="0">
              <a:lnSpc>
                <a:spcPct val="130000"/>
              </a:lnSpc>
              <a:spcBef>
                <a:spcPts val="1000"/>
              </a:spcBef>
              <a:spcAft>
                <a:spcPct val="0"/>
              </a:spcAft>
              <a:buFont typeface="Wingdings" charset="0"/>
              <a:buChar char="§"/>
              <a:defRPr kern="1200">
                <a:solidFill>
                  <a:srgbClr val="557372"/>
                </a:solidFill>
                <a:latin typeface="Geneva" charset="0"/>
                <a:ea typeface="Geneva" charset="0"/>
                <a:cs typeface="Genev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Title IX - OCR</a:t>
            </a:r>
          </a:p>
        </p:txBody>
      </p:sp>
    </p:spTree>
    <p:extLst>
      <p:ext uri="{BB962C8B-B14F-4D97-AF65-F5344CB8AC3E}">
        <p14:creationId xmlns:p14="http://schemas.microsoft.com/office/powerpoint/2010/main" val="239857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990" y="439113"/>
            <a:ext cx="4572000" cy="576262"/>
          </a:xfrm>
        </p:spPr>
        <p:txBody>
          <a:bodyPr/>
          <a:lstStyle/>
          <a:p>
            <a:r>
              <a:rPr lang="en-US" sz="3200" dirty="0"/>
              <a:t>Who’s Who</a:t>
            </a:r>
            <a:r>
              <a:rPr lang="en-US" dirty="0"/>
              <a:t>		</a:t>
            </a:r>
          </a:p>
        </p:txBody>
      </p:sp>
      <p:sp>
        <p:nvSpPr>
          <p:cNvPr id="3" name="Content Placeholder 2"/>
          <p:cNvSpPr>
            <a:spLocks noGrp="1"/>
          </p:cNvSpPr>
          <p:nvPr>
            <p:ph idx="1"/>
          </p:nvPr>
        </p:nvSpPr>
        <p:spPr>
          <a:xfrm>
            <a:off x="628650" y="1347788"/>
            <a:ext cx="7886700" cy="4743429"/>
          </a:xfrm>
        </p:spPr>
        <p:txBody>
          <a:bodyPr/>
          <a:lstStyle/>
          <a:p>
            <a:r>
              <a:rPr lang="en-US" dirty="0"/>
              <a:t>CSAs are…</a:t>
            </a:r>
          </a:p>
          <a:p>
            <a:r>
              <a:rPr lang="en-US" dirty="0"/>
              <a:t>Responsible employees are…</a:t>
            </a:r>
          </a:p>
          <a:p>
            <a:r>
              <a:rPr lang="en-US" dirty="0"/>
              <a:t>Some examples are...</a:t>
            </a:r>
          </a:p>
          <a:p>
            <a:r>
              <a:rPr lang="en-US" dirty="0"/>
              <a:t>Duty to report </a:t>
            </a:r>
          </a:p>
          <a:p>
            <a:pPr lvl="1"/>
            <a:r>
              <a:rPr lang="en-US" dirty="0"/>
              <a:t>To… and When…</a:t>
            </a:r>
          </a:p>
          <a:p>
            <a:pPr lvl="1"/>
            <a:r>
              <a:rPr lang="en-US" dirty="0"/>
              <a:t>That… and Happened where…</a:t>
            </a:r>
          </a:p>
          <a:p>
            <a:pPr lvl="1"/>
            <a:r>
              <a:rPr lang="en-US" dirty="0"/>
              <a:t>Without PII?</a:t>
            </a:r>
          </a:p>
        </p:txBody>
      </p:sp>
      <p:sp>
        <p:nvSpPr>
          <p:cNvPr id="4" name="Slide Number Placeholder 3"/>
          <p:cNvSpPr>
            <a:spLocks noGrp="1"/>
          </p:cNvSpPr>
          <p:nvPr>
            <p:ph type="sldNum" sz="quarter" idx="10"/>
          </p:nvPr>
        </p:nvSpPr>
        <p:spPr/>
        <p:txBody>
          <a:bodyPr/>
          <a:lstStyle/>
          <a:p>
            <a:pPr>
              <a:defRPr/>
            </a:pPr>
            <a:fld id="{9F69FA83-E230-1743-B07A-B3BAE8D6B71B}" type="slidenum">
              <a:rPr lang="en-US" smtClean="0"/>
              <a:pPr>
                <a:defRPr/>
              </a:pPr>
              <a:t>6</a:t>
            </a:fld>
            <a:endParaRPr lang="en-US" dirty="0"/>
          </a:p>
        </p:txBody>
      </p:sp>
    </p:spTree>
    <p:extLst>
      <p:ext uri="{BB962C8B-B14F-4D97-AF65-F5344CB8AC3E}">
        <p14:creationId xmlns:p14="http://schemas.microsoft.com/office/powerpoint/2010/main" val="270678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431618"/>
            <a:ext cx="4572000" cy="576262"/>
          </a:xfrm>
        </p:spPr>
        <p:txBody>
          <a:bodyPr/>
          <a:lstStyle/>
          <a:p>
            <a:r>
              <a:rPr lang="en-US" sz="3200" dirty="0"/>
              <a:t>Complainant’s View</a:t>
            </a:r>
          </a:p>
        </p:txBody>
      </p:sp>
      <p:sp>
        <p:nvSpPr>
          <p:cNvPr id="4" name="Slide Number Placeholder 3"/>
          <p:cNvSpPr>
            <a:spLocks noGrp="1"/>
          </p:cNvSpPr>
          <p:nvPr>
            <p:ph type="sldNum" sz="quarter" idx="10"/>
          </p:nvPr>
        </p:nvSpPr>
        <p:spPr/>
        <p:txBody>
          <a:bodyPr/>
          <a:lstStyle/>
          <a:p>
            <a:pPr>
              <a:defRPr/>
            </a:pPr>
            <a:fld id="{9F69FA83-E230-1743-B07A-B3BAE8D6B71B}" type="slidenum">
              <a:rPr lang="en-US" smtClean="0"/>
              <a:pPr>
                <a:defRPr/>
              </a:pPr>
              <a:t>7</a:t>
            </a:fld>
            <a:endParaRPr lang="en-US" dirty="0"/>
          </a:p>
        </p:txBody>
      </p:sp>
      <p:sp>
        <p:nvSpPr>
          <p:cNvPr id="5" name="Line 2"/>
          <p:cNvSpPr>
            <a:spLocks noChangeShapeType="1"/>
          </p:cNvSpPr>
          <p:nvPr/>
        </p:nvSpPr>
        <p:spPr bwMode="auto">
          <a:xfrm flipH="1">
            <a:off x="4154574" y="4298601"/>
            <a:ext cx="285750" cy="28575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6" name="Line 3"/>
          <p:cNvSpPr>
            <a:spLocks noChangeShapeType="1"/>
          </p:cNvSpPr>
          <p:nvPr/>
        </p:nvSpPr>
        <p:spPr bwMode="auto">
          <a:xfrm>
            <a:off x="5469024" y="4355530"/>
            <a:ext cx="1314450" cy="514573"/>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7" name="Line 4"/>
          <p:cNvSpPr>
            <a:spLocks noChangeShapeType="1"/>
          </p:cNvSpPr>
          <p:nvPr/>
        </p:nvSpPr>
        <p:spPr bwMode="auto">
          <a:xfrm flipH="1">
            <a:off x="7226387" y="5112319"/>
            <a:ext cx="0" cy="142875"/>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8" name="Line 5"/>
          <p:cNvSpPr>
            <a:spLocks noChangeShapeType="1"/>
          </p:cNvSpPr>
          <p:nvPr/>
        </p:nvSpPr>
        <p:spPr bwMode="auto">
          <a:xfrm flipH="1">
            <a:off x="1768561" y="4240558"/>
            <a:ext cx="385763" cy="228824"/>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9" name="Line 6"/>
          <p:cNvSpPr>
            <a:spLocks noChangeShapeType="1"/>
          </p:cNvSpPr>
          <p:nvPr/>
        </p:nvSpPr>
        <p:spPr bwMode="auto">
          <a:xfrm flipH="1">
            <a:off x="2611524" y="4240558"/>
            <a:ext cx="0" cy="35049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10" name="Line 7"/>
          <p:cNvSpPr>
            <a:spLocks noChangeShapeType="1"/>
          </p:cNvSpPr>
          <p:nvPr/>
        </p:nvSpPr>
        <p:spPr bwMode="auto">
          <a:xfrm flipH="1">
            <a:off x="2710775" y="3784028"/>
            <a:ext cx="1386649" cy="1535907"/>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11" name="Oval 8"/>
          <p:cNvSpPr>
            <a:spLocks noChangeArrowheads="1"/>
          </p:cNvSpPr>
          <p:nvPr/>
        </p:nvSpPr>
        <p:spPr bwMode="auto">
          <a:xfrm>
            <a:off x="3561643" y="2754883"/>
            <a:ext cx="2000250" cy="1029146"/>
          </a:xfrm>
          <a:prstGeom prst="ellipse">
            <a:avLst/>
          </a:prstGeom>
          <a:solidFill>
            <a:srgbClr val="FF3300"/>
          </a:solidFill>
          <a:ln w="57150" cmpd="thinThick">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endParaRPr lang="en-US" sz="2400" dirty="0">
              <a:latin typeface="Arial"/>
              <a:cs typeface="Arial"/>
            </a:endParaRPr>
          </a:p>
        </p:txBody>
      </p:sp>
      <p:sp>
        <p:nvSpPr>
          <p:cNvPr id="12" name="Text Box 9"/>
          <p:cNvSpPr txBox="1">
            <a:spLocks noChangeArrowheads="1"/>
          </p:cNvSpPr>
          <p:nvPr/>
        </p:nvSpPr>
        <p:spPr bwMode="auto">
          <a:xfrm>
            <a:off x="3733093" y="3105372"/>
            <a:ext cx="1657350" cy="384721"/>
          </a:xfrm>
          <a:prstGeom prst="rect">
            <a:avLst/>
          </a:prstGeom>
          <a:noFill/>
          <a:ln w="9525">
            <a:noFill/>
            <a:miter lim="800000"/>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spcBef>
                <a:spcPct val="0"/>
              </a:spcBef>
              <a:buFontTx/>
              <a:buNone/>
            </a:pPr>
            <a:r>
              <a:rPr lang="en-US" sz="1900" b="1" dirty="0">
                <a:latin typeface="Arial"/>
                <a:cs typeface="Arial"/>
              </a:rPr>
              <a:t>Complainant</a:t>
            </a:r>
          </a:p>
        </p:txBody>
      </p:sp>
      <p:sp>
        <p:nvSpPr>
          <p:cNvPr id="13" name="Text Box 10"/>
          <p:cNvSpPr txBox="1">
            <a:spLocks noChangeArrowheads="1"/>
          </p:cNvSpPr>
          <p:nvPr/>
        </p:nvSpPr>
        <p:spPr bwMode="auto">
          <a:xfrm>
            <a:off x="5983374" y="2390998"/>
            <a:ext cx="1314450" cy="253916"/>
          </a:xfrm>
          <a:prstGeom prst="rect">
            <a:avLst/>
          </a:prstGeom>
          <a:solidFill>
            <a:srgbClr val="0000FF"/>
          </a:solidFill>
          <a:ln w="317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1050" dirty="0">
                <a:solidFill>
                  <a:schemeClr val="bg1"/>
                </a:solidFill>
                <a:latin typeface="Arial"/>
                <a:cs typeface="Arial"/>
              </a:rPr>
              <a:t>Communications</a:t>
            </a:r>
          </a:p>
        </p:txBody>
      </p:sp>
      <p:sp>
        <p:nvSpPr>
          <p:cNvPr id="14" name="Text Box 11"/>
          <p:cNvSpPr txBox="1">
            <a:spLocks noChangeArrowheads="1"/>
          </p:cNvSpPr>
          <p:nvPr/>
        </p:nvSpPr>
        <p:spPr bwMode="auto">
          <a:xfrm>
            <a:off x="5640474" y="2983705"/>
            <a:ext cx="571500" cy="230832"/>
          </a:xfrm>
          <a:prstGeom prst="rect">
            <a:avLst/>
          </a:prstGeom>
          <a:solidFill>
            <a:srgbClr val="C8E1B7"/>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Friends</a:t>
            </a:r>
          </a:p>
        </p:txBody>
      </p:sp>
      <p:sp>
        <p:nvSpPr>
          <p:cNvPr id="15" name="Text Box 12"/>
          <p:cNvSpPr txBox="1">
            <a:spLocks noChangeArrowheads="1"/>
          </p:cNvSpPr>
          <p:nvPr/>
        </p:nvSpPr>
        <p:spPr bwMode="auto">
          <a:xfrm>
            <a:off x="6383424" y="2983705"/>
            <a:ext cx="742950" cy="230832"/>
          </a:xfrm>
          <a:prstGeom prst="rect">
            <a:avLst/>
          </a:prstGeom>
          <a:solidFill>
            <a:srgbClr val="66CCFF"/>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Support</a:t>
            </a:r>
          </a:p>
        </p:txBody>
      </p:sp>
      <p:sp>
        <p:nvSpPr>
          <p:cNvPr id="16" name="Text Box 13"/>
          <p:cNvSpPr txBox="1">
            <a:spLocks noChangeArrowheads="1"/>
          </p:cNvSpPr>
          <p:nvPr/>
        </p:nvSpPr>
        <p:spPr bwMode="auto">
          <a:xfrm>
            <a:off x="7297824" y="2926779"/>
            <a:ext cx="571500" cy="230832"/>
          </a:xfrm>
          <a:prstGeom prst="rect">
            <a:avLst/>
          </a:prstGeom>
          <a:solidFill>
            <a:srgbClr val="CB35A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Family</a:t>
            </a:r>
          </a:p>
        </p:txBody>
      </p:sp>
      <p:sp>
        <p:nvSpPr>
          <p:cNvPr id="17" name="Line 14"/>
          <p:cNvSpPr>
            <a:spLocks noChangeShapeType="1"/>
          </p:cNvSpPr>
          <p:nvPr/>
        </p:nvSpPr>
        <p:spPr bwMode="auto">
          <a:xfrm flipH="1" flipV="1">
            <a:off x="6726324" y="2641028"/>
            <a:ext cx="0" cy="342677"/>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18" name="Line 15"/>
          <p:cNvSpPr>
            <a:spLocks noChangeShapeType="1"/>
          </p:cNvSpPr>
          <p:nvPr/>
        </p:nvSpPr>
        <p:spPr bwMode="auto">
          <a:xfrm flipV="1">
            <a:off x="5869074" y="2641028"/>
            <a:ext cx="171450" cy="342677"/>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19" name="Line 16"/>
          <p:cNvSpPr>
            <a:spLocks noChangeShapeType="1"/>
          </p:cNvSpPr>
          <p:nvPr/>
        </p:nvSpPr>
        <p:spPr bwMode="auto">
          <a:xfrm flipH="1" flipV="1">
            <a:off x="7183524" y="2641028"/>
            <a:ext cx="285750" cy="28575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20" name="Line 17"/>
          <p:cNvSpPr>
            <a:spLocks noChangeShapeType="1"/>
          </p:cNvSpPr>
          <p:nvPr/>
        </p:nvSpPr>
        <p:spPr bwMode="auto">
          <a:xfrm flipH="1">
            <a:off x="5297574" y="2469133"/>
            <a:ext cx="685800" cy="457646"/>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21" name="Text Box 18"/>
          <p:cNvSpPr txBox="1">
            <a:spLocks noChangeArrowheads="1"/>
          </p:cNvSpPr>
          <p:nvPr/>
        </p:nvSpPr>
        <p:spPr bwMode="auto">
          <a:xfrm>
            <a:off x="1525674" y="2526059"/>
            <a:ext cx="685800" cy="230832"/>
          </a:xfrm>
          <a:prstGeom prst="rect">
            <a:avLst/>
          </a:prstGeom>
          <a:solidFill>
            <a:srgbClr val="666699"/>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Shunning</a:t>
            </a:r>
          </a:p>
        </p:txBody>
      </p:sp>
      <p:sp>
        <p:nvSpPr>
          <p:cNvPr id="22" name="Text Box 19"/>
          <p:cNvSpPr txBox="1">
            <a:spLocks noChangeArrowheads="1"/>
          </p:cNvSpPr>
          <p:nvPr/>
        </p:nvSpPr>
        <p:spPr bwMode="auto">
          <a:xfrm>
            <a:off x="2497224" y="2526059"/>
            <a:ext cx="742950" cy="230832"/>
          </a:xfrm>
          <a:prstGeom prst="rect">
            <a:avLst/>
          </a:prstGeom>
          <a:solidFill>
            <a:srgbClr val="99CCFF"/>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b="1" dirty="0">
                <a:latin typeface="Arial"/>
                <a:cs typeface="Arial"/>
              </a:rPr>
              <a:t>Stigma</a:t>
            </a:r>
          </a:p>
        </p:txBody>
      </p:sp>
      <p:sp>
        <p:nvSpPr>
          <p:cNvPr id="23" name="Text Box 20"/>
          <p:cNvSpPr txBox="1">
            <a:spLocks noChangeArrowheads="1"/>
          </p:cNvSpPr>
          <p:nvPr/>
        </p:nvSpPr>
        <p:spPr bwMode="auto">
          <a:xfrm>
            <a:off x="2068599" y="3859930"/>
            <a:ext cx="914400" cy="577081"/>
          </a:xfrm>
          <a:prstGeom prst="rect">
            <a:avLst/>
          </a:prstGeom>
          <a:solidFill>
            <a:srgbClr val="0000FF"/>
          </a:solidFill>
          <a:ln w="317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1050" dirty="0">
                <a:solidFill>
                  <a:schemeClr val="bg1"/>
                </a:solidFill>
                <a:latin typeface="Arial"/>
                <a:cs typeface="Arial"/>
              </a:rPr>
              <a:t>Practical Life Changes</a:t>
            </a:r>
          </a:p>
        </p:txBody>
      </p:sp>
      <p:sp>
        <p:nvSpPr>
          <p:cNvPr id="24" name="Text Box 21"/>
          <p:cNvSpPr txBox="1">
            <a:spLocks noChangeArrowheads="1"/>
          </p:cNvSpPr>
          <p:nvPr/>
        </p:nvSpPr>
        <p:spPr bwMode="auto">
          <a:xfrm>
            <a:off x="2065187" y="2981843"/>
            <a:ext cx="914400" cy="253916"/>
          </a:xfrm>
          <a:prstGeom prst="rect">
            <a:avLst/>
          </a:prstGeom>
          <a:solidFill>
            <a:srgbClr val="0000FF"/>
          </a:solidFill>
          <a:ln w="317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1050" dirty="0">
                <a:solidFill>
                  <a:schemeClr val="bg1"/>
                </a:solidFill>
                <a:latin typeface="Arial"/>
                <a:cs typeface="Arial"/>
              </a:rPr>
              <a:t>Counseling</a:t>
            </a:r>
          </a:p>
        </p:txBody>
      </p:sp>
      <p:sp>
        <p:nvSpPr>
          <p:cNvPr id="25" name="Line 22"/>
          <p:cNvSpPr>
            <a:spLocks noChangeShapeType="1"/>
          </p:cNvSpPr>
          <p:nvPr/>
        </p:nvSpPr>
        <p:spPr bwMode="auto">
          <a:xfrm flipH="1">
            <a:off x="2954424" y="3151136"/>
            <a:ext cx="628650" cy="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26" name="Text Box 23"/>
          <p:cNvSpPr txBox="1">
            <a:spLocks noChangeArrowheads="1"/>
          </p:cNvSpPr>
          <p:nvPr/>
        </p:nvSpPr>
        <p:spPr bwMode="auto">
          <a:xfrm>
            <a:off x="1468524" y="3326383"/>
            <a:ext cx="685800" cy="369332"/>
          </a:xfrm>
          <a:prstGeom prst="rect">
            <a:avLst/>
          </a:prstGeom>
          <a:solidFill>
            <a:srgbClr val="00CC99"/>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Safety Concerns</a:t>
            </a:r>
          </a:p>
        </p:txBody>
      </p:sp>
      <p:sp>
        <p:nvSpPr>
          <p:cNvPr id="27" name="Text Box 24"/>
          <p:cNvSpPr txBox="1">
            <a:spLocks noChangeArrowheads="1"/>
          </p:cNvSpPr>
          <p:nvPr/>
        </p:nvSpPr>
        <p:spPr bwMode="auto">
          <a:xfrm>
            <a:off x="2725824" y="3269455"/>
            <a:ext cx="685800" cy="369332"/>
          </a:xfrm>
          <a:prstGeom prst="rect">
            <a:avLst/>
          </a:prstGeom>
          <a:solidFill>
            <a:srgbClr val="99FFCC"/>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Change School</a:t>
            </a:r>
          </a:p>
        </p:txBody>
      </p:sp>
      <p:sp>
        <p:nvSpPr>
          <p:cNvPr id="28" name="Text Box 25"/>
          <p:cNvSpPr txBox="1">
            <a:spLocks noChangeArrowheads="1"/>
          </p:cNvSpPr>
          <p:nvPr/>
        </p:nvSpPr>
        <p:spPr bwMode="auto">
          <a:xfrm>
            <a:off x="1375655" y="4469383"/>
            <a:ext cx="857250" cy="369332"/>
          </a:xfrm>
          <a:prstGeom prst="rect">
            <a:avLst/>
          </a:prstGeom>
          <a:solidFill>
            <a:srgbClr val="FF505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No Contact Order</a:t>
            </a:r>
          </a:p>
        </p:txBody>
      </p:sp>
      <p:sp>
        <p:nvSpPr>
          <p:cNvPr id="29" name="Text Box 26"/>
          <p:cNvSpPr txBox="1">
            <a:spLocks noChangeArrowheads="1"/>
          </p:cNvSpPr>
          <p:nvPr/>
        </p:nvSpPr>
        <p:spPr bwMode="auto">
          <a:xfrm>
            <a:off x="2154324" y="4419198"/>
            <a:ext cx="971550" cy="507831"/>
          </a:xfrm>
          <a:prstGeom prst="rect">
            <a:avLst/>
          </a:prstGeom>
          <a:solidFill>
            <a:srgbClr val="FF66FF"/>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Change in Class Schedule</a:t>
            </a:r>
          </a:p>
        </p:txBody>
      </p:sp>
      <p:sp>
        <p:nvSpPr>
          <p:cNvPr id="30" name="Text Box 27"/>
          <p:cNvSpPr txBox="1">
            <a:spLocks noChangeArrowheads="1"/>
          </p:cNvSpPr>
          <p:nvPr/>
        </p:nvSpPr>
        <p:spPr bwMode="auto">
          <a:xfrm>
            <a:off x="3140518" y="4240560"/>
            <a:ext cx="685800" cy="369332"/>
          </a:xfrm>
          <a:prstGeom prst="rect">
            <a:avLst/>
          </a:prstGeom>
          <a:solidFill>
            <a:srgbClr val="FF99FF"/>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Change in Living</a:t>
            </a:r>
          </a:p>
        </p:txBody>
      </p:sp>
      <p:sp>
        <p:nvSpPr>
          <p:cNvPr id="31" name="Text Box 28"/>
          <p:cNvSpPr txBox="1">
            <a:spLocks noChangeArrowheads="1"/>
          </p:cNvSpPr>
          <p:nvPr/>
        </p:nvSpPr>
        <p:spPr bwMode="auto">
          <a:xfrm>
            <a:off x="5858359" y="3498279"/>
            <a:ext cx="914400" cy="253916"/>
          </a:xfrm>
          <a:prstGeom prst="rect">
            <a:avLst/>
          </a:prstGeom>
          <a:solidFill>
            <a:srgbClr val="0000FF"/>
          </a:solidFill>
          <a:ln w="317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1050" dirty="0">
                <a:solidFill>
                  <a:schemeClr val="bg1"/>
                </a:solidFill>
                <a:latin typeface="Arial"/>
                <a:cs typeface="Arial"/>
              </a:rPr>
              <a:t>No Report</a:t>
            </a:r>
          </a:p>
        </p:txBody>
      </p:sp>
      <p:sp>
        <p:nvSpPr>
          <p:cNvPr id="32" name="Text Box 29"/>
          <p:cNvSpPr txBox="1">
            <a:spLocks noChangeArrowheads="1"/>
          </p:cNvSpPr>
          <p:nvPr/>
        </p:nvSpPr>
        <p:spPr bwMode="auto">
          <a:xfrm>
            <a:off x="7194240" y="3204715"/>
            <a:ext cx="685800" cy="369332"/>
          </a:xfrm>
          <a:prstGeom prst="rect">
            <a:avLst/>
          </a:prstGeom>
          <a:solidFill>
            <a:srgbClr val="EAAEAE"/>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Effect of Delay</a:t>
            </a:r>
          </a:p>
        </p:txBody>
      </p:sp>
      <p:sp>
        <p:nvSpPr>
          <p:cNvPr id="33" name="Text Box 30"/>
          <p:cNvSpPr txBox="1">
            <a:spLocks noChangeArrowheads="1"/>
          </p:cNvSpPr>
          <p:nvPr/>
        </p:nvSpPr>
        <p:spPr bwMode="auto">
          <a:xfrm>
            <a:off x="7197812" y="3605435"/>
            <a:ext cx="685800" cy="369332"/>
          </a:xfrm>
          <a:prstGeom prst="rect">
            <a:avLst/>
          </a:prstGeom>
          <a:solidFill>
            <a:srgbClr val="D84C4C"/>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Change Mind</a:t>
            </a:r>
          </a:p>
        </p:txBody>
      </p:sp>
      <p:sp>
        <p:nvSpPr>
          <p:cNvPr id="34" name="Text Box 31"/>
          <p:cNvSpPr txBox="1">
            <a:spLocks noChangeArrowheads="1"/>
          </p:cNvSpPr>
          <p:nvPr/>
        </p:nvSpPr>
        <p:spPr bwMode="auto">
          <a:xfrm>
            <a:off x="4377223" y="4204840"/>
            <a:ext cx="1206103" cy="253916"/>
          </a:xfrm>
          <a:prstGeom prst="rect">
            <a:avLst/>
          </a:prstGeom>
          <a:solidFill>
            <a:srgbClr val="0000FF"/>
          </a:solidFill>
          <a:ln w="317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1050" dirty="0">
                <a:solidFill>
                  <a:schemeClr val="bg1"/>
                </a:solidFill>
                <a:latin typeface="Arial"/>
                <a:cs typeface="Arial"/>
              </a:rPr>
              <a:t>Report</a:t>
            </a:r>
          </a:p>
        </p:txBody>
      </p:sp>
      <p:sp>
        <p:nvSpPr>
          <p:cNvPr id="35" name="Text Box 32"/>
          <p:cNvSpPr txBox="1">
            <a:spLocks noChangeArrowheads="1"/>
          </p:cNvSpPr>
          <p:nvPr/>
        </p:nvSpPr>
        <p:spPr bwMode="auto">
          <a:xfrm>
            <a:off x="3754524" y="4526309"/>
            <a:ext cx="742950" cy="230832"/>
          </a:xfrm>
          <a:prstGeom prst="rect">
            <a:avLst/>
          </a:prstGeom>
          <a:solidFill>
            <a:srgbClr val="336699"/>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Hospital</a:t>
            </a:r>
          </a:p>
        </p:txBody>
      </p:sp>
      <p:sp>
        <p:nvSpPr>
          <p:cNvPr id="36" name="Text Box 33"/>
          <p:cNvSpPr txBox="1">
            <a:spLocks noChangeArrowheads="1"/>
          </p:cNvSpPr>
          <p:nvPr/>
        </p:nvSpPr>
        <p:spPr bwMode="auto">
          <a:xfrm>
            <a:off x="4440324" y="5063206"/>
            <a:ext cx="742950" cy="230832"/>
          </a:xfrm>
          <a:prstGeom prst="rect">
            <a:avLst/>
          </a:prstGeom>
          <a:solidFill>
            <a:srgbClr val="CCCCFF"/>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Family</a:t>
            </a:r>
          </a:p>
        </p:txBody>
      </p:sp>
      <p:sp>
        <p:nvSpPr>
          <p:cNvPr id="37" name="Text Box 34"/>
          <p:cNvSpPr txBox="1">
            <a:spLocks noChangeArrowheads="1"/>
          </p:cNvSpPr>
          <p:nvPr/>
        </p:nvSpPr>
        <p:spPr bwMode="auto">
          <a:xfrm>
            <a:off x="5621423" y="3954809"/>
            <a:ext cx="904755" cy="369332"/>
          </a:xfrm>
          <a:prstGeom prst="rect">
            <a:avLst/>
          </a:prstGeom>
          <a:solidFill>
            <a:srgbClr val="AF9651"/>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Law Enforcement</a:t>
            </a:r>
          </a:p>
        </p:txBody>
      </p:sp>
      <p:sp>
        <p:nvSpPr>
          <p:cNvPr id="38" name="Text Box 35"/>
          <p:cNvSpPr txBox="1">
            <a:spLocks noChangeArrowheads="1"/>
          </p:cNvSpPr>
          <p:nvPr/>
        </p:nvSpPr>
        <p:spPr bwMode="auto">
          <a:xfrm>
            <a:off x="5697624" y="4941540"/>
            <a:ext cx="742950" cy="230832"/>
          </a:xfrm>
          <a:prstGeom prst="rect">
            <a:avLst/>
          </a:prstGeom>
          <a:solidFill>
            <a:srgbClr val="AD5355"/>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Friend</a:t>
            </a:r>
          </a:p>
        </p:txBody>
      </p:sp>
      <p:sp>
        <p:nvSpPr>
          <p:cNvPr id="39" name="Text Box 36"/>
          <p:cNvSpPr txBox="1">
            <a:spLocks noChangeArrowheads="1"/>
          </p:cNvSpPr>
          <p:nvPr/>
        </p:nvSpPr>
        <p:spPr bwMode="auto">
          <a:xfrm>
            <a:off x="5354724" y="5269705"/>
            <a:ext cx="514350" cy="230832"/>
          </a:xfrm>
          <a:prstGeom prst="rect">
            <a:avLst/>
          </a:prstGeom>
          <a:solidFill>
            <a:srgbClr val="CC66FF"/>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RA</a:t>
            </a:r>
          </a:p>
        </p:txBody>
      </p:sp>
      <p:sp>
        <p:nvSpPr>
          <p:cNvPr id="40" name="Text Box 37"/>
          <p:cNvSpPr txBox="1">
            <a:spLocks noChangeArrowheads="1"/>
          </p:cNvSpPr>
          <p:nvPr/>
        </p:nvSpPr>
        <p:spPr bwMode="auto">
          <a:xfrm>
            <a:off x="5869074" y="4526309"/>
            <a:ext cx="742950" cy="230832"/>
          </a:xfrm>
          <a:prstGeom prst="rect">
            <a:avLst/>
          </a:prstGeom>
          <a:solidFill>
            <a:srgbClr val="E1DFED"/>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University</a:t>
            </a:r>
          </a:p>
        </p:txBody>
      </p:sp>
      <p:sp>
        <p:nvSpPr>
          <p:cNvPr id="41" name="Text Box 38"/>
          <p:cNvSpPr txBox="1">
            <a:spLocks noChangeArrowheads="1"/>
          </p:cNvSpPr>
          <p:nvPr/>
        </p:nvSpPr>
        <p:spPr bwMode="auto">
          <a:xfrm>
            <a:off x="3240174" y="4983955"/>
            <a:ext cx="742950" cy="369332"/>
          </a:xfrm>
          <a:prstGeom prst="rect">
            <a:avLst/>
          </a:prstGeom>
          <a:solidFill>
            <a:srgbClr val="006666"/>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Evidence Collection</a:t>
            </a:r>
          </a:p>
        </p:txBody>
      </p:sp>
      <p:sp>
        <p:nvSpPr>
          <p:cNvPr id="42" name="Text Box 39"/>
          <p:cNvSpPr txBox="1">
            <a:spLocks noChangeArrowheads="1"/>
          </p:cNvSpPr>
          <p:nvPr/>
        </p:nvSpPr>
        <p:spPr bwMode="auto">
          <a:xfrm>
            <a:off x="3754524" y="5319935"/>
            <a:ext cx="742950" cy="507831"/>
          </a:xfrm>
          <a:prstGeom prst="rect">
            <a:avLst/>
          </a:prstGeom>
          <a:solidFill>
            <a:srgbClr val="9900CC"/>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Crisis Counseling</a:t>
            </a:r>
          </a:p>
        </p:txBody>
      </p:sp>
      <p:sp>
        <p:nvSpPr>
          <p:cNvPr id="43" name="Text Box 40"/>
          <p:cNvSpPr txBox="1">
            <a:spLocks noChangeArrowheads="1"/>
          </p:cNvSpPr>
          <p:nvPr/>
        </p:nvSpPr>
        <p:spPr bwMode="auto">
          <a:xfrm>
            <a:off x="4611773" y="5533131"/>
            <a:ext cx="960835" cy="507831"/>
          </a:xfrm>
          <a:prstGeom prst="rect">
            <a:avLst/>
          </a:prstGeom>
          <a:solidFill>
            <a:srgbClr val="660066"/>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Medical/STD/prophylactic treatment</a:t>
            </a:r>
          </a:p>
        </p:txBody>
      </p:sp>
      <p:sp>
        <p:nvSpPr>
          <p:cNvPr id="44" name="Text Box 41"/>
          <p:cNvSpPr txBox="1">
            <a:spLocks noChangeArrowheads="1"/>
          </p:cNvSpPr>
          <p:nvPr/>
        </p:nvSpPr>
        <p:spPr bwMode="auto">
          <a:xfrm>
            <a:off x="6783474" y="4698204"/>
            <a:ext cx="1028700" cy="415498"/>
          </a:xfrm>
          <a:prstGeom prst="rect">
            <a:avLst/>
          </a:prstGeom>
          <a:solidFill>
            <a:srgbClr val="0000FF"/>
          </a:solidFill>
          <a:ln w="317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1050" dirty="0">
                <a:solidFill>
                  <a:schemeClr val="bg1"/>
                </a:solidFill>
                <a:latin typeface="Arial"/>
                <a:cs typeface="Arial"/>
              </a:rPr>
              <a:t>Investigative Processes</a:t>
            </a:r>
          </a:p>
        </p:txBody>
      </p:sp>
      <p:sp>
        <p:nvSpPr>
          <p:cNvPr id="45" name="Text Box 42"/>
          <p:cNvSpPr txBox="1">
            <a:spLocks noChangeArrowheads="1"/>
          </p:cNvSpPr>
          <p:nvPr/>
        </p:nvSpPr>
        <p:spPr bwMode="auto">
          <a:xfrm>
            <a:off x="5983374" y="5583919"/>
            <a:ext cx="742950" cy="369332"/>
          </a:xfrm>
          <a:prstGeom prst="rect">
            <a:avLst/>
          </a:prstGeom>
          <a:solidFill>
            <a:srgbClr val="D2E185"/>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Student Conduct</a:t>
            </a:r>
          </a:p>
        </p:txBody>
      </p:sp>
      <p:sp>
        <p:nvSpPr>
          <p:cNvPr id="46" name="Text Box 43"/>
          <p:cNvSpPr txBox="1">
            <a:spLocks noChangeArrowheads="1"/>
          </p:cNvSpPr>
          <p:nvPr/>
        </p:nvSpPr>
        <p:spPr bwMode="auto">
          <a:xfrm>
            <a:off x="7226387" y="5608810"/>
            <a:ext cx="857250" cy="369332"/>
          </a:xfrm>
          <a:prstGeom prst="rect">
            <a:avLst/>
          </a:prstGeom>
          <a:solidFill>
            <a:srgbClr val="D5DFFF"/>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Law Enforcement</a:t>
            </a:r>
          </a:p>
        </p:txBody>
      </p:sp>
      <p:sp>
        <p:nvSpPr>
          <p:cNvPr id="47" name="Line 44"/>
          <p:cNvSpPr>
            <a:spLocks noChangeShapeType="1"/>
          </p:cNvSpPr>
          <p:nvPr/>
        </p:nvSpPr>
        <p:spPr bwMode="auto">
          <a:xfrm flipH="1">
            <a:off x="1811424" y="2355279"/>
            <a:ext cx="285750" cy="17078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48" name="Line 45"/>
          <p:cNvSpPr>
            <a:spLocks noChangeShapeType="1"/>
          </p:cNvSpPr>
          <p:nvPr/>
        </p:nvSpPr>
        <p:spPr bwMode="auto">
          <a:xfrm>
            <a:off x="2554374" y="2355279"/>
            <a:ext cx="285750" cy="17078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49" name="Line 46"/>
          <p:cNvSpPr>
            <a:spLocks noChangeShapeType="1"/>
          </p:cNvSpPr>
          <p:nvPr/>
        </p:nvSpPr>
        <p:spPr bwMode="auto">
          <a:xfrm flipV="1">
            <a:off x="2725824" y="3612133"/>
            <a:ext cx="285750" cy="228823"/>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50" name="Line 47"/>
          <p:cNvSpPr>
            <a:spLocks noChangeShapeType="1"/>
          </p:cNvSpPr>
          <p:nvPr/>
        </p:nvSpPr>
        <p:spPr bwMode="auto">
          <a:xfrm flipH="1" flipV="1">
            <a:off x="2154324" y="3669060"/>
            <a:ext cx="228600" cy="171896"/>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51" name="Line 48"/>
          <p:cNvSpPr>
            <a:spLocks noChangeShapeType="1"/>
          </p:cNvSpPr>
          <p:nvPr/>
        </p:nvSpPr>
        <p:spPr bwMode="auto">
          <a:xfrm>
            <a:off x="5572609" y="3383310"/>
            <a:ext cx="228600" cy="171896"/>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52" name="Line 49"/>
          <p:cNvSpPr>
            <a:spLocks noChangeShapeType="1"/>
          </p:cNvSpPr>
          <p:nvPr/>
        </p:nvSpPr>
        <p:spPr bwMode="auto">
          <a:xfrm flipV="1">
            <a:off x="6772761" y="3383310"/>
            <a:ext cx="410765" cy="171896"/>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53" name="Line 50"/>
          <p:cNvSpPr>
            <a:spLocks noChangeShapeType="1"/>
          </p:cNvSpPr>
          <p:nvPr/>
        </p:nvSpPr>
        <p:spPr bwMode="auto">
          <a:xfrm>
            <a:off x="6772761" y="3555204"/>
            <a:ext cx="410765" cy="228824"/>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54" name="Line 51"/>
          <p:cNvSpPr>
            <a:spLocks noChangeShapeType="1"/>
          </p:cNvSpPr>
          <p:nvPr/>
        </p:nvSpPr>
        <p:spPr bwMode="auto">
          <a:xfrm flipH="1">
            <a:off x="4954674" y="3727103"/>
            <a:ext cx="0" cy="471041"/>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55" name="Line 52"/>
          <p:cNvSpPr>
            <a:spLocks noChangeShapeType="1"/>
          </p:cNvSpPr>
          <p:nvPr/>
        </p:nvSpPr>
        <p:spPr bwMode="auto">
          <a:xfrm flipH="1">
            <a:off x="4726074" y="4755132"/>
            <a:ext cx="0" cy="301377"/>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56" name="Line 53"/>
          <p:cNvSpPr>
            <a:spLocks noChangeShapeType="1"/>
          </p:cNvSpPr>
          <p:nvPr/>
        </p:nvSpPr>
        <p:spPr bwMode="auto">
          <a:xfrm>
            <a:off x="5240424" y="4755133"/>
            <a:ext cx="228600" cy="514573"/>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57" name="Line 54"/>
          <p:cNvSpPr>
            <a:spLocks noChangeShapeType="1"/>
          </p:cNvSpPr>
          <p:nvPr/>
        </p:nvSpPr>
        <p:spPr bwMode="auto">
          <a:xfrm flipH="1">
            <a:off x="3811674" y="4698205"/>
            <a:ext cx="342900" cy="28575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58" name="Line 55"/>
          <p:cNvSpPr>
            <a:spLocks noChangeShapeType="1"/>
          </p:cNvSpPr>
          <p:nvPr/>
        </p:nvSpPr>
        <p:spPr bwMode="auto">
          <a:xfrm flipH="1">
            <a:off x="4154574" y="4755132"/>
            <a:ext cx="0" cy="57150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59" name="Line 56"/>
          <p:cNvSpPr>
            <a:spLocks noChangeShapeType="1"/>
          </p:cNvSpPr>
          <p:nvPr/>
        </p:nvSpPr>
        <p:spPr bwMode="auto">
          <a:xfrm>
            <a:off x="4154574" y="4698204"/>
            <a:ext cx="628650" cy="800324"/>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60" name="Text Box 57"/>
          <p:cNvSpPr txBox="1">
            <a:spLocks noChangeArrowheads="1"/>
          </p:cNvSpPr>
          <p:nvPr/>
        </p:nvSpPr>
        <p:spPr bwMode="auto">
          <a:xfrm>
            <a:off x="6726324" y="3979366"/>
            <a:ext cx="742950" cy="230832"/>
          </a:xfrm>
          <a:prstGeom prst="rect">
            <a:avLst/>
          </a:prstGeom>
          <a:solidFill>
            <a:srgbClr val="FFA399"/>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Interview</a:t>
            </a:r>
          </a:p>
        </p:txBody>
      </p:sp>
      <p:sp>
        <p:nvSpPr>
          <p:cNvPr id="61" name="Text Box 58"/>
          <p:cNvSpPr txBox="1">
            <a:spLocks noChangeArrowheads="1"/>
          </p:cNvSpPr>
          <p:nvPr/>
        </p:nvSpPr>
        <p:spPr bwMode="auto">
          <a:xfrm>
            <a:off x="6726324" y="4255070"/>
            <a:ext cx="971550" cy="369332"/>
          </a:xfrm>
          <a:prstGeom prst="rect">
            <a:avLst/>
          </a:prstGeom>
          <a:solidFill>
            <a:srgbClr val="DAF7F6"/>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Evidence preservation</a:t>
            </a:r>
          </a:p>
        </p:txBody>
      </p:sp>
      <p:sp>
        <p:nvSpPr>
          <p:cNvPr id="62" name="Line 59"/>
          <p:cNvSpPr>
            <a:spLocks noChangeShapeType="1"/>
          </p:cNvSpPr>
          <p:nvPr/>
        </p:nvSpPr>
        <p:spPr bwMode="auto">
          <a:xfrm>
            <a:off x="6430460" y="4275834"/>
            <a:ext cx="342900" cy="171896"/>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63" name="Line 60"/>
          <p:cNvSpPr>
            <a:spLocks noChangeShapeType="1"/>
          </p:cNvSpPr>
          <p:nvPr/>
        </p:nvSpPr>
        <p:spPr bwMode="auto">
          <a:xfrm flipV="1">
            <a:off x="5183274" y="4069779"/>
            <a:ext cx="628650" cy="139526"/>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64" name="Line 61"/>
          <p:cNvSpPr>
            <a:spLocks noChangeShapeType="1"/>
          </p:cNvSpPr>
          <p:nvPr/>
        </p:nvSpPr>
        <p:spPr bwMode="auto">
          <a:xfrm>
            <a:off x="6383424" y="4012851"/>
            <a:ext cx="342900" cy="37952"/>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65" name="Line 62"/>
          <p:cNvSpPr>
            <a:spLocks noChangeShapeType="1"/>
          </p:cNvSpPr>
          <p:nvPr/>
        </p:nvSpPr>
        <p:spPr bwMode="auto">
          <a:xfrm>
            <a:off x="5583324" y="4641278"/>
            <a:ext cx="390525" cy="29468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66" name="Line 63"/>
          <p:cNvSpPr>
            <a:spLocks noChangeShapeType="1"/>
          </p:cNvSpPr>
          <p:nvPr/>
        </p:nvSpPr>
        <p:spPr bwMode="auto">
          <a:xfrm flipH="1">
            <a:off x="6440574" y="5040883"/>
            <a:ext cx="342900" cy="514573"/>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67" name="Line 64"/>
          <p:cNvSpPr>
            <a:spLocks noChangeShapeType="1"/>
          </p:cNvSpPr>
          <p:nvPr/>
        </p:nvSpPr>
        <p:spPr bwMode="auto">
          <a:xfrm flipH="1">
            <a:off x="7697874" y="5134777"/>
            <a:ext cx="0" cy="457155"/>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68" name="Text Box 65"/>
          <p:cNvSpPr txBox="1">
            <a:spLocks noChangeArrowheads="1"/>
          </p:cNvSpPr>
          <p:nvPr/>
        </p:nvSpPr>
        <p:spPr bwMode="auto">
          <a:xfrm>
            <a:off x="7526424" y="2240309"/>
            <a:ext cx="514350" cy="230832"/>
          </a:xfrm>
          <a:prstGeom prst="rect">
            <a:avLst/>
          </a:prstGeom>
          <a:solidFill>
            <a:srgbClr val="9999FF"/>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RA</a:t>
            </a:r>
          </a:p>
        </p:txBody>
      </p:sp>
      <p:sp>
        <p:nvSpPr>
          <p:cNvPr id="69" name="Line 66"/>
          <p:cNvSpPr>
            <a:spLocks noChangeShapeType="1"/>
          </p:cNvSpPr>
          <p:nvPr/>
        </p:nvSpPr>
        <p:spPr bwMode="auto">
          <a:xfrm flipH="1">
            <a:off x="7297824" y="2355279"/>
            <a:ext cx="228600" cy="113854"/>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70" name="Line 67"/>
          <p:cNvSpPr>
            <a:spLocks noChangeShapeType="1"/>
          </p:cNvSpPr>
          <p:nvPr/>
        </p:nvSpPr>
        <p:spPr bwMode="auto">
          <a:xfrm flipH="1">
            <a:off x="2973474" y="3612133"/>
            <a:ext cx="800100" cy="40072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71" name="Text Box 68"/>
          <p:cNvSpPr txBox="1">
            <a:spLocks noChangeArrowheads="1"/>
          </p:cNvSpPr>
          <p:nvPr/>
        </p:nvSpPr>
        <p:spPr bwMode="auto">
          <a:xfrm>
            <a:off x="1796375" y="5269704"/>
            <a:ext cx="914400" cy="415498"/>
          </a:xfrm>
          <a:prstGeom prst="rect">
            <a:avLst/>
          </a:prstGeom>
          <a:solidFill>
            <a:srgbClr val="0000FF"/>
          </a:solidFill>
          <a:ln w="317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1050" dirty="0">
                <a:solidFill>
                  <a:schemeClr val="bg1"/>
                </a:solidFill>
                <a:latin typeface="Arial"/>
                <a:cs typeface="Arial"/>
              </a:rPr>
              <a:t>Emotional Response</a:t>
            </a:r>
          </a:p>
        </p:txBody>
      </p:sp>
      <p:sp>
        <p:nvSpPr>
          <p:cNvPr id="72" name="Text Box 69"/>
          <p:cNvSpPr txBox="1">
            <a:spLocks noChangeArrowheads="1"/>
          </p:cNvSpPr>
          <p:nvPr/>
        </p:nvSpPr>
        <p:spPr bwMode="auto">
          <a:xfrm>
            <a:off x="1224875" y="5040883"/>
            <a:ext cx="514350" cy="230832"/>
          </a:xfrm>
          <a:prstGeom prst="rect">
            <a:avLst/>
          </a:prstGeom>
          <a:solidFill>
            <a:srgbClr val="FF9933"/>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Fear</a:t>
            </a:r>
          </a:p>
        </p:txBody>
      </p:sp>
      <p:sp>
        <p:nvSpPr>
          <p:cNvPr id="73" name="Text Box 70"/>
          <p:cNvSpPr txBox="1">
            <a:spLocks noChangeArrowheads="1"/>
          </p:cNvSpPr>
          <p:nvPr/>
        </p:nvSpPr>
        <p:spPr bwMode="auto">
          <a:xfrm>
            <a:off x="1682075" y="4927029"/>
            <a:ext cx="514350" cy="230832"/>
          </a:xfrm>
          <a:prstGeom prst="rect">
            <a:avLst/>
          </a:prstGeom>
          <a:solidFill>
            <a:srgbClr val="FFCC99"/>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Anger</a:t>
            </a:r>
          </a:p>
        </p:txBody>
      </p:sp>
      <p:sp>
        <p:nvSpPr>
          <p:cNvPr id="74" name="Text Box 71"/>
          <p:cNvSpPr txBox="1">
            <a:spLocks noChangeArrowheads="1"/>
          </p:cNvSpPr>
          <p:nvPr/>
        </p:nvSpPr>
        <p:spPr bwMode="auto">
          <a:xfrm>
            <a:off x="3273805" y="6017048"/>
            <a:ext cx="1079899" cy="230832"/>
          </a:xfrm>
          <a:prstGeom prst="rect">
            <a:avLst/>
          </a:prstGeom>
          <a:solidFill>
            <a:srgbClr val="FFCC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Embarrassment</a:t>
            </a:r>
          </a:p>
        </p:txBody>
      </p:sp>
      <p:sp>
        <p:nvSpPr>
          <p:cNvPr id="75" name="Text Box 72"/>
          <p:cNvSpPr txBox="1">
            <a:spLocks noChangeArrowheads="1"/>
          </p:cNvSpPr>
          <p:nvPr/>
        </p:nvSpPr>
        <p:spPr bwMode="auto">
          <a:xfrm>
            <a:off x="646734" y="5632829"/>
            <a:ext cx="863891" cy="369332"/>
          </a:xfrm>
          <a:prstGeom prst="rect">
            <a:avLst/>
          </a:prstGeom>
          <a:solidFill>
            <a:srgbClr val="FFFF99"/>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Uncertainty of Incident</a:t>
            </a:r>
          </a:p>
        </p:txBody>
      </p:sp>
      <p:sp>
        <p:nvSpPr>
          <p:cNvPr id="76" name="Text Box 73"/>
          <p:cNvSpPr txBox="1">
            <a:spLocks noChangeArrowheads="1"/>
          </p:cNvSpPr>
          <p:nvPr/>
        </p:nvSpPr>
        <p:spPr bwMode="auto">
          <a:xfrm>
            <a:off x="1682075" y="6085268"/>
            <a:ext cx="685800" cy="230832"/>
          </a:xfrm>
          <a:prstGeom prst="rect">
            <a:avLst/>
          </a:prstGeom>
          <a:solidFill>
            <a:srgbClr val="CCECFF"/>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Paralysis</a:t>
            </a:r>
          </a:p>
        </p:txBody>
      </p:sp>
      <p:sp>
        <p:nvSpPr>
          <p:cNvPr id="77" name="Text Box 74"/>
          <p:cNvSpPr txBox="1">
            <a:spLocks noChangeArrowheads="1"/>
          </p:cNvSpPr>
          <p:nvPr/>
        </p:nvSpPr>
        <p:spPr bwMode="auto">
          <a:xfrm>
            <a:off x="2196425" y="5795441"/>
            <a:ext cx="514350" cy="230832"/>
          </a:xfrm>
          <a:prstGeom prst="rect">
            <a:avLst/>
          </a:prstGeom>
          <a:solidFill>
            <a:srgbClr val="000066"/>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Shock</a:t>
            </a:r>
          </a:p>
        </p:txBody>
      </p:sp>
      <p:sp>
        <p:nvSpPr>
          <p:cNvPr id="78" name="Text Box 75"/>
          <p:cNvSpPr txBox="1">
            <a:spLocks noChangeArrowheads="1"/>
          </p:cNvSpPr>
          <p:nvPr/>
        </p:nvSpPr>
        <p:spPr bwMode="auto">
          <a:xfrm>
            <a:off x="2678788" y="6045472"/>
            <a:ext cx="514350" cy="230832"/>
          </a:xfrm>
          <a:prstGeom prst="rect">
            <a:avLst/>
          </a:prstGeom>
          <a:solidFill>
            <a:srgbClr val="CCFF33"/>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Denial</a:t>
            </a:r>
          </a:p>
        </p:txBody>
      </p:sp>
      <p:sp>
        <p:nvSpPr>
          <p:cNvPr id="79" name="Text Box 76"/>
          <p:cNvSpPr txBox="1">
            <a:spLocks noChangeArrowheads="1"/>
          </p:cNvSpPr>
          <p:nvPr/>
        </p:nvSpPr>
        <p:spPr bwMode="auto">
          <a:xfrm>
            <a:off x="2497224" y="4927029"/>
            <a:ext cx="514350" cy="230832"/>
          </a:xfrm>
          <a:prstGeom prst="rect">
            <a:avLst/>
          </a:prstGeom>
          <a:solidFill>
            <a:srgbClr val="9900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PTSD</a:t>
            </a:r>
          </a:p>
        </p:txBody>
      </p:sp>
      <p:sp>
        <p:nvSpPr>
          <p:cNvPr id="80" name="Text Box 77"/>
          <p:cNvSpPr txBox="1">
            <a:spLocks noChangeArrowheads="1"/>
          </p:cNvSpPr>
          <p:nvPr/>
        </p:nvSpPr>
        <p:spPr bwMode="auto">
          <a:xfrm>
            <a:off x="2803201" y="5294038"/>
            <a:ext cx="835819" cy="230832"/>
          </a:xfrm>
          <a:prstGeom prst="rect">
            <a:avLst/>
          </a:prstGeom>
          <a:solidFill>
            <a:srgbClr val="CCFFCC"/>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Depression</a:t>
            </a:r>
          </a:p>
        </p:txBody>
      </p:sp>
      <p:sp>
        <p:nvSpPr>
          <p:cNvPr id="81" name="Text Box 78"/>
          <p:cNvSpPr txBox="1">
            <a:spLocks noChangeArrowheads="1"/>
          </p:cNvSpPr>
          <p:nvPr/>
        </p:nvSpPr>
        <p:spPr bwMode="auto">
          <a:xfrm>
            <a:off x="2883870" y="5655913"/>
            <a:ext cx="857250" cy="230832"/>
          </a:xfrm>
          <a:prstGeom prst="rect">
            <a:avLst/>
          </a:prstGeom>
          <a:solidFill>
            <a:srgbClr val="00CC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Equivocation</a:t>
            </a:r>
          </a:p>
        </p:txBody>
      </p:sp>
      <p:sp>
        <p:nvSpPr>
          <p:cNvPr id="82" name="Line 79"/>
          <p:cNvSpPr>
            <a:spLocks noChangeShapeType="1"/>
          </p:cNvSpPr>
          <p:nvPr/>
        </p:nvSpPr>
        <p:spPr bwMode="auto">
          <a:xfrm flipH="1" flipV="1">
            <a:off x="1910675" y="5097810"/>
            <a:ext cx="0" cy="171896"/>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83" name="Line 80"/>
          <p:cNvSpPr>
            <a:spLocks noChangeShapeType="1"/>
          </p:cNvSpPr>
          <p:nvPr/>
        </p:nvSpPr>
        <p:spPr bwMode="auto">
          <a:xfrm flipH="1" flipV="1">
            <a:off x="1567775" y="5269707"/>
            <a:ext cx="228600" cy="171896"/>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84" name="Line 81"/>
          <p:cNvSpPr>
            <a:spLocks noChangeShapeType="1"/>
          </p:cNvSpPr>
          <p:nvPr/>
        </p:nvSpPr>
        <p:spPr bwMode="auto">
          <a:xfrm flipH="1">
            <a:off x="2139275" y="5669309"/>
            <a:ext cx="0" cy="40072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85" name="Line 82"/>
          <p:cNvSpPr>
            <a:spLocks noChangeShapeType="1"/>
          </p:cNvSpPr>
          <p:nvPr/>
        </p:nvSpPr>
        <p:spPr bwMode="auto">
          <a:xfrm flipH="1">
            <a:off x="1510625" y="5498530"/>
            <a:ext cx="285750" cy="228823"/>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86" name="Line 83"/>
          <p:cNvSpPr>
            <a:spLocks noChangeShapeType="1"/>
          </p:cNvSpPr>
          <p:nvPr/>
        </p:nvSpPr>
        <p:spPr bwMode="auto">
          <a:xfrm flipH="1">
            <a:off x="2425025" y="5655913"/>
            <a:ext cx="0" cy="170781"/>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87" name="Line 84"/>
          <p:cNvSpPr>
            <a:spLocks noChangeShapeType="1"/>
          </p:cNvSpPr>
          <p:nvPr/>
        </p:nvSpPr>
        <p:spPr bwMode="auto">
          <a:xfrm>
            <a:off x="2712420" y="5669309"/>
            <a:ext cx="114300" cy="40072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88" name="Line 85"/>
          <p:cNvSpPr>
            <a:spLocks noChangeShapeType="1"/>
          </p:cNvSpPr>
          <p:nvPr/>
        </p:nvSpPr>
        <p:spPr bwMode="auto">
          <a:xfrm>
            <a:off x="2734293" y="5669310"/>
            <a:ext cx="514350" cy="343793"/>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89" name="Line 86"/>
          <p:cNvSpPr>
            <a:spLocks noChangeShapeType="1"/>
          </p:cNvSpPr>
          <p:nvPr/>
        </p:nvSpPr>
        <p:spPr bwMode="auto">
          <a:xfrm>
            <a:off x="2734293" y="5498529"/>
            <a:ext cx="171450" cy="17078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90" name="Line 87"/>
          <p:cNvSpPr>
            <a:spLocks noChangeShapeType="1"/>
          </p:cNvSpPr>
          <p:nvPr/>
        </p:nvSpPr>
        <p:spPr bwMode="auto">
          <a:xfrm>
            <a:off x="2710775" y="5433788"/>
            <a:ext cx="114300" cy="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91" name="Line 88"/>
          <p:cNvSpPr>
            <a:spLocks noChangeShapeType="1"/>
          </p:cNvSpPr>
          <p:nvPr/>
        </p:nvSpPr>
        <p:spPr bwMode="auto">
          <a:xfrm>
            <a:off x="2982999" y="4105498"/>
            <a:ext cx="257175" cy="250031"/>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92" name="Line 89"/>
          <p:cNvSpPr>
            <a:spLocks noChangeShapeType="1"/>
          </p:cNvSpPr>
          <p:nvPr/>
        </p:nvSpPr>
        <p:spPr bwMode="auto">
          <a:xfrm flipH="1" flipV="1">
            <a:off x="2539325" y="5097810"/>
            <a:ext cx="0" cy="171896"/>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93" name="Text Box 90"/>
          <p:cNvSpPr txBox="1">
            <a:spLocks noChangeArrowheads="1"/>
          </p:cNvSpPr>
          <p:nvPr/>
        </p:nvSpPr>
        <p:spPr bwMode="auto">
          <a:xfrm>
            <a:off x="6747755" y="5241265"/>
            <a:ext cx="742950" cy="369332"/>
          </a:xfrm>
          <a:prstGeom prst="rect">
            <a:avLst/>
          </a:prstGeom>
          <a:solidFill>
            <a:srgbClr val="D5FFD5"/>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Title IX Inquiry</a:t>
            </a:r>
          </a:p>
        </p:txBody>
      </p:sp>
      <p:sp>
        <p:nvSpPr>
          <p:cNvPr id="94" name="Text Box 91"/>
          <p:cNvSpPr txBox="1">
            <a:spLocks noChangeArrowheads="1"/>
          </p:cNvSpPr>
          <p:nvPr/>
        </p:nvSpPr>
        <p:spPr bwMode="auto">
          <a:xfrm>
            <a:off x="4380795" y="4433664"/>
            <a:ext cx="1212054" cy="369332"/>
          </a:xfrm>
          <a:prstGeom prst="rect">
            <a:avLst/>
          </a:prstGeom>
          <a:solidFill>
            <a:srgbClr val="B3FFF1"/>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lnSpc>
                <a:spcPct val="100000"/>
              </a:lnSpc>
              <a:buFontTx/>
              <a:buNone/>
            </a:pPr>
            <a:r>
              <a:rPr lang="en-US" sz="900" dirty="0">
                <a:latin typeface="Arial"/>
                <a:cs typeface="Arial"/>
              </a:rPr>
              <a:t>With          Without</a:t>
            </a:r>
            <a:br>
              <a:rPr lang="en-US" sz="900" dirty="0">
                <a:latin typeface="Arial"/>
                <a:cs typeface="Arial"/>
              </a:rPr>
            </a:br>
            <a:r>
              <a:rPr lang="en-US" sz="900" dirty="0">
                <a:latin typeface="Arial"/>
                <a:cs typeface="Arial"/>
              </a:rPr>
              <a:t>Action       Action</a:t>
            </a:r>
          </a:p>
        </p:txBody>
      </p:sp>
      <p:grpSp>
        <p:nvGrpSpPr>
          <p:cNvPr id="95" name="Group 92"/>
          <p:cNvGrpSpPr/>
          <p:nvPr/>
        </p:nvGrpSpPr>
        <p:grpSpPr>
          <a:xfrm>
            <a:off x="1525674" y="1525935"/>
            <a:ext cx="6343650" cy="1343918"/>
            <a:chOff x="192" y="216"/>
            <a:chExt cx="5328" cy="1128"/>
          </a:xfrm>
        </p:grpSpPr>
        <p:sp>
          <p:nvSpPr>
            <p:cNvPr id="96" name="Text Box 93"/>
            <p:cNvSpPr txBox="1">
              <a:spLocks noChangeArrowheads="1"/>
            </p:cNvSpPr>
            <p:nvPr/>
          </p:nvSpPr>
          <p:spPr bwMode="auto">
            <a:xfrm>
              <a:off x="2160" y="240"/>
              <a:ext cx="1152" cy="252"/>
            </a:xfrm>
            <a:prstGeom prst="rect">
              <a:avLst/>
            </a:prstGeom>
            <a:solidFill>
              <a:srgbClr val="FFFF66"/>
            </a:solidFill>
            <a:ln w="6350">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1350" dirty="0">
                  <a:latin typeface="Arial"/>
                  <a:cs typeface="Arial"/>
                </a:rPr>
                <a:t>INCIDENT</a:t>
              </a:r>
            </a:p>
          </p:txBody>
        </p:sp>
        <p:sp>
          <p:nvSpPr>
            <p:cNvPr id="97" name="AutoShape 94"/>
            <p:cNvSpPr>
              <a:spLocks noChangeArrowheads="1"/>
            </p:cNvSpPr>
            <p:nvPr/>
          </p:nvSpPr>
          <p:spPr bwMode="auto">
            <a:xfrm>
              <a:off x="2619" y="567"/>
              <a:ext cx="192" cy="633"/>
            </a:xfrm>
            <a:prstGeom prst="downArrow">
              <a:avLst>
                <a:gd name="adj1" fmla="val 50000"/>
                <a:gd name="adj2" fmla="val 82422"/>
              </a:avLst>
            </a:prstGeom>
            <a:solidFill>
              <a:srgbClr val="6633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latin typeface="Arial"/>
                <a:cs typeface="Arial"/>
              </a:endParaRPr>
            </a:p>
          </p:txBody>
        </p:sp>
        <p:sp>
          <p:nvSpPr>
            <p:cNvPr id="98" name="Text Box 95"/>
            <p:cNvSpPr txBox="1">
              <a:spLocks noChangeArrowheads="1"/>
            </p:cNvSpPr>
            <p:nvPr/>
          </p:nvSpPr>
          <p:spPr bwMode="auto">
            <a:xfrm>
              <a:off x="3600" y="528"/>
              <a:ext cx="480" cy="194"/>
            </a:xfrm>
            <a:prstGeom prst="rect">
              <a:avLst/>
            </a:prstGeom>
            <a:solidFill>
              <a:srgbClr val="99FF33"/>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Police</a:t>
              </a:r>
            </a:p>
          </p:txBody>
        </p:sp>
        <p:sp>
          <p:nvSpPr>
            <p:cNvPr id="99" name="Text Box 96"/>
            <p:cNvSpPr txBox="1">
              <a:spLocks noChangeArrowheads="1"/>
            </p:cNvSpPr>
            <p:nvPr/>
          </p:nvSpPr>
          <p:spPr bwMode="auto">
            <a:xfrm>
              <a:off x="4224" y="480"/>
              <a:ext cx="480" cy="194"/>
            </a:xfrm>
            <a:prstGeom prst="rect">
              <a:avLst/>
            </a:prstGeom>
            <a:solidFill>
              <a:srgbClr val="478A42"/>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Judicial</a:t>
              </a:r>
            </a:p>
          </p:txBody>
        </p:sp>
        <p:sp>
          <p:nvSpPr>
            <p:cNvPr id="100" name="Text Box 97"/>
            <p:cNvSpPr txBox="1">
              <a:spLocks noChangeArrowheads="1"/>
            </p:cNvSpPr>
            <p:nvPr/>
          </p:nvSpPr>
          <p:spPr bwMode="auto">
            <a:xfrm>
              <a:off x="4848" y="528"/>
              <a:ext cx="672" cy="194"/>
            </a:xfrm>
            <a:prstGeom prst="rect">
              <a:avLst/>
            </a:prstGeom>
            <a:solidFill>
              <a:srgbClr val="00FF99"/>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University</a:t>
              </a:r>
            </a:p>
          </p:txBody>
        </p:sp>
        <p:sp>
          <p:nvSpPr>
            <p:cNvPr id="101" name="Line 98"/>
            <p:cNvSpPr>
              <a:spLocks noChangeShapeType="1"/>
            </p:cNvSpPr>
            <p:nvPr/>
          </p:nvSpPr>
          <p:spPr bwMode="auto">
            <a:xfrm>
              <a:off x="3888" y="720"/>
              <a:ext cx="336" cy="192"/>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102" name="Line 99"/>
            <p:cNvSpPr>
              <a:spLocks noChangeShapeType="1"/>
            </p:cNvSpPr>
            <p:nvPr/>
          </p:nvSpPr>
          <p:spPr bwMode="auto">
            <a:xfrm flipH="1">
              <a:off x="4464" y="654"/>
              <a:ext cx="0" cy="288"/>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103" name="Line 100"/>
            <p:cNvSpPr>
              <a:spLocks noChangeShapeType="1"/>
            </p:cNvSpPr>
            <p:nvPr/>
          </p:nvSpPr>
          <p:spPr bwMode="auto">
            <a:xfrm flipH="1">
              <a:off x="4752" y="720"/>
              <a:ext cx="288" cy="192"/>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104" name="Text Box 101"/>
            <p:cNvSpPr txBox="1">
              <a:spLocks noChangeArrowheads="1"/>
            </p:cNvSpPr>
            <p:nvPr/>
          </p:nvSpPr>
          <p:spPr bwMode="auto">
            <a:xfrm>
              <a:off x="576" y="576"/>
              <a:ext cx="768" cy="349"/>
            </a:xfrm>
            <a:prstGeom prst="rect">
              <a:avLst/>
            </a:prstGeom>
            <a:solidFill>
              <a:srgbClr val="0000FF"/>
            </a:solidFill>
            <a:ln w="317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1050" dirty="0">
                  <a:solidFill>
                    <a:schemeClr val="bg1"/>
                  </a:solidFill>
                  <a:latin typeface="Arial"/>
                  <a:cs typeface="Arial"/>
                </a:rPr>
                <a:t>Community Outreach</a:t>
              </a:r>
            </a:p>
          </p:txBody>
        </p:sp>
        <p:sp>
          <p:nvSpPr>
            <p:cNvPr id="105" name="Text Box 102"/>
            <p:cNvSpPr txBox="1">
              <a:spLocks noChangeArrowheads="1"/>
            </p:cNvSpPr>
            <p:nvPr/>
          </p:nvSpPr>
          <p:spPr bwMode="auto">
            <a:xfrm>
              <a:off x="192" y="216"/>
              <a:ext cx="624" cy="194"/>
            </a:xfrm>
            <a:prstGeom prst="rect">
              <a:avLst/>
            </a:prstGeom>
            <a:solidFill>
              <a:srgbClr val="00808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solidFill>
                    <a:schemeClr val="bg1"/>
                  </a:solidFill>
                  <a:latin typeface="Arial"/>
                  <a:cs typeface="Arial"/>
                </a:rPr>
                <a:t>Retaliation</a:t>
              </a:r>
            </a:p>
          </p:txBody>
        </p:sp>
        <p:sp>
          <p:nvSpPr>
            <p:cNvPr id="106" name="Text Box 103"/>
            <p:cNvSpPr txBox="1">
              <a:spLocks noChangeArrowheads="1"/>
            </p:cNvSpPr>
            <p:nvPr/>
          </p:nvSpPr>
          <p:spPr bwMode="auto">
            <a:xfrm>
              <a:off x="1152" y="222"/>
              <a:ext cx="528" cy="194"/>
            </a:xfrm>
            <a:prstGeom prst="rect">
              <a:avLst/>
            </a:prstGeom>
            <a:solidFill>
              <a:srgbClr val="00CCFF"/>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b="1" dirty="0">
                  <a:latin typeface="Arial"/>
                  <a:cs typeface="Arial"/>
                </a:rPr>
                <a:t>Support</a:t>
              </a:r>
            </a:p>
          </p:txBody>
        </p:sp>
        <p:sp>
          <p:nvSpPr>
            <p:cNvPr id="107" name="Line 104"/>
            <p:cNvSpPr>
              <a:spLocks noChangeShapeType="1"/>
            </p:cNvSpPr>
            <p:nvPr/>
          </p:nvSpPr>
          <p:spPr bwMode="auto">
            <a:xfrm flipV="1">
              <a:off x="1104" y="384"/>
              <a:ext cx="240" cy="192"/>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108" name="Line 105"/>
            <p:cNvSpPr>
              <a:spLocks noChangeShapeType="1"/>
            </p:cNvSpPr>
            <p:nvPr/>
          </p:nvSpPr>
          <p:spPr bwMode="auto">
            <a:xfrm flipH="1" flipV="1">
              <a:off x="480" y="384"/>
              <a:ext cx="288" cy="192"/>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sp>
          <p:nvSpPr>
            <p:cNvPr id="109" name="Line 106"/>
            <p:cNvSpPr>
              <a:spLocks noChangeShapeType="1"/>
            </p:cNvSpPr>
            <p:nvPr/>
          </p:nvSpPr>
          <p:spPr bwMode="auto">
            <a:xfrm flipH="1" flipV="1">
              <a:off x="1344" y="720"/>
              <a:ext cx="912" cy="624"/>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grpSp>
      <p:sp>
        <p:nvSpPr>
          <p:cNvPr id="110" name="Text Box 107"/>
          <p:cNvSpPr txBox="1">
            <a:spLocks noChangeArrowheads="1"/>
          </p:cNvSpPr>
          <p:nvPr/>
        </p:nvSpPr>
        <p:spPr bwMode="auto">
          <a:xfrm>
            <a:off x="5068974" y="2240309"/>
            <a:ext cx="628650" cy="230832"/>
          </a:xfrm>
          <a:prstGeom prst="rect">
            <a:avLst/>
          </a:prstGeom>
          <a:solidFill>
            <a:srgbClr val="99CCFF"/>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lnSpc>
                <a:spcPct val="100000"/>
              </a:lnSpc>
              <a:buFontTx/>
              <a:buNone/>
            </a:pPr>
            <a:r>
              <a:rPr lang="en-US" sz="900" dirty="0">
                <a:latin typeface="Arial"/>
                <a:cs typeface="Arial"/>
              </a:rPr>
              <a:t>Media</a:t>
            </a:r>
          </a:p>
        </p:txBody>
      </p:sp>
      <p:sp>
        <p:nvSpPr>
          <p:cNvPr id="111" name="Line 108"/>
          <p:cNvSpPr>
            <a:spLocks noChangeShapeType="1"/>
          </p:cNvSpPr>
          <p:nvPr/>
        </p:nvSpPr>
        <p:spPr bwMode="auto">
          <a:xfrm>
            <a:off x="5697624" y="2355278"/>
            <a:ext cx="285750" cy="56927"/>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400" dirty="0">
              <a:latin typeface="Arial"/>
              <a:cs typeface="Arial"/>
            </a:endParaRPr>
          </a:p>
        </p:txBody>
      </p:sp>
      <p:pic>
        <p:nvPicPr>
          <p:cNvPr id="112" name="Picture 11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899582" y="6325257"/>
            <a:ext cx="1244600" cy="520700"/>
          </a:xfrm>
          <a:prstGeom prst="rect">
            <a:avLst/>
          </a:prstGeom>
        </p:spPr>
      </p:pic>
    </p:spTree>
    <p:extLst>
      <p:ext uri="{BB962C8B-B14F-4D97-AF65-F5344CB8AC3E}">
        <p14:creationId xmlns:p14="http://schemas.microsoft.com/office/powerpoint/2010/main" val="343844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431618"/>
            <a:ext cx="4572000" cy="576262"/>
          </a:xfrm>
        </p:spPr>
        <p:txBody>
          <a:bodyPr/>
          <a:lstStyle/>
          <a:p>
            <a:r>
              <a:rPr lang="en-US" sz="3200" dirty="0"/>
              <a:t>Respondent’s View</a:t>
            </a:r>
          </a:p>
        </p:txBody>
      </p:sp>
      <p:sp>
        <p:nvSpPr>
          <p:cNvPr id="4" name="Slide Number Placeholder 3"/>
          <p:cNvSpPr>
            <a:spLocks noGrp="1"/>
          </p:cNvSpPr>
          <p:nvPr>
            <p:ph type="sldNum" sz="quarter" idx="10"/>
          </p:nvPr>
        </p:nvSpPr>
        <p:spPr/>
        <p:txBody>
          <a:bodyPr/>
          <a:lstStyle/>
          <a:p>
            <a:pPr>
              <a:defRPr/>
            </a:pPr>
            <a:fld id="{9F69FA83-E230-1743-B07A-B3BAE8D6B71B}" type="slidenum">
              <a:rPr lang="en-US" smtClean="0"/>
              <a:pPr>
                <a:defRPr/>
              </a:pPr>
              <a:t>8</a:t>
            </a:fld>
            <a:endParaRPr lang="en-US" dirty="0"/>
          </a:p>
        </p:txBody>
      </p:sp>
      <p:sp>
        <p:nvSpPr>
          <p:cNvPr id="6" name="Oval 2"/>
          <p:cNvSpPr>
            <a:spLocks noChangeArrowheads="1"/>
          </p:cNvSpPr>
          <p:nvPr/>
        </p:nvSpPr>
        <p:spPr bwMode="auto">
          <a:xfrm>
            <a:off x="3582596" y="2639429"/>
            <a:ext cx="2000250" cy="1029146"/>
          </a:xfrm>
          <a:prstGeom prst="ellipse">
            <a:avLst/>
          </a:prstGeom>
          <a:solidFill>
            <a:srgbClr val="FF3300"/>
          </a:solidFill>
          <a:ln w="57150" cmpd="thinThick">
            <a:solidFill>
              <a:schemeClr val="tx1"/>
            </a:solidFill>
            <a:round/>
          </a:ln>
        </p:spPr>
        <p:txBody>
          <a:bodyPr wrap="none" anchor="ctr"/>
          <a:lstStyle/>
          <a:p>
            <a:endParaRPr lang="en-US" sz="2400" dirty="0">
              <a:latin typeface="Arial"/>
              <a:cs typeface="Arial"/>
            </a:endParaRPr>
          </a:p>
        </p:txBody>
      </p:sp>
      <p:sp>
        <p:nvSpPr>
          <p:cNvPr id="7" name="Text Box 3"/>
          <p:cNvSpPr txBox="1">
            <a:spLocks noChangeArrowheads="1"/>
          </p:cNvSpPr>
          <p:nvPr/>
        </p:nvSpPr>
        <p:spPr bwMode="auto">
          <a:xfrm>
            <a:off x="3831438" y="2956431"/>
            <a:ext cx="1740662" cy="415498"/>
          </a:xfrm>
          <a:prstGeom prst="rect">
            <a:avLst/>
          </a:prstGeom>
          <a:noFill/>
          <a:ln w="9525">
            <a:solidFill>
              <a:schemeClr val="tx1"/>
            </a:solidFill>
            <a:miter lim="800000"/>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2100" b="1" dirty="0">
                <a:latin typeface="Arial"/>
                <a:cs typeface="Arial"/>
              </a:rPr>
              <a:t>Respondent</a:t>
            </a:r>
          </a:p>
        </p:txBody>
      </p:sp>
      <p:sp>
        <p:nvSpPr>
          <p:cNvPr id="8" name="Text Box 4"/>
          <p:cNvSpPr txBox="1">
            <a:spLocks noChangeArrowheads="1"/>
          </p:cNvSpPr>
          <p:nvPr/>
        </p:nvSpPr>
        <p:spPr bwMode="auto">
          <a:xfrm>
            <a:off x="3889777" y="1407131"/>
            <a:ext cx="1371600" cy="300082"/>
          </a:xfrm>
          <a:prstGeom prst="rect">
            <a:avLst/>
          </a:prstGeom>
          <a:solidFill>
            <a:srgbClr val="FFFF66"/>
          </a:solidFill>
          <a:ln w="6350">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buFontTx/>
              <a:buNone/>
            </a:pPr>
            <a:r>
              <a:rPr lang="en-US" sz="1350" dirty="0">
                <a:latin typeface="Arial"/>
                <a:cs typeface="Arial"/>
              </a:rPr>
              <a:t>ALLEGATION</a:t>
            </a:r>
          </a:p>
        </p:txBody>
      </p:sp>
      <p:sp>
        <p:nvSpPr>
          <p:cNvPr id="9" name="AutoShape 5"/>
          <p:cNvSpPr>
            <a:spLocks noChangeArrowheads="1"/>
          </p:cNvSpPr>
          <p:nvPr/>
        </p:nvSpPr>
        <p:spPr bwMode="auto">
          <a:xfrm>
            <a:off x="4436274" y="1796689"/>
            <a:ext cx="228600" cy="685354"/>
          </a:xfrm>
          <a:prstGeom prst="downArrow">
            <a:avLst>
              <a:gd name="adj1" fmla="val 50000"/>
              <a:gd name="adj2" fmla="val 79948"/>
            </a:avLst>
          </a:prstGeom>
          <a:solidFill>
            <a:srgbClr val="990000"/>
          </a:solidFill>
          <a:ln w="9525">
            <a:solidFill>
              <a:schemeClr val="tx1"/>
            </a:solidFill>
            <a:miter lim="800000"/>
          </a:ln>
        </p:spPr>
        <p:txBody>
          <a:bodyPr wrap="none" anchor="ctr"/>
          <a:lstStyle/>
          <a:p>
            <a:endParaRPr lang="en-US" sz="2400" dirty="0">
              <a:latin typeface="Arial"/>
              <a:cs typeface="Arial"/>
            </a:endParaRPr>
          </a:p>
        </p:txBody>
      </p:sp>
      <p:sp>
        <p:nvSpPr>
          <p:cNvPr id="10" name="Text Box 6"/>
          <p:cNvSpPr txBox="1">
            <a:spLocks noChangeArrowheads="1"/>
          </p:cNvSpPr>
          <p:nvPr/>
        </p:nvSpPr>
        <p:spPr bwMode="auto">
          <a:xfrm>
            <a:off x="3686181" y="5299358"/>
            <a:ext cx="1828800" cy="300082"/>
          </a:xfrm>
          <a:prstGeom prst="rect">
            <a:avLst/>
          </a:prstGeom>
          <a:solidFill>
            <a:srgbClr val="FFFF66"/>
          </a:solidFill>
          <a:ln w="6350">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algn="ctr" eaLnBrk="1" hangingPunct="1">
              <a:buFontTx/>
              <a:buNone/>
            </a:pPr>
            <a:r>
              <a:rPr lang="en-US" sz="1350" dirty="0">
                <a:latin typeface="Arial"/>
                <a:cs typeface="Arial"/>
              </a:rPr>
              <a:t>CONSEQUENCES</a:t>
            </a:r>
          </a:p>
        </p:txBody>
      </p:sp>
      <p:sp>
        <p:nvSpPr>
          <p:cNvPr id="11" name="AutoShape 7"/>
          <p:cNvSpPr>
            <a:spLocks noChangeArrowheads="1"/>
          </p:cNvSpPr>
          <p:nvPr/>
        </p:nvSpPr>
        <p:spPr bwMode="auto">
          <a:xfrm>
            <a:off x="4436276" y="3806984"/>
            <a:ext cx="226219" cy="1428750"/>
          </a:xfrm>
          <a:prstGeom prst="downArrow">
            <a:avLst>
              <a:gd name="adj1" fmla="val 50000"/>
              <a:gd name="adj2" fmla="val 168421"/>
            </a:avLst>
          </a:prstGeom>
          <a:solidFill>
            <a:srgbClr val="993300"/>
          </a:solidFill>
          <a:ln w="9525">
            <a:solidFill>
              <a:schemeClr val="tx1"/>
            </a:solidFill>
            <a:miter lim="800000"/>
          </a:ln>
        </p:spPr>
        <p:txBody>
          <a:bodyPr wrap="none" anchor="ctr"/>
          <a:lstStyle/>
          <a:p>
            <a:endParaRPr lang="en-US" sz="2400" dirty="0">
              <a:latin typeface="Arial"/>
              <a:cs typeface="Arial"/>
            </a:endParaRPr>
          </a:p>
        </p:txBody>
      </p:sp>
      <p:sp>
        <p:nvSpPr>
          <p:cNvPr id="12" name="Text Box 8"/>
          <p:cNvSpPr txBox="1">
            <a:spLocks noChangeArrowheads="1"/>
          </p:cNvSpPr>
          <p:nvPr/>
        </p:nvSpPr>
        <p:spPr bwMode="auto">
          <a:xfrm>
            <a:off x="3203977" y="1978631"/>
            <a:ext cx="800100" cy="415498"/>
          </a:xfrm>
          <a:prstGeom prst="rect">
            <a:avLst/>
          </a:prstGeom>
          <a:solidFill>
            <a:srgbClr val="0000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1050" dirty="0">
                <a:solidFill>
                  <a:schemeClr val="bg1"/>
                </a:solidFill>
                <a:latin typeface="Arial"/>
                <a:cs typeface="Arial"/>
              </a:rPr>
              <a:t>Student Conduct</a:t>
            </a:r>
          </a:p>
        </p:txBody>
      </p:sp>
      <p:sp>
        <p:nvSpPr>
          <p:cNvPr id="13" name="Text Box 9"/>
          <p:cNvSpPr txBox="1">
            <a:spLocks noChangeArrowheads="1"/>
          </p:cNvSpPr>
          <p:nvPr/>
        </p:nvSpPr>
        <p:spPr bwMode="auto">
          <a:xfrm>
            <a:off x="2232427" y="2436277"/>
            <a:ext cx="971550" cy="415498"/>
          </a:xfrm>
          <a:prstGeom prst="rect">
            <a:avLst/>
          </a:prstGeom>
          <a:solidFill>
            <a:srgbClr val="0000FF"/>
          </a:solidFill>
          <a:ln w="9525">
            <a:solidFill>
              <a:schemeClr val="tx1"/>
            </a:solidFill>
            <a:miter lim="800000"/>
          </a:ln>
        </p:spPr>
        <p:txBody>
          <a:bodyPr wrap="square">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1050" dirty="0">
                <a:solidFill>
                  <a:schemeClr val="bg1"/>
                </a:solidFill>
                <a:latin typeface="Arial"/>
                <a:cs typeface="Arial"/>
              </a:rPr>
              <a:t>Title IX Investigation</a:t>
            </a:r>
          </a:p>
        </p:txBody>
      </p:sp>
      <p:sp>
        <p:nvSpPr>
          <p:cNvPr id="14" name="Text Box 10"/>
          <p:cNvSpPr txBox="1">
            <a:spLocks noChangeArrowheads="1"/>
          </p:cNvSpPr>
          <p:nvPr/>
        </p:nvSpPr>
        <p:spPr bwMode="auto">
          <a:xfrm>
            <a:off x="2003827" y="3121631"/>
            <a:ext cx="857250" cy="253916"/>
          </a:xfrm>
          <a:prstGeom prst="rect">
            <a:avLst/>
          </a:prstGeom>
          <a:solidFill>
            <a:srgbClr val="0000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1050" dirty="0">
                <a:solidFill>
                  <a:schemeClr val="bg1"/>
                </a:solidFill>
                <a:latin typeface="Arial"/>
                <a:cs typeface="Arial"/>
              </a:rPr>
              <a:t>Information</a:t>
            </a:r>
          </a:p>
        </p:txBody>
      </p:sp>
      <p:sp>
        <p:nvSpPr>
          <p:cNvPr id="15" name="Text Box 11"/>
          <p:cNvSpPr txBox="1">
            <a:spLocks noChangeArrowheads="1"/>
          </p:cNvSpPr>
          <p:nvPr/>
        </p:nvSpPr>
        <p:spPr bwMode="auto">
          <a:xfrm>
            <a:off x="1775227" y="3464308"/>
            <a:ext cx="1085850" cy="253916"/>
          </a:xfrm>
          <a:prstGeom prst="rect">
            <a:avLst/>
          </a:prstGeom>
          <a:solidFill>
            <a:srgbClr val="0000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1050" dirty="0">
                <a:solidFill>
                  <a:schemeClr val="bg1"/>
                </a:solidFill>
                <a:latin typeface="Arial"/>
                <a:cs typeface="Arial"/>
              </a:rPr>
              <a:t>Legal Rights</a:t>
            </a:r>
          </a:p>
        </p:txBody>
      </p:sp>
      <p:sp>
        <p:nvSpPr>
          <p:cNvPr id="16" name="Text Box 12"/>
          <p:cNvSpPr txBox="1">
            <a:spLocks noChangeArrowheads="1"/>
          </p:cNvSpPr>
          <p:nvPr/>
        </p:nvSpPr>
        <p:spPr bwMode="auto">
          <a:xfrm>
            <a:off x="5318527" y="1978631"/>
            <a:ext cx="1085850" cy="415498"/>
          </a:xfrm>
          <a:prstGeom prst="rect">
            <a:avLst/>
          </a:prstGeom>
          <a:solidFill>
            <a:srgbClr val="0000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1050" dirty="0">
                <a:solidFill>
                  <a:schemeClr val="bg1"/>
                </a:solidFill>
                <a:latin typeface="Arial"/>
                <a:cs typeface="Arial"/>
              </a:rPr>
              <a:t>Law Enforcement</a:t>
            </a:r>
          </a:p>
        </p:txBody>
      </p:sp>
      <p:sp>
        <p:nvSpPr>
          <p:cNvPr id="17" name="Text Box 13"/>
          <p:cNvSpPr txBox="1">
            <a:spLocks noChangeArrowheads="1"/>
          </p:cNvSpPr>
          <p:nvPr/>
        </p:nvSpPr>
        <p:spPr bwMode="auto">
          <a:xfrm>
            <a:off x="3261127" y="3921954"/>
            <a:ext cx="800100" cy="415498"/>
          </a:xfrm>
          <a:prstGeom prst="rect">
            <a:avLst/>
          </a:prstGeom>
          <a:solidFill>
            <a:srgbClr val="0000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1050" dirty="0">
                <a:solidFill>
                  <a:schemeClr val="bg1"/>
                </a:solidFill>
                <a:latin typeface="Arial"/>
                <a:cs typeface="Arial"/>
              </a:rPr>
              <a:t>Questions ?????</a:t>
            </a:r>
          </a:p>
        </p:txBody>
      </p:sp>
      <p:sp>
        <p:nvSpPr>
          <p:cNvPr id="18" name="Text Box 14"/>
          <p:cNvSpPr txBox="1">
            <a:spLocks noChangeArrowheads="1"/>
          </p:cNvSpPr>
          <p:nvPr/>
        </p:nvSpPr>
        <p:spPr bwMode="auto">
          <a:xfrm>
            <a:off x="4943481" y="3990043"/>
            <a:ext cx="800100" cy="253916"/>
          </a:xfrm>
          <a:prstGeom prst="rect">
            <a:avLst/>
          </a:prstGeom>
          <a:solidFill>
            <a:srgbClr val="0000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1050" dirty="0">
                <a:solidFill>
                  <a:schemeClr val="bg1"/>
                </a:solidFill>
                <a:latin typeface="Arial"/>
                <a:cs typeface="Arial"/>
              </a:rPr>
              <a:t>Attorney</a:t>
            </a:r>
          </a:p>
        </p:txBody>
      </p:sp>
      <p:sp>
        <p:nvSpPr>
          <p:cNvPr id="19" name="Text Box 15"/>
          <p:cNvSpPr txBox="1">
            <a:spLocks noChangeArrowheads="1"/>
          </p:cNvSpPr>
          <p:nvPr/>
        </p:nvSpPr>
        <p:spPr bwMode="auto">
          <a:xfrm>
            <a:off x="2060977" y="4436527"/>
            <a:ext cx="1428750" cy="253916"/>
          </a:xfrm>
          <a:prstGeom prst="rect">
            <a:avLst/>
          </a:prstGeom>
          <a:solidFill>
            <a:srgbClr val="0000FF"/>
          </a:solidFill>
          <a:ln w="317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1050" dirty="0">
                <a:solidFill>
                  <a:schemeClr val="bg1"/>
                </a:solidFill>
                <a:latin typeface="Arial"/>
                <a:cs typeface="Arial"/>
              </a:rPr>
              <a:t>Emotional Response </a:t>
            </a:r>
          </a:p>
        </p:txBody>
      </p:sp>
      <p:sp>
        <p:nvSpPr>
          <p:cNvPr id="20" name="Text Box 16"/>
          <p:cNvSpPr txBox="1">
            <a:spLocks noChangeArrowheads="1"/>
          </p:cNvSpPr>
          <p:nvPr/>
        </p:nvSpPr>
        <p:spPr bwMode="auto">
          <a:xfrm>
            <a:off x="1375177" y="4949985"/>
            <a:ext cx="571500" cy="230832"/>
          </a:xfrm>
          <a:prstGeom prst="rect">
            <a:avLst/>
          </a:prstGeom>
          <a:solidFill>
            <a:srgbClr val="CCFFCC"/>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Fear</a:t>
            </a:r>
          </a:p>
        </p:txBody>
      </p:sp>
      <p:sp>
        <p:nvSpPr>
          <p:cNvPr id="21" name="Text Box 17"/>
          <p:cNvSpPr txBox="1">
            <a:spLocks noChangeArrowheads="1"/>
          </p:cNvSpPr>
          <p:nvPr/>
        </p:nvSpPr>
        <p:spPr bwMode="auto">
          <a:xfrm>
            <a:off x="2232427" y="4973425"/>
            <a:ext cx="571500" cy="230832"/>
          </a:xfrm>
          <a:prstGeom prst="rect">
            <a:avLst/>
          </a:prstGeom>
          <a:solidFill>
            <a:srgbClr val="FFCC99"/>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Shame</a:t>
            </a:r>
          </a:p>
        </p:txBody>
      </p:sp>
      <p:sp>
        <p:nvSpPr>
          <p:cNvPr id="22" name="Text Box 18"/>
          <p:cNvSpPr txBox="1">
            <a:spLocks noChangeArrowheads="1"/>
          </p:cNvSpPr>
          <p:nvPr/>
        </p:nvSpPr>
        <p:spPr bwMode="auto">
          <a:xfrm>
            <a:off x="2689627" y="5235735"/>
            <a:ext cx="571500" cy="230832"/>
          </a:xfrm>
          <a:prstGeom prst="rect">
            <a:avLst/>
          </a:prstGeom>
          <a:solidFill>
            <a:srgbClr val="FFFFCC"/>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Anger</a:t>
            </a:r>
          </a:p>
        </p:txBody>
      </p:sp>
      <p:sp>
        <p:nvSpPr>
          <p:cNvPr id="23" name="Text Box 19"/>
          <p:cNvSpPr txBox="1">
            <a:spLocks noChangeArrowheads="1"/>
          </p:cNvSpPr>
          <p:nvPr/>
        </p:nvSpPr>
        <p:spPr bwMode="auto">
          <a:xfrm>
            <a:off x="3203977" y="4949985"/>
            <a:ext cx="1085850" cy="230832"/>
          </a:xfrm>
          <a:prstGeom prst="rect">
            <a:avLst/>
          </a:prstGeom>
          <a:solidFill>
            <a:srgbClr val="D1E8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Embarrassment</a:t>
            </a:r>
          </a:p>
        </p:txBody>
      </p:sp>
      <p:sp>
        <p:nvSpPr>
          <p:cNvPr id="24" name="Text Box 20"/>
          <p:cNvSpPr txBox="1">
            <a:spLocks noChangeArrowheads="1"/>
          </p:cNvSpPr>
          <p:nvPr/>
        </p:nvSpPr>
        <p:spPr bwMode="auto">
          <a:xfrm>
            <a:off x="5547127" y="4378485"/>
            <a:ext cx="1828800" cy="253916"/>
          </a:xfrm>
          <a:prstGeom prst="rect">
            <a:avLst/>
          </a:prstGeom>
          <a:solidFill>
            <a:srgbClr val="0000FF"/>
          </a:solidFill>
          <a:ln w="317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1050" dirty="0">
                <a:solidFill>
                  <a:schemeClr val="bg1"/>
                </a:solidFill>
                <a:latin typeface="Arial"/>
                <a:cs typeface="Arial"/>
              </a:rPr>
              <a:t>Practical Life Changes</a:t>
            </a:r>
          </a:p>
        </p:txBody>
      </p:sp>
      <p:sp>
        <p:nvSpPr>
          <p:cNvPr id="25" name="Text Box 21"/>
          <p:cNvSpPr txBox="1">
            <a:spLocks noChangeArrowheads="1"/>
          </p:cNvSpPr>
          <p:nvPr/>
        </p:nvSpPr>
        <p:spPr bwMode="auto">
          <a:xfrm>
            <a:off x="4664874" y="4881896"/>
            <a:ext cx="767953" cy="230832"/>
          </a:xfrm>
          <a:prstGeom prst="rect">
            <a:avLst/>
          </a:prstGeom>
          <a:solidFill>
            <a:srgbClr val="FFECD9"/>
          </a:solidFill>
          <a:ln w="9525">
            <a:solidFill>
              <a:schemeClr val="tx1"/>
            </a:solidFill>
            <a:miter lim="800000"/>
          </a:ln>
        </p:spPr>
        <p:txBody>
          <a:bodyPr wrap="square">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Financial</a:t>
            </a:r>
          </a:p>
        </p:txBody>
      </p:sp>
      <p:sp>
        <p:nvSpPr>
          <p:cNvPr id="26" name="Text Box 22"/>
          <p:cNvSpPr txBox="1">
            <a:spLocks noChangeArrowheads="1"/>
          </p:cNvSpPr>
          <p:nvPr/>
        </p:nvSpPr>
        <p:spPr bwMode="auto">
          <a:xfrm>
            <a:off x="5489977" y="4943287"/>
            <a:ext cx="762000" cy="369332"/>
          </a:xfrm>
          <a:prstGeom prst="rect">
            <a:avLst/>
          </a:prstGeom>
          <a:solidFill>
            <a:srgbClr val="EFFF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No Contact Order</a:t>
            </a:r>
          </a:p>
        </p:txBody>
      </p:sp>
      <p:sp>
        <p:nvSpPr>
          <p:cNvPr id="27" name="Text Box 23"/>
          <p:cNvSpPr txBox="1">
            <a:spLocks noChangeArrowheads="1"/>
          </p:cNvSpPr>
          <p:nvPr/>
        </p:nvSpPr>
        <p:spPr bwMode="auto">
          <a:xfrm>
            <a:off x="6309127" y="4918731"/>
            <a:ext cx="838200" cy="507831"/>
          </a:xfrm>
          <a:prstGeom prst="rect">
            <a:avLst/>
          </a:prstGeom>
          <a:solidFill>
            <a:srgbClr val="D9FFD9"/>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Change in Class Schedule</a:t>
            </a:r>
          </a:p>
        </p:txBody>
      </p:sp>
      <p:sp>
        <p:nvSpPr>
          <p:cNvPr id="28" name="Text Box 24"/>
          <p:cNvSpPr txBox="1">
            <a:spLocks noChangeArrowheads="1"/>
          </p:cNvSpPr>
          <p:nvPr/>
        </p:nvSpPr>
        <p:spPr bwMode="auto">
          <a:xfrm>
            <a:off x="7204477" y="4918731"/>
            <a:ext cx="685800" cy="369332"/>
          </a:xfrm>
          <a:prstGeom prst="rect">
            <a:avLst/>
          </a:prstGeom>
          <a:solidFill>
            <a:srgbClr val="E6B4CD"/>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Change Living</a:t>
            </a:r>
          </a:p>
        </p:txBody>
      </p:sp>
      <p:sp>
        <p:nvSpPr>
          <p:cNvPr id="29" name="Text Box 25"/>
          <p:cNvSpPr txBox="1">
            <a:spLocks noChangeArrowheads="1"/>
          </p:cNvSpPr>
          <p:nvPr/>
        </p:nvSpPr>
        <p:spPr bwMode="auto">
          <a:xfrm>
            <a:off x="6118627" y="3121630"/>
            <a:ext cx="1028700" cy="415498"/>
          </a:xfrm>
          <a:prstGeom prst="rect">
            <a:avLst/>
          </a:prstGeom>
          <a:solidFill>
            <a:srgbClr val="0000FF"/>
          </a:solidFill>
          <a:ln w="317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1050" dirty="0">
                <a:solidFill>
                  <a:schemeClr val="bg1"/>
                </a:solidFill>
                <a:latin typeface="Arial"/>
                <a:cs typeface="Arial"/>
              </a:rPr>
              <a:t>Community Reaction</a:t>
            </a:r>
          </a:p>
        </p:txBody>
      </p:sp>
      <p:sp>
        <p:nvSpPr>
          <p:cNvPr id="30" name="Text Box 26"/>
          <p:cNvSpPr txBox="1">
            <a:spLocks noChangeArrowheads="1"/>
          </p:cNvSpPr>
          <p:nvPr/>
        </p:nvSpPr>
        <p:spPr bwMode="auto">
          <a:xfrm>
            <a:off x="5597133" y="2607058"/>
            <a:ext cx="571500" cy="230832"/>
          </a:xfrm>
          <a:prstGeom prst="rect">
            <a:avLst/>
          </a:prstGeom>
          <a:solidFill>
            <a:srgbClr val="CCFF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School</a:t>
            </a:r>
          </a:p>
        </p:txBody>
      </p:sp>
      <p:sp>
        <p:nvSpPr>
          <p:cNvPr id="31" name="Text Box 27"/>
          <p:cNvSpPr txBox="1">
            <a:spLocks noChangeArrowheads="1"/>
          </p:cNvSpPr>
          <p:nvPr/>
        </p:nvSpPr>
        <p:spPr bwMode="auto">
          <a:xfrm>
            <a:off x="6347227" y="2588082"/>
            <a:ext cx="571500" cy="369332"/>
          </a:xfrm>
          <a:prstGeom prst="rect">
            <a:avLst/>
          </a:prstGeom>
          <a:solidFill>
            <a:srgbClr val="CCFFCC"/>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Parents</a:t>
            </a:r>
          </a:p>
        </p:txBody>
      </p:sp>
      <p:sp>
        <p:nvSpPr>
          <p:cNvPr id="32" name="Text Box 28"/>
          <p:cNvSpPr txBox="1">
            <a:spLocks noChangeArrowheads="1"/>
          </p:cNvSpPr>
          <p:nvPr/>
        </p:nvSpPr>
        <p:spPr bwMode="auto">
          <a:xfrm>
            <a:off x="5782871" y="3723269"/>
            <a:ext cx="621506" cy="230832"/>
          </a:xfrm>
          <a:prstGeom prst="rect">
            <a:avLst/>
          </a:prstGeom>
          <a:solidFill>
            <a:srgbClr val="00AC7F"/>
          </a:solidFill>
          <a:ln w="9525">
            <a:solidFill>
              <a:schemeClr val="tx1"/>
            </a:solidFill>
            <a:miter lim="800000"/>
          </a:ln>
        </p:spPr>
        <p:txBody>
          <a:bodyPr wrap="square">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solidFill>
                  <a:schemeClr val="bg1"/>
                </a:solidFill>
                <a:latin typeface="Arial"/>
                <a:cs typeface="Arial"/>
              </a:rPr>
              <a:t>Support</a:t>
            </a:r>
          </a:p>
        </p:txBody>
      </p:sp>
      <p:sp>
        <p:nvSpPr>
          <p:cNvPr id="33" name="Text Box 29"/>
          <p:cNvSpPr txBox="1">
            <a:spLocks noChangeArrowheads="1"/>
          </p:cNvSpPr>
          <p:nvPr/>
        </p:nvSpPr>
        <p:spPr bwMode="auto">
          <a:xfrm>
            <a:off x="6861577" y="3758988"/>
            <a:ext cx="742950" cy="230832"/>
          </a:xfrm>
          <a:prstGeom prst="rect">
            <a:avLst/>
          </a:prstGeom>
          <a:solidFill>
            <a:srgbClr val="C0C0C0"/>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Shunning</a:t>
            </a:r>
          </a:p>
        </p:txBody>
      </p:sp>
      <p:sp>
        <p:nvSpPr>
          <p:cNvPr id="34" name="Text Box 30"/>
          <p:cNvSpPr txBox="1">
            <a:spLocks noChangeArrowheads="1"/>
          </p:cNvSpPr>
          <p:nvPr/>
        </p:nvSpPr>
        <p:spPr bwMode="auto">
          <a:xfrm>
            <a:off x="7090177" y="2655055"/>
            <a:ext cx="571500" cy="230832"/>
          </a:xfrm>
          <a:prstGeom prst="rect">
            <a:avLst/>
          </a:prstGeom>
          <a:solidFill>
            <a:srgbClr val="FFCC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Peers</a:t>
            </a:r>
          </a:p>
        </p:txBody>
      </p:sp>
      <p:sp>
        <p:nvSpPr>
          <p:cNvPr id="35" name="Line 31"/>
          <p:cNvSpPr>
            <a:spLocks noChangeShapeType="1"/>
          </p:cNvSpPr>
          <p:nvPr/>
        </p:nvSpPr>
        <p:spPr bwMode="auto">
          <a:xfrm>
            <a:off x="3718327" y="2321307"/>
            <a:ext cx="171450" cy="342677"/>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36" name="Line 32"/>
          <p:cNvSpPr>
            <a:spLocks noChangeShapeType="1"/>
          </p:cNvSpPr>
          <p:nvPr/>
        </p:nvSpPr>
        <p:spPr bwMode="auto">
          <a:xfrm>
            <a:off x="2975377" y="2835882"/>
            <a:ext cx="571500" cy="171896"/>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37" name="Line 33"/>
          <p:cNvSpPr>
            <a:spLocks noChangeShapeType="1"/>
          </p:cNvSpPr>
          <p:nvPr/>
        </p:nvSpPr>
        <p:spPr bwMode="auto">
          <a:xfrm>
            <a:off x="2803927" y="3235484"/>
            <a:ext cx="685800" cy="0"/>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38" name="Line 34"/>
          <p:cNvSpPr>
            <a:spLocks noChangeShapeType="1"/>
          </p:cNvSpPr>
          <p:nvPr/>
        </p:nvSpPr>
        <p:spPr bwMode="auto">
          <a:xfrm flipV="1">
            <a:off x="2861077" y="3350455"/>
            <a:ext cx="742950" cy="170780"/>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39" name="Line 35"/>
          <p:cNvSpPr>
            <a:spLocks noChangeShapeType="1"/>
          </p:cNvSpPr>
          <p:nvPr/>
        </p:nvSpPr>
        <p:spPr bwMode="auto">
          <a:xfrm flipH="1">
            <a:off x="3718327" y="3579278"/>
            <a:ext cx="285750" cy="342677"/>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40" name="Line 36"/>
          <p:cNvSpPr>
            <a:spLocks noChangeShapeType="1"/>
          </p:cNvSpPr>
          <p:nvPr/>
        </p:nvSpPr>
        <p:spPr bwMode="auto">
          <a:xfrm flipH="1">
            <a:off x="1660927" y="4664234"/>
            <a:ext cx="457200" cy="285750"/>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41" name="Line 37"/>
          <p:cNvSpPr>
            <a:spLocks noChangeShapeType="1"/>
          </p:cNvSpPr>
          <p:nvPr/>
        </p:nvSpPr>
        <p:spPr bwMode="auto">
          <a:xfrm flipH="1">
            <a:off x="2518177" y="4664235"/>
            <a:ext cx="57150" cy="343793"/>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42" name="Line 38"/>
          <p:cNvSpPr>
            <a:spLocks noChangeShapeType="1"/>
          </p:cNvSpPr>
          <p:nvPr/>
        </p:nvSpPr>
        <p:spPr bwMode="auto">
          <a:xfrm flipH="1">
            <a:off x="2975377" y="4664234"/>
            <a:ext cx="0" cy="571500"/>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43" name="Line 39"/>
          <p:cNvSpPr>
            <a:spLocks noChangeShapeType="1"/>
          </p:cNvSpPr>
          <p:nvPr/>
        </p:nvSpPr>
        <p:spPr bwMode="auto">
          <a:xfrm>
            <a:off x="3261127" y="4664234"/>
            <a:ext cx="342900" cy="285750"/>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44" name="Line 40"/>
          <p:cNvSpPr>
            <a:spLocks noChangeShapeType="1"/>
          </p:cNvSpPr>
          <p:nvPr/>
        </p:nvSpPr>
        <p:spPr bwMode="auto">
          <a:xfrm flipH="1">
            <a:off x="2632477" y="3464308"/>
            <a:ext cx="1085850" cy="972220"/>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45" name="Line 41"/>
          <p:cNvSpPr>
            <a:spLocks noChangeShapeType="1"/>
          </p:cNvSpPr>
          <p:nvPr/>
        </p:nvSpPr>
        <p:spPr bwMode="auto">
          <a:xfrm flipH="1">
            <a:off x="5147077" y="2321307"/>
            <a:ext cx="457200" cy="342677"/>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46" name="Line 42"/>
          <p:cNvSpPr>
            <a:spLocks noChangeShapeType="1"/>
          </p:cNvSpPr>
          <p:nvPr/>
        </p:nvSpPr>
        <p:spPr bwMode="auto">
          <a:xfrm flipH="1">
            <a:off x="5604277" y="3293526"/>
            <a:ext cx="514350" cy="0"/>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47" name="Line 43"/>
          <p:cNvSpPr>
            <a:spLocks noChangeShapeType="1"/>
          </p:cNvSpPr>
          <p:nvPr/>
        </p:nvSpPr>
        <p:spPr bwMode="auto">
          <a:xfrm>
            <a:off x="5068496" y="3671922"/>
            <a:ext cx="285750" cy="342677"/>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48" name="Text Box 44"/>
          <p:cNvSpPr txBox="1">
            <a:spLocks noChangeArrowheads="1"/>
          </p:cNvSpPr>
          <p:nvPr/>
        </p:nvSpPr>
        <p:spPr bwMode="auto">
          <a:xfrm>
            <a:off x="2422927" y="5597700"/>
            <a:ext cx="876300" cy="230832"/>
          </a:xfrm>
          <a:prstGeom prst="rect">
            <a:avLst/>
          </a:prstGeom>
          <a:solidFill>
            <a:srgbClr val="FF9900"/>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Sanction</a:t>
            </a:r>
          </a:p>
        </p:txBody>
      </p:sp>
      <p:sp>
        <p:nvSpPr>
          <p:cNvPr id="49" name="Text Box 45"/>
          <p:cNvSpPr txBox="1">
            <a:spLocks noChangeArrowheads="1"/>
          </p:cNvSpPr>
          <p:nvPr/>
        </p:nvSpPr>
        <p:spPr bwMode="auto">
          <a:xfrm>
            <a:off x="3375427" y="5799421"/>
            <a:ext cx="571500" cy="230832"/>
          </a:xfrm>
          <a:prstGeom prst="rect">
            <a:avLst/>
          </a:prstGeom>
          <a:solidFill>
            <a:srgbClr val="FF8989"/>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Fine</a:t>
            </a:r>
          </a:p>
        </p:txBody>
      </p:sp>
      <p:sp>
        <p:nvSpPr>
          <p:cNvPr id="50" name="Text Box 46"/>
          <p:cNvSpPr txBox="1">
            <a:spLocks noChangeArrowheads="1"/>
          </p:cNvSpPr>
          <p:nvPr/>
        </p:nvSpPr>
        <p:spPr bwMode="auto">
          <a:xfrm>
            <a:off x="5261377" y="5799421"/>
            <a:ext cx="819150" cy="230832"/>
          </a:xfrm>
          <a:prstGeom prst="rect">
            <a:avLst/>
          </a:prstGeom>
          <a:solidFill>
            <a:srgbClr val="E60000"/>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Expulsion</a:t>
            </a:r>
          </a:p>
        </p:txBody>
      </p:sp>
      <p:sp>
        <p:nvSpPr>
          <p:cNvPr id="51" name="Text Box 47"/>
          <p:cNvSpPr txBox="1">
            <a:spLocks noChangeArrowheads="1"/>
          </p:cNvSpPr>
          <p:nvPr/>
        </p:nvSpPr>
        <p:spPr bwMode="auto">
          <a:xfrm>
            <a:off x="5994802" y="5503581"/>
            <a:ext cx="628650" cy="230832"/>
          </a:xfrm>
          <a:prstGeom prst="rect">
            <a:avLst/>
          </a:prstGeom>
          <a:solidFill>
            <a:srgbClr val="FF6600"/>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Arrest</a:t>
            </a:r>
          </a:p>
        </p:txBody>
      </p:sp>
      <p:sp>
        <p:nvSpPr>
          <p:cNvPr id="52" name="Line 48"/>
          <p:cNvSpPr>
            <a:spLocks noChangeShapeType="1"/>
          </p:cNvSpPr>
          <p:nvPr/>
        </p:nvSpPr>
        <p:spPr bwMode="auto">
          <a:xfrm flipH="1">
            <a:off x="3346852" y="5485890"/>
            <a:ext cx="285750" cy="220451"/>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53" name="Line 49"/>
          <p:cNvSpPr>
            <a:spLocks noChangeShapeType="1"/>
          </p:cNvSpPr>
          <p:nvPr/>
        </p:nvSpPr>
        <p:spPr bwMode="auto">
          <a:xfrm flipH="1">
            <a:off x="3689752" y="5596115"/>
            <a:ext cx="171450" cy="188640"/>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54" name="Line 50"/>
          <p:cNvSpPr>
            <a:spLocks noChangeShapeType="1"/>
          </p:cNvSpPr>
          <p:nvPr/>
        </p:nvSpPr>
        <p:spPr bwMode="auto">
          <a:xfrm>
            <a:off x="5214944" y="5597386"/>
            <a:ext cx="445294" cy="188640"/>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55" name="Line 51"/>
          <p:cNvSpPr>
            <a:spLocks noChangeShapeType="1"/>
          </p:cNvSpPr>
          <p:nvPr/>
        </p:nvSpPr>
        <p:spPr bwMode="auto">
          <a:xfrm>
            <a:off x="5575107" y="5411839"/>
            <a:ext cx="372071" cy="195616"/>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56" name="Line 52"/>
          <p:cNvSpPr>
            <a:spLocks noChangeShapeType="1"/>
          </p:cNvSpPr>
          <p:nvPr/>
        </p:nvSpPr>
        <p:spPr bwMode="auto">
          <a:xfrm flipH="1">
            <a:off x="6004327" y="3521234"/>
            <a:ext cx="342900" cy="228824"/>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57" name="Line 53"/>
          <p:cNvSpPr>
            <a:spLocks noChangeShapeType="1"/>
          </p:cNvSpPr>
          <p:nvPr/>
        </p:nvSpPr>
        <p:spPr bwMode="auto">
          <a:xfrm>
            <a:off x="6861577" y="3521234"/>
            <a:ext cx="342900" cy="228824"/>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58" name="Line 54"/>
          <p:cNvSpPr>
            <a:spLocks noChangeShapeType="1"/>
          </p:cNvSpPr>
          <p:nvPr/>
        </p:nvSpPr>
        <p:spPr bwMode="auto">
          <a:xfrm>
            <a:off x="6004327" y="2835880"/>
            <a:ext cx="285750" cy="275705"/>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59" name="Line 55"/>
          <p:cNvSpPr>
            <a:spLocks noChangeShapeType="1"/>
          </p:cNvSpPr>
          <p:nvPr/>
        </p:nvSpPr>
        <p:spPr bwMode="auto">
          <a:xfrm flipH="1">
            <a:off x="6632977" y="2795698"/>
            <a:ext cx="0" cy="342677"/>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60" name="Line 56"/>
          <p:cNvSpPr>
            <a:spLocks noChangeShapeType="1"/>
          </p:cNvSpPr>
          <p:nvPr/>
        </p:nvSpPr>
        <p:spPr bwMode="auto">
          <a:xfrm flipH="1">
            <a:off x="6975877" y="2883879"/>
            <a:ext cx="342900" cy="227707"/>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61" name="Line 57"/>
          <p:cNvSpPr>
            <a:spLocks noChangeShapeType="1"/>
          </p:cNvSpPr>
          <p:nvPr/>
        </p:nvSpPr>
        <p:spPr bwMode="auto">
          <a:xfrm flipH="1">
            <a:off x="5166127" y="4626282"/>
            <a:ext cx="400050" cy="228824"/>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62" name="Line 58"/>
          <p:cNvSpPr>
            <a:spLocks noChangeShapeType="1"/>
          </p:cNvSpPr>
          <p:nvPr/>
        </p:nvSpPr>
        <p:spPr bwMode="auto">
          <a:xfrm flipH="1">
            <a:off x="5947177" y="4607307"/>
            <a:ext cx="0" cy="342677"/>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63" name="Line 59"/>
          <p:cNvSpPr>
            <a:spLocks noChangeShapeType="1"/>
          </p:cNvSpPr>
          <p:nvPr/>
        </p:nvSpPr>
        <p:spPr bwMode="auto">
          <a:xfrm flipH="1">
            <a:off x="6690127" y="4607307"/>
            <a:ext cx="0" cy="342677"/>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64" name="Line 60"/>
          <p:cNvSpPr>
            <a:spLocks noChangeShapeType="1"/>
          </p:cNvSpPr>
          <p:nvPr/>
        </p:nvSpPr>
        <p:spPr bwMode="auto">
          <a:xfrm>
            <a:off x="7147327" y="4607307"/>
            <a:ext cx="342900" cy="285750"/>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65" name="Text Box 61"/>
          <p:cNvSpPr txBox="1">
            <a:spLocks noChangeArrowheads="1"/>
          </p:cNvSpPr>
          <p:nvPr/>
        </p:nvSpPr>
        <p:spPr bwMode="auto">
          <a:xfrm>
            <a:off x="1660927" y="5178808"/>
            <a:ext cx="571500" cy="230832"/>
          </a:xfrm>
          <a:prstGeom prst="rect">
            <a:avLst/>
          </a:prstGeom>
          <a:solidFill>
            <a:srgbClr val="D5DF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Denial</a:t>
            </a:r>
          </a:p>
        </p:txBody>
      </p:sp>
      <p:sp>
        <p:nvSpPr>
          <p:cNvPr id="66" name="Line 62"/>
          <p:cNvSpPr>
            <a:spLocks noChangeShapeType="1"/>
          </p:cNvSpPr>
          <p:nvPr/>
        </p:nvSpPr>
        <p:spPr bwMode="auto">
          <a:xfrm flipH="1">
            <a:off x="1946677" y="4664234"/>
            <a:ext cx="342900" cy="514574"/>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67" name="Line 63"/>
          <p:cNvSpPr>
            <a:spLocks noChangeShapeType="1"/>
          </p:cNvSpPr>
          <p:nvPr/>
        </p:nvSpPr>
        <p:spPr bwMode="auto">
          <a:xfrm>
            <a:off x="5318527" y="3521234"/>
            <a:ext cx="857250" cy="857250"/>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68" name="Text Box 64"/>
          <p:cNvSpPr txBox="1">
            <a:spLocks noChangeArrowheads="1"/>
          </p:cNvSpPr>
          <p:nvPr/>
        </p:nvSpPr>
        <p:spPr bwMode="auto">
          <a:xfrm>
            <a:off x="2060977" y="3921954"/>
            <a:ext cx="628650" cy="253916"/>
          </a:xfrm>
          <a:prstGeom prst="rect">
            <a:avLst/>
          </a:prstGeom>
          <a:solidFill>
            <a:srgbClr val="0000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1050" dirty="0">
                <a:solidFill>
                  <a:schemeClr val="bg1"/>
                </a:solidFill>
                <a:latin typeface="Arial"/>
                <a:cs typeface="Arial"/>
              </a:rPr>
              <a:t>Media</a:t>
            </a:r>
          </a:p>
        </p:txBody>
      </p:sp>
      <p:sp>
        <p:nvSpPr>
          <p:cNvPr id="69" name="Line 65"/>
          <p:cNvSpPr>
            <a:spLocks noChangeShapeType="1"/>
          </p:cNvSpPr>
          <p:nvPr/>
        </p:nvSpPr>
        <p:spPr bwMode="auto">
          <a:xfrm flipV="1">
            <a:off x="2689627" y="3407381"/>
            <a:ext cx="971550" cy="628427"/>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sp>
        <p:nvSpPr>
          <p:cNvPr id="70" name="Text Box 66"/>
          <p:cNvSpPr txBox="1">
            <a:spLocks noChangeArrowheads="1"/>
          </p:cNvSpPr>
          <p:nvPr/>
        </p:nvSpPr>
        <p:spPr bwMode="auto">
          <a:xfrm>
            <a:off x="4249346" y="5821165"/>
            <a:ext cx="819150" cy="230832"/>
          </a:xfrm>
          <a:prstGeom prst="rect">
            <a:avLst/>
          </a:prstGeom>
          <a:solidFill>
            <a:srgbClr val="99CCFF"/>
          </a:solidFill>
          <a:ln w="9525">
            <a:solidFill>
              <a:schemeClr val="tx1"/>
            </a:solidFill>
            <a:miter lim="800000"/>
          </a:ln>
        </p:spPr>
        <p:txBody>
          <a:bodyPr>
            <a:spAutoFit/>
          </a:bodyPr>
          <a:lstStyle>
            <a:lvl1pPr eaLnBrk="0" hangingPunct="0">
              <a:defRPr sz="3600">
                <a:solidFill>
                  <a:schemeClr val="tx1"/>
                </a:solidFill>
                <a:latin typeface="Times New Roman" pitchFamily="18" charset="0"/>
                <a:cs typeface="Times New Roman" panose="02020603050405020304" pitchFamily="18" charset="0"/>
              </a:defRPr>
            </a:lvl1pPr>
            <a:lvl2pPr marL="742950" indent="-285750" eaLnBrk="0" hangingPunct="0">
              <a:defRPr sz="3600">
                <a:solidFill>
                  <a:schemeClr val="tx1"/>
                </a:solidFill>
                <a:latin typeface="Times New Roman" pitchFamily="18" charset="0"/>
                <a:cs typeface="Times New Roman" panose="02020603050405020304" pitchFamily="18" charset="0"/>
              </a:defRPr>
            </a:lvl2pPr>
            <a:lvl3pPr marL="1143000" indent="-228600" eaLnBrk="0" hangingPunct="0">
              <a:defRPr sz="3600">
                <a:solidFill>
                  <a:schemeClr val="tx1"/>
                </a:solidFill>
                <a:latin typeface="Times New Roman" pitchFamily="18" charset="0"/>
                <a:cs typeface="Times New Roman" panose="02020603050405020304" pitchFamily="18" charset="0"/>
              </a:defRPr>
            </a:lvl3pPr>
            <a:lvl4pPr marL="1600200" indent="-228600" eaLnBrk="0" hangingPunct="0">
              <a:defRPr sz="3600">
                <a:solidFill>
                  <a:schemeClr val="tx1"/>
                </a:solidFill>
                <a:latin typeface="Times New Roman" pitchFamily="18" charset="0"/>
                <a:cs typeface="Times New Roman" panose="02020603050405020304" pitchFamily="18" charset="0"/>
              </a:defRPr>
            </a:lvl4pPr>
            <a:lvl5pPr marL="2057400" indent="-228600" eaLnBrk="0" hangingPunct="0">
              <a:defRPr sz="3600">
                <a:solidFill>
                  <a:schemeClr val="tx1"/>
                </a:solidFill>
                <a:latin typeface="Times New Roman" pitchFamily="18" charset="0"/>
                <a:cs typeface="Times New Roman" panose="02020603050405020304" pitchFamily="18" charset="0"/>
              </a:defRPr>
            </a:lvl5pPr>
            <a:lvl6pPr marL="25146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6pPr>
            <a:lvl7pPr marL="29718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7pPr>
            <a:lvl8pPr marL="34290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8pPr>
            <a:lvl9pPr marL="3886200" indent="-228600" eaLnBrk="0" fontAlgn="base" hangingPunct="0">
              <a:lnSpc>
                <a:spcPct val="90000"/>
              </a:lnSpc>
              <a:spcBef>
                <a:spcPct val="50000"/>
              </a:spcBef>
              <a:spcAft>
                <a:spcPct val="0"/>
              </a:spcAft>
              <a:buChar char="•"/>
              <a:defRPr sz="3600">
                <a:solidFill>
                  <a:schemeClr val="tx1"/>
                </a:solidFill>
                <a:latin typeface="Times New Roman" pitchFamily="18" charset="0"/>
                <a:cs typeface="Times New Roman" panose="02020603050405020304" pitchFamily="18" charset="0"/>
              </a:defRPr>
            </a:lvl9pPr>
          </a:lstStyle>
          <a:p>
            <a:pPr eaLnBrk="1" hangingPunct="1">
              <a:buFontTx/>
              <a:buNone/>
            </a:pPr>
            <a:r>
              <a:rPr lang="en-US" sz="900" dirty="0">
                <a:latin typeface="Arial"/>
                <a:cs typeface="Arial"/>
              </a:rPr>
              <a:t>Exoneration</a:t>
            </a:r>
          </a:p>
        </p:txBody>
      </p:sp>
      <p:sp>
        <p:nvSpPr>
          <p:cNvPr id="71" name="Line 67"/>
          <p:cNvSpPr>
            <a:spLocks noChangeShapeType="1"/>
          </p:cNvSpPr>
          <p:nvPr/>
        </p:nvSpPr>
        <p:spPr bwMode="auto">
          <a:xfrm flipH="1">
            <a:off x="4664874" y="5620458"/>
            <a:ext cx="0" cy="224359"/>
          </a:xfrm>
          <a:prstGeom prst="line">
            <a:avLst/>
          </a:prstGeom>
          <a:noFill/>
          <a:ln w="9525">
            <a:solidFill>
              <a:schemeClr val="tx1"/>
            </a:solidFill>
            <a:round/>
            <a:tailEnd type="triangle" w="med" len="med"/>
          </a:ln>
          <a:extLst>
            <a:ext uri="{909E8E84-426E-40dd-AFC4-6F175D3DCCD1}">
              <a14:hiddenFill xmlns="" xmlns:a14="http://schemas.microsoft.com/office/drawing/2010/main">
                <a:noFill/>
              </a14:hiddenFill>
            </a:ext>
          </a:extLst>
        </p:spPr>
        <p:txBody>
          <a:bodyPr/>
          <a:lstStyle/>
          <a:p>
            <a:endParaRPr lang="en-US" sz="2400" dirty="0">
              <a:latin typeface="Arial"/>
              <a:cs typeface="Arial"/>
            </a:endParaRPr>
          </a:p>
        </p:txBody>
      </p:sp>
      <p:pic>
        <p:nvPicPr>
          <p:cNvPr id="72" name="Picture 7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899400" y="6355447"/>
            <a:ext cx="1244600" cy="520700"/>
          </a:xfrm>
          <a:prstGeom prst="rect">
            <a:avLst/>
          </a:prstGeom>
        </p:spPr>
      </p:pic>
    </p:spTree>
    <p:extLst>
      <p:ext uri="{BB962C8B-B14F-4D97-AF65-F5344CB8AC3E}">
        <p14:creationId xmlns:p14="http://schemas.microsoft.com/office/powerpoint/2010/main" val="114588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446608"/>
            <a:ext cx="4572000" cy="576262"/>
          </a:xfrm>
        </p:spPr>
        <p:txBody>
          <a:bodyPr/>
          <a:lstStyle/>
          <a:p>
            <a:r>
              <a:rPr lang="en-US" sz="3200" dirty="0"/>
              <a:t>The Institution’s View</a:t>
            </a:r>
          </a:p>
        </p:txBody>
      </p:sp>
      <p:sp>
        <p:nvSpPr>
          <p:cNvPr id="4" name="Slide Number Placeholder 3"/>
          <p:cNvSpPr>
            <a:spLocks noGrp="1"/>
          </p:cNvSpPr>
          <p:nvPr>
            <p:ph type="sldNum" sz="quarter" idx="10"/>
          </p:nvPr>
        </p:nvSpPr>
        <p:spPr/>
        <p:txBody>
          <a:bodyPr/>
          <a:lstStyle/>
          <a:p>
            <a:pPr>
              <a:defRPr/>
            </a:pPr>
            <a:fld id="{9F69FA83-E230-1743-B07A-B3BAE8D6B71B}" type="slidenum">
              <a:rPr lang="en-US" smtClean="0"/>
              <a:pPr>
                <a:defRPr/>
              </a:pPr>
              <a:t>9</a:t>
            </a:fld>
            <a:endParaRPr lang="en-US" dirty="0"/>
          </a:p>
        </p:txBody>
      </p:sp>
      <p:sp>
        <p:nvSpPr>
          <p:cNvPr id="5" name="Straight Arrow Connector 404"/>
          <p:cNvSpPr>
            <a:spLocks noChangeShapeType="1"/>
          </p:cNvSpPr>
          <p:nvPr/>
        </p:nvSpPr>
        <p:spPr bwMode="auto">
          <a:xfrm flipH="1">
            <a:off x="4570638" y="2096090"/>
            <a:ext cx="1702594" cy="477440"/>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6" name="Straight Arrow Connector 401"/>
          <p:cNvSpPr>
            <a:spLocks noChangeShapeType="1"/>
          </p:cNvSpPr>
          <p:nvPr/>
        </p:nvSpPr>
        <p:spPr bwMode="auto">
          <a:xfrm>
            <a:off x="4570636" y="1848440"/>
            <a:ext cx="2147888" cy="144065"/>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cxnSp>
        <p:nvCxnSpPr>
          <p:cNvPr id="7" name="Elbow Connector 361"/>
          <p:cNvCxnSpPr>
            <a:cxnSpLocks noChangeArrowheads="1" noChangeShapeType="1"/>
            <a:stCxn id="57" idx="1"/>
          </p:cNvCxnSpPr>
          <p:nvPr/>
        </p:nvCxnSpPr>
        <p:spPr bwMode="auto">
          <a:xfrm rot="10800000" flipV="1">
            <a:off x="3567536" y="4146352"/>
            <a:ext cx="299443" cy="373259"/>
          </a:xfrm>
          <a:prstGeom prst="bentConnector2">
            <a:avLst/>
          </a:prstGeom>
          <a:noFill/>
          <a:ln w="9525">
            <a:solidFill>
              <a:srgbClr val="000000"/>
            </a:solidFill>
            <a:miter lim="800000"/>
            <a:headEnd/>
            <a:tailEnd type="arrow" w="med" len="med"/>
          </a:ln>
          <a:extLst>
            <a:ext uri="{909E8E84-426E-40dd-AFC4-6F175D3DCCD1}">
              <a14:hiddenFill xmlns="" xmlns:a14="http://schemas.microsoft.com/office/drawing/2010/main">
                <a:noFill/>
              </a14:hiddenFill>
            </a:ext>
          </a:extLst>
        </p:spPr>
      </p:cxnSp>
      <p:sp>
        <p:nvSpPr>
          <p:cNvPr id="8" name="Straight Arrow Connector 220"/>
          <p:cNvSpPr>
            <a:spLocks noChangeShapeType="1"/>
          </p:cNvSpPr>
          <p:nvPr/>
        </p:nvSpPr>
        <p:spPr bwMode="auto">
          <a:xfrm>
            <a:off x="4570638" y="3737374"/>
            <a:ext cx="463153" cy="731044"/>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9" name="Straight Arrow Connector 204"/>
          <p:cNvSpPr>
            <a:spLocks noChangeShapeType="1"/>
          </p:cNvSpPr>
          <p:nvPr/>
        </p:nvSpPr>
        <p:spPr bwMode="auto">
          <a:xfrm flipH="1" flipV="1">
            <a:off x="3605041" y="3557589"/>
            <a:ext cx="965597" cy="179785"/>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10" name="Straight Arrow Connector 208"/>
          <p:cNvSpPr>
            <a:spLocks noChangeShapeType="1"/>
          </p:cNvSpPr>
          <p:nvPr/>
        </p:nvSpPr>
        <p:spPr bwMode="auto">
          <a:xfrm flipH="1">
            <a:off x="3557413" y="3744814"/>
            <a:ext cx="750094" cy="160734"/>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12" name="Straight Arrow Connector 212"/>
          <p:cNvSpPr>
            <a:spLocks noChangeShapeType="1"/>
          </p:cNvSpPr>
          <p:nvPr/>
        </p:nvSpPr>
        <p:spPr bwMode="auto">
          <a:xfrm>
            <a:off x="4570638" y="3737372"/>
            <a:ext cx="840581" cy="422672"/>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13" name="Straight Arrow Connector 217"/>
          <p:cNvSpPr>
            <a:spLocks noChangeShapeType="1"/>
          </p:cNvSpPr>
          <p:nvPr/>
        </p:nvSpPr>
        <p:spPr bwMode="auto">
          <a:xfrm flipH="1">
            <a:off x="4236071" y="3737373"/>
            <a:ext cx="334566" cy="647700"/>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14" name="Straight Arrow Connector 223"/>
          <p:cNvSpPr>
            <a:spLocks noChangeShapeType="1"/>
          </p:cNvSpPr>
          <p:nvPr/>
        </p:nvSpPr>
        <p:spPr bwMode="auto">
          <a:xfrm flipH="1">
            <a:off x="3170462" y="3737372"/>
            <a:ext cx="1400175" cy="422672"/>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15" name="Straight Arrow Connector 226"/>
          <p:cNvSpPr>
            <a:spLocks noChangeShapeType="1"/>
          </p:cNvSpPr>
          <p:nvPr/>
        </p:nvSpPr>
        <p:spPr bwMode="auto">
          <a:xfrm flipH="1">
            <a:off x="4203924" y="3737374"/>
            <a:ext cx="366713" cy="305990"/>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16" name="Straight Arrow Connector 229"/>
          <p:cNvSpPr>
            <a:spLocks noChangeShapeType="1"/>
          </p:cNvSpPr>
          <p:nvPr/>
        </p:nvSpPr>
        <p:spPr bwMode="auto">
          <a:xfrm>
            <a:off x="4570637" y="3737372"/>
            <a:ext cx="922734" cy="136922"/>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17" name="Straight Arrow Connector 232"/>
          <p:cNvSpPr>
            <a:spLocks noChangeShapeType="1"/>
          </p:cNvSpPr>
          <p:nvPr/>
        </p:nvSpPr>
        <p:spPr bwMode="auto">
          <a:xfrm flipH="1">
            <a:off x="4393233" y="3737374"/>
            <a:ext cx="177404" cy="1016794"/>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18" name="Straight Arrow Connector 235"/>
          <p:cNvSpPr>
            <a:spLocks noChangeShapeType="1"/>
          </p:cNvSpPr>
          <p:nvPr/>
        </p:nvSpPr>
        <p:spPr bwMode="auto">
          <a:xfrm flipV="1">
            <a:off x="4570637" y="3565922"/>
            <a:ext cx="919287" cy="171450"/>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19" name="Straight Arrow Connector 154"/>
          <p:cNvSpPr>
            <a:spLocks noChangeShapeType="1"/>
          </p:cNvSpPr>
          <p:nvPr/>
        </p:nvSpPr>
        <p:spPr bwMode="auto">
          <a:xfrm>
            <a:off x="2432274" y="2198483"/>
            <a:ext cx="2138363" cy="375047"/>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20" name="Straight Arrow Connector 157"/>
          <p:cNvSpPr>
            <a:spLocks noChangeShapeType="1"/>
          </p:cNvSpPr>
          <p:nvPr/>
        </p:nvSpPr>
        <p:spPr bwMode="auto">
          <a:xfrm>
            <a:off x="2884712" y="2453278"/>
            <a:ext cx="1685925" cy="120253"/>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21" name="Straight Arrow Connector 160"/>
          <p:cNvSpPr>
            <a:spLocks noChangeShapeType="1"/>
          </p:cNvSpPr>
          <p:nvPr/>
        </p:nvSpPr>
        <p:spPr bwMode="auto">
          <a:xfrm flipH="1">
            <a:off x="4570637" y="2198483"/>
            <a:ext cx="0" cy="375047"/>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22" name="Straight Arrow Connector 161"/>
          <p:cNvSpPr>
            <a:spLocks noChangeShapeType="1"/>
          </p:cNvSpPr>
          <p:nvPr/>
        </p:nvSpPr>
        <p:spPr bwMode="auto">
          <a:xfrm>
            <a:off x="3503837" y="2198483"/>
            <a:ext cx="1066800" cy="375047"/>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23" name="Straight Arrow Connector 169"/>
          <p:cNvSpPr>
            <a:spLocks noChangeShapeType="1"/>
          </p:cNvSpPr>
          <p:nvPr/>
        </p:nvSpPr>
        <p:spPr bwMode="auto">
          <a:xfrm flipH="1">
            <a:off x="4570638" y="2198483"/>
            <a:ext cx="1110853" cy="375047"/>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24" name="Straight Arrow Connector 172"/>
          <p:cNvSpPr>
            <a:spLocks noChangeShapeType="1"/>
          </p:cNvSpPr>
          <p:nvPr/>
        </p:nvSpPr>
        <p:spPr bwMode="auto">
          <a:xfrm flipH="1">
            <a:off x="4570637" y="2453278"/>
            <a:ext cx="1800225" cy="120253"/>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25" name="Straight Arrow Connector 146"/>
          <p:cNvSpPr>
            <a:spLocks noChangeShapeType="1"/>
          </p:cNvSpPr>
          <p:nvPr/>
        </p:nvSpPr>
        <p:spPr bwMode="auto">
          <a:xfrm flipH="1">
            <a:off x="2884712" y="1848439"/>
            <a:ext cx="1685925" cy="398859"/>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26" name="Straight Arrow Connector 143"/>
          <p:cNvSpPr>
            <a:spLocks noChangeShapeType="1"/>
          </p:cNvSpPr>
          <p:nvPr/>
        </p:nvSpPr>
        <p:spPr bwMode="auto">
          <a:xfrm flipH="1">
            <a:off x="3970562" y="1848439"/>
            <a:ext cx="600075" cy="398859"/>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27" name="Straight Arrow Connector 140"/>
          <p:cNvSpPr>
            <a:spLocks noChangeShapeType="1"/>
          </p:cNvSpPr>
          <p:nvPr/>
        </p:nvSpPr>
        <p:spPr bwMode="auto">
          <a:xfrm>
            <a:off x="4570638" y="1848439"/>
            <a:ext cx="611981" cy="398859"/>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28" name="Straight Arrow Connector 137"/>
          <p:cNvSpPr>
            <a:spLocks noChangeShapeType="1"/>
          </p:cNvSpPr>
          <p:nvPr/>
        </p:nvSpPr>
        <p:spPr bwMode="auto">
          <a:xfrm>
            <a:off x="4570637" y="1848439"/>
            <a:ext cx="1800225" cy="398859"/>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29" name="Rounded Rectangle 2"/>
          <p:cNvSpPr>
            <a:spLocks noChangeArrowheads="1"/>
          </p:cNvSpPr>
          <p:nvPr/>
        </p:nvSpPr>
        <p:spPr bwMode="auto">
          <a:xfrm>
            <a:off x="4089624" y="1365045"/>
            <a:ext cx="960834" cy="204788"/>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1000" dirty="0">
                <a:solidFill>
                  <a:srgbClr val="191919"/>
                </a:solidFill>
                <a:latin typeface="Arial"/>
                <a:cs typeface="Arial"/>
              </a:rPr>
              <a:t>INCIDENT</a:t>
            </a:r>
          </a:p>
        </p:txBody>
      </p:sp>
      <p:sp>
        <p:nvSpPr>
          <p:cNvPr id="30" name="Rounded Rectangle 113"/>
          <p:cNvSpPr>
            <a:spLocks noChangeArrowheads="1"/>
          </p:cNvSpPr>
          <p:nvPr/>
        </p:nvSpPr>
        <p:spPr bwMode="auto">
          <a:xfrm>
            <a:off x="3922937" y="1642460"/>
            <a:ext cx="1294209" cy="205979"/>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191919"/>
                </a:solidFill>
                <a:latin typeface="Arial"/>
                <a:cs typeface="Arial"/>
              </a:rPr>
              <a:t>UNIVERSITY REPORT</a:t>
            </a:r>
          </a:p>
        </p:txBody>
      </p:sp>
      <p:sp>
        <p:nvSpPr>
          <p:cNvPr id="31" name="Rounded Rectangle 114"/>
          <p:cNvSpPr>
            <a:spLocks noChangeArrowheads="1"/>
          </p:cNvSpPr>
          <p:nvPr/>
        </p:nvSpPr>
        <p:spPr bwMode="auto">
          <a:xfrm>
            <a:off x="1986980" y="1992504"/>
            <a:ext cx="890588" cy="205979"/>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Faculty</a:t>
            </a:r>
          </a:p>
        </p:txBody>
      </p:sp>
      <p:sp>
        <p:nvSpPr>
          <p:cNvPr id="32" name="Rounded Rectangle 115"/>
          <p:cNvSpPr>
            <a:spLocks noChangeArrowheads="1"/>
          </p:cNvSpPr>
          <p:nvPr/>
        </p:nvSpPr>
        <p:spPr bwMode="auto">
          <a:xfrm>
            <a:off x="2404890" y="2247298"/>
            <a:ext cx="959644" cy="205979"/>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Athletics</a:t>
            </a:r>
          </a:p>
        </p:txBody>
      </p:sp>
      <p:sp>
        <p:nvSpPr>
          <p:cNvPr id="33" name="Rounded Rectangle 116"/>
          <p:cNvSpPr>
            <a:spLocks noChangeArrowheads="1"/>
          </p:cNvSpPr>
          <p:nvPr/>
        </p:nvSpPr>
        <p:spPr bwMode="auto">
          <a:xfrm>
            <a:off x="4702797" y="2247298"/>
            <a:ext cx="960835" cy="205979"/>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Residence Staff</a:t>
            </a:r>
          </a:p>
        </p:txBody>
      </p:sp>
      <p:sp>
        <p:nvSpPr>
          <p:cNvPr id="34" name="Rounded Rectangle 117"/>
          <p:cNvSpPr>
            <a:spLocks noChangeArrowheads="1"/>
          </p:cNvSpPr>
          <p:nvPr/>
        </p:nvSpPr>
        <p:spPr bwMode="auto">
          <a:xfrm>
            <a:off x="3490740" y="2247298"/>
            <a:ext cx="959644" cy="205979"/>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Student Affairs</a:t>
            </a:r>
          </a:p>
        </p:txBody>
      </p:sp>
      <p:sp>
        <p:nvSpPr>
          <p:cNvPr id="35" name="Rounded Rectangle 118"/>
          <p:cNvSpPr>
            <a:spLocks noChangeArrowheads="1"/>
          </p:cNvSpPr>
          <p:nvPr/>
        </p:nvSpPr>
        <p:spPr bwMode="auto">
          <a:xfrm>
            <a:off x="4090815" y="1992504"/>
            <a:ext cx="959644" cy="205979"/>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HR Professional</a:t>
            </a:r>
          </a:p>
        </p:txBody>
      </p:sp>
      <p:sp>
        <p:nvSpPr>
          <p:cNvPr id="36" name="Rounded Rectangle 119"/>
          <p:cNvSpPr>
            <a:spLocks noChangeArrowheads="1"/>
          </p:cNvSpPr>
          <p:nvPr/>
        </p:nvSpPr>
        <p:spPr bwMode="auto">
          <a:xfrm>
            <a:off x="5201669" y="1992504"/>
            <a:ext cx="959644" cy="205979"/>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University Police</a:t>
            </a:r>
          </a:p>
        </p:txBody>
      </p:sp>
      <p:sp>
        <p:nvSpPr>
          <p:cNvPr id="37" name="Rounded Rectangle 120"/>
          <p:cNvSpPr>
            <a:spLocks noChangeArrowheads="1"/>
          </p:cNvSpPr>
          <p:nvPr/>
        </p:nvSpPr>
        <p:spPr bwMode="auto">
          <a:xfrm>
            <a:off x="5891040" y="2247298"/>
            <a:ext cx="959644" cy="205979"/>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Advisor</a:t>
            </a:r>
          </a:p>
        </p:txBody>
      </p:sp>
      <p:sp>
        <p:nvSpPr>
          <p:cNvPr id="38" name="Rounded Rectangle 122"/>
          <p:cNvSpPr>
            <a:spLocks noChangeArrowheads="1"/>
          </p:cNvSpPr>
          <p:nvPr/>
        </p:nvSpPr>
        <p:spPr bwMode="auto">
          <a:xfrm>
            <a:off x="3058543" y="1992504"/>
            <a:ext cx="890588" cy="205979"/>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Administrator</a:t>
            </a:r>
          </a:p>
        </p:txBody>
      </p:sp>
      <p:sp>
        <p:nvSpPr>
          <p:cNvPr id="39" name="Straight Arrow Connector 4"/>
          <p:cNvSpPr>
            <a:spLocks noChangeShapeType="1"/>
          </p:cNvSpPr>
          <p:nvPr/>
        </p:nvSpPr>
        <p:spPr bwMode="auto">
          <a:xfrm>
            <a:off x="4570637" y="1569834"/>
            <a:ext cx="0" cy="72628"/>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40" name="Straight Arrow Connector 6"/>
          <p:cNvSpPr>
            <a:spLocks noChangeShapeType="1"/>
          </p:cNvSpPr>
          <p:nvPr/>
        </p:nvSpPr>
        <p:spPr bwMode="auto">
          <a:xfrm flipH="1">
            <a:off x="2432274" y="1848440"/>
            <a:ext cx="2138363" cy="144065"/>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41" name="Straight Arrow Connector 8"/>
          <p:cNvSpPr>
            <a:spLocks noChangeShapeType="1"/>
          </p:cNvSpPr>
          <p:nvPr/>
        </p:nvSpPr>
        <p:spPr bwMode="auto">
          <a:xfrm flipH="1">
            <a:off x="3503837" y="1848440"/>
            <a:ext cx="1066800" cy="144065"/>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42" name="Straight Arrow Connector 129"/>
          <p:cNvSpPr>
            <a:spLocks noChangeShapeType="1"/>
          </p:cNvSpPr>
          <p:nvPr/>
        </p:nvSpPr>
        <p:spPr bwMode="auto">
          <a:xfrm>
            <a:off x="4570637" y="1848440"/>
            <a:ext cx="0" cy="144065"/>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43" name="Straight Arrow Connector 132"/>
          <p:cNvSpPr>
            <a:spLocks noChangeShapeType="1"/>
          </p:cNvSpPr>
          <p:nvPr/>
        </p:nvSpPr>
        <p:spPr bwMode="auto">
          <a:xfrm>
            <a:off x="4570638" y="1848440"/>
            <a:ext cx="1110853" cy="144065"/>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44" name="Rounded Rectangle 24"/>
          <p:cNvSpPr>
            <a:spLocks noChangeArrowheads="1"/>
          </p:cNvSpPr>
          <p:nvPr/>
        </p:nvSpPr>
        <p:spPr bwMode="auto">
          <a:xfrm>
            <a:off x="3170462" y="2622123"/>
            <a:ext cx="2865124" cy="410766"/>
          </a:xfrm>
          <a:prstGeom prst="roundRect">
            <a:avLst>
              <a:gd name="adj" fmla="val 16667"/>
            </a:avLst>
          </a:prstGeom>
          <a:solidFill>
            <a:srgbClr val="000000"/>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FFFFFF"/>
                </a:solidFill>
                <a:latin typeface="Arial"/>
                <a:cs typeface="Arial"/>
              </a:rPr>
              <a:t>Central process to uniformly vet all complaints of sexual and gender-based harassment and violence</a:t>
            </a:r>
          </a:p>
        </p:txBody>
      </p:sp>
      <p:sp>
        <p:nvSpPr>
          <p:cNvPr id="45" name="Rounded Rectangle 153"/>
          <p:cNvSpPr>
            <a:spLocks noChangeArrowheads="1"/>
          </p:cNvSpPr>
          <p:nvPr/>
        </p:nvSpPr>
        <p:spPr bwMode="auto">
          <a:xfrm>
            <a:off x="3673916" y="3131308"/>
            <a:ext cx="1904528" cy="275035"/>
          </a:xfrm>
          <a:prstGeom prst="roundRect">
            <a:avLst>
              <a:gd name="adj" fmla="val 16667"/>
            </a:avLst>
          </a:prstGeom>
          <a:solidFill>
            <a:srgbClr val="000000"/>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FFFFFF"/>
                </a:solidFill>
                <a:latin typeface="Arial"/>
                <a:cs typeface="Arial"/>
              </a:rPr>
              <a:t>University’s Response Policies/Procedures Informed by:</a:t>
            </a:r>
          </a:p>
        </p:txBody>
      </p:sp>
      <p:sp>
        <p:nvSpPr>
          <p:cNvPr id="46" name="Straight Arrow Connector 175"/>
          <p:cNvSpPr>
            <a:spLocks noChangeShapeType="1"/>
          </p:cNvSpPr>
          <p:nvPr/>
        </p:nvSpPr>
        <p:spPr bwMode="auto">
          <a:xfrm flipH="1">
            <a:off x="4570638" y="2453278"/>
            <a:ext cx="611981" cy="120253"/>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47" name="Straight Arrow Connector 178"/>
          <p:cNvSpPr>
            <a:spLocks noChangeShapeType="1"/>
          </p:cNvSpPr>
          <p:nvPr/>
        </p:nvSpPr>
        <p:spPr bwMode="auto">
          <a:xfrm>
            <a:off x="3970562" y="2453278"/>
            <a:ext cx="600075" cy="120253"/>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48" name="Straight Arrow Connector 107"/>
          <p:cNvSpPr>
            <a:spLocks noChangeShapeType="1"/>
          </p:cNvSpPr>
          <p:nvPr/>
        </p:nvSpPr>
        <p:spPr bwMode="auto">
          <a:xfrm flipH="1">
            <a:off x="4570636" y="3039365"/>
            <a:ext cx="0" cy="83346"/>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49" name="Rounded Rectangle 184"/>
          <p:cNvSpPr>
            <a:spLocks noChangeArrowheads="1"/>
          </p:cNvSpPr>
          <p:nvPr/>
        </p:nvSpPr>
        <p:spPr bwMode="auto">
          <a:xfrm>
            <a:off x="4056287" y="3531394"/>
            <a:ext cx="1028700" cy="205979"/>
          </a:xfrm>
          <a:prstGeom prst="roundRect">
            <a:avLst>
              <a:gd name="adj" fmla="val 16667"/>
            </a:avLst>
          </a:prstGeom>
          <a:solidFill>
            <a:srgbClr val="666666"/>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FFFFFF"/>
                </a:solidFill>
                <a:latin typeface="Arial"/>
                <a:cs typeface="Arial"/>
              </a:rPr>
              <a:t>University Counsel</a:t>
            </a:r>
          </a:p>
        </p:txBody>
      </p:sp>
      <p:sp>
        <p:nvSpPr>
          <p:cNvPr id="50" name="Straight Arrow Connector 185"/>
          <p:cNvSpPr>
            <a:spLocks noChangeShapeType="1"/>
          </p:cNvSpPr>
          <p:nvPr/>
        </p:nvSpPr>
        <p:spPr bwMode="auto">
          <a:xfrm>
            <a:off x="4561707" y="3448015"/>
            <a:ext cx="0" cy="63103"/>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51" name="Rounded Rectangle 190"/>
          <p:cNvSpPr>
            <a:spLocks noChangeArrowheads="1"/>
          </p:cNvSpPr>
          <p:nvPr/>
        </p:nvSpPr>
        <p:spPr bwMode="auto">
          <a:xfrm>
            <a:off x="2616147" y="3359945"/>
            <a:ext cx="1034138" cy="329504"/>
          </a:xfrm>
          <a:prstGeom prst="roundRect">
            <a:avLst>
              <a:gd name="adj" fmla="val 16667"/>
            </a:avLst>
          </a:prstGeom>
          <a:solidFill>
            <a:srgbClr val="C00000"/>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900" dirty="0">
                <a:solidFill>
                  <a:srgbClr val="FFFFFF"/>
                </a:solidFill>
                <a:latin typeface="Arial"/>
                <a:cs typeface="Arial"/>
              </a:rPr>
              <a:t>Criminal Law </a:t>
            </a:r>
          </a:p>
          <a:p>
            <a:pPr algn="ctr">
              <a:spcBef>
                <a:spcPct val="0"/>
              </a:spcBef>
              <a:buFontTx/>
              <a:buNone/>
            </a:pPr>
            <a:r>
              <a:rPr lang="en-US" altLang="en-US" sz="700" dirty="0">
                <a:solidFill>
                  <a:srgbClr val="FFFFFF"/>
                </a:solidFill>
                <a:latin typeface="Arial"/>
                <a:cs typeface="Arial"/>
              </a:rPr>
              <a:t>(Loc. Law Enforcement)</a:t>
            </a:r>
            <a:endParaRPr lang="en-US" altLang="en-US" sz="600" dirty="0">
              <a:solidFill>
                <a:srgbClr val="FFFFFF"/>
              </a:solidFill>
              <a:latin typeface="Arial"/>
              <a:cs typeface="Arial"/>
            </a:endParaRPr>
          </a:p>
        </p:txBody>
      </p:sp>
      <p:sp>
        <p:nvSpPr>
          <p:cNvPr id="52" name="Rounded Rectangle 191"/>
          <p:cNvSpPr>
            <a:spLocks noChangeArrowheads="1"/>
          </p:cNvSpPr>
          <p:nvPr/>
        </p:nvSpPr>
        <p:spPr bwMode="auto">
          <a:xfrm>
            <a:off x="2862089" y="4160044"/>
            <a:ext cx="641747" cy="225030"/>
          </a:xfrm>
          <a:prstGeom prst="roundRect">
            <a:avLst>
              <a:gd name="adj" fmla="val 16667"/>
            </a:avLst>
          </a:prstGeom>
          <a:solidFill>
            <a:srgbClr val="C00000"/>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900" dirty="0">
                <a:solidFill>
                  <a:srgbClr val="FFFFFF"/>
                </a:solidFill>
                <a:latin typeface="Arial"/>
                <a:cs typeface="Arial"/>
              </a:rPr>
              <a:t>Title IX</a:t>
            </a:r>
          </a:p>
          <a:p>
            <a:pPr algn="ctr">
              <a:spcBef>
                <a:spcPct val="0"/>
              </a:spcBef>
              <a:buFontTx/>
              <a:buNone/>
            </a:pPr>
            <a:r>
              <a:rPr lang="en-US" altLang="en-US" sz="700" dirty="0">
                <a:solidFill>
                  <a:srgbClr val="FFFFFF"/>
                </a:solidFill>
                <a:latin typeface="Arial"/>
                <a:cs typeface="Arial"/>
              </a:rPr>
              <a:t>(OCR)</a:t>
            </a:r>
            <a:endParaRPr lang="en-US" altLang="en-US" sz="600" dirty="0">
              <a:solidFill>
                <a:srgbClr val="FFFFFF"/>
              </a:solidFill>
              <a:latin typeface="Arial"/>
              <a:cs typeface="Arial"/>
            </a:endParaRPr>
          </a:p>
        </p:txBody>
      </p:sp>
      <p:sp>
        <p:nvSpPr>
          <p:cNvPr id="53" name="Rounded Rectangle 192"/>
          <p:cNvSpPr>
            <a:spLocks noChangeArrowheads="1"/>
          </p:cNvSpPr>
          <p:nvPr/>
        </p:nvSpPr>
        <p:spPr bwMode="auto">
          <a:xfrm>
            <a:off x="5033791" y="4160044"/>
            <a:ext cx="971550" cy="225030"/>
          </a:xfrm>
          <a:prstGeom prst="roundRect">
            <a:avLst>
              <a:gd name="adj" fmla="val 16667"/>
            </a:avLst>
          </a:prstGeom>
          <a:solidFill>
            <a:srgbClr val="C00000"/>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900" dirty="0">
                <a:solidFill>
                  <a:srgbClr val="FFFFFF"/>
                </a:solidFill>
                <a:latin typeface="Arial"/>
                <a:cs typeface="Arial"/>
              </a:rPr>
              <a:t>Clery Act</a:t>
            </a:r>
          </a:p>
          <a:p>
            <a:pPr algn="ctr">
              <a:spcBef>
                <a:spcPct val="0"/>
              </a:spcBef>
              <a:buFontTx/>
              <a:buNone/>
            </a:pPr>
            <a:r>
              <a:rPr lang="en-US" altLang="en-US" sz="700" dirty="0">
                <a:solidFill>
                  <a:srgbClr val="FFFFFF"/>
                </a:solidFill>
                <a:latin typeface="Arial"/>
                <a:cs typeface="Arial"/>
              </a:rPr>
              <a:t>(ED)</a:t>
            </a:r>
          </a:p>
        </p:txBody>
      </p:sp>
      <p:sp>
        <p:nvSpPr>
          <p:cNvPr id="54" name="Rounded Rectangle 193"/>
          <p:cNvSpPr>
            <a:spLocks noChangeArrowheads="1"/>
          </p:cNvSpPr>
          <p:nvPr/>
        </p:nvSpPr>
        <p:spPr bwMode="auto">
          <a:xfrm>
            <a:off x="2630147" y="3755633"/>
            <a:ext cx="919160" cy="305990"/>
          </a:xfrm>
          <a:prstGeom prst="roundRect">
            <a:avLst>
              <a:gd name="adj" fmla="val 16667"/>
            </a:avLst>
          </a:prstGeom>
          <a:solidFill>
            <a:srgbClr val="C00000"/>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900" dirty="0">
                <a:solidFill>
                  <a:srgbClr val="FFFFFF"/>
                </a:solidFill>
                <a:latin typeface="Arial"/>
                <a:cs typeface="Arial"/>
              </a:rPr>
              <a:t>Negligence</a:t>
            </a:r>
          </a:p>
          <a:p>
            <a:pPr algn="ctr">
              <a:spcBef>
                <a:spcPct val="0"/>
              </a:spcBef>
              <a:buFontTx/>
              <a:buNone/>
            </a:pPr>
            <a:r>
              <a:rPr lang="en-US" altLang="en-US" sz="700" dirty="0">
                <a:solidFill>
                  <a:srgbClr val="FFFFFF"/>
                </a:solidFill>
                <a:latin typeface="Arial"/>
                <a:cs typeface="Arial"/>
              </a:rPr>
              <a:t>(Civil Counsel)</a:t>
            </a:r>
            <a:endParaRPr lang="en-US" altLang="en-US" sz="600" dirty="0">
              <a:solidFill>
                <a:srgbClr val="FFFFFF"/>
              </a:solidFill>
              <a:latin typeface="Arial"/>
              <a:cs typeface="Arial"/>
            </a:endParaRPr>
          </a:p>
        </p:txBody>
      </p:sp>
      <p:sp>
        <p:nvSpPr>
          <p:cNvPr id="55" name="Rounded Rectangle 194"/>
          <p:cNvSpPr>
            <a:spLocks noChangeArrowheads="1"/>
          </p:cNvSpPr>
          <p:nvPr/>
        </p:nvSpPr>
        <p:spPr bwMode="auto">
          <a:xfrm>
            <a:off x="5489924" y="3493888"/>
            <a:ext cx="754856" cy="205979"/>
          </a:xfrm>
          <a:prstGeom prst="roundRect">
            <a:avLst>
              <a:gd name="adj" fmla="val 16667"/>
            </a:avLst>
          </a:prstGeom>
          <a:solidFill>
            <a:srgbClr val="C00000"/>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FFFFFF"/>
                </a:solidFill>
                <a:latin typeface="Arial"/>
                <a:cs typeface="Arial"/>
              </a:rPr>
              <a:t>FERPA</a:t>
            </a:r>
          </a:p>
          <a:p>
            <a:pPr algn="ctr">
              <a:spcBef>
                <a:spcPct val="0"/>
              </a:spcBef>
              <a:buFontTx/>
              <a:buNone/>
            </a:pPr>
            <a:r>
              <a:rPr lang="en-US" altLang="en-US" sz="700" dirty="0">
                <a:solidFill>
                  <a:srgbClr val="FFFFFF"/>
                </a:solidFill>
                <a:latin typeface="Arial"/>
                <a:cs typeface="Arial"/>
              </a:rPr>
              <a:t>(ED)</a:t>
            </a:r>
          </a:p>
        </p:txBody>
      </p:sp>
      <p:sp>
        <p:nvSpPr>
          <p:cNvPr id="56" name="Rounded Rectangle 195"/>
          <p:cNvSpPr>
            <a:spLocks noChangeArrowheads="1"/>
          </p:cNvSpPr>
          <p:nvPr/>
        </p:nvSpPr>
        <p:spPr bwMode="auto">
          <a:xfrm>
            <a:off x="5084987" y="3874295"/>
            <a:ext cx="1064899" cy="203598"/>
          </a:xfrm>
          <a:prstGeom prst="roundRect">
            <a:avLst>
              <a:gd name="adj" fmla="val 16667"/>
            </a:avLst>
          </a:prstGeom>
          <a:solidFill>
            <a:srgbClr val="C00000"/>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900" dirty="0">
                <a:solidFill>
                  <a:srgbClr val="FFFFFF"/>
                </a:solidFill>
                <a:latin typeface="Arial"/>
                <a:cs typeface="Arial"/>
              </a:rPr>
              <a:t>HIPAA</a:t>
            </a:r>
            <a:endParaRPr lang="en-US" altLang="en-US" sz="800" dirty="0">
              <a:solidFill>
                <a:srgbClr val="FFFFFF"/>
              </a:solidFill>
              <a:latin typeface="Arial"/>
              <a:cs typeface="Arial"/>
            </a:endParaRPr>
          </a:p>
          <a:p>
            <a:pPr algn="ctr">
              <a:spcBef>
                <a:spcPct val="0"/>
              </a:spcBef>
              <a:buFontTx/>
              <a:buNone/>
            </a:pPr>
            <a:r>
              <a:rPr lang="en-US" altLang="en-US" sz="700" dirty="0">
                <a:solidFill>
                  <a:srgbClr val="FFFFFF"/>
                </a:solidFill>
                <a:latin typeface="Arial"/>
                <a:cs typeface="Arial"/>
              </a:rPr>
              <a:t>(HHS/CMS/OCR)</a:t>
            </a:r>
          </a:p>
        </p:txBody>
      </p:sp>
      <p:sp>
        <p:nvSpPr>
          <p:cNvPr id="57" name="Rounded Rectangle 196"/>
          <p:cNvSpPr>
            <a:spLocks noChangeArrowheads="1"/>
          </p:cNvSpPr>
          <p:nvPr/>
        </p:nvSpPr>
        <p:spPr bwMode="auto">
          <a:xfrm>
            <a:off x="3866978" y="4043363"/>
            <a:ext cx="675085" cy="205979"/>
          </a:xfrm>
          <a:prstGeom prst="roundRect">
            <a:avLst>
              <a:gd name="adj" fmla="val 16667"/>
            </a:avLst>
          </a:prstGeom>
          <a:solidFill>
            <a:srgbClr val="C00000"/>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700" dirty="0">
                <a:solidFill>
                  <a:srgbClr val="FFFFFF"/>
                </a:solidFill>
                <a:latin typeface="Arial"/>
                <a:cs typeface="Arial"/>
              </a:rPr>
              <a:t>State Laws</a:t>
            </a:r>
          </a:p>
          <a:p>
            <a:pPr algn="ctr">
              <a:spcBef>
                <a:spcPct val="0"/>
              </a:spcBef>
              <a:buFontTx/>
              <a:buNone/>
            </a:pPr>
            <a:r>
              <a:rPr lang="en-US" altLang="en-US" sz="700" dirty="0">
                <a:solidFill>
                  <a:srgbClr val="FFFFFF"/>
                </a:solidFill>
                <a:latin typeface="Arial"/>
                <a:cs typeface="Arial"/>
              </a:rPr>
              <a:t>(AG)</a:t>
            </a:r>
          </a:p>
        </p:txBody>
      </p:sp>
      <p:sp>
        <p:nvSpPr>
          <p:cNvPr id="58" name="Rounded Rectangle 198"/>
          <p:cNvSpPr>
            <a:spLocks noChangeArrowheads="1"/>
          </p:cNvSpPr>
          <p:nvPr/>
        </p:nvSpPr>
        <p:spPr bwMode="auto">
          <a:xfrm>
            <a:off x="4656363" y="4468417"/>
            <a:ext cx="754856" cy="205978"/>
          </a:xfrm>
          <a:prstGeom prst="roundRect">
            <a:avLst>
              <a:gd name="adj" fmla="val 16667"/>
            </a:avLst>
          </a:prstGeom>
          <a:solidFill>
            <a:srgbClr val="C00000"/>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900" dirty="0">
                <a:solidFill>
                  <a:srgbClr val="FFFFFF"/>
                </a:solidFill>
                <a:latin typeface="Arial"/>
                <a:cs typeface="Arial"/>
              </a:rPr>
              <a:t>VAWA</a:t>
            </a:r>
            <a:endParaRPr lang="en-US" altLang="en-US" sz="800" dirty="0">
              <a:solidFill>
                <a:srgbClr val="FFFFFF"/>
              </a:solidFill>
              <a:latin typeface="Arial"/>
              <a:cs typeface="Arial"/>
            </a:endParaRPr>
          </a:p>
          <a:p>
            <a:pPr algn="ctr">
              <a:spcBef>
                <a:spcPct val="0"/>
              </a:spcBef>
              <a:buFontTx/>
              <a:buNone/>
            </a:pPr>
            <a:r>
              <a:rPr lang="en-US" altLang="en-US" sz="700" dirty="0">
                <a:solidFill>
                  <a:srgbClr val="FFFFFF"/>
                </a:solidFill>
                <a:latin typeface="Arial"/>
                <a:cs typeface="Arial"/>
              </a:rPr>
              <a:t>(ED)</a:t>
            </a:r>
          </a:p>
        </p:txBody>
      </p:sp>
      <p:sp>
        <p:nvSpPr>
          <p:cNvPr id="59" name="Rounded Rectangle 199"/>
          <p:cNvSpPr>
            <a:spLocks noChangeArrowheads="1"/>
          </p:cNvSpPr>
          <p:nvPr/>
        </p:nvSpPr>
        <p:spPr bwMode="auto">
          <a:xfrm>
            <a:off x="3928891" y="4385074"/>
            <a:ext cx="613172" cy="205978"/>
          </a:xfrm>
          <a:prstGeom prst="roundRect">
            <a:avLst>
              <a:gd name="adj" fmla="val 16667"/>
            </a:avLst>
          </a:prstGeom>
          <a:solidFill>
            <a:srgbClr val="C00000"/>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900" dirty="0">
                <a:solidFill>
                  <a:srgbClr val="FFFFFF"/>
                </a:solidFill>
                <a:latin typeface="Arial"/>
                <a:cs typeface="Arial"/>
              </a:rPr>
              <a:t>NCAA</a:t>
            </a:r>
          </a:p>
        </p:txBody>
      </p:sp>
      <p:sp>
        <p:nvSpPr>
          <p:cNvPr id="60" name="Rounded Rectangle 201"/>
          <p:cNvSpPr>
            <a:spLocks noChangeArrowheads="1"/>
          </p:cNvSpPr>
          <p:nvPr/>
        </p:nvSpPr>
        <p:spPr bwMode="auto">
          <a:xfrm>
            <a:off x="4986164" y="4754166"/>
            <a:ext cx="1019177" cy="338138"/>
          </a:xfrm>
          <a:prstGeom prst="roundRect">
            <a:avLst>
              <a:gd name="adj" fmla="val 16667"/>
            </a:avLst>
          </a:prstGeom>
          <a:solidFill>
            <a:srgbClr val="C00000"/>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FFFFFF"/>
                </a:solidFill>
                <a:latin typeface="Arial"/>
                <a:cs typeface="Arial"/>
              </a:rPr>
              <a:t>Child Protective</a:t>
            </a:r>
            <a:br>
              <a:rPr lang="en-US" altLang="en-US" sz="800" dirty="0">
                <a:solidFill>
                  <a:srgbClr val="FFFFFF"/>
                </a:solidFill>
                <a:latin typeface="Arial"/>
                <a:cs typeface="Arial"/>
              </a:rPr>
            </a:br>
            <a:r>
              <a:rPr lang="en-US" altLang="en-US" sz="800" dirty="0">
                <a:solidFill>
                  <a:srgbClr val="FFFFFF"/>
                </a:solidFill>
                <a:latin typeface="Arial"/>
                <a:cs typeface="Arial"/>
              </a:rPr>
              <a:t>Services</a:t>
            </a:r>
          </a:p>
          <a:p>
            <a:pPr algn="ctr">
              <a:spcBef>
                <a:spcPct val="0"/>
              </a:spcBef>
              <a:buFontTx/>
              <a:buNone/>
            </a:pPr>
            <a:r>
              <a:rPr lang="en-US" altLang="en-US" sz="700" dirty="0">
                <a:solidFill>
                  <a:srgbClr val="FFFFFF"/>
                </a:solidFill>
                <a:latin typeface="Arial"/>
                <a:cs typeface="Arial"/>
              </a:rPr>
              <a:t>(CPS)</a:t>
            </a:r>
          </a:p>
        </p:txBody>
      </p:sp>
      <p:sp>
        <p:nvSpPr>
          <p:cNvPr id="61" name="Rounded Rectangle 203"/>
          <p:cNvSpPr>
            <a:spLocks noChangeArrowheads="1"/>
          </p:cNvSpPr>
          <p:nvPr/>
        </p:nvSpPr>
        <p:spPr bwMode="auto">
          <a:xfrm>
            <a:off x="3918173" y="4711303"/>
            <a:ext cx="1008852" cy="248842"/>
          </a:xfrm>
          <a:prstGeom prst="roundRect">
            <a:avLst>
              <a:gd name="adj" fmla="val 16667"/>
            </a:avLst>
          </a:prstGeom>
          <a:solidFill>
            <a:srgbClr val="C00000"/>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FFFFFF"/>
                </a:solidFill>
                <a:latin typeface="Arial"/>
                <a:cs typeface="Arial"/>
              </a:rPr>
              <a:t>University Policy</a:t>
            </a:r>
          </a:p>
          <a:p>
            <a:pPr algn="ctr">
              <a:spcBef>
                <a:spcPct val="0"/>
              </a:spcBef>
              <a:buFontTx/>
              <a:buNone/>
            </a:pPr>
            <a:r>
              <a:rPr lang="en-US" altLang="en-US" sz="700" dirty="0">
                <a:solidFill>
                  <a:srgbClr val="FFFFFF"/>
                </a:solidFill>
                <a:latin typeface="Arial"/>
                <a:cs typeface="Arial"/>
              </a:rPr>
              <a:t>(Internal)</a:t>
            </a:r>
          </a:p>
        </p:txBody>
      </p:sp>
      <p:sp>
        <p:nvSpPr>
          <p:cNvPr id="62" name="Rounded Rectangle 239"/>
          <p:cNvSpPr>
            <a:spLocks noChangeArrowheads="1"/>
          </p:cNvSpPr>
          <p:nvPr/>
        </p:nvSpPr>
        <p:spPr bwMode="auto">
          <a:xfrm>
            <a:off x="6595179" y="3359944"/>
            <a:ext cx="959644" cy="205979"/>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Privacy Exceptions</a:t>
            </a:r>
          </a:p>
        </p:txBody>
      </p:sp>
      <p:sp>
        <p:nvSpPr>
          <p:cNvPr id="63" name="Straight Arrow Connector 246"/>
          <p:cNvSpPr>
            <a:spLocks noChangeShapeType="1"/>
          </p:cNvSpPr>
          <p:nvPr/>
        </p:nvSpPr>
        <p:spPr bwMode="auto">
          <a:xfrm flipV="1">
            <a:off x="6244780" y="3462338"/>
            <a:ext cx="350398" cy="134540"/>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64" name="Straight Arrow Connector 249"/>
          <p:cNvSpPr>
            <a:spLocks noChangeShapeType="1"/>
          </p:cNvSpPr>
          <p:nvPr/>
        </p:nvSpPr>
        <p:spPr bwMode="auto">
          <a:xfrm flipV="1">
            <a:off x="6149886" y="3462338"/>
            <a:ext cx="445294" cy="514350"/>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65" name="Rounded Rectangle 256"/>
          <p:cNvSpPr>
            <a:spLocks noChangeArrowheads="1"/>
          </p:cNvSpPr>
          <p:nvPr/>
        </p:nvSpPr>
        <p:spPr bwMode="auto">
          <a:xfrm>
            <a:off x="4927824" y="5188745"/>
            <a:ext cx="1345408" cy="264319"/>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Mandatory Reporting Obligations</a:t>
            </a:r>
          </a:p>
        </p:txBody>
      </p:sp>
      <p:sp>
        <p:nvSpPr>
          <p:cNvPr id="66" name="Rounded Rectangle 304"/>
          <p:cNvSpPr>
            <a:spLocks noChangeArrowheads="1"/>
          </p:cNvSpPr>
          <p:nvPr/>
        </p:nvSpPr>
        <p:spPr bwMode="auto">
          <a:xfrm>
            <a:off x="1705036" y="4617245"/>
            <a:ext cx="856254" cy="160735"/>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Investigate</a:t>
            </a:r>
          </a:p>
        </p:txBody>
      </p:sp>
      <p:sp>
        <p:nvSpPr>
          <p:cNvPr id="67" name="Rounded Rectangle 315"/>
          <p:cNvSpPr>
            <a:spLocks noChangeArrowheads="1"/>
          </p:cNvSpPr>
          <p:nvPr/>
        </p:nvSpPr>
        <p:spPr bwMode="auto">
          <a:xfrm>
            <a:off x="6595180" y="3794525"/>
            <a:ext cx="815578" cy="166686"/>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Log</a:t>
            </a:r>
          </a:p>
        </p:txBody>
      </p:sp>
      <p:sp>
        <p:nvSpPr>
          <p:cNvPr id="68" name="Rounded Rectangle 316"/>
          <p:cNvSpPr>
            <a:spLocks noChangeArrowheads="1"/>
          </p:cNvSpPr>
          <p:nvPr/>
        </p:nvSpPr>
        <p:spPr bwMode="auto">
          <a:xfrm>
            <a:off x="6595180" y="4008835"/>
            <a:ext cx="815578" cy="138113"/>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Report (ASR)</a:t>
            </a:r>
          </a:p>
        </p:txBody>
      </p:sp>
      <p:sp>
        <p:nvSpPr>
          <p:cNvPr id="69" name="Rounded Rectangle 317"/>
          <p:cNvSpPr>
            <a:spLocks noChangeArrowheads="1"/>
          </p:cNvSpPr>
          <p:nvPr/>
        </p:nvSpPr>
        <p:spPr bwMode="auto">
          <a:xfrm>
            <a:off x="6595180" y="4195764"/>
            <a:ext cx="815578" cy="136922"/>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Warn</a:t>
            </a:r>
          </a:p>
        </p:txBody>
      </p:sp>
      <p:sp>
        <p:nvSpPr>
          <p:cNvPr id="70" name="Rounded Rectangle 318"/>
          <p:cNvSpPr>
            <a:spLocks noChangeArrowheads="1"/>
          </p:cNvSpPr>
          <p:nvPr/>
        </p:nvSpPr>
        <p:spPr bwMode="auto">
          <a:xfrm>
            <a:off x="6595178" y="4385074"/>
            <a:ext cx="1177441" cy="238125"/>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Policy</a:t>
            </a:r>
          </a:p>
          <a:p>
            <a:pPr algn="ctr">
              <a:spcBef>
                <a:spcPct val="0"/>
              </a:spcBef>
              <a:buFontTx/>
              <a:buNone/>
            </a:pPr>
            <a:r>
              <a:rPr lang="en-US" altLang="en-US" sz="800" dirty="0">
                <a:solidFill>
                  <a:srgbClr val="000000"/>
                </a:solidFill>
                <a:latin typeface="Arial"/>
                <a:cs typeface="Arial"/>
              </a:rPr>
              <a:t>Requirements</a:t>
            </a:r>
          </a:p>
        </p:txBody>
      </p:sp>
      <p:cxnSp>
        <p:nvCxnSpPr>
          <p:cNvPr id="71" name="Elbow Connector 1042"/>
          <p:cNvCxnSpPr>
            <a:cxnSpLocks noChangeArrowheads="1" noChangeShapeType="1"/>
          </p:cNvCxnSpPr>
          <p:nvPr/>
        </p:nvCxnSpPr>
        <p:spPr bwMode="auto">
          <a:xfrm flipV="1">
            <a:off x="6035586" y="3892154"/>
            <a:ext cx="559594" cy="370284"/>
          </a:xfrm>
          <a:prstGeom prst="bentConnector3">
            <a:avLst>
              <a:gd name="adj1" fmla="val 50000"/>
            </a:avLst>
          </a:prstGeom>
          <a:noFill/>
          <a:ln w="9525">
            <a:solidFill>
              <a:srgbClr val="000000"/>
            </a:solidFill>
            <a:miter lim="800000"/>
            <a:headEnd/>
            <a:tailEnd type="arrow" w="med" len="med"/>
          </a:ln>
          <a:extLst>
            <a:ext uri="{909E8E84-426E-40dd-AFC4-6F175D3DCCD1}">
              <a14:hiddenFill xmlns="" xmlns:a14="http://schemas.microsoft.com/office/drawing/2010/main">
                <a:noFill/>
              </a14:hiddenFill>
            </a:ext>
          </a:extLst>
        </p:spPr>
      </p:cxnSp>
      <p:cxnSp>
        <p:nvCxnSpPr>
          <p:cNvPr id="72" name="Elbow Connector 322"/>
          <p:cNvCxnSpPr>
            <a:cxnSpLocks noChangeArrowheads="1" noChangeShapeType="1"/>
          </p:cNvCxnSpPr>
          <p:nvPr/>
        </p:nvCxnSpPr>
        <p:spPr bwMode="auto">
          <a:xfrm flipV="1">
            <a:off x="6035586" y="4077892"/>
            <a:ext cx="559594" cy="184546"/>
          </a:xfrm>
          <a:prstGeom prst="bentConnector3">
            <a:avLst>
              <a:gd name="adj1" fmla="val 50000"/>
            </a:avLst>
          </a:prstGeom>
          <a:noFill/>
          <a:ln w="9525">
            <a:solidFill>
              <a:srgbClr val="000000"/>
            </a:solidFill>
            <a:miter lim="800000"/>
            <a:headEnd/>
            <a:tailEnd type="arrow" w="med" len="med"/>
          </a:ln>
          <a:extLst>
            <a:ext uri="{909E8E84-426E-40dd-AFC4-6F175D3DCCD1}">
              <a14:hiddenFill xmlns="" xmlns:a14="http://schemas.microsoft.com/office/drawing/2010/main">
                <a:noFill/>
              </a14:hiddenFill>
            </a:ext>
          </a:extLst>
        </p:spPr>
      </p:cxnSp>
      <p:cxnSp>
        <p:nvCxnSpPr>
          <p:cNvPr id="73" name="Elbow Connector 324"/>
          <p:cNvCxnSpPr>
            <a:cxnSpLocks noChangeArrowheads="1" noChangeShapeType="1"/>
          </p:cNvCxnSpPr>
          <p:nvPr/>
        </p:nvCxnSpPr>
        <p:spPr bwMode="auto">
          <a:xfrm>
            <a:off x="6035586" y="4262438"/>
            <a:ext cx="559594" cy="1191"/>
          </a:xfrm>
          <a:prstGeom prst="bentConnector3">
            <a:avLst>
              <a:gd name="adj1" fmla="val 50000"/>
            </a:avLst>
          </a:prstGeom>
          <a:noFill/>
          <a:ln w="9525">
            <a:solidFill>
              <a:srgbClr val="000000"/>
            </a:solidFill>
            <a:miter lim="800000"/>
            <a:headEnd/>
            <a:tailEnd type="arrow" w="med" len="med"/>
          </a:ln>
          <a:extLst>
            <a:ext uri="{909E8E84-426E-40dd-AFC4-6F175D3DCCD1}">
              <a14:hiddenFill xmlns="" xmlns:a14="http://schemas.microsoft.com/office/drawing/2010/main">
                <a:noFill/>
              </a14:hiddenFill>
            </a:ext>
          </a:extLst>
        </p:spPr>
      </p:cxnSp>
      <p:cxnSp>
        <p:nvCxnSpPr>
          <p:cNvPr id="74" name="Elbow Connector 328"/>
          <p:cNvCxnSpPr>
            <a:cxnSpLocks noChangeArrowheads="1" noChangeShapeType="1"/>
          </p:cNvCxnSpPr>
          <p:nvPr/>
        </p:nvCxnSpPr>
        <p:spPr bwMode="auto">
          <a:xfrm>
            <a:off x="6035586" y="4262439"/>
            <a:ext cx="559594" cy="240506"/>
          </a:xfrm>
          <a:prstGeom prst="bentConnector3">
            <a:avLst>
              <a:gd name="adj1" fmla="val 50000"/>
            </a:avLst>
          </a:prstGeom>
          <a:noFill/>
          <a:ln w="9525">
            <a:solidFill>
              <a:srgbClr val="000000"/>
            </a:solidFill>
            <a:miter lim="800000"/>
            <a:headEnd/>
            <a:tailEnd type="arrow" w="med" len="med"/>
          </a:ln>
          <a:extLst>
            <a:ext uri="{909E8E84-426E-40dd-AFC4-6F175D3DCCD1}">
              <a14:hiddenFill xmlns="" xmlns:a14="http://schemas.microsoft.com/office/drawing/2010/main">
                <a:noFill/>
              </a14:hiddenFill>
            </a:ext>
          </a:extLst>
        </p:spPr>
      </p:cxnSp>
      <p:sp>
        <p:nvSpPr>
          <p:cNvPr id="75" name="Rounded Rectangle 332"/>
          <p:cNvSpPr>
            <a:spLocks noChangeArrowheads="1"/>
          </p:cNvSpPr>
          <p:nvPr/>
        </p:nvSpPr>
        <p:spPr bwMode="auto">
          <a:xfrm>
            <a:off x="1705036" y="4839892"/>
            <a:ext cx="856254" cy="252412"/>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Remedial Response</a:t>
            </a:r>
          </a:p>
        </p:txBody>
      </p:sp>
      <p:cxnSp>
        <p:nvCxnSpPr>
          <p:cNvPr id="76" name="Elbow Connector 335"/>
          <p:cNvCxnSpPr>
            <a:cxnSpLocks noChangeArrowheads="1" noChangeShapeType="1"/>
            <a:stCxn id="52" idx="1"/>
          </p:cNvCxnSpPr>
          <p:nvPr/>
        </p:nvCxnSpPr>
        <p:spPr bwMode="auto">
          <a:xfrm rot="10800000" flipV="1">
            <a:off x="2217191" y="4272558"/>
            <a:ext cx="644899" cy="363109"/>
          </a:xfrm>
          <a:prstGeom prst="bentConnector3">
            <a:avLst>
              <a:gd name="adj1" fmla="val 99889"/>
            </a:avLst>
          </a:prstGeom>
          <a:noFill/>
          <a:ln w="9525">
            <a:solidFill>
              <a:srgbClr val="000000"/>
            </a:solidFill>
            <a:miter lim="800000"/>
            <a:headEnd/>
            <a:tailEnd type="arrow" w="med" len="med"/>
          </a:ln>
          <a:extLst>
            <a:ext uri="{909E8E84-426E-40dd-AFC4-6F175D3DCCD1}">
              <a14:hiddenFill xmlns="" xmlns:a14="http://schemas.microsoft.com/office/drawing/2010/main">
                <a:noFill/>
              </a14:hiddenFill>
            </a:ext>
          </a:extLst>
        </p:spPr>
      </p:cxnSp>
      <p:cxnSp>
        <p:nvCxnSpPr>
          <p:cNvPr id="77" name="Elbow Connector 338"/>
          <p:cNvCxnSpPr>
            <a:cxnSpLocks noChangeArrowheads="1" noChangeShapeType="1"/>
            <a:endCxn id="75" idx="3"/>
          </p:cNvCxnSpPr>
          <p:nvPr/>
        </p:nvCxnSpPr>
        <p:spPr bwMode="auto">
          <a:xfrm rot="5400000">
            <a:off x="2294874" y="4556108"/>
            <a:ext cx="676406" cy="143574"/>
          </a:xfrm>
          <a:prstGeom prst="bentConnector2">
            <a:avLst/>
          </a:prstGeom>
          <a:noFill/>
          <a:ln w="9525">
            <a:solidFill>
              <a:srgbClr val="000000"/>
            </a:solidFill>
            <a:miter lim="800000"/>
            <a:headEnd/>
            <a:tailEnd type="arrow" w="med" len="med"/>
          </a:ln>
          <a:extLst>
            <a:ext uri="{909E8E84-426E-40dd-AFC4-6F175D3DCCD1}">
              <a14:hiddenFill xmlns="" xmlns:a14="http://schemas.microsoft.com/office/drawing/2010/main">
                <a:noFill/>
              </a14:hiddenFill>
            </a:ext>
          </a:extLst>
        </p:spPr>
      </p:cxnSp>
      <p:sp>
        <p:nvSpPr>
          <p:cNvPr id="78" name="Rounded Rectangle 343"/>
          <p:cNvSpPr>
            <a:spLocks noChangeArrowheads="1"/>
          </p:cNvSpPr>
          <p:nvPr/>
        </p:nvSpPr>
        <p:spPr bwMode="auto">
          <a:xfrm>
            <a:off x="1293477" y="3359945"/>
            <a:ext cx="1168562" cy="473869"/>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Comply with Law Enforcement Subpoena Requests</a:t>
            </a:r>
          </a:p>
        </p:txBody>
      </p:sp>
      <p:sp>
        <p:nvSpPr>
          <p:cNvPr id="79" name="Rounded Rectangle 344"/>
          <p:cNvSpPr>
            <a:spLocks noChangeArrowheads="1"/>
          </p:cNvSpPr>
          <p:nvPr/>
        </p:nvSpPr>
        <p:spPr bwMode="auto">
          <a:xfrm>
            <a:off x="1403804" y="3946922"/>
            <a:ext cx="857251" cy="260748"/>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Federal/ State Statutes</a:t>
            </a:r>
          </a:p>
        </p:txBody>
      </p:sp>
      <p:cxnSp>
        <p:nvCxnSpPr>
          <p:cNvPr id="80" name="Elbow Connector 345"/>
          <p:cNvCxnSpPr>
            <a:cxnSpLocks noChangeArrowheads="1" noChangeShapeType="1"/>
            <a:endCxn id="78" idx="3"/>
          </p:cNvCxnSpPr>
          <p:nvPr/>
        </p:nvCxnSpPr>
        <p:spPr bwMode="auto">
          <a:xfrm rot="10800000">
            <a:off x="2462040" y="3596880"/>
            <a:ext cx="242827" cy="16440"/>
          </a:xfrm>
          <a:prstGeom prst="bentConnector3">
            <a:avLst>
              <a:gd name="adj1" fmla="val 50000"/>
            </a:avLst>
          </a:prstGeom>
          <a:noFill/>
          <a:ln w="9525">
            <a:solidFill>
              <a:srgbClr val="000000"/>
            </a:solidFill>
            <a:miter lim="800000"/>
            <a:headEnd/>
            <a:tailEnd type="arrow" w="med" len="med"/>
          </a:ln>
          <a:extLst>
            <a:ext uri="{909E8E84-426E-40dd-AFC4-6F175D3DCCD1}">
              <a14:hiddenFill xmlns="" xmlns:a14="http://schemas.microsoft.com/office/drawing/2010/main">
                <a:noFill/>
              </a14:hiddenFill>
            </a:ext>
          </a:extLst>
        </p:spPr>
      </p:cxnSp>
      <p:cxnSp>
        <p:nvCxnSpPr>
          <p:cNvPr id="81" name="Elbow Connector 349"/>
          <p:cNvCxnSpPr>
            <a:cxnSpLocks noChangeArrowheads="1" noChangeShapeType="1"/>
            <a:endCxn id="79" idx="3"/>
          </p:cNvCxnSpPr>
          <p:nvPr/>
        </p:nvCxnSpPr>
        <p:spPr bwMode="auto">
          <a:xfrm rot="5400000">
            <a:off x="2198819" y="3689792"/>
            <a:ext cx="449741" cy="325267"/>
          </a:xfrm>
          <a:prstGeom prst="bentConnector2">
            <a:avLst/>
          </a:prstGeom>
          <a:noFill/>
          <a:ln w="9525">
            <a:solidFill>
              <a:srgbClr val="000000"/>
            </a:solidFill>
            <a:miter lim="800000"/>
            <a:headEnd/>
            <a:tailEnd type="arrow" w="med" len="med"/>
          </a:ln>
          <a:extLst>
            <a:ext uri="{909E8E84-426E-40dd-AFC4-6F175D3DCCD1}">
              <a14:hiddenFill xmlns="" xmlns:a14="http://schemas.microsoft.com/office/drawing/2010/main">
                <a:noFill/>
              </a14:hiddenFill>
            </a:ext>
          </a:extLst>
        </p:spPr>
      </p:cxnSp>
      <p:sp>
        <p:nvSpPr>
          <p:cNvPr id="82" name="Rounded Rectangle 360"/>
          <p:cNvSpPr>
            <a:spLocks noChangeArrowheads="1"/>
          </p:cNvSpPr>
          <p:nvPr/>
        </p:nvSpPr>
        <p:spPr bwMode="auto">
          <a:xfrm>
            <a:off x="2798988" y="4502944"/>
            <a:ext cx="851295" cy="285750"/>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VA Reporting Laws</a:t>
            </a:r>
          </a:p>
        </p:txBody>
      </p:sp>
      <p:sp>
        <p:nvSpPr>
          <p:cNvPr id="83" name="Straight Arrow Connector 376"/>
          <p:cNvSpPr>
            <a:spLocks noChangeShapeType="1"/>
          </p:cNvSpPr>
          <p:nvPr/>
        </p:nvSpPr>
        <p:spPr bwMode="auto">
          <a:xfrm flipH="1">
            <a:off x="5442174" y="5092305"/>
            <a:ext cx="0" cy="96440"/>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84" name="Rounded Rectangle 380"/>
          <p:cNvSpPr>
            <a:spLocks noChangeArrowheads="1"/>
          </p:cNvSpPr>
          <p:nvPr/>
        </p:nvSpPr>
        <p:spPr bwMode="auto">
          <a:xfrm>
            <a:off x="6252280" y="4823223"/>
            <a:ext cx="1061744" cy="342900"/>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Victim Rights/ Services/ Procedures</a:t>
            </a:r>
          </a:p>
        </p:txBody>
      </p:sp>
      <p:sp>
        <p:nvSpPr>
          <p:cNvPr id="85" name="Rounded Rectangle 381"/>
          <p:cNvSpPr>
            <a:spLocks noChangeArrowheads="1"/>
          </p:cNvSpPr>
          <p:nvPr/>
        </p:nvSpPr>
        <p:spPr bwMode="auto">
          <a:xfrm>
            <a:off x="7373163" y="4810481"/>
            <a:ext cx="1052473" cy="370284"/>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Offender Rights/ Services</a:t>
            </a:r>
          </a:p>
        </p:txBody>
      </p:sp>
      <p:sp>
        <p:nvSpPr>
          <p:cNvPr id="86" name="Straight Arrow Connector 383"/>
          <p:cNvSpPr>
            <a:spLocks noChangeShapeType="1"/>
          </p:cNvSpPr>
          <p:nvPr/>
        </p:nvSpPr>
        <p:spPr bwMode="auto">
          <a:xfrm flipH="1">
            <a:off x="6629708" y="4623198"/>
            <a:ext cx="350044" cy="200025"/>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88" name="Straight Arrow Connector 389"/>
          <p:cNvSpPr>
            <a:spLocks noChangeShapeType="1"/>
          </p:cNvSpPr>
          <p:nvPr/>
        </p:nvSpPr>
        <p:spPr bwMode="auto">
          <a:xfrm>
            <a:off x="7381477" y="4623198"/>
            <a:ext cx="517922" cy="200026"/>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89" name="Rounded Rectangle 393"/>
          <p:cNvSpPr>
            <a:spLocks noChangeArrowheads="1"/>
          </p:cNvSpPr>
          <p:nvPr/>
        </p:nvSpPr>
        <p:spPr bwMode="auto">
          <a:xfrm>
            <a:off x="4119389" y="5074445"/>
            <a:ext cx="609198" cy="264319"/>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Consult Policy</a:t>
            </a:r>
          </a:p>
        </p:txBody>
      </p:sp>
      <p:sp>
        <p:nvSpPr>
          <p:cNvPr id="90" name="Straight Arrow Connector 394"/>
          <p:cNvSpPr>
            <a:spLocks noChangeShapeType="1"/>
          </p:cNvSpPr>
          <p:nvPr/>
        </p:nvSpPr>
        <p:spPr bwMode="auto">
          <a:xfrm>
            <a:off x="4393233" y="4960144"/>
            <a:ext cx="0" cy="114300"/>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
        <p:nvSpPr>
          <p:cNvPr id="91" name="Rounded Rectangle 400"/>
          <p:cNvSpPr>
            <a:spLocks noChangeArrowheads="1"/>
          </p:cNvSpPr>
          <p:nvPr/>
        </p:nvSpPr>
        <p:spPr bwMode="auto">
          <a:xfrm>
            <a:off x="6273230" y="1992504"/>
            <a:ext cx="890588" cy="205979"/>
          </a:xfrm>
          <a:prstGeom prst="roundRect">
            <a:avLst>
              <a:gd name="adj" fmla="val 16667"/>
            </a:avLst>
          </a:prstGeom>
          <a:solidFill>
            <a:srgbClr val="FFFFFF"/>
          </a:solidFill>
          <a:ln w="9525">
            <a:solidFill>
              <a:srgbClr val="000000"/>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Other</a:t>
            </a:r>
          </a:p>
        </p:txBody>
      </p:sp>
      <p:sp>
        <p:nvSpPr>
          <p:cNvPr id="92" name="Rounded Rectangle 433"/>
          <p:cNvSpPr>
            <a:spLocks noChangeArrowheads="1"/>
          </p:cNvSpPr>
          <p:nvPr/>
        </p:nvSpPr>
        <p:spPr bwMode="auto">
          <a:xfrm>
            <a:off x="2798988" y="4835129"/>
            <a:ext cx="851296" cy="228600"/>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Confidentiality Laws</a:t>
            </a:r>
          </a:p>
        </p:txBody>
      </p:sp>
      <p:cxnSp>
        <p:nvCxnSpPr>
          <p:cNvPr id="93" name="Elbow Connector 434"/>
          <p:cNvCxnSpPr>
            <a:cxnSpLocks noChangeArrowheads="1" noChangeShapeType="1"/>
          </p:cNvCxnSpPr>
          <p:nvPr/>
        </p:nvCxnSpPr>
        <p:spPr bwMode="auto">
          <a:xfrm rot="5400000">
            <a:off x="3277547" y="4624486"/>
            <a:ext cx="981669" cy="257574"/>
          </a:xfrm>
          <a:prstGeom prst="bentConnector2">
            <a:avLst/>
          </a:prstGeom>
          <a:noFill/>
          <a:ln w="9525">
            <a:solidFill>
              <a:srgbClr val="000000"/>
            </a:solidFill>
            <a:miter lim="800000"/>
            <a:headEnd/>
            <a:tailEnd type="arrow" w="med" len="med"/>
          </a:ln>
          <a:extLst>
            <a:ext uri="{909E8E84-426E-40dd-AFC4-6F175D3DCCD1}">
              <a14:hiddenFill xmlns="" xmlns:a14="http://schemas.microsoft.com/office/drawing/2010/main">
                <a:noFill/>
              </a14:hiddenFill>
            </a:ext>
          </a:extLst>
        </p:spPr>
      </p:cxnSp>
      <p:sp>
        <p:nvSpPr>
          <p:cNvPr id="94" name="Rounded Rectangle 438"/>
          <p:cNvSpPr>
            <a:spLocks noChangeArrowheads="1"/>
          </p:cNvSpPr>
          <p:nvPr/>
        </p:nvSpPr>
        <p:spPr bwMode="auto">
          <a:xfrm>
            <a:off x="2798988" y="5110162"/>
            <a:ext cx="851295" cy="289323"/>
          </a:xfrm>
          <a:prstGeom prst="roundRect">
            <a:avLst>
              <a:gd name="adj" fmla="val 16667"/>
            </a:avLst>
          </a:prstGeom>
          <a:solidFill>
            <a:schemeClr val="accent1"/>
          </a:solidFill>
          <a:ln w="9525">
            <a:solidFill>
              <a:srgbClr val="2D2D8A"/>
            </a:solidFill>
            <a:round/>
            <a:headEnd/>
            <a:tailEnd/>
          </a:ln>
        </p:spPr>
        <p:txBody>
          <a:bodyPr anchor="ctr"/>
          <a:lstStyle>
            <a:lvl1pPr>
              <a:spcBef>
                <a:spcPct val="20000"/>
              </a:spcBef>
              <a:buSzPct val="100000"/>
              <a:buChar char="•"/>
              <a:defRPr sz="3200">
                <a:solidFill>
                  <a:srgbClr val="4D4D4D"/>
                </a:solidFill>
                <a:latin typeface="Arial" panose="020B0604020202020204" pitchFamily="34" charset="0"/>
                <a:cs typeface="Arial" panose="020B0604020202020204" pitchFamily="34" charset="0"/>
              </a:defRPr>
            </a:lvl1pPr>
            <a:lvl2pPr marL="742950" indent="-285750">
              <a:spcBef>
                <a:spcPct val="20000"/>
              </a:spcBef>
              <a:buSzPct val="100000"/>
              <a:buChar char="–"/>
              <a:defRPr sz="2800">
                <a:solidFill>
                  <a:srgbClr val="2F1110"/>
                </a:solidFill>
                <a:latin typeface="Arial" panose="020B0604020202020204" pitchFamily="34" charset="0"/>
                <a:cs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SzPct val="100000"/>
              <a:buChar char="–"/>
              <a:defRPr sz="2000">
                <a:solidFill>
                  <a:srgbClr val="0E1B0E"/>
                </a:solidFill>
                <a:latin typeface="Arial" panose="020B0604020202020204" pitchFamily="34" charset="0"/>
                <a:cs typeface="Arial" panose="020B0604020202020204" pitchFamily="34" charset="0"/>
              </a:defRPr>
            </a:lvl4pPr>
            <a:lvl5pPr marL="2057400" indent="-228600">
              <a:spcBef>
                <a:spcPct val="20000"/>
              </a:spcBef>
              <a:buSzPct val="100000"/>
              <a:buChar char="»"/>
              <a:defRPr sz="2000">
                <a:solidFill>
                  <a:srgbClr val="0033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2000">
                <a:solidFill>
                  <a:srgbClr val="003300"/>
                </a:solidFill>
                <a:latin typeface="Arial" panose="020B0604020202020204" pitchFamily="34" charset="0"/>
                <a:cs typeface="Arial" panose="020B0604020202020204" pitchFamily="34" charset="0"/>
              </a:defRPr>
            </a:lvl9pPr>
          </a:lstStyle>
          <a:p>
            <a:pPr algn="ctr">
              <a:spcBef>
                <a:spcPct val="0"/>
              </a:spcBef>
              <a:buFontTx/>
              <a:buNone/>
            </a:pPr>
            <a:r>
              <a:rPr lang="en-US" altLang="en-US" sz="800" dirty="0">
                <a:solidFill>
                  <a:srgbClr val="000000"/>
                </a:solidFill>
                <a:latin typeface="Arial"/>
                <a:cs typeface="Arial"/>
              </a:rPr>
              <a:t>Threat Assessment</a:t>
            </a:r>
          </a:p>
        </p:txBody>
      </p:sp>
      <p:cxnSp>
        <p:nvCxnSpPr>
          <p:cNvPr id="95" name="Elbow Connector 439"/>
          <p:cNvCxnSpPr>
            <a:cxnSpLocks noChangeArrowheads="1" noChangeShapeType="1"/>
          </p:cNvCxnSpPr>
          <p:nvPr/>
        </p:nvCxnSpPr>
        <p:spPr bwMode="auto">
          <a:xfrm rot="5400000">
            <a:off x="3362968" y="4411821"/>
            <a:ext cx="738784" cy="268572"/>
          </a:xfrm>
          <a:prstGeom prst="bentConnector2">
            <a:avLst/>
          </a:prstGeom>
          <a:noFill/>
          <a:ln w="9525">
            <a:solidFill>
              <a:srgbClr val="000000"/>
            </a:solidFill>
            <a:miter lim="800000"/>
            <a:headEnd/>
            <a:tailEnd type="arrow" w="med" len="med"/>
          </a:ln>
          <a:extLst>
            <a:ext uri="{909E8E84-426E-40dd-AFC4-6F175D3DCCD1}">
              <a14:hiddenFill xmlns="" xmlns:a14="http://schemas.microsoft.com/office/drawing/2010/main">
                <a:noFill/>
              </a14:hiddenFill>
            </a:ext>
          </a:extLst>
        </p:spPr>
      </p:cxnSp>
      <p:sp>
        <p:nvSpPr>
          <p:cNvPr id="96" name="TextBox 362"/>
          <p:cNvSpPr>
            <a:spLocks noChangeArrowheads="1"/>
          </p:cNvSpPr>
          <p:nvPr/>
        </p:nvSpPr>
        <p:spPr bwMode="auto">
          <a:xfrm>
            <a:off x="1604789" y="5399486"/>
            <a:ext cx="2847975" cy="1833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b="1" i="1">
                <a:solidFill>
                  <a:schemeClr val="tx1"/>
                </a:solidFill>
                <a:latin typeface="Times New Roman" charset="0"/>
                <a:ea typeface="MS PGothic" charset="-128"/>
              </a:defRPr>
            </a:lvl1pPr>
            <a:lvl2pPr eaLnBrk="0" hangingPunct="0">
              <a:defRPr sz="2400" b="1" i="1">
                <a:solidFill>
                  <a:schemeClr val="tx1"/>
                </a:solidFill>
                <a:latin typeface="Times New Roman" charset="0"/>
                <a:ea typeface="MS PGothic" charset="-128"/>
              </a:defRPr>
            </a:lvl2pPr>
            <a:lvl3pPr eaLnBrk="0" hangingPunct="0">
              <a:defRPr sz="2400" b="1" i="1">
                <a:solidFill>
                  <a:schemeClr val="tx1"/>
                </a:solidFill>
                <a:latin typeface="Times New Roman" charset="0"/>
                <a:ea typeface="MS PGothic" charset="-128"/>
              </a:defRPr>
            </a:lvl3pPr>
            <a:lvl4pPr eaLnBrk="0" hangingPunct="0">
              <a:defRPr sz="2400" b="1" i="1">
                <a:solidFill>
                  <a:schemeClr val="tx1"/>
                </a:solidFill>
                <a:latin typeface="Times New Roman" charset="0"/>
                <a:ea typeface="MS PGothic" charset="-128"/>
              </a:defRPr>
            </a:lvl4pPr>
            <a:lvl5pPr eaLnBrk="0" hangingPunct="0">
              <a:defRPr sz="2400" b="1" i="1">
                <a:solidFill>
                  <a:schemeClr val="tx1"/>
                </a:solidFill>
                <a:latin typeface="Times New Roman" charset="0"/>
                <a:ea typeface="MS PGothic" charset="-128"/>
              </a:defRPr>
            </a:lvl5pPr>
            <a:lvl6pPr eaLnBrk="0" fontAlgn="base" hangingPunct="0">
              <a:spcBef>
                <a:spcPct val="0"/>
              </a:spcBef>
              <a:spcAft>
                <a:spcPct val="0"/>
              </a:spcAft>
              <a:buSzPct val="100000"/>
              <a:defRPr sz="2400" b="1" i="1">
                <a:solidFill>
                  <a:schemeClr val="tx1"/>
                </a:solidFill>
                <a:latin typeface="Times New Roman" charset="0"/>
                <a:ea typeface="MS PGothic" charset="-128"/>
              </a:defRPr>
            </a:lvl6pPr>
            <a:lvl7pPr eaLnBrk="0" fontAlgn="base" hangingPunct="0">
              <a:spcBef>
                <a:spcPct val="0"/>
              </a:spcBef>
              <a:spcAft>
                <a:spcPct val="0"/>
              </a:spcAft>
              <a:buSzPct val="100000"/>
              <a:defRPr sz="2400" b="1" i="1">
                <a:solidFill>
                  <a:schemeClr val="tx1"/>
                </a:solidFill>
                <a:latin typeface="Times New Roman" charset="0"/>
                <a:ea typeface="MS PGothic" charset="-128"/>
              </a:defRPr>
            </a:lvl7pPr>
            <a:lvl8pPr eaLnBrk="0" fontAlgn="base" hangingPunct="0">
              <a:spcBef>
                <a:spcPct val="0"/>
              </a:spcBef>
              <a:spcAft>
                <a:spcPct val="0"/>
              </a:spcAft>
              <a:buSzPct val="100000"/>
              <a:defRPr sz="2400" b="1" i="1">
                <a:solidFill>
                  <a:schemeClr val="tx1"/>
                </a:solidFill>
                <a:latin typeface="Times New Roman" charset="0"/>
                <a:ea typeface="MS PGothic" charset="-128"/>
              </a:defRPr>
            </a:lvl8pPr>
            <a:lvl9pPr eaLnBrk="0" fontAlgn="base" hangingPunct="0">
              <a:spcBef>
                <a:spcPct val="0"/>
              </a:spcBef>
              <a:spcAft>
                <a:spcPct val="0"/>
              </a:spcAft>
              <a:buSzPct val="100000"/>
              <a:defRPr sz="2400" b="1" i="1">
                <a:solidFill>
                  <a:schemeClr val="tx1"/>
                </a:solidFill>
                <a:latin typeface="Times New Roman" charset="0"/>
                <a:ea typeface="MS PGothic" charset="-128"/>
              </a:defRPr>
            </a:lvl9pPr>
          </a:lstStyle>
          <a:p>
            <a:pPr>
              <a:buSzPct val="100000"/>
              <a:defRPr/>
            </a:pPr>
            <a:r>
              <a:rPr lang="en-US" altLang="x-none" sz="800" dirty="0">
                <a:latin typeface="Arial"/>
                <a:cs typeface="Arial"/>
              </a:rPr>
              <a:t>Note: Lists of report recipients and relevant laws not exhaustive .</a:t>
            </a:r>
          </a:p>
        </p:txBody>
      </p:sp>
      <p:pic>
        <p:nvPicPr>
          <p:cNvPr id="110" name="Picture 109"/>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884410" y="6322310"/>
            <a:ext cx="1244600" cy="520700"/>
          </a:xfrm>
          <a:prstGeom prst="rect">
            <a:avLst/>
          </a:prstGeom>
        </p:spPr>
      </p:pic>
      <p:sp>
        <p:nvSpPr>
          <p:cNvPr id="11" name="Straight Arrow Connector 211"/>
          <p:cNvSpPr>
            <a:spLocks noChangeShapeType="1"/>
          </p:cNvSpPr>
          <p:nvPr/>
        </p:nvSpPr>
        <p:spPr bwMode="auto">
          <a:xfrm>
            <a:off x="4570636" y="3737374"/>
            <a:ext cx="871538" cy="1016794"/>
          </a:xfrm>
          <a:prstGeom prst="line">
            <a:avLst/>
          </a:prstGeom>
          <a:noFill/>
          <a:ln w="9525">
            <a:solidFill>
              <a:srgbClr val="000000"/>
            </a:solidFill>
            <a:round/>
            <a:headEnd/>
            <a:tailEnd type="arrow" w="med" len="med"/>
          </a:ln>
          <a:extLst>
            <a:ext uri="{909E8E84-426E-40dd-AFC4-6F175D3DCCD1}">
              <a14:hiddenFill xmlns="" xmlns:a14="http://schemas.microsoft.com/office/drawing/2010/main">
                <a:noFill/>
              </a14:hiddenFill>
            </a:ext>
          </a:extLst>
        </p:spPr>
        <p:txBody>
          <a:bodyPr/>
          <a:lstStyle/>
          <a:p>
            <a:endParaRPr lang="en-US" sz="2800" dirty="0">
              <a:latin typeface="Arial"/>
              <a:cs typeface="Arial"/>
            </a:endParaRPr>
          </a:p>
        </p:txBody>
      </p:sp>
    </p:spTree>
    <p:extLst>
      <p:ext uri="{BB962C8B-B14F-4D97-AF65-F5344CB8AC3E}">
        <p14:creationId xmlns:p14="http://schemas.microsoft.com/office/powerpoint/2010/main" val="28900735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_PPT_Template2015" id="{A96E6FB8-8188-9B42-BC87-7B52F23107E9}" vid="{187DA423-6988-F141-A3D5-1AB9F3DE8C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6545</TotalTime>
  <Words>2778</Words>
  <Application>Microsoft Office PowerPoint</Application>
  <PresentationFormat>On-screen Show (4:3)</PresentationFormat>
  <Paragraphs>456</Paragraphs>
  <Slides>48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ＭＳ Ｐゴシック</vt:lpstr>
      <vt:lpstr>ＭＳ Ｐゴシック</vt:lpstr>
      <vt:lpstr>.AppleSystemUIFont</vt:lpstr>
      <vt:lpstr>Arial</vt:lpstr>
      <vt:lpstr>Calibri</vt:lpstr>
      <vt:lpstr>Calibri Light</vt:lpstr>
      <vt:lpstr>Geneva</vt:lpstr>
      <vt:lpstr>Gill Sans</vt:lpstr>
      <vt:lpstr>Lucida Grande</vt:lpstr>
      <vt:lpstr>Wingdings</vt:lpstr>
      <vt:lpstr>Office Theme</vt:lpstr>
      <vt:lpstr>The Evolving Landscape of Title IX &amp; the Clery Act</vt:lpstr>
      <vt:lpstr>The Landscape</vt:lpstr>
      <vt:lpstr>Laws/Regs./Guidance</vt:lpstr>
      <vt:lpstr>Sexual and Gender Violence Laws</vt:lpstr>
      <vt:lpstr>Clery &amp; TIX Enforcement</vt:lpstr>
      <vt:lpstr>Who’s Who  </vt:lpstr>
      <vt:lpstr>Complainant’s View</vt:lpstr>
      <vt:lpstr>Respondent’s View</vt:lpstr>
      <vt:lpstr>The Institution’s View</vt:lpstr>
      <vt:lpstr>Title IX</vt:lpstr>
      <vt:lpstr>Title IX Regulations - 34 C.F.R. Part 106</vt:lpstr>
      <vt:lpstr>Scope of Coverage</vt:lpstr>
      <vt:lpstr>Scope of Coverage</vt:lpstr>
      <vt:lpstr>Scope of Coverage</vt:lpstr>
      <vt:lpstr>Bottom Line</vt:lpstr>
      <vt:lpstr>Summary of Inst’l. Obligations</vt:lpstr>
      <vt:lpstr>Recent Changes</vt:lpstr>
      <vt:lpstr>Recent Changes</vt:lpstr>
      <vt:lpstr>Recent Changes</vt:lpstr>
      <vt:lpstr>Recent Changes</vt:lpstr>
      <vt:lpstr>Recent Changes</vt:lpstr>
      <vt:lpstr>Recent Changes</vt:lpstr>
      <vt:lpstr>Recent Changes</vt:lpstr>
      <vt:lpstr>Recent Changes</vt:lpstr>
      <vt:lpstr>Recent Changes</vt:lpstr>
      <vt:lpstr>Recent Changes</vt:lpstr>
      <vt:lpstr>Summary of Title IX Obligations</vt:lpstr>
      <vt:lpstr>Still Out There </vt:lpstr>
      <vt:lpstr>Still Out There??? </vt:lpstr>
      <vt:lpstr>PowerPoint Presentation</vt:lpstr>
      <vt:lpstr>Clery Act 101</vt:lpstr>
      <vt:lpstr>Clery Act (as amended)</vt:lpstr>
      <vt:lpstr>Crime Data Disclosure</vt:lpstr>
      <vt:lpstr>Procedural Changes for ASR</vt:lpstr>
      <vt:lpstr>Disclosures in the ASR</vt:lpstr>
      <vt:lpstr>Process Changes</vt:lpstr>
      <vt:lpstr>Annual Training</vt:lpstr>
      <vt:lpstr>Process Requirements</vt:lpstr>
      <vt:lpstr>Process Requirements</vt:lpstr>
      <vt:lpstr>Process Requirements</vt:lpstr>
      <vt:lpstr>Programming Requirements</vt:lpstr>
      <vt:lpstr>Sexual Assault and Consent</vt:lpstr>
      <vt:lpstr>Unfounded</vt:lpstr>
      <vt:lpstr>Tasks Ahead</vt:lpstr>
      <vt:lpstr>Resources</vt:lpstr>
      <vt:lpstr>Critical Tasks</vt:lpstr>
      <vt:lpstr>Gifts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Twohig</dc:creator>
  <cp:lastModifiedBy>Tonnisha Ellis</cp:lastModifiedBy>
  <cp:revision>232</cp:revision>
  <cp:lastPrinted>2017-10-27T12:58:01Z</cp:lastPrinted>
  <dcterms:created xsi:type="dcterms:W3CDTF">2015-08-25T19:46:39Z</dcterms:created>
  <dcterms:modified xsi:type="dcterms:W3CDTF">2018-02-15T19:57:53Z</dcterms:modified>
</cp:coreProperties>
</file>