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4" r:id="rId2"/>
    <p:sldMasterId id="2147483686" r:id="rId3"/>
    <p:sldMasterId id="2147483699" r:id="rId4"/>
    <p:sldMasterId id="2147483711" r:id="rId5"/>
    <p:sldMasterId id="2147483723" r:id="rId6"/>
    <p:sldMasterId id="2147483795" r:id="rId7"/>
    <p:sldMasterId id="2147483807" r:id="rId8"/>
  </p:sldMasterIdLst>
  <p:notesMasterIdLst>
    <p:notesMasterId r:id="rId51"/>
  </p:notesMasterIdLst>
  <p:handoutMasterIdLst>
    <p:handoutMasterId r:id="rId52"/>
  </p:handoutMasterIdLst>
  <p:sldIdLst>
    <p:sldId id="2328" r:id="rId9"/>
    <p:sldId id="2416" r:id="rId10"/>
    <p:sldId id="2428" r:id="rId11"/>
    <p:sldId id="2429" r:id="rId12"/>
    <p:sldId id="2414" r:id="rId13"/>
    <p:sldId id="2188" r:id="rId14"/>
    <p:sldId id="2191" r:id="rId15"/>
    <p:sldId id="2192" r:id="rId16"/>
    <p:sldId id="2324" r:id="rId17"/>
    <p:sldId id="2325" r:id="rId18"/>
    <p:sldId id="2332" r:id="rId19"/>
    <p:sldId id="2333" r:id="rId20"/>
    <p:sldId id="2334" r:id="rId21"/>
    <p:sldId id="2335" r:id="rId22"/>
    <p:sldId id="2419" r:id="rId23"/>
    <p:sldId id="2397" r:id="rId24"/>
    <p:sldId id="2398" r:id="rId25"/>
    <p:sldId id="2422" r:id="rId26"/>
    <p:sldId id="2423" r:id="rId27"/>
    <p:sldId id="2385" r:id="rId28"/>
    <p:sldId id="2404" r:id="rId29"/>
    <p:sldId id="2344" r:id="rId30"/>
    <p:sldId id="2345" r:id="rId31"/>
    <p:sldId id="2399" r:id="rId32"/>
    <p:sldId id="2400" r:id="rId33"/>
    <p:sldId id="2421" r:id="rId34"/>
    <p:sldId id="2146" r:id="rId35"/>
    <p:sldId id="2147" r:id="rId36"/>
    <p:sldId id="2308" r:id="rId37"/>
    <p:sldId id="2307" r:id="rId38"/>
    <p:sldId id="2316" r:id="rId39"/>
    <p:sldId id="2317" r:id="rId40"/>
    <p:sldId id="2284" r:id="rId41"/>
    <p:sldId id="2358" r:id="rId42"/>
    <p:sldId id="2420" r:id="rId43"/>
    <p:sldId id="2218" r:id="rId44"/>
    <p:sldId id="2430" r:id="rId45"/>
    <p:sldId id="2431" r:id="rId46"/>
    <p:sldId id="2350" r:id="rId47"/>
    <p:sldId id="2424" r:id="rId48"/>
    <p:sldId id="2134" r:id="rId49"/>
    <p:sldId id="2179" r:id="rId50"/>
  </p:sldIdLst>
  <p:sldSz cx="9144000" cy="5143500" type="screen16x9"/>
  <p:notesSz cx="7010400" cy="9296400"/>
  <p:embeddedFontLst>
    <p:embeddedFont>
      <p:font typeface="Open Sans Light" panose="020B0604020202020204" charset="0"/>
      <p:regular r:id="rId53"/>
    </p:embeddedFont>
    <p:embeddedFont>
      <p:font typeface="Microsoft Sans Serif" panose="020B0604020202020204" pitchFamily="34" charset="0"/>
      <p:regular r:id="rId54"/>
    </p:embeddedFont>
    <p:embeddedFont>
      <p:font typeface="Franklin Gothic Book" panose="020B0604020202020204" charset="0"/>
      <p:regular r:id="rId55"/>
      <p: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Trebuchet MS" panose="020B0603020202020204" pitchFamily="34" charset="0"/>
      <p:regular r:id="rId61"/>
      <p:bold r:id="rId62"/>
      <p:italic r:id="rId63"/>
      <p:boldItalic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830"/>
    <a:srgbClr val="800000"/>
    <a:srgbClr val="737373"/>
    <a:srgbClr val="3B76BC"/>
    <a:srgbClr val="3E7DC5"/>
    <a:srgbClr val="4BACC6"/>
    <a:srgbClr val="008080"/>
    <a:srgbClr val="191618"/>
    <a:srgbClr val="181818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16" autoAdjust="0"/>
    <p:restoredTop sz="80236" autoAdjust="0"/>
  </p:normalViewPr>
  <p:slideViewPr>
    <p:cSldViewPr snapToGrid="0" snapToObjects="1">
      <p:cViewPr varScale="1">
        <p:scale>
          <a:sx n="89" d="100"/>
          <a:sy n="89" d="100"/>
        </p:scale>
        <p:origin x="420" y="7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844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6" d="100"/>
          <a:sy n="46" d="100"/>
        </p:scale>
        <p:origin x="2671" y="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7.fntdata"/><Relationship Id="rId67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2.fntdata"/><Relationship Id="rId62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066" tIns="46535" rIns="93066" bIns="46535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066" tIns="46535" rIns="93066" bIns="46535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066" tIns="46535" rIns="93066" bIns="46535" rtlCol="0" anchor="b"/>
          <a:lstStyle>
            <a:lvl1pPr algn="r">
              <a:defRPr sz="1200"/>
            </a:lvl1pPr>
          </a:lstStyle>
          <a:p>
            <a:fld id="{59139B15-699D-7C47-8DAD-091BD12982D3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8638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066" tIns="46535" rIns="93066" bIns="46535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066" tIns="46535" rIns="93066" bIns="46535" rtlCol="0"/>
          <a:lstStyle>
            <a:lvl1pPr algn="r">
              <a:defRPr sz="1200">
                <a:latin typeface="Arial"/>
              </a:defRPr>
            </a:lvl1pPr>
          </a:lstStyle>
          <a:p>
            <a:fld id="{AC3E49F0-D3EF-804B-9333-BE1EA718A318}" type="datetimeFigureOut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66" tIns="46535" rIns="93066" bIns="465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066" tIns="46535" rIns="93066" bIns="46535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066" tIns="46535" rIns="93066" bIns="46535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066" tIns="46535" rIns="93066" bIns="46535" rtlCol="0" anchor="b"/>
          <a:lstStyle>
            <a:lvl1pPr algn="r">
              <a:defRPr sz="1200">
                <a:latin typeface="Arial"/>
              </a:defRPr>
            </a:lvl1pPr>
          </a:lstStyle>
          <a:p>
            <a:fld id="{67BC51C9-FEFD-C242-B7A3-A8F3D4D870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2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agenda/2018/09/future-of-jobs-2018-things-to-know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ework.withgoogle.com/blog/whisper-courses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row.hirevue.com/lp/offer/the-next-generation-of-assessments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sycnet.apa.org/buy/1998-10661-006" TargetMode="Externa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news/articles/2017-06-28/ai-seen-adding-15-7-trillion-as-game-changer-for-global-econom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79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2763" y="742950"/>
            <a:ext cx="6607175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tasks</a:t>
            </a:r>
            <a:r>
              <a:rPr lang="en-US" baseline="0" dirty="0" smtClean="0"/>
              <a:t> will be done by machines; people will need to work with machines, e.g., using information, coding. Example from Bosch in Germany.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Gartner suggests “digital dexterity” or the ability to use information, data, media and technology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 smtClean="0">
              <a:solidFill>
                <a:schemeClr val="bg1"/>
              </a:solidFill>
              <a:effectLst/>
              <a:latin typeface="Arial"/>
              <a:ea typeface="+mn-ea"/>
              <a:cs typeface="+mn-cs"/>
              <a:hlinkClick r:id="rId3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kern="1200" dirty="0" smtClean="0">
              <a:solidFill>
                <a:schemeClr val="tx1"/>
              </a:solidFill>
              <a:effectLst/>
              <a:latin typeface="Arial"/>
              <a:ea typeface="+mn-ea"/>
              <a:cs typeface="+mn-cs"/>
              <a:hlinkClick r:id="rId3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3"/>
              </a:rPr>
              <a:t>https://www.weforum.org/agenda/2018/09/future-of-jobs-2018-things-to-know/</a:t>
            </a:r>
            <a:endParaRPr lang="en-US" sz="1200" kern="1200" dirty="0" smtClean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r>
              <a:rPr lang="en-US" baseline="0" dirty="0" smtClean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McKinsey. May 2018.  Skill Shift: Automation and the future of the workforce page 36, 40; https://www.mckinsey.com/featured-insights/future-of-work/skill-shift-automation-and-the-future-of-the-workforce </a:t>
            </a:r>
          </a:p>
          <a:p>
            <a:r>
              <a:rPr lang="en-US" baseline="0" dirty="0" smtClean="0"/>
              <a:t>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Gartner: digital dexterity and information as a second language: see https://www.gartner.com/newsroom/id/3879581 (Singapore rated</a:t>
            </a:r>
            <a:r>
              <a:rPr lang="en-US" baseline="0" dirty="0" smtClean="0"/>
              <a:t> #6). “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An organization with high digital dexterity has employees who have the cognitive ability and social practice to leverage and manipulate media, information and technology in unique and highly innovative ways.”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42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19138"/>
            <a:ext cx="6399213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80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2763" y="742950"/>
            <a:ext cx="6608762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4045">
              <a:defRPr/>
            </a:pPr>
            <a:r>
              <a:rPr lang="en-US" i="1" dirty="0" smtClean="0"/>
              <a:t>Bridging</a:t>
            </a:r>
            <a:r>
              <a:rPr lang="en-US" i="1" baseline="0" dirty="0" smtClean="0"/>
              <a:t> the Gap Between Education and Occupation</a:t>
            </a:r>
            <a:r>
              <a:rPr lang="en-US" baseline="0" dirty="0" smtClean="0"/>
              <a:t>: Business Roundtable survey of 177 member companies on workforce talent. See https://www.asa.org/wp-content/uploads/2017/07/Education-and-Occupation-Whitepaper.pdf </a:t>
            </a:r>
          </a:p>
          <a:p>
            <a:pPr defTabSz="474045">
              <a:defRPr/>
            </a:pPr>
            <a:endParaRPr lang="en-US" baseline="0" dirty="0" smtClean="0"/>
          </a:p>
          <a:p>
            <a:pPr marL="177715" indent="-177715">
              <a:buFont typeface="Arial" panose="020B0604020202020204" pitchFamily="34" charset="0"/>
              <a:buChar char="•"/>
            </a:pPr>
            <a:r>
              <a:rPr lang="en-US" dirty="0" smtClean="0"/>
              <a:t>Text</a:t>
            </a:r>
            <a:r>
              <a:rPr lang="en-US" baseline="0" dirty="0" smtClean="0"/>
              <a:t> from BHEF, IBM, Burning Glass presentation </a:t>
            </a:r>
          </a:p>
          <a:p>
            <a:pPr marL="177715" indent="-177715">
              <a:buFont typeface="Arial" panose="020B0604020202020204" pitchFamily="34" charset="0"/>
              <a:buChar char="•"/>
            </a:pPr>
            <a:r>
              <a:rPr lang="en-US" baseline="0" dirty="0" smtClean="0"/>
              <a:t>Also WSJ, May 31, 2017 “Human Role in IT Evolves as Automation Gains Pace”</a:t>
            </a:r>
          </a:p>
          <a:p>
            <a:pPr marL="177715" indent="-177715">
              <a:buFont typeface="Arial" panose="020B0604020202020204" pitchFamily="34" charset="0"/>
              <a:buChar char="•"/>
            </a:pPr>
            <a:r>
              <a:rPr lang="en-US" baseline="0" dirty="0" smtClean="0"/>
              <a:t>Michelle Weise presentation on Human+ skills</a:t>
            </a:r>
          </a:p>
          <a:p>
            <a:pPr marL="177715" indent="-177715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7715" indent="-177715" defTabSz="474045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Also see https://www.bloomberg.com/graphics/2015-job-skills-report/ for more information about</a:t>
            </a:r>
            <a:r>
              <a:rPr lang="en-US" baseline="0" dirty="0" smtClean="0"/>
              <a:t> desired skills from MBA programs</a:t>
            </a:r>
            <a:endParaRPr lang="en-US" dirty="0" smtClean="0"/>
          </a:p>
          <a:p>
            <a:pPr marL="177715" indent="-177715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defTabSz="474045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59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84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9913" y="766763"/>
            <a:ext cx="6824662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4115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 million active job postings</a:t>
            </a:r>
          </a:p>
          <a:p>
            <a:pPr defTabSz="474115"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74115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Skills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gap, “market information” or matching problem? </a:t>
            </a:r>
          </a:p>
          <a:p>
            <a:pPr defTabSz="474115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741" indent="-177741" defTabSz="474115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Becoming </a:t>
            </a:r>
            <a:r>
              <a:rPr lang="en-US" dirty="0">
                <a:latin typeface="+mj-lt"/>
              </a:rPr>
              <a:t>the online resume of record</a:t>
            </a:r>
          </a:p>
          <a:p>
            <a:pPr marL="177741" indent="-177741" defTabSz="47411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Vision: To own the ‘economic graph’ that connects talent with job opportunities on a massive scale</a:t>
            </a:r>
          </a:p>
          <a:p>
            <a:pPr marL="177741" indent="-177741" defTabSz="474115">
              <a:buFont typeface="Arial" panose="020B0604020202020204" pitchFamily="34" charset="0"/>
              <a:buChar char="•"/>
              <a:defRPr/>
            </a:pPr>
            <a:endParaRPr lang="en-US" dirty="0">
              <a:latin typeface="Trebuchet MS" panose="020B0603020202020204" pitchFamily="34" charset="0"/>
            </a:endParaRPr>
          </a:p>
          <a:p>
            <a:pPr marL="177741" indent="-177741">
              <a:buFont typeface="Arial" panose="020B0604020202020204" pitchFamily="34" charset="0"/>
              <a:buChar char="•"/>
            </a:pPr>
            <a:endParaRPr lang="en-US" dirty="0"/>
          </a:p>
          <a:p>
            <a:pPr marL="177741" indent="-177741">
              <a:buFont typeface="Arial" panose="020B0604020202020204" pitchFamily="34" charset="0"/>
              <a:buChar char="•"/>
            </a:pPr>
            <a:r>
              <a:rPr lang="en-US" dirty="0"/>
              <a:t>500+ million registered members worldwide</a:t>
            </a:r>
          </a:p>
          <a:p>
            <a:pPr marL="177741" indent="-177741">
              <a:buFont typeface="Arial" panose="020B0604020202020204" pitchFamily="34" charset="0"/>
              <a:buChar char="•"/>
            </a:pPr>
            <a:r>
              <a:rPr lang="en-US" dirty="0"/>
              <a:t>200 countries</a:t>
            </a:r>
          </a:p>
          <a:p>
            <a:pPr marL="177741" indent="-177741">
              <a:buFont typeface="Arial" panose="020B0604020202020204" pitchFamily="34" charset="0"/>
              <a:buChar char="•"/>
            </a:pPr>
            <a:r>
              <a:rPr lang="en-US" dirty="0"/>
              <a:t>24 languages</a:t>
            </a:r>
          </a:p>
          <a:p>
            <a:pPr marL="177741" indent="-177741">
              <a:buFont typeface="Arial" panose="020B0604020202020204" pitchFamily="34" charset="0"/>
              <a:buChar char="•"/>
            </a:pPr>
            <a:r>
              <a:rPr lang="en-US" dirty="0"/>
              <a:t>10 million active job postings</a:t>
            </a:r>
          </a:p>
          <a:p>
            <a:pPr marL="177741" indent="-177741">
              <a:buFont typeface="Arial" panose="020B0604020202020204" pitchFamily="34" charset="0"/>
              <a:buChar char="•"/>
            </a:pPr>
            <a:r>
              <a:rPr lang="en-US" dirty="0"/>
              <a:t>Becoming the online resume of record by default; also lots of job postings</a:t>
            </a:r>
          </a:p>
          <a:p>
            <a:pPr marL="177741" indent="-177741">
              <a:buFont typeface="Arial" panose="020B0604020202020204" pitchFamily="34" charset="0"/>
              <a:buChar char="•"/>
            </a:pPr>
            <a:r>
              <a:rPr lang="en-US" dirty="0"/>
              <a:t>Becoming a credential and competency clearinghouse</a:t>
            </a:r>
          </a:p>
          <a:p>
            <a:pPr marL="177741" indent="-177741">
              <a:buFont typeface="Arial" panose="020B0604020202020204" pitchFamily="34" charset="0"/>
              <a:buChar char="•"/>
            </a:pPr>
            <a:r>
              <a:rPr lang="en-US" dirty="0"/>
              <a:t>Doesn’t just match people; provides information to institutions, individuals, etc. </a:t>
            </a:r>
          </a:p>
          <a:p>
            <a:pPr marL="177741" indent="-177741" defTabSz="473976">
              <a:buFont typeface="Arial" panose="020B0604020202020204" pitchFamily="34" charset="0"/>
              <a:buChar char="•"/>
              <a:defRPr/>
            </a:pPr>
            <a:r>
              <a:rPr lang="en-US" dirty="0"/>
              <a:t>Acquisition of Lynda.com adds another dimension—possibly a massive “course catalog” that enables one to obtain relevant skills.</a:t>
            </a:r>
          </a:p>
          <a:p>
            <a:endParaRPr lang="en-US" dirty="0"/>
          </a:p>
          <a:p>
            <a:pPr defTabSz="473976">
              <a:defRPr/>
            </a:pPr>
            <a:r>
              <a:rPr lang="en-US" dirty="0"/>
              <a:t>LinkedIn has partnered with Skillful, a </a:t>
            </a:r>
            <a:r>
              <a:rPr lang="en-US" dirty="0" err="1"/>
              <a:t>Markle</a:t>
            </a:r>
            <a:r>
              <a:rPr lang="en-US" dirty="0"/>
              <a:t> initiative, to help members discover better careers</a:t>
            </a:r>
          </a:p>
          <a:p>
            <a:r>
              <a:rPr lang="en-US" dirty="0"/>
              <a:t>Goal: create better information ecosystem so employers, educators and job aspirants can get in better alignment faster and more effectively</a:t>
            </a:r>
          </a:p>
          <a:p>
            <a:endParaRPr lang="en-US" dirty="0"/>
          </a:p>
          <a:p>
            <a:r>
              <a:rPr lang="en-US" dirty="0"/>
              <a:t>University pages: shows career paths of each institution’s graduates—helps students see themselves as going to someplace other than Harvard or Yale.</a:t>
            </a:r>
          </a:p>
          <a:p>
            <a:endParaRPr lang="en-US" dirty="0"/>
          </a:p>
          <a:p>
            <a:r>
              <a:rPr lang="en-US" dirty="0"/>
              <a:t>Another example: </a:t>
            </a:r>
            <a:r>
              <a:rPr lang="en-US" dirty="0" err="1"/>
              <a:t>Viridis</a:t>
            </a:r>
            <a:r>
              <a:rPr lang="en-US" dirty="0"/>
              <a:t> plays matchmaker between community colleges, students and employers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37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57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70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6731">
              <a:defRPr/>
            </a:pPr>
            <a:r>
              <a:rPr lang="en-US" dirty="0" smtClean="0"/>
              <a:t>https://blog.der-digitale-patient.de/en/medicine-in-the-digital-age/</a:t>
            </a:r>
          </a:p>
          <a:p>
            <a:pPr defTabSz="456731">
              <a:defRPr/>
            </a:pPr>
            <a:endParaRPr lang="en-US" dirty="0" smtClean="0"/>
          </a:p>
          <a:p>
            <a:pPr defTabSz="456731">
              <a:defRPr/>
            </a:pPr>
            <a:r>
              <a:rPr lang="en-US" dirty="0" smtClean="0"/>
              <a:t>https://teach-different.com/_medizinstudium-4-0_/ </a:t>
            </a:r>
          </a:p>
          <a:p>
            <a:pPr defTabSz="456731">
              <a:defRPr/>
            </a:pPr>
            <a:endParaRPr lang="en-US" dirty="0" smtClean="0"/>
          </a:p>
          <a:p>
            <a:pPr defTabSz="456731">
              <a:defRPr/>
            </a:pPr>
            <a:r>
              <a:rPr lang="en-US" dirty="0" smtClean="0"/>
              <a:t>Image from https://blog.der-digitale-patient.de/en/project/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77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just want to learn </a:t>
            </a:r>
            <a:r>
              <a:rPr lang="en-US" i="1" dirty="0" smtClean="0"/>
              <a:t>about</a:t>
            </a:r>
            <a:r>
              <a:rPr lang="en-US" dirty="0" smtClean="0"/>
              <a:t> something—we want to learn to </a:t>
            </a:r>
            <a:r>
              <a:rPr lang="en-US" i="1" dirty="0" smtClean="0"/>
              <a:t>do</a:t>
            </a:r>
            <a:r>
              <a:rPr lang="en-US" dirty="0" smtClean="0"/>
              <a:t> things.</a:t>
            </a:r>
          </a:p>
          <a:p>
            <a:r>
              <a:rPr lang="en-US" dirty="0" smtClean="0"/>
              <a:t>No point in wasting time to learn </a:t>
            </a:r>
            <a:r>
              <a:rPr lang="en-US" i="1" dirty="0" smtClean="0"/>
              <a:t>about</a:t>
            </a:r>
            <a:r>
              <a:rPr lang="en-US" dirty="0" smtClean="0"/>
              <a:t> something—learn to </a:t>
            </a:r>
            <a:r>
              <a:rPr lang="en-US" i="1" dirty="0" smtClean="0"/>
              <a:t>do</a:t>
            </a:r>
            <a:r>
              <a:rPr lang="en-US" dirty="0" smtClean="0"/>
              <a:t> it. It is faster and more engaging.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4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19138"/>
            <a:ext cx="6399213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6999">
              <a:defRPr/>
            </a:pPr>
            <a:r>
              <a:rPr lang="en-US" u="none" dirty="0" smtClean="0"/>
              <a:t>An example of how you can learn more, faster is experiential learning. Can be hands-on, VR, AR, etc.</a:t>
            </a:r>
          </a:p>
          <a:p>
            <a:pPr defTabSz="456999">
              <a:defRPr/>
            </a:pPr>
            <a:endParaRPr lang="en-US" u="none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Retention</a:t>
            </a:r>
            <a:r>
              <a:rPr lang="en-US" sz="180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rates are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50-75% compared to traditional instruction (10%)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Time in training can be reduced (40%)</a:t>
            </a:r>
          </a:p>
          <a:p>
            <a:pPr defTabSz="456999">
              <a:defRPr/>
            </a:pPr>
            <a:endParaRPr lang="en-US" u="none" dirty="0" smtClean="0"/>
          </a:p>
          <a:p>
            <a:pPr defTabSz="456999">
              <a:defRPr/>
            </a:pPr>
            <a:r>
              <a:rPr lang="en-US" u="none" dirty="0" smtClean="0"/>
              <a:t>http://ivrtrain.com/ivrtrain/VR_Learn_Report-2017.pdf</a:t>
            </a:r>
          </a:p>
          <a:p>
            <a:pPr defTabSz="456999">
              <a:defRPr/>
            </a:pPr>
            <a:r>
              <a:rPr lang="en-US" u="none" dirty="0" smtClean="0"/>
              <a:t>https://www.shrm.org/resourcesandtools/hr-topics/technology/pages/why-virtual-reality-training-for-employees-is-catching-on.aspx </a:t>
            </a:r>
            <a:endParaRPr lang="en-US" u="none" dirty="0"/>
          </a:p>
          <a:p>
            <a:pPr defTabSz="456999">
              <a:defRPr/>
            </a:pPr>
            <a:r>
              <a:rPr lang="en-US" baseline="0" dirty="0" smtClean="0"/>
              <a:t>Image: https://commons.wikimedia.org/wiki/File:VR_at_HackIllinois_2016.jpg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1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98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67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9913" y="766763"/>
            <a:ext cx="6824662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ACTNext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49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67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2763" y="742950"/>
            <a:ext cx="6608762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4115">
              <a:defRPr/>
            </a:pPr>
            <a:r>
              <a:rPr lang="en-US" dirty="0" smtClean="0"/>
              <a:t>Image clipped from video at https://www.youtube.com/watch?v=zsRPuU53E74 </a:t>
            </a:r>
          </a:p>
          <a:p>
            <a:pPr defTabSz="474115">
              <a:defRPr/>
            </a:pPr>
            <a:r>
              <a:rPr lang="en-US" dirty="0" smtClean="0"/>
              <a:t>https://www.itnews.com.au/news/meet-genie-deakin-unis-virtual-assistant-for-students-453230</a:t>
            </a:r>
          </a:p>
          <a:p>
            <a:pPr defTabSz="474115">
              <a:defRPr/>
            </a:pPr>
            <a:endParaRPr lang="en-US" dirty="0" smtClean="0"/>
          </a:p>
          <a:p>
            <a:pPr defTabSz="474115">
              <a:defRPr/>
            </a:pPr>
            <a:r>
              <a:rPr lang="en-US" dirty="0" smtClean="0"/>
              <a:t>Smart technologies don’t necessarily result in smart outcomes. </a:t>
            </a:r>
          </a:p>
          <a:p>
            <a:pPr defTabSz="474115">
              <a:defRPr/>
            </a:pPr>
            <a:endParaRPr lang="en-US" dirty="0" smtClean="0"/>
          </a:p>
          <a:p>
            <a:pPr defTabSz="474115">
              <a:defRPr/>
            </a:pPr>
            <a:r>
              <a:rPr lang="en-US" dirty="0" smtClean="0"/>
              <a:t>According to John </a:t>
            </a:r>
            <a:r>
              <a:rPr lang="en-US" dirty="0" err="1" smtClean="0"/>
              <a:t>Seely</a:t>
            </a:r>
            <a:r>
              <a:rPr lang="en-US" dirty="0" smtClean="0"/>
              <a:t> Brown: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“The technology is the easy part. The hard part is figuring out the social and institutional structures around the technology.”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56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85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066">
              <a:defRPr/>
            </a:pPr>
            <a:r>
              <a:rPr lang="en-US" baseline="0" dirty="0" smtClean="0"/>
              <a:t>http://docs.house.gov/meetings/AP/AP07/20150318/103142/HHRG-114-AP07-Wstate-CastlemanB-20150318.pdf </a:t>
            </a:r>
          </a:p>
          <a:p>
            <a:pPr defTabSz="474254">
              <a:defRPr/>
            </a:pPr>
            <a:r>
              <a:rPr lang="en-US" baseline="0" dirty="0" smtClean="0"/>
              <a:t>https://curry.virginia.edu/sites/default/files/uploads/epw/43_West_Virginia_College_Success_Nudges.pdf</a:t>
            </a:r>
          </a:p>
          <a:p>
            <a:pPr defTabSz="474254">
              <a:defRPr/>
            </a:pPr>
            <a:r>
              <a:rPr lang="en-US" baseline="0" dirty="0" smtClean="0"/>
              <a:t>https://curry.virginia.edu/uploads/resourceLibrary/29_Freshman_Year_Financial_Aid_Nudges.pdf</a:t>
            </a:r>
          </a:p>
          <a:p>
            <a:pPr defTabSz="457066">
              <a:defRPr/>
            </a:pPr>
            <a:r>
              <a:rPr lang="en-US" baseline="0" dirty="0" smtClean="0"/>
              <a:t>https://www.mongooseresearch.com/blog/2017/10/12/five-novel-uses-of-texting-to-engage-students</a:t>
            </a:r>
          </a:p>
          <a:p>
            <a:pPr defTabSz="457066">
              <a:defRPr/>
            </a:pPr>
            <a:r>
              <a:rPr lang="en-US" baseline="0" dirty="0" smtClean="0"/>
              <a:t>Cost of attrition from </a:t>
            </a:r>
            <a:r>
              <a:rPr lang="en-US" baseline="0" dirty="0" err="1" smtClean="0"/>
              <a:t>Wyzant</a:t>
            </a:r>
            <a:endParaRPr lang="en-US" baseline="0" dirty="0" smtClean="0"/>
          </a:p>
          <a:p>
            <a:pPr defTabSz="457066">
              <a:defRPr/>
            </a:pPr>
            <a:endParaRPr lang="en-US" baseline="0" dirty="0" smtClean="0"/>
          </a:p>
          <a:p>
            <a:pPr defTabSz="457066">
              <a:defRPr/>
            </a:pPr>
            <a:r>
              <a:rPr lang="en-US" baseline="0" dirty="0" smtClean="0"/>
              <a:t>Financial aid campaign: increased retention from 60% to 74%. Average community college size is 12,000 students</a:t>
            </a:r>
          </a:p>
          <a:p>
            <a:pPr defTabSz="457066">
              <a:defRPr/>
            </a:pPr>
            <a:endParaRPr lang="en-US" baseline="0" dirty="0" smtClean="0"/>
          </a:p>
          <a:p>
            <a:pPr defTabSz="457066">
              <a:defRPr/>
            </a:pPr>
            <a:r>
              <a:rPr lang="en-US" baseline="0" dirty="0" smtClean="0"/>
              <a:t>Nudge theory: behavior can be influenced by small suggestions and positive reinforcements. Noble Prize awarded to Richard </a:t>
            </a:r>
            <a:r>
              <a:rPr lang="en-US" baseline="0" dirty="0" err="1" smtClean="0"/>
              <a:t>Thaler</a:t>
            </a:r>
            <a:r>
              <a:rPr lang="en-US" baseline="0" dirty="0" smtClean="0"/>
              <a:t> for his work on nudges and behavioral economics.</a:t>
            </a:r>
          </a:p>
          <a:p>
            <a:pPr defTabSz="457066">
              <a:defRPr/>
            </a:pPr>
            <a:endParaRPr lang="en-US" baseline="0" dirty="0" smtClean="0"/>
          </a:p>
          <a:p>
            <a:pPr marL="0" marR="0" lvl="0" indent="0" algn="l" defTabSz="45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Cost of Signal Vine texting campaign: $10 per student</a:t>
            </a:r>
          </a:p>
          <a:p>
            <a:pPr defTabSz="4570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34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54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doesn’t have to be big to be effective.</a:t>
            </a:r>
          </a:p>
          <a:p>
            <a:endParaRPr lang="en-US" dirty="0" smtClean="0"/>
          </a:p>
          <a:p>
            <a:r>
              <a:rPr lang="en-US" dirty="0" smtClean="0"/>
              <a:t>https://www.edsurge.com/news/2017-11-06-as-corporate-world-moves-toward-curated-microlearning-higher-ed-must-adapt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81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33">
              <a:defRPr/>
            </a:pPr>
            <a:r>
              <a:rPr lang="en-US" dirty="0" smtClean="0"/>
              <a:t>Not everything needs to be a day-long or even</a:t>
            </a:r>
            <a:r>
              <a:rPr lang="en-US" baseline="0" dirty="0" smtClean="0"/>
              <a:t> hour-long course. Micro-learning can be very effective.</a:t>
            </a:r>
            <a:endParaRPr lang="en-US" u="sng" dirty="0" smtClean="0">
              <a:hlinkClick r:id="rId3"/>
            </a:endParaRPr>
          </a:p>
          <a:p>
            <a:pPr defTabSz="457133">
              <a:defRPr/>
            </a:pPr>
            <a:endParaRPr lang="en-US" u="sng" dirty="0" smtClean="0">
              <a:hlinkClick r:id="rId3"/>
            </a:endParaRPr>
          </a:p>
          <a:p>
            <a:pPr defTabSz="457133">
              <a:defRPr/>
            </a:pPr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://rework.withgoogle.com/blog/whisper-courses/</a:t>
            </a:r>
            <a:r>
              <a:rPr lang="en-US" dirty="0"/>
              <a:t> </a:t>
            </a:r>
          </a:p>
          <a:p>
            <a:pPr defTabSz="45713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006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learn all the time. The</a:t>
            </a:r>
            <a:r>
              <a:rPr lang="en-US" baseline="0" dirty="0" smtClean="0"/>
              <a:t> learning isn’t random. It can be guided and integrated.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Think about pathways to</a:t>
            </a:r>
            <a:r>
              <a:rPr lang="en-US" dirty="0" smtClean="0"/>
              <a:t> accumulate</a:t>
            </a:r>
            <a:r>
              <a:rPr lang="en-US" baseline="0" dirty="0" smtClean="0"/>
              <a:t> that learning and use it to lead you to the next opportunity, learning experience.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0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300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5938" y="744538"/>
            <a:ext cx="6605587" cy="3716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In a world of continuous</a:t>
            </a:r>
            <a:r>
              <a:rPr lang="en-US" baseline="0" dirty="0" smtClean="0"/>
              <a:t> learning, we should be able to integrate digital credentials. 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Image: https://cdn0.capterra-static.com/screenshots/2100281/12963.png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http://csc.gov.ky/sites/default/files/news/Degreed-Point-System.pdf</a:t>
            </a:r>
          </a:p>
          <a:p>
            <a:pPr marL="177819" indent="-177819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7819" indent="-177819">
              <a:buFont typeface="Arial" panose="020B0604020202020204" pitchFamily="34" charset="0"/>
              <a:buChar char="•"/>
            </a:pPr>
            <a:r>
              <a:rPr lang="en-US" dirty="0" err="1" smtClean="0"/>
              <a:t>Degreed’s</a:t>
            </a:r>
            <a:r>
              <a:rPr lang="en-US" dirty="0" smtClean="0"/>
              <a:t> original mission: “to jailbreak the degree”—create “the world’s first digital lifelong</a:t>
            </a:r>
            <a:r>
              <a:rPr lang="en-US" baseline="0" dirty="0" smtClean="0"/>
              <a:t> diploma”</a:t>
            </a:r>
            <a:endParaRPr lang="en-US" dirty="0" smtClean="0"/>
          </a:p>
          <a:p>
            <a:endParaRPr lang="en-US" dirty="0" smtClean="0"/>
          </a:p>
          <a:p>
            <a:pPr marL="177819" indent="-177819">
              <a:buFont typeface="Arial" panose="020B0604020202020204" pitchFamily="34" charset="0"/>
              <a:buChar char="•"/>
            </a:pPr>
            <a:r>
              <a:rPr lang="en-US" dirty="0" smtClean="0"/>
              <a:t>People </a:t>
            </a:r>
            <a:r>
              <a:rPr lang="en-US" dirty="0"/>
              <a:t>are learning throughout life. Estimate of 700 hours of “personal learning projects” per person each year. Read a book. Take a course on Lynda.com or a module from Khan Academy.</a:t>
            </a:r>
          </a:p>
          <a:p>
            <a:pPr marL="177819" indent="-177819">
              <a:buFont typeface="Arial" panose="020B0604020202020204" pitchFamily="34" charset="0"/>
              <a:buChar char="•"/>
            </a:pPr>
            <a:r>
              <a:rPr lang="en-US" dirty="0"/>
              <a:t>New tools appearing that help individuals and organizations aggregate that information </a:t>
            </a:r>
          </a:p>
          <a:p>
            <a:pPr marL="177819" indent="-177819">
              <a:buFont typeface="Arial" panose="020B0604020202020204" pitchFamily="34" charset="0"/>
              <a:buChar char="•"/>
            </a:pPr>
            <a:r>
              <a:rPr lang="en-US" dirty="0"/>
              <a:t>Degreed is an </a:t>
            </a:r>
            <a:r>
              <a:rPr lang="en-US" dirty="0" smtClean="0"/>
              <a:t>example; they offer both corporate enterprise accounts and individual accounts</a:t>
            </a:r>
          </a:p>
          <a:p>
            <a:pPr marL="177819" indent="-177819">
              <a:buFont typeface="Arial" panose="020B0604020202020204" pitchFamily="34" charset="0"/>
              <a:buChar char="•"/>
            </a:pPr>
            <a:r>
              <a:rPr lang="en-US" dirty="0" smtClean="0"/>
              <a:t>Companies use Degreed “to demystify and delineate the path to promotion or a move to another division. Employees may need to learn X, Y and Z skills, and they can demonstrate</a:t>
            </a:r>
            <a:r>
              <a:rPr lang="en-US" baseline="0" dirty="0" smtClean="0"/>
              <a:t> that through their Degreed profiles.” https://www.edsurge.com/news/2016-01-06-degreed-gets-to-work-collects-21m-in-second-fundraise-in-10-months/ </a:t>
            </a:r>
          </a:p>
          <a:p>
            <a:pPr marL="177819" indent="-177819">
              <a:buFont typeface="Arial" panose="020B0604020202020204" pitchFamily="34" charset="0"/>
              <a:buChar char="•"/>
            </a:pPr>
            <a:r>
              <a:rPr lang="en-US" baseline="0" dirty="0" smtClean="0"/>
              <a:t>“The future doesn’t care how you became an expert.” from Degreed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649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 will allow us to do a lot of things differently—like hiring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best predictor of success is not necessarily a degree.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270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8325" y="766763"/>
            <a:ext cx="6827838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Developing talent will be critical. The way you find it will be different, going past a credential</a:t>
            </a:r>
            <a:r>
              <a:rPr lang="en-US" baseline="0" dirty="0" smtClean="0"/>
              <a:t> to a skill.</a:t>
            </a: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</a:t>
            </a:r>
            <a:r>
              <a:rPr lang="en-US" baseline="0" dirty="0" smtClean="0"/>
              <a:t> is also another example of a process impacted by new ways of working. Another implication is that a training certificate or degree may not continue to be the gold standard for getting a job or a promotion.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Verbal &amp; non-verbal components of a 15-minute interview provide 25,000 data points compared to 100 from standard interview assessment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situational judgement questions, scenario-based simulations; past behavior questions in interviews</a:t>
            </a:r>
          </a:p>
          <a:p>
            <a:r>
              <a:rPr lang="en-US" baseline="0" dirty="0" smtClean="0"/>
              <a:t>Company is able to cast a wider net because screening is more productive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Image: HireVue.com</a:t>
            </a:r>
          </a:p>
          <a:p>
            <a:endParaRPr lang="en-US" dirty="0" smtClean="0"/>
          </a:p>
          <a:p>
            <a:r>
              <a:rPr lang="en-US" dirty="0" err="1" smtClean="0"/>
              <a:t>HireVue</a:t>
            </a:r>
            <a:r>
              <a:rPr lang="en-US" dirty="0" smtClean="0"/>
              <a:t> “The Next Generation of Assessments, ”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3"/>
              </a:rPr>
              <a:t> https://grow.hirevue.com/lp/offer/the-next-generation-of-assessments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NB: The best predictors of good hires are not degrees, GPA</a:t>
            </a:r>
            <a:r>
              <a:rPr lang="en-US" baseline="0" dirty="0" smtClean="0"/>
              <a:t> or university attended. Structured interview are better predictors. </a:t>
            </a:r>
            <a:r>
              <a:rPr lang="en-US" dirty="0" smtClean="0"/>
              <a:t>See Schmidt, Frank; Hunter, John. “The Validity and Utility of Selection Methods in Personnel Psychology: Practical and Theoretical Implications of 85 Years of Research Findings” 1998. American Psychological Association.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4"/>
              </a:rPr>
              <a:t>http://psycnet.apa.org/buy/1998-10661-006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.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Research Note: Quantifying </a:t>
            </a:r>
            <a:r>
              <a:rPr lang="en-US" dirty="0" err="1" smtClean="0"/>
              <a:t>HireVue’s</a:t>
            </a:r>
            <a:r>
              <a:rPr lang="en-US" dirty="0" smtClean="0"/>
              <a:t> Impact on Recruiting,</a:t>
            </a:r>
            <a:r>
              <a:rPr lang="en-US" baseline="0" dirty="0" smtClean="0"/>
              <a:t> Feb 2014. Nucleus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24% cost-per-hire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40% less time spent in interviews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13% more top performers hired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75% increased recruiter productivity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Case study on Recruiting Millennials: Unilever goes digital to transform its graduate hiring program: https://www.hirevue.com/customers/global-talent-acquisition-unilever-case-study </a:t>
            </a:r>
          </a:p>
          <a:p>
            <a:endParaRPr lang="en-US" dirty="0" smtClean="0"/>
          </a:p>
          <a:p>
            <a:r>
              <a:rPr lang="en-US" dirty="0" smtClean="0"/>
              <a:t>79% of recruiting &amp; hiring managers believe AI will play a role in their jobs in the future. See </a:t>
            </a:r>
          </a:p>
          <a:p>
            <a:endParaRPr lang="en-US" dirty="0" smtClean="0"/>
          </a:p>
          <a:p>
            <a:r>
              <a:rPr lang="en-US" dirty="0" smtClean="0"/>
              <a:t>NB: Performance gap between internal movers and external</a:t>
            </a:r>
            <a:r>
              <a:rPr lang="en-US" baseline="0" dirty="0" smtClean="0"/>
              <a:t> hires is significant. External hires receive significantly lower performance evaluations for their first 2 years on the job yet are paid 18% more. Hires also have much higher rates of exit. Therefore, may be important to help companies improve internal hiring. (Email from Ike </a:t>
            </a:r>
            <a:r>
              <a:rPr lang="en-US" baseline="0" dirty="0" err="1" smtClean="0"/>
              <a:t>Bnnion</a:t>
            </a:r>
            <a:r>
              <a:rPr lang="en-US" baseline="0" dirty="0" smtClean="0"/>
              <a:t>, 10-5-18)</a:t>
            </a:r>
            <a:endParaRPr lang="en-US" dirty="0" smtClean="0"/>
          </a:p>
          <a:p>
            <a:r>
              <a:rPr lang="en-US" dirty="0" smtClean="0"/>
              <a:t>Add more details for talking points</a:t>
            </a:r>
          </a:p>
          <a:p>
            <a:endParaRPr lang="en-US" dirty="0" smtClean="0"/>
          </a:p>
          <a:p>
            <a:r>
              <a:rPr lang="en-US" dirty="0" smtClean="0"/>
              <a:t>Video on </a:t>
            </a:r>
            <a:r>
              <a:rPr lang="en-US" dirty="0" err="1" smtClean="0"/>
              <a:t>HireVue</a:t>
            </a:r>
            <a:r>
              <a:rPr lang="en-US" dirty="0" smtClean="0"/>
              <a:t>: https://www.youtube.com/watch?v=U-j3Ja8wTiA</a:t>
            </a:r>
          </a:p>
          <a:p>
            <a:endParaRPr lang="en-US" dirty="0" smtClean="0"/>
          </a:p>
          <a:p>
            <a:r>
              <a:rPr lang="en-US" dirty="0" smtClean="0"/>
              <a:t>For examples of how game-based assessments work, see videos from </a:t>
            </a:r>
            <a:r>
              <a:rPr lang="en-US" dirty="0" err="1" smtClean="0"/>
              <a:t>Revelian</a:t>
            </a:r>
            <a:r>
              <a:rPr lang="en-US" dirty="0" smtClean="0"/>
              <a:t>:</a:t>
            </a:r>
          </a:p>
          <a:p>
            <a:r>
              <a:rPr lang="en-US" dirty="0" smtClean="0"/>
              <a:t>https://www.youtube.com/watch?v=iSaW9gw46RQ </a:t>
            </a:r>
          </a:p>
          <a:p>
            <a:r>
              <a:rPr lang="en-US" dirty="0" smtClean="0"/>
              <a:t>https://www.youtube.com/watch?v=tjQWipFl_iw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6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677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OpenClassrooms</a:t>
            </a:r>
            <a:r>
              <a:rPr lang="en-US" dirty="0" smtClean="0"/>
              <a:t> case study on Capgemini</a:t>
            </a:r>
          </a:p>
          <a:p>
            <a:r>
              <a:rPr lang="en-US" dirty="0" smtClean="0"/>
              <a:t>Daniel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Pianko</a:t>
            </a:r>
            <a:r>
              <a:rPr lang="en-US" baseline="0" dirty="0" smtClean="0"/>
              <a:t>, How to train 2 million American for high-skilled jobs for free: https://thehill.com/opinion/white-house/418934-how-to-train-2-million-americans-for-high-skilled-jobs-for-free</a:t>
            </a:r>
          </a:p>
          <a:p>
            <a:endParaRPr lang="en-US" dirty="0" smtClean="0"/>
          </a:p>
          <a:p>
            <a:r>
              <a:rPr lang="en-US" dirty="0" smtClean="0"/>
              <a:t>Image: https://openclassrooms.com/en/paths</a:t>
            </a:r>
          </a:p>
          <a:p>
            <a:r>
              <a:rPr lang="en-US" dirty="0" smtClean="0"/>
              <a:t>MOOC facts: Inside</a:t>
            </a:r>
            <a:r>
              <a:rPr lang="en-US" baseline="0" dirty="0" smtClean="0"/>
              <a:t> Higher Education</a:t>
            </a:r>
          </a:p>
          <a:p>
            <a:r>
              <a:rPr lang="en-US" baseline="0" dirty="0" err="1" smtClean="0"/>
              <a:t>OpenClassrooms</a:t>
            </a:r>
            <a:r>
              <a:rPr lang="en-US" baseline="0" dirty="0" smtClean="0"/>
              <a:t>: https://openclassrooms.com/en/ </a:t>
            </a:r>
            <a:endParaRPr lang="en-US" dirty="0" smtClean="0"/>
          </a:p>
          <a:p>
            <a:endParaRPr lang="en-US" dirty="0" smtClean="0"/>
          </a:p>
          <a:p>
            <a:pPr defTabSz="457133"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3 million students in 128 countries</a:t>
            </a:r>
          </a:p>
          <a:p>
            <a:endParaRPr lang="en-US" dirty="0" smtClean="0"/>
          </a:p>
          <a:p>
            <a:endParaRPr lang="en-US" dirty="0" smtClean="0"/>
          </a:p>
          <a:p>
            <a:pPr defTabSz="45679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433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494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2763" y="742950"/>
            <a:ext cx="6607175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“New collar” workers without a degree are moving from badges to masters degrees.</a:t>
            </a:r>
          </a:p>
          <a:p>
            <a:endParaRPr lang="en-US" dirty="0" smtClean="0"/>
          </a:p>
          <a:p>
            <a:r>
              <a:rPr lang="en-US" dirty="0" smtClean="0"/>
              <a:t>http://eddesignlab.org/2017/09/badges-change-game-hiring-ibm/</a:t>
            </a:r>
          </a:p>
          <a:p>
            <a:r>
              <a:rPr lang="en-US" dirty="0" smtClean="0"/>
              <a:t>https://news.northeastern.edu/2017/09/northeastern-university-and-ibm-partnership-first-to-turn-digital-badges-into-academic-credentials-for-learners-worldwide/ </a:t>
            </a:r>
          </a:p>
          <a:p>
            <a:r>
              <a:rPr lang="en-US" dirty="0" smtClean="0"/>
              <a:t>Northeastern will look at 51 additional graduate degrees and 17 certificate programs to follow.</a:t>
            </a:r>
          </a:p>
          <a:p>
            <a:endParaRPr lang="en-US" dirty="0" smtClean="0"/>
          </a:p>
          <a:p>
            <a:r>
              <a:rPr lang="en-US" dirty="0" smtClean="0"/>
              <a:t>Add</a:t>
            </a:r>
            <a:r>
              <a:rPr lang="en-US" baseline="0" dirty="0" smtClean="0"/>
              <a:t> more detail from file:///C:/Users/doblinger/Downloads/open-badges-at-ibm-overview-for-external-21716-160217155708.pdf </a:t>
            </a:r>
          </a:p>
          <a:p>
            <a:r>
              <a:rPr lang="en-US" baseline="0" dirty="0" smtClean="0"/>
              <a:t>Also see IBM slide decks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Under IBM’s “new collar” program, 15% of its skilled jobs are now held by workers without college degrees. Badges are seen as a way to build “competency stacks” toward those roles. IBM wants to create alternative pathways to develop skill and verify talent.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500,000 badges awarded to employees and product users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 large employers that have recently announced badging programs for talent development or competency-based hiring: Microsoft and Ernst and Young.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743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12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9913" y="766763"/>
            <a:ext cx="6824662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 http://news.mit.edu/2017/mit-debuts-secure-digital-diploma-using-bitcoin-blockchain-technology-1017</a:t>
            </a:r>
          </a:p>
          <a:p>
            <a:r>
              <a:rPr lang="en-US" dirty="0" smtClean="0"/>
              <a:t>http://news.mit.edu/2017/mit-debuts-secure-digital-diploma-using-bitcoin-blockchain-technology-1017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393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6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of key disruptions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26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651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9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machines are getting smarter, they can do things we used 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7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2763" y="742950"/>
            <a:ext cx="6607175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AI will have a massive impact on jobs and the economy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https://www.flickr.com/photos/mikemacmarketing/30212411048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Gartner figures for 2020 and 2021 numbers;  See https://www.gartner.com/newsroom/id/3482117 and https://www.gartner.com/newsroom/id/3837763 </a:t>
            </a:r>
          </a:p>
          <a:p>
            <a:endParaRPr lang="en-US" dirty="0" smtClean="0"/>
          </a:p>
          <a:p>
            <a:r>
              <a:rPr lang="en-US" dirty="0" smtClean="0"/>
              <a:t>The Future of the Professions; p 165</a:t>
            </a:r>
          </a:p>
          <a:p>
            <a:r>
              <a:rPr lang="en-US" i="1" dirty="0" smtClean="0"/>
              <a:t>AI Will Add $15.7 Trillion to Global Economy </a:t>
            </a:r>
            <a:r>
              <a:rPr lang="en-US" dirty="0" smtClean="0"/>
              <a:t>Bloomberg New June 28,</a:t>
            </a:r>
            <a:r>
              <a:rPr lang="en-US" baseline="0" dirty="0" smtClean="0"/>
              <a:t> 2017</a:t>
            </a:r>
          </a:p>
          <a:p>
            <a:pPr defTabSz="457133">
              <a:defRPr/>
            </a:pPr>
            <a:r>
              <a:rPr lang="en-US" u="sng" dirty="0">
                <a:hlinkClick r:id="rId3"/>
              </a:rPr>
              <a:t>https://www.bloomberg.com/news/articles/2017-06-28/ai-seen-adding-15-7-trillion-as-game-changer-for-global-economy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Image: https://www.google.com/search?q=IBM+watson&amp;source=lnms&amp;tbm=isch&amp;sa=X&amp;ved=0ahUKEwj6w_vCs7bUAhVh5oMKHVyYB2UQ_AUIDCgD&amp;biw=1280&amp;bih=574#imgrc=GZwin_0keNS_8M: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08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of the combination of human intelligence and AI, occupations</a:t>
            </a:r>
            <a:r>
              <a:rPr lang="en-US" baseline="0" dirty="0" smtClean="0"/>
              <a:t> will evolve.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74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2763" y="742950"/>
            <a:ext cx="6607175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Tasks</a:t>
            </a:r>
            <a:r>
              <a:rPr lang="en-US" baseline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change (e.g., automated) so we need to learn new skills. Workers are constantly being “promoted” by automation.</a:t>
            </a:r>
          </a:p>
          <a:p>
            <a:pPr>
              <a:spcBef>
                <a:spcPts val="600"/>
              </a:spcBef>
            </a:pPr>
            <a:r>
              <a:rPr lang="en-US" baseline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Replaces tasks, not entire jobs (e.g., </a:t>
            </a:r>
            <a:r>
              <a:rPr lang="en-US" baseline="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DaVinci</a:t>
            </a:r>
            <a:r>
              <a:rPr lang="en-US" baseline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precision surgery)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</a:pP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Machines can: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Discern patterns, identify trends and make accurate predictions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Perform cognitive tasks that often required human intelligence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Interact with manual skill and dexterity in the physical world</a:t>
            </a:r>
          </a:p>
          <a:p>
            <a:pPr defTabSz="457133">
              <a:defRPr/>
            </a:pPr>
            <a:r>
              <a:rPr lang="en-US" dirty="0" smtClean="0"/>
              <a:t> </a:t>
            </a:r>
          </a:p>
          <a:p>
            <a:pPr defTabSz="457133">
              <a:defRPr/>
            </a:pPr>
            <a:endParaRPr lang="en-US" dirty="0" smtClean="0"/>
          </a:p>
          <a:p>
            <a:pPr defTabSz="457133">
              <a:defRPr/>
            </a:pPr>
            <a:r>
              <a:rPr lang="en-US" dirty="0" smtClean="0"/>
              <a:t>Image: http://www.rethinkrobotics.com/baxt</a:t>
            </a:r>
          </a:p>
          <a:p>
            <a:pPr defTabSz="457133">
              <a:defRPr/>
            </a:pPr>
            <a:endParaRPr lang="en-US" dirty="0" smtClean="0"/>
          </a:p>
          <a:p>
            <a:pPr defTabSz="457133">
              <a:defRPr/>
            </a:pPr>
            <a:r>
              <a:rPr lang="en-US" dirty="0" smtClean="0"/>
              <a:t>McKinsey Global Institute: Jobs Lost, Job Gained: Workforce Transitions in a Time of Automation. December 2017. https://www.mckinsey.com/mgi/overview/2017-in-review/automation-and-the-future-of-work/jobs-lost-jobs-gained-workforce-transitions-in-a-time-of-automation </a:t>
            </a:r>
          </a:p>
          <a:p>
            <a:pPr defTabSz="457133">
              <a:defRPr/>
            </a:pPr>
            <a:endParaRPr lang="en-US" dirty="0" smtClean="0"/>
          </a:p>
          <a:p>
            <a:r>
              <a:rPr lang="en-US" dirty="0" smtClean="0"/>
              <a:t>In 10 years</a:t>
            </a:r>
            <a:r>
              <a:rPr lang="en-US" baseline="0" dirty="0" smtClean="0"/>
              <a:t> robots have moved from making cars to driving them. (The Future of the Profession, p 167)</a:t>
            </a:r>
          </a:p>
          <a:p>
            <a:r>
              <a:rPr lang="en-US" baseline="0" dirty="0" smtClean="0"/>
              <a:t>Text from above on page 168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Every year in manufacturing 200,000 industrial robots are installed, adding to an expected total of 1.5 million robots in 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01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new ways to work will be with machines.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51C9-FEFD-C242-B7A3-A8F3D4D8707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9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0368"/>
            <a:ext cx="7772400" cy="1102519"/>
          </a:xfrm>
        </p:spPr>
        <p:txBody>
          <a:bodyPr>
            <a:normAutofit/>
          </a:bodyPr>
          <a:lstStyle>
            <a:lvl1pPr>
              <a:defRPr sz="4800" spc="-1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884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Microsoft Sans Serif"/>
                <a:cs typeface="Microsoft Sans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349750"/>
            <a:ext cx="9144000" cy="7937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2252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821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Red)">
    <p:bg>
      <p:bgPr>
        <a:solidFill>
          <a:srgbClr val="9F08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0368"/>
            <a:ext cx="7772400" cy="1102519"/>
          </a:xfrm>
        </p:spPr>
        <p:txBody>
          <a:bodyPr>
            <a:normAutofit/>
          </a:bodyPr>
          <a:lstStyle>
            <a:lvl1pPr>
              <a:defRPr sz="440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884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Microsoft Sans Serif"/>
                <a:cs typeface="Microsoft Sans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EDUCAUSE+TagB&amp;W-Rev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64" y="730238"/>
            <a:ext cx="2352675" cy="72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60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(Re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0368"/>
            <a:ext cx="7772400" cy="1102519"/>
          </a:xfrm>
        </p:spPr>
        <p:txBody>
          <a:bodyPr>
            <a:normAutofit/>
          </a:bodyPr>
          <a:lstStyle>
            <a:lvl1pPr>
              <a:defRPr sz="4400">
                <a:solidFill>
                  <a:srgbClr val="9F083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884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9F0830"/>
                </a:solidFill>
                <a:latin typeface="Microsoft Sans Serif"/>
                <a:cs typeface="Microsoft Sans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EDUCAUSE+Tag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56" y="785833"/>
            <a:ext cx="2700252" cy="9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41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Red)">
    <p:bg>
      <p:bgPr>
        <a:solidFill>
          <a:srgbClr val="9F08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871" y="2868586"/>
            <a:ext cx="7429504" cy="1021556"/>
          </a:xfrm>
        </p:spPr>
        <p:txBody>
          <a:bodyPr anchor="t">
            <a:normAutofit/>
          </a:bodyPr>
          <a:lstStyle>
            <a:lvl1pPr algn="l">
              <a:defRPr sz="4400" b="1" cap="all" baseline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17000" endA="300" endPos="50000" dist="38100" dir="5400000" sy="-100000" algn="bl" rotWithShape="0"/>
                </a:effectLst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1" y="1743445"/>
            <a:ext cx="7429504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</a:schemeClr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349750"/>
            <a:ext cx="9144000" cy="7937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EDUCAUSE+TagB&amp;W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85" y="4530319"/>
            <a:ext cx="1592580" cy="495181"/>
          </a:xfrm>
          <a:prstGeom prst="rect">
            <a:avLst/>
          </a:prstGeom>
        </p:spPr>
      </p:pic>
      <p:pic>
        <p:nvPicPr>
          <p:cNvPr id="10" name="Picture 9" descr="EDUCAUSE+Tag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88" y="4425305"/>
            <a:ext cx="1954175" cy="7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12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9F08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539"/>
            <a:ext cx="8229600" cy="857250"/>
          </a:xfrm>
        </p:spPr>
        <p:txBody>
          <a:bodyPr/>
          <a:lstStyle>
            <a:lvl1pPr>
              <a:defRPr b="1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1"/>
            <a:ext cx="8229600" cy="2776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349750"/>
            <a:ext cx="9144000" cy="7937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DUCAUSE+Tag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88" y="4425305"/>
            <a:ext cx="1954175" cy="7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93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210300" y="0"/>
            <a:ext cx="2933700" cy="434220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210300" y="1427851"/>
            <a:ext cx="2933700" cy="3715649"/>
          </a:xfrm>
          <a:prstGeom prst="rect">
            <a:avLst/>
          </a:prstGeom>
          <a:solidFill>
            <a:srgbClr val="9F08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236" y="212630"/>
            <a:ext cx="2517399" cy="1037630"/>
          </a:xfrm>
          <a:ln>
            <a:noFill/>
          </a:ln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418235" y="1623541"/>
            <a:ext cx="2517399" cy="31563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Microsoft Sans Serif"/>
                <a:cs typeface="Microsoft Sans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73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210300" y="0"/>
            <a:ext cx="2933700" cy="1623541"/>
          </a:xfrm>
          <a:prstGeom prst="rect">
            <a:avLst/>
          </a:prstGeom>
          <a:solidFill>
            <a:srgbClr val="9F083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210300" y="1427851"/>
            <a:ext cx="2933700" cy="371564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236" y="212630"/>
            <a:ext cx="2517399" cy="1037630"/>
          </a:xfrm>
          <a:ln>
            <a:noFill/>
          </a:ln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418235" y="1623541"/>
            <a:ext cx="2517399" cy="31563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Microsoft Sans Serif"/>
                <a:cs typeface="Microsoft Sans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34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Inverte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539"/>
            <a:ext cx="82296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1"/>
            <a:ext cx="8229600" cy="27765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  <a:lvl2pPr>
              <a:defRPr>
                <a:solidFill>
                  <a:srgbClr val="000000"/>
                </a:solidFill>
                <a:latin typeface="Microsoft Sans Serif"/>
                <a:cs typeface="Microsoft Sans Serif"/>
              </a:defRPr>
            </a:lvl2pPr>
            <a:lvl3pPr>
              <a:defRPr>
                <a:solidFill>
                  <a:schemeClr val="bg1">
                    <a:lumMod val="85000"/>
                    <a:lumOff val="15000"/>
                  </a:schemeClr>
                </a:solidFill>
                <a:latin typeface="Microsoft Sans Serif"/>
                <a:cs typeface="Microsoft Sans Serif"/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Microsoft Sans Serif"/>
                <a:cs typeface="Microsoft Sans Serif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349750"/>
            <a:ext cx="9144000" cy="793749"/>
          </a:xfrm>
          <a:prstGeom prst="rect">
            <a:avLst/>
          </a:prstGeom>
          <a:solidFill>
            <a:srgbClr val="9F08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EDUCAUSE+TagB&amp;W-Rev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46" y="4537603"/>
            <a:ext cx="1556385" cy="4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34371" y="3402069"/>
            <a:ext cx="7429504" cy="629381"/>
          </a:xfrm>
          <a:noFill/>
          <a:ln>
            <a:solidFill>
              <a:schemeClr val="bg1"/>
            </a:solidFill>
          </a:ln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75000"/>
                  </a:schemeClr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934371" y="3427583"/>
            <a:ext cx="7429504" cy="0"/>
          </a:xfrm>
          <a:prstGeom prst="line">
            <a:avLst/>
          </a:prstGeom>
          <a:ln w="3175" cmpd="sng">
            <a:solidFill>
              <a:schemeClr val="bg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00351" y="2645107"/>
            <a:ext cx="7429504" cy="816497"/>
          </a:xfrm>
          <a:ln>
            <a:solidFill>
              <a:schemeClr val="bg1"/>
            </a:solidFill>
          </a:ln>
        </p:spPr>
        <p:txBody>
          <a:bodyPr anchor="b">
            <a:normAutofit/>
          </a:bodyPr>
          <a:lstStyle>
            <a:lvl1pPr algn="l">
              <a:defRPr sz="4400" b="1" cap="all" baseline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Gra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539"/>
            <a:ext cx="82296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1"/>
            <a:ext cx="8229600" cy="27765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349750"/>
            <a:ext cx="9144000" cy="79374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EDUCAUSE+TagB&amp;W-Rev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86" y="4529098"/>
            <a:ext cx="1556385" cy="4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88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a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539"/>
            <a:ext cx="82296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1"/>
            <a:ext cx="8229600" cy="27765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349750"/>
            <a:ext cx="9144000" cy="793749"/>
          </a:xfrm>
          <a:prstGeom prst="rect">
            <a:avLst/>
          </a:prstGeom>
          <a:gradFill flip="none" rotWithShape="1">
            <a:gsLst>
              <a:gs pos="0">
                <a:srgbClr val="595959"/>
              </a:gs>
              <a:gs pos="100000">
                <a:schemeClr val="tx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EDUCAUSE+TagCMYK_nobg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96" y="4540201"/>
            <a:ext cx="1560197" cy="48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35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Red)">
    <p:bg>
      <p:bgPr>
        <a:solidFill>
          <a:srgbClr val="9F08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836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13138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7769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952444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28700"/>
            <a:ext cx="38862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28700"/>
            <a:ext cx="38862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1849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1834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9960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66821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609800"/>
            <a:ext cx="9144000" cy="5336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00351" y="3217299"/>
            <a:ext cx="7429504" cy="1021556"/>
          </a:xfrm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algn="l">
              <a:defRPr sz="4400" b="1" cap="all" baseline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17000" endA="300" endPos="50000" dist="38100" dir="5400000" sy="-100000" algn="bl" rotWithShape="0"/>
                </a:effectLst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00351" y="2092158"/>
            <a:ext cx="7429504" cy="1125140"/>
          </a:xfrm>
          <a:noFill/>
          <a:ln>
            <a:solidFill>
              <a:schemeClr val="bg1"/>
            </a:solidFill>
          </a:ln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</a:schemeClr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EDUCAUSEB&amp;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86" y="4737378"/>
            <a:ext cx="1662445" cy="2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53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31569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169152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74095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8798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72933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79088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264857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28700"/>
            <a:ext cx="38862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28700"/>
            <a:ext cx="38862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0345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52456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7469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0368"/>
            <a:ext cx="7772400" cy="1102519"/>
          </a:xfrm>
        </p:spPr>
        <p:txBody>
          <a:bodyPr>
            <a:normAutofit/>
          </a:bodyPr>
          <a:lstStyle>
            <a:lvl1pPr>
              <a:defRPr sz="4800" spc="-1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884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Microsoft Sans Serif"/>
                <a:cs typeface="Microsoft Sans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EDUCAUSE+TagB&amp;W-Rev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64" y="730238"/>
            <a:ext cx="2352675" cy="72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82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21292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420655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0100513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93134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49472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14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28700"/>
            <a:ext cx="7924800" cy="37719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65449610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0325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46966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94608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28700"/>
            <a:ext cx="38862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28700"/>
            <a:ext cx="38862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6637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53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1"/>
            <a:ext cx="8229600" cy="2776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70480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36651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32880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753696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687471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1480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81789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145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40445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59081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Inverte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539"/>
            <a:ext cx="82296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1"/>
            <a:ext cx="8229600" cy="27765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609800"/>
            <a:ext cx="9144000" cy="533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132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28700"/>
            <a:ext cx="38862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28700"/>
            <a:ext cx="38862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10480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90586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22250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133437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896607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647388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09717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00477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88557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293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(Inverte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539"/>
            <a:ext cx="82296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1"/>
            <a:ext cx="8229600" cy="27765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609800"/>
            <a:ext cx="9144000" cy="533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586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205050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28700"/>
            <a:ext cx="38862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28700"/>
            <a:ext cx="38862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73678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3816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98832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533944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365602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487889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8261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63253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4584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53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1"/>
            <a:ext cx="8229600" cy="2776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349750"/>
            <a:ext cx="9144000" cy="7937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EDUCAUSE+TagB&amp;W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85" y="4530319"/>
            <a:ext cx="1592580" cy="49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128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47593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308543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28700"/>
            <a:ext cx="38862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28700"/>
            <a:ext cx="38862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26101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33041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77573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112439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293184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775106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91651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078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221640" y="1"/>
            <a:ext cx="2922360" cy="14278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221640" y="1427851"/>
            <a:ext cx="2922360" cy="371564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90500" dist="127000" dir="13500000">
              <a:prstClr val="black">
                <a:alpha val="27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236" y="212630"/>
            <a:ext cx="2517399" cy="103763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418235" y="1623541"/>
            <a:ext cx="2517399" cy="2930213"/>
          </a:xfrm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Microsoft Sans Serif"/>
                <a:cs typeface="Microsoft Sans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56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75320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93553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588848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28700"/>
            <a:ext cx="38862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28700"/>
            <a:ext cx="38862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15453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31865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82230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383008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084353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699930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6979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710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033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3" r:id="rId3"/>
    <p:sldLayoutId id="2147483670" r:id="rId4"/>
    <p:sldLayoutId id="2147483650" r:id="rId5"/>
    <p:sldLayoutId id="2147483656" r:id="rId6"/>
    <p:sldLayoutId id="2147483672" r:id="rId7"/>
    <p:sldLayoutId id="2147483671" r:id="rId8"/>
    <p:sldLayoutId id="2147483668" r:id="rId9"/>
    <p:sldLayoutId id="2147483654" r:id="rId10"/>
    <p:sldLayoutId id="2147483655" r:id="rId11"/>
    <p:sldLayoutId id="2147483660" r:id="rId12"/>
    <p:sldLayoutId id="2147483657" r:id="rId13"/>
    <p:sldLayoutId id="2147483663" r:id="rId14"/>
    <p:sldLayoutId id="2147483659" r:id="rId15"/>
    <p:sldLayoutId id="2147483662" r:id="rId16"/>
    <p:sldLayoutId id="2147483667" r:id="rId17"/>
    <p:sldLayoutId id="2147483669" r:id="rId18"/>
    <p:sldLayoutId id="2147483658" r:id="rId19"/>
    <p:sldLayoutId id="2147483665" r:id="rId20"/>
    <p:sldLayoutId id="2147483664" r:id="rId21"/>
    <p:sldLayoutId id="2147483661" r:id="rId2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76000"/>
        </a:lnSpc>
        <a:spcBef>
          <a:spcPts val="0"/>
        </a:spcBef>
        <a:buNone/>
        <a:defRPr sz="4800" b="1" i="0" kern="1200" spc="-15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charset="2"/>
        <a:buChar char="§"/>
        <a:defRPr sz="3200" b="0" i="0" kern="1200" spc="-80">
          <a:solidFill>
            <a:schemeClr val="tx1"/>
          </a:solidFill>
          <a:latin typeface="Microsoft Sans Serif"/>
          <a:ea typeface="+mn-ea"/>
          <a:cs typeface="Microsoft Sans Serif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•"/>
        <a:defRPr sz="2800" b="0" i="0" kern="1200" spc="-80">
          <a:solidFill>
            <a:schemeClr val="tx1">
              <a:lumMod val="85000"/>
            </a:schemeClr>
          </a:solidFill>
          <a:latin typeface="Microsoft Sans Serif"/>
          <a:ea typeface="+mn-ea"/>
          <a:cs typeface="Microsoft Sans Serif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 spc="-80">
          <a:solidFill>
            <a:schemeClr val="tx1">
              <a:lumMod val="75000"/>
            </a:schemeClr>
          </a:solidFill>
          <a:latin typeface="Microsoft Sans Serif"/>
          <a:ea typeface="+mn-ea"/>
          <a:cs typeface="Microsoft Sans Serif"/>
        </a:defRPr>
      </a:lvl3pPr>
      <a:lvl4pPr marL="1714500" indent="-342900" algn="l" defTabSz="914400" rtl="0" eaLnBrk="1" latinLnBrk="0" hangingPunct="1">
        <a:spcBef>
          <a:spcPct val="20000"/>
        </a:spcBef>
        <a:buFont typeface="Arial"/>
        <a:buChar char="•"/>
        <a:defRPr sz="2000" b="0" i="0" kern="1200" spc="-80">
          <a:solidFill>
            <a:schemeClr val="tx1">
              <a:lumMod val="75000"/>
            </a:schemeClr>
          </a:solidFill>
          <a:latin typeface="Microsoft Sans Serif"/>
          <a:ea typeface="+mn-ea"/>
          <a:cs typeface="Microsoft Sans Serif"/>
        </a:defRPr>
      </a:lvl4pPr>
      <a:lvl5pPr marL="2171700" indent="-342900" algn="l" defTabSz="914400" rtl="0" eaLnBrk="1" latinLnBrk="0" hangingPunct="1">
        <a:spcBef>
          <a:spcPct val="20000"/>
        </a:spcBef>
        <a:buFont typeface="Arial"/>
        <a:buChar char="•"/>
        <a:defRPr sz="2000" b="0" i="0" kern="1200" spc="-80">
          <a:solidFill>
            <a:schemeClr val="tx1">
              <a:lumMod val="75000"/>
            </a:schemeClr>
          </a:solidFill>
          <a:latin typeface="Microsoft Sans Serif"/>
          <a:ea typeface="+mn-ea"/>
          <a:cs typeface="Microsoft Sans Serif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28700"/>
            <a:ext cx="7924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03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1AB00"/>
        </a:buClr>
        <a:buSzPct val="15500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charset="0"/>
        <a:buChar char="―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charset="0"/>
        <a:buChar char="―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charset="0"/>
        <a:buChar char="―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charset="0"/>
        <a:buChar char="―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28700"/>
            <a:ext cx="7924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744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1AB00"/>
        </a:buClr>
        <a:buSzPct val="15500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28700"/>
            <a:ext cx="7924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263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1AB00"/>
        </a:buClr>
        <a:buSzPct val="15500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charset="0"/>
        <a:buChar char="―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charset="0"/>
        <a:buChar char="―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charset="0"/>
        <a:buChar char="―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charset="0"/>
        <a:buChar char="―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28700"/>
            <a:ext cx="7924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08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1AB00"/>
        </a:buClr>
        <a:buSzPct val="15500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charset="0"/>
        <a:buChar char="―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charset="0"/>
        <a:buChar char="―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charset="0"/>
        <a:buChar char="―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charset="0"/>
        <a:buChar char="―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28700"/>
            <a:ext cx="7924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65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1AB00"/>
        </a:buClr>
        <a:buSzPct val="15500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charset="0"/>
        <a:buChar char="―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charset="0"/>
        <a:buChar char="―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charset="0"/>
        <a:buChar char="―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charset="0"/>
        <a:buChar char="―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28700"/>
            <a:ext cx="7924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79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174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1AB00"/>
        </a:buClr>
        <a:buSzPct val="15500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panose="020B0604020202020204" pitchFamily="34" charset="0"/>
        <a:buChar char="―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panose="020B0604020202020204" pitchFamily="34" charset="0"/>
        <a:buChar char="―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panose="020B0604020202020204" pitchFamily="34" charset="0"/>
        <a:buChar char="―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panose="020B0604020202020204" pitchFamily="34" charset="0"/>
        <a:buChar char="―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charset="0"/>
        <a:buChar char="―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charset="0"/>
        <a:buChar char="―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charset="0"/>
        <a:buChar char="―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charset="0"/>
        <a:buChar char="―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28700"/>
            <a:ext cx="7924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963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1AB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1AB00"/>
        </a:buClr>
        <a:buSzPct val="15500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panose="020B0604020202020204" pitchFamily="34" charset="0"/>
        <a:buChar char="―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panose="020B0604020202020204" pitchFamily="34" charset="0"/>
        <a:buChar char="―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panose="020B0604020202020204" pitchFamily="34" charset="0"/>
        <a:buChar char="―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10000"/>
        </a:spcAft>
        <a:buClr>
          <a:srgbClr val="F1AB00"/>
        </a:buClr>
        <a:buFont typeface="Arial" panose="020B0604020202020204" pitchFamily="34" charset="0"/>
        <a:buChar char="―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10000"/>
        </a:spcAft>
        <a:buClr>
          <a:srgbClr val="F1AB00"/>
        </a:buClr>
        <a:buFont typeface="Arial" pitchFamily="34" charset="0"/>
        <a:buChar char="―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forum.org/agenda/2018/09/future-of-jobs-2018-things-to-know/" TargetMode="External"/><Relationship Id="rId13" Type="http://schemas.openxmlformats.org/officeDocument/2006/relationships/hyperlink" Target="https://teach-different.com/_medizinstudium-4-0_/" TargetMode="External"/><Relationship Id="rId18" Type="http://schemas.openxmlformats.org/officeDocument/2006/relationships/hyperlink" Target="https://na01.safelinks.protection.outlook.com/?url=https://actnext.org/research-and-projects/the-evolution-of-educational-testing-from-summative-assessment-to-adaptive-learning-and-artificial-intelligence/&amp;data=02|01||c99fa54ac97249235aa408d66f45d905|dd4b037fe626495db0170cc0f7dddb37|0|0|636818743133548432&amp;sdata=Ui%2BbI0JJ2XKYVUUdZGn6y2HOcoAKFidHDsI8SAlHePM%3D&amp;reserved=0" TargetMode="External"/><Relationship Id="rId26" Type="http://schemas.openxmlformats.org/officeDocument/2006/relationships/hyperlink" Target="https://grow.hirevue.com/lp/offer/the-next-generation-of-assessments" TargetMode="External"/><Relationship Id="rId3" Type="http://schemas.openxmlformats.org/officeDocument/2006/relationships/hyperlink" Target="https://www.gartner.com/newsroom/id/3482117" TargetMode="External"/><Relationship Id="rId21" Type="http://schemas.openxmlformats.org/officeDocument/2006/relationships/hyperlink" Target="http://docs.house.gov/meetings/AP/AP07/20150318/103142/HHRG-114-AP07-Wstate-CastlemanB-20150318.pdf" TargetMode="External"/><Relationship Id="rId34" Type="http://schemas.openxmlformats.org/officeDocument/2006/relationships/hyperlink" Target="http://news.mit.edu/2017/mit-debuts-secure-digital-diploma-using-bitcoin-blockchain-technogy-1017" TargetMode="External"/><Relationship Id="rId7" Type="http://schemas.openxmlformats.org/officeDocument/2006/relationships/hyperlink" Target="http://www.rethinkrobotics.com/baxt" TargetMode="External"/><Relationship Id="rId12" Type="http://schemas.openxmlformats.org/officeDocument/2006/relationships/hyperlink" Target="https://blog.der-digitale-patient.de/en/medicine-in-the-digital-age/" TargetMode="External"/><Relationship Id="rId17" Type="http://schemas.openxmlformats.org/officeDocument/2006/relationships/hyperlink" Target="https://commons.wikimedia.org/wiki/File:VR_at_HackIllinois_2016.jpg" TargetMode="External"/><Relationship Id="rId25" Type="http://schemas.openxmlformats.org/officeDocument/2006/relationships/hyperlink" Target="https://cdn0.capterra-static.com/screenshots/2100281/12963.png" TargetMode="External"/><Relationship Id="rId33" Type="http://schemas.openxmlformats.org/officeDocument/2006/relationships/hyperlink" Target="https://news.northeastern.edu/2017/09/northeastern-university-and-ibm-partnership-first-to-turn-digital-badges-into-academic-credentials-for-learners-worldwide/" TargetMode="External"/><Relationship Id="rId2" Type="http://schemas.openxmlformats.org/officeDocument/2006/relationships/hyperlink" Target="https://www.bloomberg.com/news/articles/2017-06-28/ai-seen-adding-15-7-trillion-as-game-changer-for-global-economy" TargetMode="External"/><Relationship Id="rId16" Type="http://schemas.openxmlformats.org/officeDocument/2006/relationships/hyperlink" Target="https://www.shrm.org/resourcesandtools/hr-topics/technology/pages/why-virtual-reality-training-for-employees-is-catching-on.aspx" TargetMode="External"/><Relationship Id="rId20" Type="http://schemas.openxmlformats.org/officeDocument/2006/relationships/hyperlink" Target="https://www.youtube.com/watch?v=zsRPuU53E74" TargetMode="External"/><Relationship Id="rId29" Type="http://schemas.openxmlformats.org/officeDocument/2006/relationships/hyperlink" Target="https://thehill.com/opinion/white-house/418934-how-to-train-2-million-americans-for-high-skilled-jobs-for-free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mckinsey.com/mgi/overview/2017-in-review/automation-and-the-future-of-work/jobs-lost-jobs-gained-workforce-transitions-in-a-time-of-automation" TargetMode="External"/><Relationship Id="rId11" Type="http://schemas.openxmlformats.org/officeDocument/2006/relationships/hyperlink" Target="http://www.linkedin.com/" TargetMode="External"/><Relationship Id="rId24" Type="http://schemas.openxmlformats.org/officeDocument/2006/relationships/hyperlink" Target="http://csc.gov.ky/sites/default/files/news/Degreed-Point-System.pdf" TargetMode="External"/><Relationship Id="rId32" Type="http://schemas.openxmlformats.org/officeDocument/2006/relationships/hyperlink" Target="http://eddesignlab.org/2017/09/badges-change-game-hiring-ibm/" TargetMode="External"/><Relationship Id="rId5" Type="http://schemas.openxmlformats.org/officeDocument/2006/relationships/hyperlink" Target="https://www.flickr.com/photos/mikemacmarketing/30212411048" TargetMode="External"/><Relationship Id="rId15" Type="http://schemas.openxmlformats.org/officeDocument/2006/relationships/hyperlink" Target="http://ivrtrain.com/ivrtrain/VR_Learn_Report-2017.pdf" TargetMode="External"/><Relationship Id="rId23" Type="http://schemas.openxmlformats.org/officeDocument/2006/relationships/hyperlink" Target="https://rework.withgoogle.com/blog/whisper-courses/" TargetMode="External"/><Relationship Id="rId28" Type="http://schemas.openxmlformats.org/officeDocument/2006/relationships/hyperlink" Target="https://www.hirevue.com/customers/global-talent-acquisition-unilever-case-study" TargetMode="External"/><Relationship Id="rId10" Type="http://schemas.openxmlformats.org/officeDocument/2006/relationships/hyperlink" Target="https://www.asa.org/wp-content/uploads/2017/07/Education-and-Occupation-Whitepaper.pdf" TargetMode="External"/><Relationship Id="rId19" Type="http://schemas.openxmlformats.org/officeDocument/2006/relationships/hyperlink" Target="https://www.itnews.com.au/news/meet-genie-deakin-unis-virtual-assistant-for-students-453230" TargetMode="External"/><Relationship Id="rId31" Type="http://schemas.openxmlformats.org/officeDocument/2006/relationships/hyperlink" Target="https://openclassrooms.com/en/paths" TargetMode="External"/><Relationship Id="rId4" Type="http://schemas.openxmlformats.org/officeDocument/2006/relationships/hyperlink" Target="https://www.gartner.com/newsroom/id/3837763" TargetMode="External"/><Relationship Id="rId9" Type="http://schemas.openxmlformats.org/officeDocument/2006/relationships/hyperlink" Target="https://www.gartner.com/newsroom/id/3879581" TargetMode="External"/><Relationship Id="rId14" Type="http://schemas.openxmlformats.org/officeDocument/2006/relationships/hyperlink" Target="https://blog.der-digitale-patient.de/en/project/" TargetMode="External"/><Relationship Id="rId22" Type="http://schemas.openxmlformats.org/officeDocument/2006/relationships/hyperlink" Target="https://www.mongooseresearch.com/blog/2017/10/12/five-novel-uses-of-texting-to-engage-students" TargetMode="External"/><Relationship Id="rId27" Type="http://schemas.openxmlformats.org/officeDocument/2006/relationships/hyperlink" Target="http://psycnet.apa.org/buy/1998-10661-006" TargetMode="External"/><Relationship Id="rId30" Type="http://schemas.openxmlformats.org/officeDocument/2006/relationships/hyperlink" Target="https://openclassrooms.com/e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-283491" y="0"/>
            <a:ext cx="9559314" cy="5213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184" y="1261141"/>
            <a:ext cx="7728770" cy="1828709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rgbClr val="F1AB00"/>
              </a:buClr>
              <a:buSzPct val="155000"/>
            </a:pPr>
            <a:r>
              <a:rPr lang="en-US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Disruption to Design</a:t>
            </a:r>
            <a:endParaRPr lang="en-US" sz="40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6536" y="4401442"/>
            <a:ext cx="6400800" cy="440109"/>
          </a:xfrm>
        </p:spPr>
        <p:txBody>
          <a:bodyPr>
            <a:normAutofit/>
          </a:bodyPr>
          <a:lstStyle/>
          <a:p>
            <a:r>
              <a:rPr lang="en-US" sz="2000" smtClean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April </a:t>
            </a:r>
            <a:r>
              <a:rPr lang="en-US" sz="2000" smtClean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9, 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2019</a:t>
            </a:r>
            <a:endParaRPr lang="en-US" sz="2000" dirty="0">
              <a:solidFill>
                <a:schemeClr val="tx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82184" y="3596216"/>
            <a:ext cx="7429504" cy="972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ingdings" charset="2"/>
              <a:buNone/>
              <a:defRPr sz="2800" b="0" i="0" kern="1200" spc="-8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800" b="0" i="0" kern="1200" spc="-8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 spc="-8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-8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-8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white">
                    <a:lumMod val="95000"/>
                  </a:prstClr>
                </a:solidFill>
                <a:latin typeface="Trebuchet MS" panose="020B0603020202020204" pitchFamily="34" charset="0"/>
                <a:cs typeface="Microsoft Sans Serif"/>
              </a:rPr>
              <a:t>Diana Oblinger</a:t>
            </a:r>
            <a:endParaRPr lang="en-US" sz="2000" dirty="0">
              <a:solidFill>
                <a:prstClr val="white">
                  <a:lumMod val="95000"/>
                </a:prstClr>
              </a:solidFill>
              <a:latin typeface="Trebuchet MS" panose="020B0603020202020204" pitchFamily="34" charset="0"/>
              <a:cs typeface="Microsoft Sans Serif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34386" y="3492463"/>
            <a:ext cx="5315015" cy="0"/>
          </a:xfrm>
          <a:prstGeom prst="line">
            <a:avLst/>
          </a:prstGeom>
          <a:ln>
            <a:solidFill>
              <a:schemeClr val="bg1">
                <a:lumMod val="85000"/>
                <a:lumOff val="15000"/>
                <a:alpha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5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6472"/>
            <a:ext cx="6214119" cy="4975522"/>
          </a:xfrm>
          <a:prstGeom prst="rect">
            <a:avLst/>
          </a:prstGeom>
          <a:gradFill>
            <a:gsLst>
              <a:gs pos="0">
                <a:schemeClr val="tx1">
                  <a:lumMod val="75000"/>
                </a:schemeClr>
              </a:gs>
              <a:gs pos="80000">
                <a:schemeClr val="accent1">
                  <a:lumMod val="20000"/>
                  <a:lumOff val="80000"/>
                </a:schemeClr>
              </a:gs>
              <a:gs pos="100000">
                <a:schemeClr val="tx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0555" y="48512"/>
            <a:ext cx="83986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76000"/>
              </a:lnSpc>
              <a:spcBef>
                <a:spcPts val="0"/>
              </a:spcBef>
              <a:buNone/>
              <a:defRPr sz="4400" b="1" i="0" kern="1200" spc="-1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endParaRPr lang="en-US" sz="40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70188" y="212630"/>
            <a:ext cx="2609408" cy="1037630"/>
          </a:xfrm>
        </p:spPr>
        <p:txBody>
          <a:bodyPr/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Learning New Skills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251738" y="1483567"/>
            <a:ext cx="2848303" cy="3890866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Tasks will shift from high-skilled workers to lower-skilled ones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Workers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will need 101 days of retraining and upskilling by 2022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50% of organizations will lack sufficient AI and data literacy skills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Cross-functional and agile ways of work will increase</a:t>
            </a:r>
          </a:p>
          <a:p>
            <a:pPr marL="231775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31775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31775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31775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977" y="2847143"/>
            <a:ext cx="609514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Work will be unbundled and re-bundled</a:t>
            </a: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The machine share of task hours will increase from 29% to 52% by 2025</a:t>
            </a: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Workers will need the right skills to complement new technologies</a:t>
            </a: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“Digital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dexterity” and the ability to use information as a second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language will be critical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>
              <a:spcBef>
                <a:spcPts val="600"/>
              </a:spcBef>
            </a:pP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7" y="487722"/>
            <a:ext cx="3788984" cy="21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9921"/>
            <a:ext cx="8229600" cy="386550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b="0" dirty="0">
                <a:solidFill>
                  <a:srgbClr val="FFFFFF"/>
                </a:solidFill>
              </a:rPr>
              <a:t>Sustainable career paths depend on transferable </a:t>
            </a:r>
            <a:r>
              <a:rPr lang="en-US" b="0" dirty="0" smtClean="0">
                <a:solidFill>
                  <a:srgbClr val="FFFFFF"/>
                </a:solidFill>
              </a:rPr>
              <a:t>skills.</a:t>
            </a:r>
            <a:endParaRPr lang="en-US" sz="4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3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6472"/>
            <a:ext cx="6214119" cy="4975522"/>
          </a:xfrm>
          <a:prstGeom prst="rect">
            <a:avLst/>
          </a:prstGeom>
          <a:gradFill>
            <a:gsLst>
              <a:gs pos="0">
                <a:schemeClr val="tx1">
                  <a:lumMod val="75000"/>
                </a:schemeClr>
              </a:gs>
              <a:gs pos="80000">
                <a:schemeClr val="accent1">
                  <a:lumMod val="20000"/>
                  <a:lumOff val="80000"/>
                </a:schemeClr>
              </a:gs>
              <a:gs pos="100000">
                <a:schemeClr val="tx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4742" y="212630"/>
            <a:ext cx="2646045" cy="1037630"/>
          </a:xfrm>
        </p:spPr>
        <p:txBody>
          <a:bodyPr/>
          <a:lstStyle/>
          <a:p>
            <a:r>
              <a:rPr lang="en-US" dirty="0" smtClean="0"/>
              <a:t>“Mobility Skills”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89590" y="1467279"/>
            <a:ext cx="2854410" cy="400153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“Soft skills” are really employability or mobility skills</a:t>
            </a:r>
          </a:p>
          <a:p>
            <a:pPr marL="519113" indent="-290513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Critical thinking</a:t>
            </a:r>
          </a:p>
          <a:p>
            <a:pPr marL="519113" indent="-290513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Problem-solving</a:t>
            </a:r>
          </a:p>
          <a:p>
            <a:pPr marL="519113" indent="-290513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Communication</a:t>
            </a:r>
          </a:p>
          <a:p>
            <a:pPr marL="519113" indent="-290513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Collaboration</a:t>
            </a:r>
          </a:p>
          <a:p>
            <a:pPr marL="519113" indent="-290513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Planning and project delivery</a:t>
            </a:r>
          </a:p>
          <a:p>
            <a:pPr marL="519113" indent="-290513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Teamwork</a:t>
            </a:r>
          </a:p>
          <a:p>
            <a:pPr marL="519113" indent="-290513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Metacognition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4590" y="2502114"/>
            <a:ext cx="6104937" cy="169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F1AB00"/>
              </a:buClr>
              <a:buSzPct val="155000"/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These uniquely human skills transfer from domain to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domain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Increase in hybrid jobs: every job is “digital”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Human+ skills combine technical skills with human skills such as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Programming + communication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Artificial intelligence + emotional intelligence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Logic + ethics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buSzPct val="100000"/>
              <a:buFont typeface="Arial"/>
              <a:buChar char="•"/>
            </a:pPr>
            <a:endParaRPr lang="en-US" altLang="en-US" sz="1800" b="0" dirty="0">
              <a:latin typeface="Trebuchet MS" panose="020B0603020202020204" pitchFamily="34" charset="0"/>
            </a:endParaRPr>
          </a:p>
          <a:p>
            <a:pPr eaLnBrk="1" hangingPunct="1">
              <a:buSzPct val="100000"/>
              <a:buFont typeface="Arial"/>
              <a:buChar char="•"/>
            </a:pPr>
            <a:endParaRPr lang="en-US" altLang="en-US" sz="1800" b="0" dirty="0">
              <a:latin typeface="Trebuchet MS" panose="020B0603020202020204" pitchFamily="34" charset="0"/>
            </a:endParaRPr>
          </a:p>
          <a:p>
            <a:pPr eaLnBrk="1" hangingPunct="1">
              <a:buSzPct val="100000"/>
              <a:buFont typeface="Arial"/>
              <a:buChar char="•"/>
            </a:pPr>
            <a:endParaRPr lang="en-US" altLang="en-US" sz="1800" b="0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98" y="212630"/>
            <a:ext cx="5978122" cy="223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9921"/>
            <a:ext cx="8229600" cy="386550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sz="4800" b="0" dirty="0" smtClean="0">
                <a:solidFill>
                  <a:srgbClr val="FFFFFF"/>
                </a:solidFill>
              </a:rPr>
              <a:t>A global skills marketplace is emerging. </a:t>
            </a:r>
            <a:endParaRPr lang="en-US" sz="4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1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6472"/>
            <a:ext cx="6214119" cy="4975522"/>
          </a:xfrm>
          <a:prstGeom prst="rect">
            <a:avLst/>
          </a:prstGeom>
          <a:gradFill>
            <a:gsLst>
              <a:gs pos="0">
                <a:schemeClr val="tx1">
                  <a:lumMod val="75000"/>
                </a:schemeClr>
              </a:gs>
              <a:gs pos="80000">
                <a:schemeClr val="accent1">
                  <a:lumMod val="20000"/>
                  <a:lumOff val="80000"/>
                </a:schemeClr>
              </a:gs>
              <a:gs pos="100000">
                <a:schemeClr val="tx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0555" y="48512"/>
            <a:ext cx="83986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76000"/>
              </a:lnSpc>
              <a:spcBef>
                <a:spcPts val="0"/>
              </a:spcBef>
              <a:buNone/>
              <a:defRPr sz="4400" b="1" i="0" kern="1200" spc="-1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endParaRPr lang="en-US" sz="40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Talent Platforms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66654" y="1356391"/>
            <a:ext cx="2974486" cy="3950668"/>
          </a:xfrm>
          <a:ln>
            <a:noFill/>
          </a:ln>
        </p:spPr>
        <p:txBody>
          <a:bodyPr>
            <a:normAutofit fontScale="92500"/>
          </a:bodyPr>
          <a:lstStyle/>
          <a:p>
            <a:pPr marL="234950" indent="-2349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300" spc="-1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Online talent platforms </a:t>
            </a:r>
            <a:r>
              <a:rPr lang="en-US" sz="2300" spc="-150" dirty="0">
                <a:solidFill>
                  <a:schemeClr val="tx1"/>
                </a:solidFill>
                <a:latin typeface="Trebuchet MS" panose="020B0603020202020204" pitchFamily="34" charset="0"/>
              </a:rPr>
              <a:t>help match </a:t>
            </a:r>
            <a:r>
              <a:rPr lang="en-US" sz="2300" spc="-1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job-seekers with </a:t>
            </a:r>
            <a:r>
              <a:rPr lang="en-US" sz="2300" spc="-150" dirty="0">
                <a:solidFill>
                  <a:schemeClr val="tx1"/>
                </a:solidFill>
                <a:latin typeface="Trebuchet MS" panose="020B0603020202020204" pitchFamily="34" charset="0"/>
              </a:rPr>
              <a:t>skills and link to the labor </a:t>
            </a:r>
            <a:r>
              <a:rPr lang="en-US" sz="2300" spc="-1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market—a way of closing the skills gap</a:t>
            </a:r>
          </a:p>
          <a:p>
            <a:pPr marL="234950" indent="-2349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300" spc="-1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National </a:t>
            </a:r>
            <a:r>
              <a:rPr lang="en-US" sz="2300" spc="-1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programs, e.g., Singapore’s </a:t>
            </a:r>
            <a:r>
              <a:rPr lang="en-US" sz="2300" spc="-15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SkillsFuture</a:t>
            </a:r>
            <a:r>
              <a:rPr lang="en-US" sz="2300" spc="-1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aim to grow </a:t>
            </a:r>
            <a:r>
              <a:rPr lang="en-US" sz="2300" spc="-1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skills</a:t>
            </a:r>
          </a:p>
          <a:p>
            <a:pPr marL="234950" indent="-2349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300" spc="-1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Talent development via a “60-year curriculum”</a:t>
            </a:r>
            <a:endParaRPr lang="en-US" sz="2400" spc="-15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endParaRPr lang="en-US" sz="1800" spc="-15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endParaRPr lang="en-US" sz="1800" spc="-15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53484"/>
            <a:ext cx="61695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LinkedIn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Credential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and competency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clearinghouse, connecting and developing talent </a:t>
            </a:r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562M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registered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members; 200 countries; 50M skills; 20M companies; 15M open positions; 60M schools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Signaling between sectors improves career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readiness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Talent development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guidance,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e.g., LinkedIn Learning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63" y="0"/>
            <a:ext cx="5370611" cy="28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effectLst/>
              </a:rPr>
              <a:t>Courses &amp; curricula</a:t>
            </a:r>
            <a:endParaRPr lang="en-US" sz="5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547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9921"/>
            <a:ext cx="8229600" cy="386550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sz="4800" b="0" dirty="0" smtClean="0">
                <a:solidFill>
                  <a:srgbClr val="FFFFFF"/>
                </a:solidFill>
              </a:rPr>
              <a:t>Digital skills will be required in all disciplines. </a:t>
            </a:r>
            <a:endParaRPr lang="en-US" sz="4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6472"/>
            <a:ext cx="6214119" cy="4975522"/>
          </a:xfrm>
          <a:prstGeom prst="rect">
            <a:avLst/>
          </a:prstGeom>
          <a:gradFill>
            <a:gsLst>
              <a:gs pos="0">
                <a:schemeClr val="tx1">
                  <a:lumMod val="75000"/>
                </a:schemeClr>
              </a:gs>
              <a:gs pos="80000">
                <a:schemeClr val="accent1">
                  <a:lumMod val="20000"/>
                  <a:lumOff val="80000"/>
                </a:schemeClr>
              </a:gs>
              <a:gs pos="100000">
                <a:schemeClr val="tx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Medicine in the </a:t>
            </a:r>
            <a:r>
              <a:rPr lang="en-US" dirty="0" smtClean="0"/>
              <a:t>Digital Age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2444519"/>
            <a:ext cx="621411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Medicine in the Digital Age: Mainz, Germany</a:t>
            </a:r>
          </a:p>
          <a:p>
            <a:pPr algn="ctr">
              <a:spcBef>
                <a:spcPts val="600"/>
              </a:spcBef>
            </a:pPr>
            <a:endParaRPr lang="en-US" sz="1700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1500" kern="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Premise: Doctors and patients have changed in the digital age, as has medical practice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kern="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Data and biobanks of patients can be analyzed (big data and predictive medicine)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kern="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Smart systems, digital remote systems and robotics can offer precision, personalized approaches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kern="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Physicians need information literacy to integrate digital medicine approaches and weight risks and benefits</a:t>
            </a:r>
            <a:endParaRPr lang="en-US" sz="1500" kern="0" dirty="0">
              <a:solidFill>
                <a:schemeClr val="bg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6314052" y="1486774"/>
            <a:ext cx="2725766" cy="37886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 spc="-8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800" b="0" i="0" kern="1200" spc="-80">
                <a:solidFill>
                  <a:schemeClr val="tx1">
                    <a:tint val="75000"/>
                  </a:schemeClr>
                </a:solidFill>
                <a:latin typeface="Microsoft Sans Serif"/>
                <a:ea typeface="+mn-ea"/>
                <a:cs typeface="Microsoft Sans Serif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 spc="-80">
                <a:solidFill>
                  <a:schemeClr val="tx1">
                    <a:tint val="75000"/>
                  </a:schemeClr>
                </a:solidFill>
                <a:latin typeface="Microsoft Sans Serif"/>
                <a:ea typeface="+mn-ea"/>
                <a:cs typeface="Microsoft Sans Serif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-80">
                <a:solidFill>
                  <a:schemeClr val="tx1">
                    <a:tint val="75000"/>
                  </a:schemeClr>
                </a:solidFill>
                <a:latin typeface="Microsoft Sans Serif"/>
                <a:ea typeface="+mn-ea"/>
                <a:cs typeface="Microsoft Sans Serif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-80">
                <a:solidFill>
                  <a:schemeClr val="tx1">
                    <a:tint val="75000"/>
                  </a:schemeClr>
                </a:solidFill>
                <a:latin typeface="Microsoft Sans Serif"/>
                <a:ea typeface="+mn-ea"/>
                <a:cs typeface="Microsoft Sans Serif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kern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Medical students need key digital skills </a:t>
            </a:r>
          </a:p>
          <a:p>
            <a:pPr>
              <a:spcAft>
                <a:spcPts val="600"/>
              </a:spcAft>
              <a:defRPr/>
            </a:pPr>
            <a:r>
              <a:rPr lang="en-US" kern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Units include: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Social media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Digital physician-patient communication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Smart devices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Apps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Telemedicine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Virtual reality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Big data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kern="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kern="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spcBef>
                <a:spcPts val="1176"/>
              </a:spcBef>
              <a:spcAft>
                <a:spcPts val="600"/>
              </a:spcAft>
              <a:defRPr/>
            </a:pPr>
            <a:endParaRPr lang="en-US" sz="2400" spc="-150" dirty="0" smtClean="0">
              <a:latin typeface="Trebuchet MS" panose="020B0603020202020204" pitchFamily="34" charset="0"/>
            </a:endParaRPr>
          </a:p>
          <a:p>
            <a:pPr>
              <a:defRPr/>
            </a:pPr>
            <a:endParaRPr lang="en-US" sz="2400" spc="-150" dirty="0">
              <a:solidFill>
                <a:srgbClr val="D9D9D9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0" y="67620"/>
            <a:ext cx="6000245" cy="23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9921"/>
            <a:ext cx="8229600" cy="386550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sz="4800" b="0" dirty="0" smtClean="0">
                <a:solidFill>
                  <a:srgbClr val="FFFFFF"/>
                </a:solidFill>
              </a:rPr>
              <a:t>You learn to do what you do. </a:t>
            </a:r>
            <a:endParaRPr lang="en-US" sz="4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6472"/>
            <a:ext cx="6214119" cy="4975522"/>
          </a:xfrm>
          <a:prstGeom prst="rect">
            <a:avLst/>
          </a:prstGeom>
          <a:gradFill>
            <a:gsLst>
              <a:gs pos="0">
                <a:schemeClr val="tx1">
                  <a:lumMod val="75000"/>
                </a:schemeClr>
              </a:gs>
              <a:gs pos="80000">
                <a:schemeClr val="accent1">
                  <a:lumMod val="20000"/>
                  <a:lumOff val="80000"/>
                </a:schemeClr>
              </a:gs>
              <a:gs pos="100000">
                <a:schemeClr val="tx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4742" y="212630"/>
            <a:ext cx="2646045" cy="1037630"/>
          </a:xfrm>
        </p:spPr>
        <p:txBody>
          <a:bodyPr/>
          <a:lstStyle/>
          <a:p>
            <a:r>
              <a:rPr lang="en-US" dirty="0" smtClean="0"/>
              <a:t>Experiential Learning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89590" y="1467279"/>
            <a:ext cx="2776351" cy="3676221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Learner engagement higher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Outcomes include greater ability to:</a:t>
            </a:r>
          </a:p>
          <a:p>
            <a:pPr lvl="1" indent="-166688" algn="l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Innovate and take risks</a:t>
            </a:r>
          </a:p>
          <a:p>
            <a:pPr lvl="1" indent="-166688" algn="l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Solve complex problems</a:t>
            </a:r>
          </a:p>
          <a:p>
            <a:pPr lvl="1" indent="-166688" algn="l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Collaborate across differences</a:t>
            </a:r>
          </a:p>
          <a:p>
            <a:pPr lvl="1" indent="-166688" algn="l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Think critically and reflect on learning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09182" y="3100050"/>
            <a:ext cx="6104937" cy="24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F1AB00"/>
              </a:buClr>
              <a:buSzPct val="155000"/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Augmented, virtual and mixed reality embed students in their learning, resulting in greater retention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Other forms of experiential learning include: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Simulations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Games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Haptics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buSzPct val="100000"/>
              <a:buFont typeface="Arial"/>
              <a:buChar char="•"/>
            </a:pPr>
            <a:endParaRPr lang="en-US" altLang="en-US" sz="1800" b="0" dirty="0">
              <a:latin typeface="Trebuchet MS" panose="020B0603020202020204" pitchFamily="34" charset="0"/>
            </a:endParaRPr>
          </a:p>
          <a:p>
            <a:pPr eaLnBrk="1" hangingPunct="1">
              <a:buSzPct val="100000"/>
              <a:buFont typeface="Arial"/>
              <a:buChar char="•"/>
            </a:pPr>
            <a:endParaRPr lang="en-US" altLang="en-US" sz="1800" b="0" dirty="0">
              <a:latin typeface="Trebuchet MS" panose="020B0603020202020204" pitchFamily="34" charset="0"/>
            </a:endParaRPr>
          </a:p>
          <a:p>
            <a:pPr eaLnBrk="1" hangingPunct="1">
              <a:buSzPct val="100000"/>
              <a:buFont typeface="Arial"/>
              <a:buChar char="•"/>
            </a:pPr>
            <a:endParaRPr lang="en-US" altLang="en-US" sz="1800" b="0" dirty="0">
              <a:latin typeface="Trebuchet MS" panose="020B0603020202020204" pitchFamily="34" charset="0"/>
            </a:endParaRPr>
          </a:p>
        </p:txBody>
      </p:sp>
      <p:pic>
        <p:nvPicPr>
          <p:cNvPr id="10" name="Picture 4" descr="File:VR at HackIllinois 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8" y="105136"/>
            <a:ext cx="4486763" cy="299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2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9921"/>
            <a:ext cx="8229600" cy="386550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sz="4800" b="0" dirty="0" smtClean="0">
                <a:solidFill>
                  <a:srgbClr val="FFFFFF"/>
                </a:solidFill>
              </a:rPr>
              <a:t>The mission of higher education does not change, but the context does.</a:t>
            </a:r>
            <a:endParaRPr lang="en-US" sz="4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0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9921"/>
            <a:ext cx="8229600" cy="386550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sz="4800" b="0" dirty="0" smtClean="0">
                <a:solidFill>
                  <a:srgbClr val="FFFFFF"/>
                </a:solidFill>
              </a:rPr>
              <a:t>Assessment will become continuous and a fundamental part of learning. </a:t>
            </a:r>
            <a:endParaRPr lang="en-US" sz="4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8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26" y="169895"/>
            <a:ext cx="6214119" cy="4975522"/>
          </a:xfrm>
          <a:prstGeom prst="rect">
            <a:avLst/>
          </a:prstGeom>
          <a:gradFill>
            <a:gsLst>
              <a:gs pos="0">
                <a:schemeClr val="tx1">
                  <a:lumMod val="75000"/>
                </a:schemeClr>
              </a:gs>
              <a:gs pos="80000">
                <a:schemeClr val="accent1">
                  <a:lumMod val="20000"/>
                  <a:lumOff val="80000"/>
                </a:schemeClr>
              </a:gs>
              <a:gs pos="100000">
                <a:schemeClr val="tx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0555" y="48512"/>
            <a:ext cx="83986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76000"/>
              </a:lnSpc>
              <a:spcBef>
                <a:spcPts val="0"/>
              </a:spcBef>
              <a:buNone/>
              <a:defRPr sz="4400" b="1" i="0" kern="1200" spc="-1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endParaRPr lang="en-US" sz="40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271323" y="1412225"/>
            <a:ext cx="2828717" cy="3920831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2400" spc="-15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endParaRPr lang="en-US" sz="1800" spc="-15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endParaRPr lang="en-US" sz="1800" spc="-15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0556" y="48512"/>
            <a:ext cx="3087768" cy="2659519"/>
            <a:chOff x="2055628" y="360711"/>
            <a:chExt cx="5863837" cy="5755983"/>
          </a:xfrm>
        </p:grpSpPr>
        <p:grpSp>
          <p:nvGrpSpPr>
            <p:cNvPr id="13" name="Group 1342"/>
            <p:cNvGrpSpPr>
              <a:grpSpLocks/>
            </p:cNvGrpSpPr>
            <p:nvPr/>
          </p:nvGrpSpPr>
          <p:grpSpPr bwMode="auto">
            <a:xfrm>
              <a:off x="5181600" y="360711"/>
              <a:ext cx="2737865" cy="5755983"/>
              <a:chOff x="0" y="0"/>
              <a:chExt cx="3890547" cy="8178803"/>
            </a:xfrm>
          </p:grpSpPr>
          <p:pic>
            <p:nvPicPr>
              <p:cNvPr id="19" name="Free Vector Apple iPhone 5 Mock Up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3890547" cy="81788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" name="placeholder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99" r="34399"/>
              <a:stretch>
                <a:fillRect/>
              </a:stretch>
            </p:blipFill>
            <p:spPr bwMode="auto">
              <a:xfrm>
                <a:off x="335650" y="1176014"/>
                <a:ext cx="3249745" cy="5858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roup 1342"/>
            <p:cNvGrpSpPr>
              <a:grpSpLocks/>
            </p:cNvGrpSpPr>
            <p:nvPr/>
          </p:nvGrpSpPr>
          <p:grpSpPr bwMode="auto">
            <a:xfrm>
              <a:off x="2055628" y="360711"/>
              <a:ext cx="2737865" cy="5755983"/>
              <a:chOff x="0" y="0"/>
              <a:chExt cx="3890547" cy="8178803"/>
            </a:xfrm>
          </p:grpSpPr>
          <p:pic>
            <p:nvPicPr>
              <p:cNvPr id="17" name="Free Vector Apple iPhone 5 Mock Up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3890547" cy="81788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" name="placeholder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99" r="34399"/>
              <a:stretch>
                <a:fillRect/>
              </a:stretch>
            </p:blipFill>
            <p:spPr bwMode="auto">
              <a:xfrm>
                <a:off x="335650" y="1176014"/>
                <a:ext cx="3249745" cy="5858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1832" y="1188353"/>
              <a:ext cx="2286919" cy="412316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85102F44-5254-FE41-9E00-2F42955D1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7804" y="1188352"/>
              <a:ext cx="2286919" cy="412316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471499" y="2114110"/>
            <a:ext cx="4615962" cy="2609701"/>
            <a:chOff x="1212055" y="360711"/>
            <a:chExt cx="8901159" cy="5755983"/>
          </a:xfrm>
        </p:grpSpPr>
        <p:grpSp>
          <p:nvGrpSpPr>
            <p:cNvPr id="23" name="Group 1342"/>
            <p:cNvGrpSpPr>
              <a:grpSpLocks/>
            </p:cNvGrpSpPr>
            <p:nvPr/>
          </p:nvGrpSpPr>
          <p:grpSpPr bwMode="auto">
            <a:xfrm>
              <a:off x="1212055" y="360711"/>
              <a:ext cx="2737865" cy="5755983"/>
              <a:chOff x="0" y="0"/>
              <a:chExt cx="3890547" cy="8178803"/>
            </a:xfrm>
          </p:grpSpPr>
          <p:pic>
            <p:nvPicPr>
              <p:cNvPr id="33" name="Free Vector Apple iPhone 5 Mock Up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3890547" cy="81788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4" name="placeholder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99" r="34399"/>
              <a:stretch>
                <a:fillRect/>
              </a:stretch>
            </p:blipFill>
            <p:spPr bwMode="auto">
              <a:xfrm>
                <a:off x="335650" y="1176014"/>
                <a:ext cx="3249745" cy="5858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Group 1342"/>
            <p:cNvGrpSpPr>
              <a:grpSpLocks/>
            </p:cNvGrpSpPr>
            <p:nvPr/>
          </p:nvGrpSpPr>
          <p:grpSpPr bwMode="auto">
            <a:xfrm>
              <a:off x="4307541" y="360711"/>
              <a:ext cx="2737864" cy="5755982"/>
              <a:chOff x="0" y="0"/>
              <a:chExt cx="3890545" cy="8178802"/>
            </a:xfrm>
          </p:grpSpPr>
          <p:pic>
            <p:nvPicPr>
              <p:cNvPr id="31" name="Free Vector Apple iPhone 5 Mock Up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3890546" cy="81788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" name="placeholder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99" r="34399"/>
              <a:stretch>
                <a:fillRect/>
              </a:stretch>
            </p:blipFill>
            <p:spPr bwMode="auto">
              <a:xfrm>
                <a:off x="335650" y="1176014"/>
                <a:ext cx="3249745" cy="5858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Group 1342"/>
            <p:cNvGrpSpPr>
              <a:grpSpLocks/>
            </p:cNvGrpSpPr>
            <p:nvPr/>
          </p:nvGrpSpPr>
          <p:grpSpPr bwMode="auto">
            <a:xfrm>
              <a:off x="7375349" y="360711"/>
              <a:ext cx="2737865" cy="5755983"/>
              <a:chOff x="0" y="0"/>
              <a:chExt cx="3890547" cy="8178803"/>
            </a:xfrm>
          </p:grpSpPr>
          <p:pic>
            <p:nvPicPr>
              <p:cNvPr id="29" name="Free Vector Apple iPhone 5 Mock Up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3890547" cy="81788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" name="placeholder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99" r="34399"/>
              <a:stretch>
                <a:fillRect/>
              </a:stretch>
            </p:blipFill>
            <p:spPr bwMode="auto">
              <a:xfrm>
                <a:off x="335650" y="1176014"/>
                <a:ext cx="3249745" cy="5858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8"/>
            <a:srcRect t="1" b="4173"/>
            <a:stretch/>
          </p:blipFill>
          <p:spPr>
            <a:xfrm>
              <a:off x="4543746" y="1188352"/>
              <a:ext cx="2286918" cy="412316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38BC442F-00B2-FF43-AF55-9B63DBADE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3588"/>
            <a:stretch/>
          </p:blipFill>
          <p:spPr>
            <a:xfrm>
              <a:off x="7611553" y="1188352"/>
              <a:ext cx="2286918" cy="412316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95C89081-1B8D-B04B-94DC-B0EC7315F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7049"/>
            <a:stretch/>
          </p:blipFill>
          <p:spPr>
            <a:xfrm>
              <a:off x="1448259" y="1188352"/>
              <a:ext cx="2286918" cy="4123163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216346" y="1421017"/>
            <a:ext cx="28836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50" dirty="0" smtClean="0">
                <a:latin typeface="Trebuchet MS" panose="020B0603020202020204" pitchFamily="34" charset="0"/>
              </a:rPr>
              <a:t>Dynamic cognitive diagnostic models and machine learning algorithms personalize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50" dirty="0" smtClean="0">
                <a:latin typeface="Trebuchet MS" panose="020B0603020202020204" pitchFamily="34" charset="0"/>
              </a:rPr>
              <a:t>Useful for improving cognitive and social/emotional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50" dirty="0" smtClean="0">
                <a:latin typeface="Trebuchet MS" panose="020B0603020202020204" pitchFamily="34" charset="0"/>
              </a:rPr>
              <a:t>Forms an infrastructure for personalized, holistic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50" dirty="0" smtClean="0">
                <a:latin typeface="Trebuchet MS" panose="020B0603020202020204" pitchFamily="34" charset="0"/>
              </a:rPr>
              <a:t>Applicable in K-12, HE and workplace</a:t>
            </a:r>
            <a:endParaRPr lang="en-US" dirty="0"/>
          </a:p>
        </p:txBody>
      </p:sp>
      <p:sp>
        <p:nvSpPr>
          <p:cNvPr id="35" name="Title 2"/>
          <p:cNvSpPr txBox="1">
            <a:spLocks/>
          </p:cNvSpPr>
          <p:nvPr/>
        </p:nvSpPr>
        <p:spPr>
          <a:xfrm>
            <a:off x="6366519" y="169895"/>
            <a:ext cx="2602673" cy="10376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76000"/>
              </a:lnSpc>
              <a:spcBef>
                <a:spcPts val="0"/>
              </a:spcBef>
              <a:buNone/>
              <a:defRPr sz="2800" b="1" i="0" kern="1200" spc="-15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US" sz="3200" dirty="0" smtClean="0">
                <a:latin typeface="Trebuchet MS" panose="020B0603020202020204" pitchFamily="34" charset="0"/>
              </a:rPr>
              <a:t>Self-Directed Pathways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36" name="Rectangle 4"/>
          <p:cNvSpPr txBox="1">
            <a:spLocks noChangeArrowheads="1"/>
          </p:cNvSpPr>
          <p:nvPr/>
        </p:nvSpPr>
        <p:spPr bwMode="auto">
          <a:xfrm>
            <a:off x="29715" y="4750554"/>
            <a:ext cx="6214119" cy="34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F1AB00"/>
              </a:buClr>
              <a:buSzPct val="155000"/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indent="0" algn="ctr">
              <a:buClrTx/>
              <a:buNone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Educational Companion App: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ACTNext</a:t>
            </a:r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ClrTx/>
              <a:buNone/>
            </a:pPr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ClrTx/>
            </a:pP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ClrTx/>
              <a:buNone/>
            </a:pPr>
            <a:endParaRPr lang="en-US" sz="1800" dirty="0" smtClean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buSzPct val="100000"/>
              <a:buFont typeface="Arial"/>
              <a:buChar char="•"/>
            </a:pPr>
            <a:endParaRPr lang="en-US" altLang="en-US" sz="1800" b="0" dirty="0">
              <a:latin typeface="Trebuchet MS" panose="020B0603020202020204" pitchFamily="34" charset="0"/>
            </a:endParaRPr>
          </a:p>
          <a:p>
            <a:pPr eaLnBrk="1" hangingPunct="1">
              <a:buSzPct val="100000"/>
              <a:buFont typeface="Arial"/>
              <a:buChar char="•"/>
            </a:pPr>
            <a:endParaRPr lang="en-US" altLang="en-US" sz="1800" b="0" dirty="0">
              <a:latin typeface="Trebuchet MS" panose="020B0603020202020204" pitchFamily="34" charset="0"/>
            </a:endParaRPr>
          </a:p>
          <a:p>
            <a:pPr eaLnBrk="1" hangingPunct="1">
              <a:buSzPct val="100000"/>
              <a:buFont typeface="Arial"/>
              <a:buChar char="•"/>
            </a:pPr>
            <a:endParaRPr lang="en-US" altLang="en-US" sz="1800" b="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4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9921"/>
            <a:ext cx="8229600" cy="386550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b="0" dirty="0" smtClean="0">
                <a:solidFill>
                  <a:srgbClr val="FFFFFF"/>
                </a:solidFill>
              </a:rPr>
              <a:t>Virtual personal learning assistants can augment human capabilities</a:t>
            </a:r>
            <a:r>
              <a:rPr lang="en-US" sz="4800" b="0" dirty="0" smtClean="0">
                <a:solidFill>
                  <a:srgbClr val="FFFFFF"/>
                </a:solidFill>
              </a:rPr>
              <a:t>.</a:t>
            </a:r>
            <a:endParaRPr lang="en-US" sz="4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6472"/>
            <a:ext cx="6214119" cy="4975522"/>
          </a:xfrm>
          <a:prstGeom prst="rect">
            <a:avLst/>
          </a:prstGeom>
          <a:gradFill>
            <a:gsLst>
              <a:gs pos="0">
                <a:schemeClr val="tx1">
                  <a:lumMod val="75000"/>
                </a:schemeClr>
              </a:gs>
              <a:gs pos="80000">
                <a:schemeClr val="accent1">
                  <a:lumMod val="20000"/>
                  <a:lumOff val="80000"/>
                </a:schemeClr>
              </a:gs>
              <a:gs pos="100000">
                <a:schemeClr val="tx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4742" y="212630"/>
            <a:ext cx="2646045" cy="1037630"/>
          </a:xfrm>
        </p:spPr>
        <p:txBody>
          <a:bodyPr/>
          <a:lstStyle/>
          <a:p>
            <a:r>
              <a:rPr lang="en-US" dirty="0" smtClean="0"/>
              <a:t>Algorithms and Outcomes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89590" y="1467279"/>
            <a:ext cx="2776351" cy="4001536"/>
          </a:xfrm>
          <a:ln>
            <a:noFill/>
          </a:ln>
        </p:spPr>
        <p:txBody>
          <a:bodyPr>
            <a:norm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Teacherbots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as TAs (e.g., “Jill Watson” at Georgia Tech)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Georgia State University handled 200,000 calls during enrollment period with </a:t>
            </a:r>
            <a:r>
              <a:rPr lang="en-US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chatbot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Chatbots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can be used to teach and assess collaboration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0" y="3285318"/>
            <a:ext cx="6370749" cy="24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F1AB00"/>
              </a:buClr>
              <a:buSzPct val="155000"/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indent="0" algn="ctr">
              <a:buClrTx/>
              <a:buNone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Genie (Deakin University)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Intelligent virtual assistant provides student advice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Genie is a 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platform, presented </a:t>
            </a: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through a mobile 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application, comprised </a:t>
            </a: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of </a:t>
            </a:r>
            <a:r>
              <a:rPr lang="en-US" sz="1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chatbots</a:t>
            </a: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, artificial intelligence, voice recognition, and a predictive analytics 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engine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Platform is integrated with LMS, library and Watson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ClrTx/>
              <a:buNone/>
            </a:pPr>
            <a:endParaRPr lang="en-US" sz="1800" dirty="0" smtClean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buSzPct val="100000"/>
              <a:buFont typeface="Arial"/>
              <a:buChar char="•"/>
            </a:pPr>
            <a:endParaRPr lang="en-US" altLang="en-US" sz="1800" b="0" dirty="0">
              <a:latin typeface="Trebuchet MS" panose="020B0603020202020204" pitchFamily="34" charset="0"/>
            </a:endParaRPr>
          </a:p>
          <a:p>
            <a:pPr eaLnBrk="1" hangingPunct="1">
              <a:buSzPct val="100000"/>
              <a:buFont typeface="Arial"/>
              <a:buChar char="•"/>
            </a:pPr>
            <a:endParaRPr lang="en-US" altLang="en-US" sz="1800" b="0" dirty="0">
              <a:latin typeface="Trebuchet MS" panose="020B0603020202020204" pitchFamily="34" charset="0"/>
            </a:endParaRPr>
          </a:p>
          <a:p>
            <a:pPr eaLnBrk="1" hangingPunct="1">
              <a:buSzPct val="100000"/>
              <a:buFont typeface="Arial"/>
              <a:buChar char="•"/>
            </a:pPr>
            <a:endParaRPr lang="en-US" altLang="en-US" sz="1800" b="0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14119" cy="321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192" y="669921"/>
            <a:ext cx="7464669" cy="386550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b="0" dirty="0" smtClean="0">
                <a:solidFill>
                  <a:srgbClr val="FFFFFF"/>
                </a:solidFill>
              </a:rPr>
              <a:t>Nudges can guide learners to better outcomes.</a:t>
            </a:r>
            <a:endParaRPr lang="en-US" sz="4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3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6472"/>
            <a:ext cx="6214119" cy="4975522"/>
          </a:xfrm>
          <a:prstGeom prst="rect">
            <a:avLst/>
          </a:prstGeom>
          <a:gradFill>
            <a:gsLst>
              <a:gs pos="0">
                <a:schemeClr val="tx1">
                  <a:lumMod val="75000"/>
                </a:schemeClr>
              </a:gs>
              <a:gs pos="80000">
                <a:schemeClr val="accent1">
                  <a:lumMod val="20000"/>
                  <a:lumOff val="80000"/>
                </a:schemeClr>
              </a:gs>
              <a:gs pos="100000">
                <a:schemeClr val="tx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4742" y="212630"/>
            <a:ext cx="2646045" cy="1037630"/>
          </a:xfrm>
        </p:spPr>
        <p:txBody>
          <a:bodyPr/>
          <a:lstStyle/>
          <a:p>
            <a:r>
              <a:rPr lang="en-US" dirty="0" smtClean="0"/>
              <a:t>Influencing Behavior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89590" y="1467279"/>
            <a:ext cx="2854410" cy="4001536"/>
          </a:xfrm>
          <a:ln>
            <a:noFill/>
          </a:ln>
        </p:spPr>
        <p:txBody>
          <a:bodyPr>
            <a:norm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Nudge theory: behavior can be influenced by small suggestions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97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% of college students use texting as their primary means of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communication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Used in admissions, financial aid, student success, courses, alumni relations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-519564" y="424777"/>
            <a:ext cx="6214119" cy="24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F1AB00"/>
              </a:buClr>
              <a:buSzPct val="155000"/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indent="0" algn="ctr">
              <a:buClrTx/>
              <a:buNone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Uses of nudges</a:t>
            </a:r>
          </a:p>
          <a:p>
            <a:pPr marL="0" indent="0">
              <a:buClrTx/>
              <a:buNone/>
            </a:pPr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ClrTx/>
            </a:pP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ClrTx/>
              <a:buNone/>
            </a:pPr>
            <a:endParaRPr lang="en-US" sz="1800" dirty="0" smtClean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buSzPct val="100000"/>
              <a:buFont typeface="Arial"/>
              <a:buChar char="•"/>
            </a:pPr>
            <a:endParaRPr lang="en-US" altLang="en-US" sz="1800" b="0" dirty="0">
              <a:latin typeface="Trebuchet MS" panose="020B0603020202020204" pitchFamily="34" charset="0"/>
            </a:endParaRPr>
          </a:p>
          <a:p>
            <a:pPr eaLnBrk="1" hangingPunct="1">
              <a:buSzPct val="100000"/>
              <a:buFont typeface="Arial"/>
              <a:buChar char="•"/>
            </a:pPr>
            <a:endParaRPr lang="en-US" altLang="en-US" sz="1800" b="0" dirty="0">
              <a:latin typeface="Trebuchet MS" panose="020B0603020202020204" pitchFamily="34" charset="0"/>
            </a:endParaRPr>
          </a:p>
          <a:p>
            <a:pPr eaLnBrk="1" hangingPunct="1">
              <a:buSzPct val="100000"/>
              <a:buFont typeface="Arial"/>
              <a:buChar char="•"/>
            </a:pPr>
            <a:endParaRPr lang="en-US" altLang="en-US" sz="1800" b="0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46" y="0"/>
            <a:ext cx="4309090" cy="3089114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3147451"/>
            <a:ext cx="6183022" cy="21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F1AB00"/>
              </a:buClr>
              <a:buSzPct val="155000"/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The cost of student attrition is estimated at $16.5 billion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Community college freshmen in financial aid campaign were 14 points more likely to persist; with an average enrollment of 12,000 students $2.9M would be saved in tuition/year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Students 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 another campaign completed </a:t>
            </a: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more freshman credits; change was most pronounced for low-income 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students</a:t>
            </a:r>
          </a:p>
          <a:p>
            <a:pPr marL="0" indent="0">
              <a:buClrTx/>
              <a:buNone/>
            </a:pPr>
            <a:endParaRPr lang="en-US" sz="1800" dirty="0" smtClean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buSzPct val="100000"/>
              <a:buFont typeface="Arial"/>
              <a:buChar char="•"/>
            </a:pPr>
            <a:endParaRPr lang="en-US" altLang="en-US" sz="1800" b="0" dirty="0">
              <a:latin typeface="Trebuchet MS" panose="020B0603020202020204" pitchFamily="34" charset="0"/>
            </a:endParaRPr>
          </a:p>
          <a:p>
            <a:pPr eaLnBrk="1" hangingPunct="1">
              <a:buSzPct val="100000"/>
              <a:buFont typeface="Arial"/>
              <a:buChar char="•"/>
            </a:pPr>
            <a:endParaRPr lang="en-US" altLang="en-US" sz="1800" b="0" dirty="0">
              <a:latin typeface="Trebuchet MS" panose="020B0603020202020204" pitchFamily="34" charset="0"/>
            </a:endParaRPr>
          </a:p>
          <a:p>
            <a:pPr eaLnBrk="1" hangingPunct="1">
              <a:buSzPct val="100000"/>
              <a:buFont typeface="Arial"/>
              <a:buChar char="•"/>
            </a:pPr>
            <a:endParaRPr lang="en-US" altLang="en-US" sz="1800" b="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350" y="2645107"/>
            <a:ext cx="7767399" cy="816497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>
                <a:effectLst/>
              </a:rPr>
              <a:t>Credentials &amp; Careers</a:t>
            </a:r>
            <a:endParaRPr lang="en-US" sz="5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376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9921"/>
            <a:ext cx="8229600" cy="386550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sz="4800" b="0" dirty="0" smtClean="0">
                <a:solidFill>
                  <a:srgbClr val="FFFFFF"/>
                </a:solidFill>
              </a:rPr>
              <a:t>Learning will come in all sizes.</a:t>
            </a:r>
            <a:endParaRPr lang="en-US" sz="4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6472"/>
            <a:ext cx="6214119" cy="4975522"/>
          </a:xfrm>
          <a:prstGeom prst="rect">
            <a:avLst/>
          </a:prstGeom>
          <a:gradFill>
            <a:gsLst>
              <a:gs pos="0">
                <a:schemeClr val="tx1">
                  <a:lumMod val="75000"/>
                </a:schemeClr>
              </a:gs>
              <a:gs pos="80000">
                <a:schemeClr val="accent1">
                  <a:lumMod val="20000"/>
                  <a:lumOff val="80000"/>
                </a:schemeClr>
              </a:gs>
              <a:gs pos="100000">
                <a:schemeClr val="tx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4742" y="212630"/>
            <a:ext cx="2646045" cy="1037630"/>
          </a:xfrm>
        </p:spPr>
        <p:txBody>
          <a:bodyPr/>
          <a:lstStyle/>
          <a:p>
            <a:r>
              <a:rPr lang="en-US" dirty="0" smtClean="0"/>
              <a:t>Micro-learning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89590" y="1467279"/>
            <a:ext cx="2776351" cy="4001536"/>
          </a:xfrm>
          <a:ln>
            <a:noFill/>
          </a:ln>
        </p:spPr>
        <p:txBody>
          <a:bodyPr>
            <a:norm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Microlearning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: skill-based education using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micro-content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Activities can be integrated into the learner’s daily routine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Immediate application of learning increases participation and knowledge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09182" y="3100050"/>
            <a:ext cx="6104937" cy="24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F1AB00"/>
              </a:buClr>
              <a:buSzPct val="155000"/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F1AB00"/>
              </a:buClr>
              <a:buFont typeface="Arial" charset="0"/>
              <a:buChar char="―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indent="0" algn="ctr">
              <a:buClrTx/>
              <a:buNone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Google “Whisper” Courses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Microlearning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is used to nudge managers to take action when they receive management survey results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Managers who receive whisper lessons improve on the attribute by 22-40%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95% of participants recommend the course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buSzPct val="100000"/>
              <a:buFont typeface="Arial"/>
              <a:buChar char="•"/>
            </a:pPr>
            <a:endParaRPr lang="en-US" altLang="en-US" sz="1800" b="0" dirty="0">
              <a:latin typeface="Trebuchet MS" panose="020B0603020202020204" pitchFamily="34" charset="0"/>
            </a:endParaRPr>
          </a:p>
          <a:p>
            <a:pPr eaLnBrk="1" hangingPunct="1">
              <a:buSzPct val="100000"/>
              <a:buFont typeface="Arial"/>
              <a:buChar char="•"/>
            </a:pPr>
            <a:endParaRPr lang="en-US" altLang="en-US" sz="1800" b="0" dirty="0">
              <a:latin typeface="Trebuchet MS" panose="020B0603020202020204" pitchFamily="34" charset="0"/>
            </a:endParaRPr>
          </a:p>
          <a:p>
            <a:pPr eaLnBrk="1" hangingPunct="1">
              <a:buSzPct val="100000"/>
              <a:buFont typeface="Arial"/>
              <a:buChar char="•"/>
            </a:pPr>
            <a:endParaRPr lang="en-US" altLang="en-US" sz="1800" b="0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90" y="69436"/>
            <a:ext cx="5345640" cy="304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822"/>
            <a:ext cx="8229600" cy="386550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altLang="en-US" b="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Certificates, diplomas, and informal learning are being integrated </a:t>
            </a:r>
            <a:r>
              <a:rPr lang="en-US" altLang="en-US" b="0" dirty="0">
                <a:solidFill>
                  <a:prstClr val="white"/>
                </a:solidFill>
                <a:latin typeface="Trebuchet MS" panose="020B0603020202020204" pitchFamily="34" charset="0"/>
              </a:rPr>
              <a:t>into online identities</a:t>
            </a:r>
            <a:r>
              <a:rPr lang="en-US" b="0" dirty="0" smtClean="0">
                <a:solidFill>
                  <a:srgbClr val="FFFFFF"/>
                </a:solidFill>
              </a:rPr>
              <a:t>.</a:t>
            </a:r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5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669282"/>
            <a:ext cx="7193280" cy="386550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b="0" dirty="0" smtClean="0">
                <a:solidFill>
                  <a:srgbClr val="FFFFFF"/>
                </a:solidFill>
              </a:rPr>
              <a:t>Rather than being “disrupted,” we can use disruptions for design.</a:t>
            </a:r>
            <a:endParaRPr lang="en-US" sz="4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56472"/>
            <a:ext cx="6214119" cy="4975522"/>
          </a:xfrm>
          <a:prstGeom prst="rect">
            <a:avLst/>
          </a:prstGeom>
          <a:gradFill>
            <a:gsLst>
              <a:gs pos="0">
                <a:schemeClr val="tx1">
                  <a:lumMod val="75000"/>
                </a:schemeClr>
              </a:gs>
              <a:gs pos="80000">
                <a:schemeClr val="accent1">
                  <a:lumMod val="20000"/>
                  <a:lumOff val="80000"/>
                </a:schemeClr>
              </a:gs>
              <a:gs pos="100000">
                <a:schemeClr val="tx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0555" y="48512"/>
            <a:ext cx="83986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76000"/>
              </a:lnSpc>
              <a:spcBef>
                <a:spcPts val="0"/>
              </a:spcBef>
              <a:buNone/>
              <a:defRPr sz="4400" b="1" i="0" kern="1200" spc="-1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endParaRPr lang="en-US" sz="40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Continuous Learning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214118" y="1414378"/>
            <a:ext cx="2929882" cy="4022343"/>
          </a:xfrm>
          <a:ln>
            <a:noFill/>
          </a:ln>
        </p:spPr>
        <p:txBody>
          <a:bodyPr>
            <a:noAutofit/>
          </a:bodyPr>
          <a:lstStyle/>
          <a:p>
            <a:pPr marL="233363" indent="-233363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pc="-1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Online, updatable framework to track and score learning</a:t>
            </a:r>
          </a:p>
          <a:p>
            <a:pPr marL="233363" indent="-233363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pc="-150" dirty="0">
                <a:solidFill>
                  <a:schemeClr val="tx1"/>
                </a:solidFill>
                <a:latin typeface="Trebuchet MS" panose="020B0603020202020204" pitchFamily="34" charset="0"/>
              </a:rPr>
              <a:t>Tools recommend, track, organize and validate online education (e.g., TED talks, MOOCs, Lynda.com, etc.)</a:t>
            </a:r>
          </a:p>
          <a:p>
            <a:pPr marL="233363" indent="-233363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pc="-1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Integrates academic, professional, and informal learning activities</a:t>
            </a:r>
            <a:endParaRPr lang="en-US" spc="-15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endParaRPr lang="en-US" spc="-15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endParaRPr lang="en-US" spc="-15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555" y="2709715"/>
            <a:ext cx="614265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Degreed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Skills framework creates data about what people can do and matches them to career opportunities</a:t>
            </a:r>
          </a:p>
          <a:p>
            <a:pPr marL="233363" indent="-233363">
              <a:spcBef>
                <a:spcPts val="600"/>
              </a:spcBef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Skill Review</a:t>
            </a:r>
          </a:p>
          <a:p>
            <a:pPr marL="233363" indent="-233363">
              <a:spcBef>
                <a:spcPts val="600"/>
              </a:spcBef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Individual Development Plan</a:t>
            </a:r>
          </a:p>
          <a:p>
            <a:pPr marL="233363" indent="-233363">
              <a:spcBef>
                <a:spcPts val="600"/>
              </a:spcBef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Career Pathing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Creates a personalized learning profile </a:t>
            </a: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and 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dashboard with a point system, similar to </a:t>
            </a:r>
            <a:r>
              <a:rPr lang="en-US" sz="160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FICO 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score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233363" indent="-233363">
              <a:spcBef>
                <a:spcPts val="600"/>
              </a:spcBef>
              <a:buFont typeface="Arial"/>
              <a:buChar char="•"/>
            </a:pPr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242" name="Picture 2" descr="1296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2" y="961"/>
            <a:ext cx="4800280" cy="272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7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9921"/>
            <a:ext cx="8229600" cy="386550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b="0" dirty="0" smtClean="0">
                <a:solidFill>
                  <a:srgbClr val="FFFFFF"/>
                </a:solidFill>
              </a:rPr>
              <a:t>Next generation assessments can discover talent</a:t>
            </a:r>
            <a:r>
              <a:rPr lang="en-US" sz="4800" b="0" dirty="0" smtClean="0">
                <a:solidFill>
                  <a:srgbClr val="FFFFFF"/>
                </a:solidFill>
              </a:rPr>
              <a:t>.</a:t>
            </a:r>
            <a:endParaRPr lang="en-US" sz="4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6472"/>
            <a:ext cx="6214119" cy="4975522"/>
          </a:xfrm>
          <a:prstGeom prst="rect">
            <a:avLst/>
          </a:prstGeom>
          <a:gradFill>
            <a:gsLst>
              <a:gs pos="0">
                <a:schemeClr val="tx1">
                  <a:lumMod val="75000"/>
                </a:schemeClr>
              </a:gs>
              <a:gs pos="80000">
                <a:schemeClr val="accent1">
                  <a:lumMod val="20000"/>
                  <a:lumOff val="80000"/>
                </a:schemeClr>
              </a:gs>
              <a:gs pos="100000">
                <a:schemeClr val="tx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0555" y="48512"/>
            <a:ext cx="83986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76000"/>
              </a:lnSpc>
              <a:spcBef>
                <a:spcPts val="0"/>
              </a:spcBef>
              <a:buNone/>
              <a:defRPr sz="4400" b="1" i="0" kern="1200" spc="-1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endParaRPr lang="en-US" sz="40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Data-Rich Assessments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295698" y="1483567"/>
            <a:ext cx="2848303" cy="3890866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Predictive assessments can evaluate job aptitude (emotional intelligence, personality traits, cognitive ability) in &lt; 30 minutes</a:t>
            </a:r>
          </a:p>
          <a:p>
            <a:pPr marL="231775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Video-based assessment</a:t>
            </a:r>
          </a:p>
          <a:p>
            <a:pPr marL="231775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Game-based assessment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Data generated on candidate characteristics</a:t>
            </a:r>
          </a:p>
          <a:p>
            <a:pPr marL="231775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31775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88" y="2745393"/>
            <a:ext cx="60951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HireVue</a:t>
            </a: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Digital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interviews, e.g.,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3 questions and business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case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25,000 data points from 15-minute video interview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Game-based assessments, predictive of cognitive skill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Side-by-side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comparison of interviews by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reviewers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Unilever, for example, reduced time-to-hire from 6 months to 6 weeks with cost savings of over $1M/year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</a:pP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11" y="168643"/>
            <a:ext cx="1316451" cy="2576749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030517" y="168644"/>
          <a:ext cx="3940277" cy="256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" name="Bitmap Image" r:id="rId5" imgW="4419720" imgH="2876400" progId="Paint.Picture">
                  <p:embed/>
                </p:oleObj>
              </mc:Choice>
              <mc:Fallback>
                <p:oleObj name="Bitmap Image" r:id="rId5" imgW="4419720" imgH="2876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0517" y="168644"/>
                        <a:ext cx="3940277" cy="2564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9921"/>
            <a:ext cx="8229600" cy="386550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b="0" dirty="0" smtClean="0">
                <a:solidFill>
                  <a:srgbClr val="FFFFFF"/>
                </a:solidFill>
              </a:rPr>
              <a:t>Flipping the education-to-employment model holds promise</a:t>
            </a:r>
            <a:r>
              <a:rPr lang="en-US" sz="4800" b="0" dirty="0" smtClean="0">
                <a:solidFill>
                  <a:srgbClr val="FFFFFF"/>
                </a:solidFill>
              </a:rPr>
              <a:t>.</a:t>
            </a:r>
            <a:endParaRPr lang="en-US" sz="4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8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156473"/>
            <a:ext cx="6214119" cy="4975522"/>
          </a:xfrm>
          <a:prstGeom prst="rect">
            <a:avLst/>
          </a:prstGeom>
          <a:gradFill>
            <a:gsLst>
              <a:gs pos="0">
                <a:schemeClr val="tx1">
                  <a:lumMod val="75000"/>
                </a:schemeClr>
              </a:gs>
              <a:gs pos="80000">
                <a:schemeClr val="accent1">
                  <a:lumMod val="20000"/>
                  <a:lumOff val="80000"/>
                </a:schemeClr>
              </a:gs>
              <a:gs pos="100000">
                <a:schemeClr val="tx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Hire-and-Train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2568318"/>
            <a:ext cx="633638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7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OpenClassrooms</a:t>
            </a:r>
            <a:r>
              <a:rPr lang="en-US" sz="17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 &amp; Capgemini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Skills-based program, online apprenticeship program</a:t>
            </a:r>
            <a:endParaRPr lang="en-US" sz="17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</a:endParaRP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Learning is project-driven, designed to develop key skills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15-month program for software engineers and data scientists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3 months full-time training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12 months work-based learning (4 days work; 1 day training) on a client project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Individualized mentoring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7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7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6214118" y="1444712"/>
            <a:ext cx="2966975" cy="38555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 spc="-8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800" b="0" i="0" kern="1200" spc="-80">
                <a:solidFill>
                  <a:schemeClr val="tx1">
                    <a:tint val="75000"/>
                  </a:schemeClr>
                </a:solidFill>
                <a:latin typeface="Microsoft Sans Serif"/>
                <a:ea typeface="+mn-ea"/>
                <a:cs typeface="Microsoft Sans Serif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 spc="-80">
                <a:solidFill>
                  <a:schemeClr val="tx1">
                    <a:tint val="75000"/>
                  </a:schemeClr>
                </a:solidFill>
                <a:latin typeface="Microsoft Sans Serif"/>
                <a:ea typeface="+mn-ea"/>
                <a:cs typeface="Microsoft Sans Serif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-80">
                <a:solidFill>
                  <a:schemeClr val="tx1">
                    <a:tint val="75000"/>
                  </a:schemeClr>
                </a:solidFill>
                <a:latin typeface="Microsoft Sans Serif"/>
                <a:ea typeface="+mn-ea"/>
                <a:cs typeface="Microsoft Sans Serif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-80">
                <a:solidFill>
                  <a:schemeClr val="tx1">
                    <a:tint val="75000"/>
                  </a:schemeClr>
                </a:solidFill>
                <a:latin typeface="Microsoft Sans Serif"/>
                <a:ea typeface="+mn-ea"/>
                <a:cs typeface="Microsoft Sans Serif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indent="-2905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spc="-150" dirty="0">
                <a:latin typeface="Trebuchet MS" panose="020B0603020202020204" pitchFamily="34" charset="0"/>
              </a:rPr>
              <a:t>Tech firms may spend $30K to find a new developer; a new nurse may cost $82K</a:t>
            </a:r>
          </a:p>
          <a:p>
            <a:pPr marL="290513" indent="-2905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spc="-150" dirty="0">
                <a:latin typeface="Trebuchet MS" panose="020B0603020202020204" pitchFamily="34" charset="0"/>
              </a:rPr>
              <a:t>The $200 billion in recruiting spend can be redirected to sourcing qualified candidates then training </a:t>
            </a:r>
            <a:r>
              <a:rPr lang="en-US" sz="1900" spc="-150" dirty="0" smtClean="0">
                <a:latin typeface="Trebuchet MS" panose="020B0603020202020204" pitchFamily="34" charset="0"/>
              </a:rPr>
              <a:t>them</a:t>
            </a:r>
          </a:p>
          <a:p>
            <a:pPr marL="290513" indent="-2905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spc="-150" dirty="0" smtClean="0">
                <a:latin typeface="Trebuchet MS" panose="020B0603020202020204" pitchFamily="34" charset="0"/>
              </a:rPr>
              <a:t>Intermediaries source and screen candidates, then educate them</a:t>
            </a:r>
            <a:endParaRPr lang="en-US" sz="1900" spc="-150" dirty="0"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01" y="0"/>
            <a:ext cx="4496561" cy="256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9921"/>
            <a:ext cx="8229600" cy="386550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sz="4800" b="0" dirty="0" smtClean="0">
                <a:solidFill>
                  <a:srgbClr val="FFFFFF"/>
                </a:solidFill>
              </a:rPr>
              <a:t>Connections can be created between workplace learning and degrees.</a:t>
            </a:r>
            <a:endParaRPr lang="en-US" sz="4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2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6472"/>
            <a:ext cx="6214119" cy="4975522"/>
          </a:xfrm>
          <a:prstGeom prst="rect">
            <a:avLst/>
          </a:prstGeom>
          <a:gradFill>
            <a:gsLst>
              <a:gs pos="0">
                <a:schemeClr val="tx1">
                  <a:lumMod val="75000"/>
                </a:schemeClr>
              </a:gs>
              <a:gs pos="80000">
                <a:schemeClr val="accent1">
                  <a:lumMod val="20000"/>
                  <a:lumOff val="80000"/>
                </a:schemeClr>
              </a:gs>
              <a:gs pos="100000">
                <a:schemeClr val="tx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0555" y="48512"/>
            <a:ext cx="83986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76000"/>
              </a:lnSpc>
              <a:spcBef>
                <a:spcPts val="0"/>
              </a:spcBef>
              <a:buNone/>
              <a:defRPr sz="4400" b="1" i="0" kern="1200" spc="-1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endParaRPr lang="en-US" sz="40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Badges to Credentials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295698" y="1483567"/>
            <a:ext cx="2848303" cy="3890866"/>
          </a:xfrm>
          <a:ln>
            <a:noFill/>
          </a:ln>
        </p:spPr>
        <p:txBody>
          <a:bodyPr>
            <a:normAutofit/>
          </a:bodyPr>
          <a:lstStyle/>
          <a:p>
            <a:pPr marL="231775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Provides pathway from workplace learning to academic degrees</a:t>
            </a:r>
          </a:p>
          <a:p>
            <a:pPr marL="231775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IBM has issued more than 850,000 badges; more than half have been matched to NU’s academic portfolio</a:t>
            </a:r>
          </a:p>
          <a:p>
            <a:pPr marL="231775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IBM developing joint badge programs (Wake Tech)</a:t>
            </a:r>
          </a:p>
          <a:p>
            <a:pPr marL="231775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31775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31775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88" y="2760067"/>
            <a:ext cx="609514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IBM Badges and Northeastern University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IBM badge credentials can be used towards  Northeastern University professional master’s degrees: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Data analytics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Project management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Program and portfolio management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Converts industry knowledge to college credit 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390" y="92629"/>
            <a:ext cx="5162997" cy="2559478"/>
            <a:chOff x="387372" y="90583"/>
            <a:chExt cx="5476875" cy="28118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372" y="90583"/>
              <a:ext cx="5476875" cy="1733550"/>
            </a:xfrm>
            <a:prstGeom prst="rect">
              <a:avLst/>
            </a:prstGeom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7190987"/>
                </p:ext>
              </p:extLst>
            </p:nvPr>
          </p:nvGraphicFramePr>
          <p:xfrm>
            <a:off x="387372" y="1163037"/>
            <a:ext cx="5476875" cy="1739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3" name="Bitmap Image" r:id="rId5" imgW="5848200" imgH="1857240" progId="Paint.Picture">
                    <p:embed/>
                  </p:oleObj>
                </mc:Choice>
                <mc:Fallback>
                  <p:oleObj name="Bitmap Image" r:id="rId5" imgW="5848200" imgH="185724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87372" y="1163037"/>
                          <a:ext cx="5476875" cy="17393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856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350" y="712137"/>
            <a:ext cx="7393435" cy="386550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b="0" dirty="0" smtClean="0">
                <a:solidFill>
                  <a:srgbClr val="FFFFFF"/>
                </a:solidFill>
              </a:rPr>
              <a:t>Students want control of their own records.</a:t>
            </a:r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6472"/>
            <a:ext cx="6214119" cy="4975522"/>
          </a:xfrm>
          <a:prstGeom prst="rect">
            <a:avLst/>
          </a:prstGeom>
          <a:gradFill>
            <a:gsLst>
              <a:gs pos="0">
                <a:schemeClr val="tx1">
                  <a:lumMod val="75000"/>
                </a:schemeClr>
              </a:gs>
              <a:gs pos="80000">
                <a:schemeClr val="accent1">
                  <a:lumMod val="20000"/>
                  <a:lumOff val="80000"/>
                </a:schemeClr>
              </a:gs>
              <a:gs pos="100000">
                <a:schemeClr val="tx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0555" y="48512"/>
            <a:ext cx="83986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76000"/>
              </a:lnSpc>
              <a:spcBef>
                <a:spcPts val="0"/>
              </a:spcBef>
              <a:buNone/>
              <a:defRPr sz="4400" b="1" i="0" kern="1200" spc="-1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endParaRPr lang="en-US" sz="40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Block-Chain</a:t>
            </a:r>
            <a:br>
              <a:rPr lang="en-US" sz="3200" dirty="0" smtClean="0">
                <a:latin typeface="Trebuchet MS" panose="020B0603020202020204" pitchFamily="34" charset="0"/>
              </a:rPr>
            </a:br>
            <a:r>
              <a:rPr lang="en-US" sz="3200" dirty="0" smtClean="0">
                <a:latin typeface="Trebuchet MS" panose="020B0603020202020204" pitchFamily="34" charset="0"/>
              </a:rPr>
              <a:t>Records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315282" y="1518916"/>
            <a:ext cx="2828717" cy="3920831"/>
          </a:xfrm>
          <a:ln>
            <a:noFill/>
          </a:ln>
        </p:spPr>
        <p:txBody>
          <a:bodyPr>
            <a:normAutofit/>
          </a:bodyPr>
          <a:lstStyle/>
          <a:p>
            <a:pPr marL="234950" indent="-2349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spc="-1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Block-chain can allow students to have autonomy over their own records</a:t>
            </a:r>
          </a:p>
          <a:p>
            <a:pPr marL="234950" indent="-2349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spc="-1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 the future, stackable certificates may link credentials from different institutions</a:t>
            </a:r>
          </a:p>
          <a:p>
            <a:pPr marL="234950" indent="-2349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2200" spc="-15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2400" spc="-15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endParaRPr lang="en-US" sz="1800" spc="-15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endParaRPr lang="en-US" sz="1800" spc="-15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05" y="3014936"/>
            <a:ext cx="6169514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MIT Digital Diploma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Digital diploma can be instantly shared for free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Diploma can be verified by employers without going through an intermediary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Uses block-chain technology (</a:t>
            </a: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Blockcerts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The format cannot be faked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1268" name="Picture 4" descr="Image result for mit digital diplom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07" y="144548"/>
            <a:ext cx="4123104" cy="274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6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effectLst/>
              </a:rPr>
              <a:t>implications</a:t>
            </a:r>
            <a:endParaRPr lang="en-US" sz="5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72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95" y="2588645"/>
            <a:ext cx="7949247" cy="81649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disruptions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67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75" y="646177"/>
            <a:ext cx="8229600" cy="864736"/>
          </a:xfrm>
        </p:spPr>
        <p:txBody>
          <a:bodyPr>
            <a:noAutofit/>
          </a:bodyPr>
          <a:lstStyle/>
          <a:p>
            <a:pPr algn="l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sz="4000" b="0" dirty="0" smtClean="0">
                <a:solidFill>
                  <a:srgbClr val="FFFFFF"/>
                </a:solidFill>
              </a:rPr>
              <a:t>For the next generation of education, consider:</a:t>
            </a:r>
            <a:br>
              <a:rPr lang="en-US" sz="4000" b="0" dirty="0" smtClean="0">
                <a:solidFill>
                  <a:srgbClr val="FFFFFF"/>
                </a:solidFill>
              </a:rPr>
            </a:br>
            <a:endParaRPr lang="en-US" sz="4000" b="0" dirty="0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2175" y="2908697"/>
            <a:ext cx="8322548" cy="1362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76000"/>
              </a:lnSpc>
              <a:spcBef>
                <a:spcPts val="0"/>
              </a:spcBef>
              <a:buNone/>
              <a:defRPr sz="4800" b="1" i="0" kern="1200" spc="-15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342900" indent="-342900" algn="l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FFFFFF"/>
                </a:solidFill>
              </a:rPr>
              <a:t>The importance of “digital dexterity,” digital literacy or using information as a second language</a:t>
            </a:r>
          </a:p>
          <a:p>
            <a:pPr marL="342900" indent="-342900" algn="l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FFFFFF"/>
                </a:solidFill>
              </a:rPr>
              <a:t>The development of “</a:t>
            </a:r>
            <a:r>
              <a:rPr lang="en-US" sz="2400" b="0" dirty="0" smtClean="0">
                <a:solidFill>
                  <a:srgbClr val="FFFFFF"/>
                </a:solidFill>
              </a:rPr>
              <a:t>human + </a:t>
            </a:r>
            <a:r>
              <a:rPr lang="en-US" sz="2400" b="0" dirty="0" smtClean="0">
                <a:solidFill>
                  <a:srgbClr val="FFFFFF"/>
                </a:solidFill>
              </a:rPr>
              <a:t>skills” and “mobility skills” </a:t>
            </a:r>
          </a:p>
          <a:p>
            <a:pPr marL="342900" indent="-342900" algn="l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FFFFFF"/>
                </a:solidFill>
              </a:rPr>
              <a:t>Long-term learning relationships </a:t>
            </a:r>
            <a:r>
              <a:rPr lang="en-US" sz="2400" b="0" dirty="0" smtClean="0">
                <a:solidFill>
                  <a:srgbClr val="FFFFFF"/>
                </a:solidFill>
              </a:rPr>
              <a:t>and talent development integrated with </a:t>
            </a:r>
            <a:r>
              <a:rPr lang="en-US" sz="2400" b="0" dirty="0" smtClean="0">
                <a:solidFill>
                  <a:srgbClr val="FFFFFF"/>
                </a:solidFill>
              </a:rPr>
              <a:t>business and government</a:t>
            </a:r>
            <a:endParaRPr lang="en-US" sz="2400" b="0" dirty="0" smtClean="0">
              <a:solidFill>
                <a:srgbClr val="FFFFFF"/>
              </a:solidFill>
            </a:endParaRPr>
          </a:p>
          <a:p>
            <a:pPr marL="342900" indent="-342900" algn="l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FFFFFF"/>
                </a:solidFill>
              </a:rPr>
              <a:t>Assessment as a fundamental navigation tool for lifelong learning</a:t>
            </a:r>
          </a:p>
          <a:p>
            <a:pPr marL="342900" indent="-342900" algn="l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FFFFFF"/>
                </a:solidFill>
              </a:rPr>
              <a:t>Integrated, lifelong digital credentials</a:t>
            </a:r>
            <a:endParaRPr lang="en-US" sz="2400" b="0" dirty="0">
              <a:solidFill>
                <a:srgbClr val="FFFFFF"/>
              </a:solidFill>
            </a:endParaRPr>
          </a:p>
          <a:p>
            <a:pPr marL="685800" indent="-685800" algn="l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US" sz="2800" b="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983" y="3422810"/>
            <a:ext cx="567663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</a:schemeClr>
                </a:solidFill>
                <a:latin typeface="Trebuchet MS" panose="020B0603020202020204" pitchFamily="34" charset="0"/>
                <a:cs typeface="Microsoft Sans Serif"/>
              </a:rPr>
              <a:t>Diana Oblinger</a:t>
            </a:r>
          </a:p>
          <a:p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Trebuchet MS" panose="020B0603020202020204" pitchFamily="34" charset="0"/>
                <a:cs typeface="Open Sans Light"/>
              </a:rPr>
              <a:t>doblinger@gmail.com</a:t>
            </a:r>
            <a:endParaRPr lang="en-US" sz="2000" dirty="0">
              <a:solidFill>
                <a:schemeClr val="tx1">
                  <a:lumMod val="85000"/>
                </a:schemeClr>
              </a:solidFill>
              <a:latin typeface="Trebuchet MS" panose="020B0603020202020204" pitchFamily="34" charset="0"/>
              <a:cs typeface="Open Sans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5667" y="4363872"/>
            <a:ext cx="2524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prstClr val="white"/>
                </a:solidFill>
              </a:rPr>
              <a:t>© 2019 All rights reserved</a:t>
            </a:r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bg1"/>
                </a:solidFill>
              </a:rPr>
              <a:t>Citations</a:t>
            </a:r>
          </a:p>
          <a:p>
            <a:r>
              <a:rPr lang="en-US" sz="1000" dirty="0">
                <a:solidFill>
                  <a:schemeClr val="bg1"/>
                </a:solidFill>
              </a:rPr>
              <a:t>Slide 5: The Future of the Professions; page 164, quote from Patrick Winston, AI expert</a:t>
            </a:r>
          </a:p>
          <a:p>
            <a:r>
              <a:rPr lang="en-US" sz="1000" dirty="0">
                <a:solidFill>
                  <a:schemeClr val="bg1"/>
                </a:solidFill>
              </a:rPr>
              <a:t>Slide 6: </a:t>
            </a:r>
            <a:r>
              <a:rPr lang="en-US" sz="1000" u="sng" dirty="0">
                <a:solidFill>
                  <a:schemeClr val="bg1"/>
                </a:solidFill>
                <a:hlinkClick r:id="rId2"/>
              </a:rPr>
              <a:t>https://www.bloomberg.com/news/articles/2017-06-28/ai-seen-adding-15-7-trillion-as-game-changer-for-global-economy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  <a:hlinkClick r:id="rId3"/>
              </a:rPr>
              <a:t>https://www.gartner.com/newsroom/id/3482117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  <a:hlinkClick r:id="rId4"/>
              </a:rPr>
              <a:t>https://www.gartner.com/newsroom/id/3837763</a:t>
            </a:r>
            <a:r>
              <a:rPr lang="en-US" sz="1000" dirty="0">
                <a:solidFill>
                  <a:schemeClr val="bg1"/>
                </a:solidFill>
              </a:rPr>
              <a:t>. Image: </a:t>
            </a:r>
            <a:r>
              <a:rPr lang="en-US" sz="1000" u="sng" dirty="0">
                <a:solidFill>
                  <a:schemeClr val="bg1"/>
                </a:solidFill>
                <a:hlinkClick r:id="rId5"/>
              </a:rPr>
              <a:t>https://www.flickr.com/photos/mikemacmarketing/30212411048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Slide 8: McKinsey Global Institute: Jobs Lost, Job Gained: Workforce Transitions in a Time of Automation. December 2017. </a:t>
            </a:r>
            <a:r>
              <a:rPr lang="en-US" sz="1000" u="sng" dirty="0">
                <a:solidFill>
                  <a:schemeClr val="bg1"/>
                </a:solidFill>
                <a:hlinkClick r:id="rId6"/>
              </a:rPr>
              <a:t>https://www.mckinsey.com/mgi/overview/2017-in-review/automation-and-the-future-of-work/jobs-lost-jobs-gained-workforce-transitions-in-a-time-of-automation</a:t>
            </a:r>
            <a:r>
              <a:rPr lang="en-US" sz="1000" dirty="0">
                <a:solidFill>
                  <a:schemeClr val="bg1"/>
                </a:solidFill>
              </a:rPr>
              <a:t>. Image: </a:t>
            </a:r>
            <a:r>
              <a:rPr lang="en-US" sz="1000" u="sng" dirty="0">
                <a:solidFill>
                  <a:schemeClr val="bg1"/>
                </a:solidFill>
                <a:hlinkClick r:id="rId7"/>
              </a:rPr>
              <a:t>http://www.rethinkrobotics.com/baxt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Slide 10: </a:t>
            </a:r>
            <a:r>
              <a:rPr lang="en-US" sz="1000" u="sng" dirty="0">
                <a:solidFill>
                  <a:schemeClr val="bg1"/>
                </a:solidFill>
                <a:hlinkClick r:id="rId8"/>
              </a:rPr>
              <a:t>https://www.weforum.org/agenda/2018/09/future-of-jobs-2018-things-to-know/</a:t>
            </a:r>
            <a:r>
              <a:rPr lang="en-US" sz="1000" u="sng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  <a:hlinkClick r:id="rId9"/>
              </a:rPr>
              <a:t>https://www.gartner.com/newsroom/id/3879581</a:t>
            </a:r>
            <a:r>
              <a:rPr lang="en-US" sz="1000" u="sng" dirty="0">
                <a:solidFill>
                  <a:schemeClr val="bg1"/>
                </a:solidFill>
              </a:rPr>
              <a:t> 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Slide 12: </a:t>
            </a:r>
            <a:r>
              <a:rPr lang="en-US" sz="1000" u="sng" dirty="0">
                <a:solidFill>
                  <a:schemeClr val="bg1"/>
                </a:solidFill>
                <a:hlinkClick r:id="rId10"/>
              </a:rPr>
              <a:t>https://www.asa.org/wp-content/uploads/2017/07/Education-and-Occupation-Whitepaper.pdf</a:t>
            </a:r>
            <a:r>
              <a:rPr lang="en-US" sz="1000" u="sng" dirty="0">
                <a:solidFill>
                  <a:schemeClr val="bg1"/>
                </a:solidFill>
              </a:rPr>
              <a:t>; https://www.bloomberg.com/graphics/2015-job-skills-report/   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Slide 14: </a:t>
            </a:r>
            <a:r>
              <a:rPr lang="en-US" sz="1000" u="sng" dirty="0">
                <a:solidFill>
                  <a:schemeClr val="bg1"/>
                </a:solidFill>
                <a:hlinkClick r:id="rId11"/>
              </a:rPr>
              <a:t>www.linkedin.com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Slide 17: </a:t>
            </a:r>
            <a:r>
              <a:rPr lang="en-US" sz="1000" u="sng" dirty="0">
                <a:solidFill>
                  <a:schemeClr val="bg1"/>
                </a:solidFill>
                <a:hlinkClick r:id="rId12"/>
              </a:rPr>
              <a:t>https://blog.der-digitale-patient.de/en/medicine-in-the-digital-age/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  <a:hlinkClick r:id="rId13"/>
              </a:rPr>
              <a:t>https://teach-different.com/_medizinstudium-4-0_/</a:t>
            </a:r>
            <a:r>
              <a:rPr lang="en-US" sz="1000" dirty="0">
                <a:solidFill>
                  <a:schemeClr val="bg1"/>
                </a:solidFill>
              </a:rPr>
              <a:t>. Image </a:t>
            </a:r>
            <a:r>
              <a:rPr lang="en-US" sz="1000" u="sng" dirty="0">
                <a:solidFill>
                  <a:schemeClr val="bg1"/>
                </a:solidFill>
                <a:hlinkClick r:id="rId14"/>
              </a:rPr>
              <a:t>https://blog.der-digitale-patient.de/en/project/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r>
              <a:rPr lang="en-US" sz="1000" dirty="0">
                <a:solidFill>
                  <a:schemeClr val="bg1"/>
                </a:solidFill>
              </a:rPr>
              <a:t>Slide 19: </a:t>
            </a:r>
            <a:r>
              <a:rPr lang="en-US" sz="1000" u="sng" dirty="0">
                <a:solidFill>
                  <a:schemeClr val="bg1"/>
                </a:solidFill>
                <a:hlinkClick r:id="rId15"/>
              </a:rPr>
              <a:t>http://ivrtrain.com/ivrtrain/VR_Learn_Report-2017.pdf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  <a:hlinkClick r:id="rId16"/>
              </a:rPr>
              <a:t>https://www.shrm.org/resourcesandtools/hr-topics/technology/pages/why-virtual-reality-training-for-employees-is-catching-on.aspx</a:t>
            </a:r>
            <a:r>
              <a:rPr lang="en-US" sz="1000" dirty="0">
                <a:solidFill>
                  <a:schemeClr val="bg1"/>
                </a:solidFill>
              </a:rPr>
              <a:t>; Image: </a:t>
            </a:r>
            <a:r>
              <a:rPr lang="en-US" sz="1000" u="sng" dirty="0">
                <a:solidFill>
                  <a:schemeClr val="bg1"/>
                </a:solidFill>
                <a:hlinkClick r:id="rId17"/>
              </a:rPr>
              <a:t>https://commons.wikimedia.org/wiki/File:VR_at_HackIllinois_2016.jpg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r>
              <a:rPr lang="en-US" sz="1000" dirty="0">
                <a:solidFill>
                  <a:schemeClr val="bg1"/>
                </a:solidFill>
              </a:rPr>
              <a:t>Slide 21: “The Evolution of Educational Testing,” Alina </a:t>
            </a:r>
            <a:r>
              <a:rPr lang="en-US" sz="1000" dirty="0" err="1">
                <a:solidFill>
                  <a:schemeClr val="bg1"/>
                </a:solidFill>
              </a:rPr>
              <a:t>vonDavier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ACTNext</a:t>
            </a:r>
            <a:r>
              <a:rPr lang="en-US" sz="1000" dirty="0">
                <a:solidFill>
                  <a:schemeClr val="bg1"/>
                </a:solidFill>
              </a:rPr>
              <a:t>, 2017. </a:t>
            </a:r>
            <a:r>
              <a:rPr lang="en-US" sz="1000" u="sng" dirty="0">
                <a:solidFill>
                  <a:schemeClr val="bg1"/>
                </a:solidFill>
                <a:hlinkClick r:id="rId18"/>
              </a:rPr>
              <a:t>https://actnext.org/research-and-projects/the-evolution-of-educational-testing-from-summative-assessment-to-adaptive-learning-and-artificial-intelligence/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Slide 23: </a:t>
            </a:r>
            <a:r>
              <a:rPr lang="en-US" sz="1000" u="sng" dirty="0">
                <a:solidFill>
                  <a:schemeClr val="bg1"/>
                </a:solidFill>
                <a:hlinkClick r:id="rId19"/>
              </a:rPr>
              <a:t>https://www.itnews.com.au/news/meet-genie-deakin-unis-virtual-assistant-for-students-453230</a:t>
            </a:r>
            <a:r>
              <a:rPr lang="en-US" sz="1000" u="sng" dirty="0">
                <a:solidFill>
                  <a:schemeClr val="bg1"/>
                </a:solidFill>
              </a:rPr>
              <a:t>.</a:t>
            </a:r>
            <a:r>
              <a:rPr lang="en-US" sz="1000" dirty="0">
                <a:solidFill>
                  <a:schemeClr val="bg1"/>
                </a:solidFill>
              </a:rPr>
              <a:t> Image: </a:t>
            </a:r>
            <a:r>
              <a:rPr lang="en-US" sz="1000" u="sng" dirty="0">
                <a:solidFill>
                  <a:schemeClr val="bg1"/>
                </a:solidFill>
                <a:hlinkClick r:id="rId20"/>
              </a:rPr>
              <a:t>https://www.youtube.com/watch?v=zsRPuU53E74</a:t>
            </a:r>
            <a:r>
              <a:rPr lang="en-US" sz="1000" dirty="0">
                <a:solidFill>
                  <a:schemeClr val="bg1"/>
                </a:solidFill>
              </a:rPr>
              <a:t>    </a:t>
            </a:r>
          </a:p>
          <a:p>
            <a:r>
              <a:rPr lang="en-US" sz="1000" dirty="0">
                <a:solidFill>
                  <a:schemeClr val="bg1"/>
                </a:solidFill>
              </a:rPr>
              <a:t>Slide 25: </a:t>
            </a:r>
            <a:r>
              <a:rPr lang="en-US" sz="1000" u="sng" dirty="0">
                <a:solidFill>
                  <a:schemeClr val="bg1"/>
                </a:solidFill>
                <a:hlinkClick r:id="rId21"/>
              </a:rPr>
              <a:t>http://docs.house.gov/meetings/AP/AP07/20150318/103142/HHRG-114-AP07-Wstate-CastlemanB-20150318.pdf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  <a:hlinkClick r:id="rId22"/>
              </a:rPr>
              <a:t>https://www.mongooseresearch.com/blog/2017/10/12/five-novel-uses-of-texting-to-engage-students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r>
              <a:rPr lang="en-US" sz="1000" dirty="0">
                <a:solidFill>
                  <a:schemeClr val="bg1"/>
                </a:solidFill>
              </a:rPr>
              <a:t>Slide 28: </a:t>
            </a:r>
            <a:r>
              <a:rPr lang="en-US" sz="1000" u="sng" dirty="0">
                <a:solidFill>
                  <a:schemeClr val="bg1"/>
                </a:solidFill>
                <a:hlinkClick r:id="rId23"/>
              </a:rPr>
              <a:t>https://rework.withgoogle.com/blog/whisper-courses/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r>
              <a:rPr lang="en-US" sz="1000" dirty="0">
                <a:solidFill>
                  <a:schemeClr val="bg1"/>
                </a:solidFill>
              </a:rPr>
              <a:t>Slide 30: </a:t>
            </a:r>
            <a:r>
              <a:rPr lang="en-US" sz="1000" u="sng" dirty="0">
                <a:solidFill>
                  <a:schemeClr val="bg1"/>
                </a:solidFill>
                <a:hlinkClick r:id="rId24"/>
              </a:rPr>
              <a:t>http://csc.gov.ky/sites/default/files/news/Degreed-Point-System.pdf</a:t>
            </a:r>
            <a:r>
              <a:rPr lang="en-US" sz="1000" dirty="0">
                <a:solidFill>
                  <a:schemeClr val="bg1"/>
                </a:solidFill>
              </a:rPr>
              <a:t>. Image: </a:t>
            </a:r>
            <a:r>
              <a:rPr lang="en-US" sz="1000" u="sng" dirty="0">
                <a:solidFill>
                  <a:schemeClr val="bg1"/>
                </a:solidFill>
                <a:hlinkClick r:id="rId25"/>
              </a:rPr>
              <a:t>https://cdn0.capterra-static.com/screenshots/2100281/12963.png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Slide 32: </a:t>
            </a:r>
            <a:r>
              <a:rPr lang="en-US" sz="1000" u="sng" dirty="0">
                <a:solidFill>
                  <a:schemeClr val="bg1"/>
                </a:solidFill>
                <a:hlinkClick r:id="rId26"/>
              </a:rPr>
              <a:t>https://grow.hirevue.com/lp/offer/the-next-generation-of-assessments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  <a:hlinkClick r:id="rId27"/>
              </a:rPr>
              <a:t>http://psycnet.apa.org/buy/1998-10661-006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  <a:hlinkClick r:id="rId28"/>
              </a:rPr>
              <a:t>https://www.hirevue.com/customers/global-talent-acquisition-unilever-case-study</a:t>
            </a:r>
            <a:r>
              <a:rPr lang="en-US" sz="1000" dirty="0">
                <a:solidFill>
                  <a:schemeClr val="bg1"/>
                </a:solidFill>
              </a:rPr>
              <a:t>  </a:t>
            </a:r>
          </a:p>
          <a:p>
            <a:r>
              <a:rPr lang="en-US" sz="1000" dirty="0">
                <a:solidFill>
                  <a:schemeClr val="bg1"/>
                </a:solidFill>
              </a:rPr>
              <a:t>Slide 34: </a:t>
            </a:r>
            <a:r>
              <a:rPr lang="en-US" sz="1000" u="sng" dirty="0">
                <a:solidFill>
                  <a:schemeClr val="bg1"/>
                </a:solidFill>
                <a:hlinkClick r:id="rId29"/>
              </a:rPr>
              <a:t>https://thehill.com/opinion/white-house/418934-how-to-train-2-million-americans-for-high-skilled-jobs-for-free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  <a:hlinkClick r:id="rId30"/>
              </a:rPr>
              <a:t>https://openclassrooms.com/en/</a:t>
            </a:r>
            <a:r>
              <a:rPr lang="en-US" sz="1000" dirty="0">
                <a:solidFill>
                  <a:schemeClr val="bg1"/>
                </a:solidFill>
              </a:rPr>
              <a:t>. Image: </a:t>
            </a:r>
            <a:r>
              <a:rPr lang="en-US" sz="1000" u="sng" dirty="0">
                <a:solidFill>
                  <a:schemeClr val="bg1"/>
                </a:solidFill>
                <a:hlinkClick r:id="rId31"/>
              </a:rPr>
              <a:t>https://openclassrooms.com/en/paths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r>
              <a:rPr lang="en-US" sz="1000" dirty="0">
                <a:solidFill>
                  <a:schemeClr val="bg1"/>
                </a:solidFill>
              </a:rPr>
              <a:t>Slide 36: </a:t>
            </a:r>
            <a:r>
              <a:rPr lang="en-US" sz="1000" u="sng" dirty="0">
                <a:solidFill>
                  <a:schemeClr val="bg1"/>
                </a:solidFill>
                <a:hlinkClick r:id="rId32"/>
              </a:rPr>
              <a:t>http://eddesignlab.org/2017/09/badges-change-game-hiring-ibm/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  <a:hlinkClick r:id="rId33"/>
              </a:rPr>
              <a:t>https://news.northeastern.edu/2017/09/northeastern-university-and-ibm-partnership-first-to-turn-digital-badges-into-academic-credentials-for-learners-worldwide/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r>
              <a:rPr lang="en-US" sz="1000" dirty="0">
                <a:solidFill>
                  <a:schemeClr val="bg1"/>
                </a:solidFill>
              </a:rPr>
              <a:t>Slide 38: </a:t>
            </a:r>
            <a:r>
              <a:rPr lang="en-US" sz="1000" u="sng" dirty="0">
                <a:solidFill>
                  <a:schemeClr val="bg1"/>
                </a:solidFill>
                <a:hlinkClick r:id="rId34"/>
              </a:rPr>
              <a:t>http://news.mit.edu/2017/mit-debuts-secure-digital-diploma-using-bitcoin-blockchain-technogy-1017</a:t>
            </a:r>
            <a:r>
              <a:rPr lang="en-US" sz="1000" dirty="0">
                <a:solidFill>
                  <a:schemeClr val="bg1"/>
                </a:solidFill>
              </a:rPr>
              <a:t>. Image from same site.</a:t>
            </a:r>
          </a:p>
          <a:p>
            <a:r>
              <a:rPr lang="en-US" sz="950" dirty="0" smtClean="0">
                <a:solidFill>
                  <a:schemeClr val="bg1"/>
                </a:solidFill>
              </a:rPr>
              <a:t> </a:t>
            </a:r>
            <a:endParaRPr lang="en-US" sz="950" dirty="0">
              <a:solidFill>
                <a:schemeClr val="bg1"/>
              </a:solidFill>
            </a:endParaRPr>
          </a:p>
          <a:p>
            <a:endParaRPr lang="en-US" sz="95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9921"/>
            <a:ext cx="8229600" cy="386550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sz="4800" b="0" dirty="0" smtClean="0">
                <a:solidFill>
                  <a:srgbClr val="FFFFFF"/>
                </a:solidFill>
              </a:rPr>
              <a:t>Professional work is being reconfigured.</a:t>
            </a:r>
            <a:endParaRPr lang="en-US" sz="4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6472"/>
            <a:ext cx="6214119" cy="4975522"/>
          </a:xfrm>
          <a:prstGeom prst="rect">
            <a:avLst/>
          </a:prstGeom>
          <a:gradFill>
            <a:gsLst>
              <a:gs pos="0">
                <a:schemeClr val="tx1">
                  <a:lumMod val="75000"/>
                </a:schemeClr>
              </a:gs>
              <a:gs pos="80000">
                <a:schemeClr val="accent1">
                  <a:lumMod val="20000"/>
                  <a:lumOff val="80000"/>
                </a:schemeClr>
              </a:gs>
              <a:gs pos="100000">
                <a:schemeClr val="tx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0555" y="48512"/>
            <a:ext cx="83986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76000"/>
              </a:lnSpc>
              <a:spcBef>
                <a:spcPts val="0"/>
              </a:spcBef>
              <a:buNone/>
              <a:defRPr sz="4400" b="1" i="0" kern="1200" spc="-1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endParaRPr lang="en-US" sz="40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Smart Machines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295698" y="1483567"/>
            <a:ext cx="2848303" cy="3569282"/>
          </a:xfrm>
          <a:ln>
            <a:noFill/>
          </a:ln>
        </p:spPr>
        <p:txBody>
          <a:bodyPr>
            <a:normAutofit/>
          </a:bodyPr>
          <a:lstStyle/>
          <a:p>
            <a:pPr marL="231775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AI solves problems but doesn’t replicate the thinking process of humans</a:t>
            </a:r>
          </a:p>
          <a:p>
            <a:pPr marL="231775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Uses “brute force” computing enabled by massive processing power and memory</a:t>
            </a:r>
          </a:p>
          <a:p>
            <a:pPr marL="231775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Applications span all disciplines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31775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29" y="3160023"/>
            <a:ext cx="615352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AI will contribute up to $15.7 trillion to the world economy by 2030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Global GDP may grow 14% as a result of AI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By 2020 algorithms will positively alter the behavior of over 1 billion workers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6.2 billion hours of worker productivity recovered by 2021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74" y="48512"/>
            <a:ext cx="3851097" cy="30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9921"/>
            <a:ext cx="8229600" cy="386550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sz="4800" b="0" dirty="0" smtClean="0">
                <a:solidFill>
                  <a:srgbClr val="FFFFFF"/>
                </a:solidFill>
              </a:rPr>
              <a:t>Occupations will evolve alongside increasingly capable machines.</a:t>
            </a:r>
            <a:endParaRPr lang="en-US" sz="4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6472"/>
            <a:ext cx="6214119" cy="4975522"/>
          </a:xfrm>
          <a:prstGeom prst="rect">
            <a:avLst/>
          </a:prstGeom>
          <a:gradFill>
            <a:gsLst>
              <a:gs pos="0">
                <a:schemeClr val="tx1">
                  <a:lumMod val="75000"/>
                </a:schemeClr>
              </a:gs>
              <a:gs pos="80000">
                <a:schemeClr val="accent1">
                  <a:lumMod val="20000"/>
                  <a:lumOff val="80000"/>
                </a:schemeClr>
              </a:gs>
              <a:gs pos="100000">
                <a:schemeClr val="tx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0555" y="48512"/>
            <a:ext cx="83986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76000"/>
              </a:lnSpc>
              <a:spcBef>
                <a:spcPts val="0"/>
              </a:spcBef>
              <a:buNone/>
              <a:defRPr sz="4400" b="1" i="0" kern="1200" spc="-1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endParaRPr lang="en-US" sz="40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Jobs Changed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295698" y="1483567"/>
            <a:ext cx="2848303" cy="3569282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New technologies have spurred the creation of more jobs than they have destroyed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When tasks are automated, workers perform new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tasks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New technologies have raised productivity growth</a:t>
            </a:r>
          </a:p>
          <a:p>
            <a:pPr>
              <a:spcBef>
                <a:spcPts val="600"/>
              </a:spcBef>
            </a:pP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060122"/>
            <a:ext cx="617082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Jobs Gained, Changed and Lost by 2030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One-third of the workforce may need to learn new skills or occupations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8-9% of labor demand will be in new types of occupations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It will be a challenge to ensure professionals have the skills to support the transition to new positions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4" y="156472"/>
            <a:ext cx="5830980" cy="275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9921"/>
            <a:ext cx="8229600" cy="386550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en-US" sz="4800" b="0" dirty="0" smtClean="0">
                <a:solidFill>
                  <a:srgbClr val="FFFFFF"/>
                </a:solidFill>
              </a:rPr>
              <a:t>There will be a new division of labor between “man” and machine.</a:t>
            </a:r>
            <a:endParaRPr lang="en-US" sz="4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5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LII text page">
  <a:themeElements>
    <a:clrScheme name="NLII text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LII text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F1AB00"/>
          </a:buClr>
          <a:buSzPct val="155000"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F1AB00"/>
          </a:buClr>
          <a:buSzPct val="155000"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LII text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LII text page">
  <a:themeElements>
    <a:clrScheme name="NLII text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LII text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F1AB00"/>
          </a:buClr>
          <a:buSzPct val="155000"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F1AB00"/>
          </a:buClr>
          <a:buSzPct val="155000"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LII text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NLII text page">
  <a:themeElements>
    <a:clrScheme name="NLII text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LII text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F1AB00"/>
          </a:buClr>
          <a:buSzPct val="155000"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F1AB00"/>
          </a:buClr>
          <a:buSzPct val="155000"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LII text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NLII text page">
  <a:themeElements>
    <a:clrScheme name="NLII text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LII text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F1AB00"/>
          </a:buClr>
          <a:buSzPct val="155000"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F1AB00"/>
          </a:buClr>
          <a:buSzPct val="155000"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LII text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NLII text page">
  <a:themeElements>
    <a:clrScheme name="NLII text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LII text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F1AB00"/>
          </a:buClr>
          <a:buSzPct val="155000"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F1AB00"/>
          </a:buClr>
          <a:buSzPct val="155000"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LII text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NLII text page">
  <a:themeElements>
    <a:clrScheme name="2_NLII text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NLII text pa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F1AB00"/>
          </a:buClr>
          <a:buSzPct val="155000"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F1AB00"/>
          </a:buClr>
          <a:buSzPct val="155000"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LII text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LII text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LII text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LII text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LII text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LII text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LII text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LII text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LII text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LII text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LII text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LII text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NLII text page">
  <a:themeElements>
    <a:clrScheme name="NLII text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LII text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F1AB00"/>
          </a:buClr>
          <a:buSzPct val="155000"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F1AB00"/>
          </a:buClr>
          <a:buSzPct val="155000"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LII text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II text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II text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47431</TotalTime>
  <Words>3450</Words>
  <Application>Microsoft Office PowerPoint</Application>
  <PresentationFormat>On-screen Show (16:9)</PresentationFormat>
  <Paragraphs>473</Paragraphs>
  <Slides>42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Open Sans Light</vt:lpstr>
      <vt:lpstr>Arial</vt:lpstr>
      <vt:lpstr>Wingdings</vt:lpstr>
      <vt:lpstr>Microsoft Sans Serif</vt:lpstr>
      <vt:lpstr>Franklin Gothic Book</vt:lpstr>
      <vt:lpstr>Calibri</vt:lpstr>
      <vt:lpstr>Trebuchet MS</vt:lpstr>
      <vt:lpstr> Black </vt:lpstr>
      <vt:lpstr>NLII text page</vt:lpstr>
      <vt:lpstr>1_NLII text page</vt:lpstr>
      <vt:lpstr>2_NLII text page</vt:lpstr>
      <vt:lpstr>3_NLII text page</vt:lpstr>
      <vt:lpstr>4_NLII text page</vt:lpstr>
      <vt:lpstr>8_NLII text page</vt:lpstr>
      <vt:lpstr>5_NLII text page</vt:lpstr>
      <vt:lpstr>Bitmap Image</vt:lpstr>
      <vt:lpstr>Disruption to Design</vt:lpstr>
      <vt:lpstr>The mission of higher education does not change, but the context does.</vt:lpstr>
      <vt:lpstr>Rather than being “disrupted,” we can use disruptions for design.</vt:lpstr>
      <vt:lpstr>disruptions</vt:lpstr>
      <vt:lpstr>Professional work is being reconfigured.</vt:lpstr>
      <vt:lpstr>Smart Machines</vt:lpstr>
      <vt:lpstr>Occupations will evolve alongside increasingly capable machines.</vt:lpstr>
      <vt:lpstr>Jobs Changed</vt:lpstr>
      <vt:lpstr>There will be a new division of labor between “man” and machine.</vt:lpstr>
      <vt:lpstr>Learning New Skills</vt:lpstr>
      <vt:lpstr>Sustainable career paths depend on transferable skills.</vt:lpstr>
      <vt:lpstr>“Mobility Skills”</vt:lpstr>
      <vt:lpstr>A global skills marketplace is emerging. </vt:lpstr>
      <vt:lpstr>Talent Platforms</vt:lpstr>
      <vt:lpstr>Courses &amp; curricula</vt:lpstr>
      <vt:lpstr>Digital skills will be required in all disciplines. </vt:lpstr>
      <vt:lpstr>Medicine in the Digital Age</vt:lpstr>
      <vt:lpstr>You learn to do what you do. </vt:lpstr>
      <vt:lpstr>Experiential Learning</vt:lpstr>
      <vt:lpstr>Assessment will become continuous and a fundamental part of learning. </vt:lpstr>
      <vt:lpstr>PowerPoint Presentation</vt:lpstr>
      <vt:lpstr>Virtual personal learning assistants can augment human capabilities.</vt:lpstr>
      <vt:lpstr>Algorithms and Outcomes</vt:lpstr>
      <vt:lpstr>Nudges can guide learners to better outcomes.</vt:lpstr>
      <vt:lpstr>Influencing Behavior</vt:lpstr>
      <vt:lpstr>Credentials &amp; Careers</vt:lpstr>
      <vt:lpstr>Learning will come in all sizes.</vt:lpstr>
      <vt:lpstr>Micro-learning</vt:lpstr>
      <vt:lpstr>Certificates, diplomas, and informal learning are being integrated into online identities.</vt:lpstr>
      <vt:lpstr>Continuous Learning</vt:lpstr>
      <vt:lpstr>Next generation assessments can discover talent.</vt:lpstr>
      <vt:lpstr>Data-Rich Assessments</vt:lpstr>
      <vt:lpstr>Flipping the education-to-employment model holds promise.</vt:lpstr>
      <vt:lpstr>Hire-and-Train</vt:lpstr>
      <vt:lpstr>Connections can be created between workplace learning and degrees.</vt:lpstr>
      <vt:lpstr>Badges to Credentials</vt:lpstr>
      <vt:lpstr>Students want control of their own records.</vt:lpstr>
      <vt:lpstr>Block-Chain Records</vt:lpstr>
      <vt:lpstr>implications</vt:lpstr>
      <vt:lpstr>For the next generation of education, consider: </vt:lpstr>
      <vt:lpstr>PowerPoint Presentation</vt:lpstr>
      <vt:lpstr>PowerPoint Presentation</vt:lpstr>
    </vt:vector>
  </TitlesOfParts>
  <Company>EDUCAUSE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Oblinger</dc:creator>
  <cp:lastModifiedBy>Diana Oblinger</cp:lastModifiedBy>
  <cp:revision>2084</cp:revision>
  <cp:lastPrinted>2019-04-04T17:58:38Z</cp:lastPrinted>
  <dcterms:created xsi:type="dcterms:W3CDTF">2014-02-18T15:08:53Z</dcterms:created>
  <dcterms:modified xsi:type="dcterms:W3CDTF">2019-04-04T18:19:47Z</dcterms:modified>
</cp:coreProperties>
</file>