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9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8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7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4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8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20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5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1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5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7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8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6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7" y="910270"/>
            <a:ext cx="10544804" cy="3727721"/>
          </a:xfrm>
        </p:spPr>
        <p:txBody>
          <a:bodyPr/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000" b="1">
                <a:latin typeface="Century Gothic"/>
                <a:cs typeface="Aldhabi"/>
              </a:rPr>
              <a:t>Online Labs in Science Majors Courses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/>
              <a:t>ELearning Innovation Grants Program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/>
              <a:t>Dr. Clint Coleman, Dean of STEM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Fletcher Technical Community College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61B66B7-282D-4EC4-9973-59486EB3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669" y="4971820"/>
            <a:ext cx="6813394" cy="10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E842-3E34-4ECD-85FE-DC248FFC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27" y="558042"/>
            <a:ext cx="8761413" cy="706964"/>
          </a:xfrm>
        </p:spPr>
        <p:txBody>
          <a:bodyPr>
            <a:normAutofit/>
          </a:bodyPr>
          <a:lstStyle/>
          <a:p>
            <a:r>
              <a:rPr lang="en-US" b="1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19A5A-90B1-4ED0-BB51-D6FB212BC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84" y="2468032"/>
            <a:ext cx="7955280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Fletcher serves a diverse population of 5000+ individuals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Many students can not commit to a traditional class, but several science courses require hands on/applied laboratories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Can ‘at home’ laboratory kits duplicate the ‘in class’ lab experience for the students?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0A424-8192-4EA4-84C7-F995474C9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26" b="3"/>
          <a:stretch/>
        </p:blipFill>
        <p:spPr>
          <a:xfrm>
            <a:off x="8854369" y="1929707"/>
            <a:ext cx="3061547" cy="2161154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256D8-F1C1-4E2C-9E5F-81DF953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369" y="4389118"/>
            <a:ext cx="3061547" cy="22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1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BBE3-A171-4A0D-8025-516DC8E4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3" y="654072"/>
            <a:ext cx="8761413" cy="706964"/>
          </a:xfrm>
        </p:spPr>
        <p:txBody>
          <a:bodyPr/>
          <a:lstStyle/>
          <a:p>
            <a:r>
              <a:rPr lang="en-US" b="1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6F8A4-AB12-4A5E-8AB3-7A209C9DF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8" y="2404112"/>
            <a:ext cx="10998819" cy="37907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/>
              <a:t>Goal 1: offer students access to online biology </a:t>
            </a:r>
            <a:r>
              <a:rPr lang="en-US" b="1" dirty="0" smtClean="0"/>
              <a:t>labs </a:t>
            </a:r>
          </a:p>
          <a:p>
            <a:pPr lvl="1"/>
            <a:r>
              <a:rPr lang="en-US" b="1" dirty="0" smtClean="0"/>
              <a:t>BIOL1150/1170 </a:t>
            </a:r>
            <a:r>
              <a:rPr lang="en-US" b="1" dirty="0"/>
              <a:t>(Anatomy and Physiology 1 and 2) offered online</a:t>
            </a:r>
          </a:p>
          <a:p>
            <a:pPr lvl="1"/>
            <a:r>
              <a:rPr lang="en-US" b="1" dirty="0"/>
              <a:t>Hands on Labs was selected as the vendor for supplies</a:t>
            </a:r>
          </a:p>
          <a:p>
            <a:endParaRPr lang="en-US" b="1" dirty="0"/>
          </a:p>
          <a:p>
            <a:r>
              <a:rPr lang="en-US" b="1" dirty="0"/>
              <a:t>Goal 2: Expand the online biology lab </a:t>
            </a:r>
            <a:r>
              <a:rPr lang="en-US" b="1" dirty="0" smtClean="0"/>
              <a:t>options </a:t>
            </a:r>
          </a:p>
          <a:p>
            <a:pPr lvl="1"/>
            <a:r>
              <a:rPr lang="en-US" b="1" dirty="0" smtClean="0"/>
              <a:t>BIOL 1150 (Fall 2018) provided with access codes to online components of Hands On Labs curriculum</a:t>
            </a:r>
          </a:p>
          <a:p>
            <a:pPr lvl="1"/>
            <a:r>
              <a:rPr lang="en-US" b="1" dirty="0" smtClean="0"/>
              <a:t>BIOL 1170 (Spring 2019) provided with at home laboratory kits from Hands On Labs </a:t>
            </a:r>
            <a:endParaRPr lang="en-US" b="1" dirty="0"/>
          </a:p>
          <a:p>
            <a:pPr lvl="1"/>
            <a:r>
              <a:rPr lang="en-US" b="1" dirty="0"/>
              <a:t>Freshman natural and physical science for Majors </a:t>
            </a:r>
            <a:r>
              <a:rPr lang="en-US" b="1" dirty="0" smtClean="0"/>
              <a:t>courses are being considered for 2019-2020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Goal 3: Increase online biology enrollment</a:t>
            </a:r>
          </a:p>
          <a:p>
            <a:pPr lvl="1"/>
            <a:r>
              <a:rPr lang="en-US" b="1" dirty="0"/>
              <a:t>If the pilot study is successful, Fletcher could potentially reach more students online</a:t>
            </a:r>
          </a:p>
        </p:txBody>
      </p:sp>
    </p:spTree>
    <p:extLst>
      <p:ext uri="{BB962C8B-B14F-4D97-AF65-F5344CB8AC3E}">
        <p14:creationId xmlns:p14="http://schemas.microsoft.com/office/powerpoint/2010/main" val="182035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0C01-06DA-4980-BFE3-03DCDA82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73" y="465668"/>
            <a:ext cx="8761413" cy="706964"/>
          </a:xfrm>
        </p:spPr>
        <p:txBody>
          <a:bodyPr/>
          <a:lstStyle/>
          <a:p>
            <a:r>
              <a:rPr lang="en-US" b="1" dirty="0"/>
              <a:t>Hands On Labs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6E435-4B9B-433F-A667-D117E89A3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44" y="232905"/>
            <a:ext cx="4629505" cy="3084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228B6-88EE-4820-BAFE-17403CCEB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30" y="1712567"/>
            <a:ext cx="4682430" cy="3796457"/>
          </a:xfrm>
          <a:prstGeom prst="rect">
            <a:avLst/>
          </a:prstGeom>
        </p:spPr>
      </p:pic>
      <p:pic>
        <p:nvPicPr>
          <p:cNvPr id="1026" name="Picture 2" descr="https://attachments.office.net/owa/Clint.Coleman@fletcher.edu/service.svc/s/GetAttachmentThumbnail?id=AAMkAGUyZjA1ZDRlLTc3NzktNDQ4NC1hMTU2LTE1YWJiOTkyMTE5MQBGAAAAAAA21CMOFd1UT6Lrj8lxMVWrBwBVuTqWyyq5SbgmJ010jAYOAAAAAAEMAABVuTqWyyq5SbgmJ010jAYOAAAycW7QAAABEgAQAPAW1J6ajJRCvbIHM8UJ35Q%3D&amp;thumbnailType=2&amp;owa=outlook.office.com&amp;scriptVer=2019031801.05&amp;X-OWA-CANARY=sZgiR-EMSka6yVCQ4OdoQtCg8RrMttYYGqF7E_qgacTeDkrx67uQxbSDi9Dga3ye-WZyrc2T5pc.&amp;token=eyJhbGciOiJSUzI1NiIsImtpZCI6IjA2MDBGOUY2NzQ2MjA3MzdFNzM0MDRFMjg3QzQ1QTgxOENCN0NFQjgiLCJ4NXQiOiJCZ0Q1OW5SaUJ6Zm5OQVRpaDhSYWdZeTN6cmciLCJ0eXAiOiJKV1QifQ.eyJ2ZXIiOiJFeGNoYW5nZS5DYWxsYmFjay5WMSIsImFwcGN0eHNlbmRlciI6Ik93YURvd25sb2FkQGI4ZmRkN2NhLTRlYzItNDkzNy1hZjdiLTA2NTk4ZjVhNWFiYiIsImFwcGN0eCI6IntcIm1zZXhjaHByb3RcIjpcIm93YVwiLFwicHJpbWFyeXNpZFwiOlwiUy0xLTUtMjEtMTc4ODk1ODgwNS0xNjg2MTk3NTU0LTQyMDMwNTgxMTUtMjQ2Mzk5MzVcIixcInB1aWRcIjpcIjExNTM4MDExMTQ4MTU0MzAxNDNcIixcIm9pZFwiOlwiYjIyYzY2MmItMjdmNy00ZWI5LWEyNDUtNTYzODBlOTE4M2FjXCIsXCJzY29wZVwiOlwiT3dhRG93bmxvYWRcIn0iLCJuYmYiOjE1NTQxNDE2OTIsImV4cCI6MTU1NDE0MjI5MiwiaXNzIjoiMDAwMDAwMDItMDAwMC0wZmYxLWNlMDAtMDAwMDAwMDAwMDAwQGI4ZmRkN2NhLTRlYzItNDkzNy1hZjdiLTA2NTk4ZjVhNWFiYiIsImF1ZCI6IjAwMDAwMDAyLTAwMDAtMGZmMS1jZTAwLTAwMDAwMDAwMDAwMC9hdHRhY2htZW50cy5vZmZpY2UubmV0QGI4ZmRkN2NhLTRlYzItNDkzNy1hZjdiLTA2NTk4ZjVhNWFiYiJ9.rso0O2BeHVE6Ci9Sm4hzy-o5M6AvnOrmrCgN_LwMmoCQroImQ6OKtbj9iDK3OtvBe1TT9E1o_C1y1UPvBJZHLnKBQgT8ApdGtkJiy8v4_X4KZMxeJoaKMarajpZqaJ00ueLr__b9mO5NfSEsfXJFmRlFBRXEiWrOqLwVgfL_3KtzZBead2JPtq7q0Y0Srv5V3NmsE9wdS4aUywDsri4a9nWPAGAGZ5TGqP3PR76cJAsp2-Qra9t9LbsRMIEuf1z7MmQqO7lnTE9FiFFDWgbLxzStXzqAs6t5hsFe9CC6PP12p5qEj1HY276YSvoXaD1OTBMzwJqJ2PAhA8VISQCGrg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26" y="1775109"/>
            <a:ext cx="3360311" cy="44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8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4067-3B29-4765-9C48-E4D6CBAB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83" y="547540"/>
            <a:ext cx="9784273" cy="706964"/>
          </a:xfrm>
        </p:spPr>
        <p:txBody>
          <a:bodyPr/>
          <a:lstStyle/>
          <a:p>
            <a:r>
              <a:rPr lang="en-US" b="1" dirty="0"/>
              <a:t>BIOL </a:t>
            </a:r>
            <a:r>
              <a:rPr lang="en-US" b="1" dirty="0" smtClean="0"/>
              <a:t>1170: Anatomy and Physiology II Lab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E25CB-D7D9-4395-A90C-F605C8176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85" y="2612378"/>
            <a:ext cx="10379559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smtClean="0"/>
              <a:t>61 </a:t>
            </a:r>
            <a:r>
              <a:rPr lang="en-US" b="1" dirty="0"/>
              <a:t>kits were purchased for a total cost of $9394.00 ($154.00 a student)</a:t>
            </a:r>
          </a:p>
          <a:p>
            <a:endParaRPr lang="en-US" b="1" dirty="0"/>
          </a:p>
          <a:p>
            <a:r>
              <a:rPr lang="en-US" b="1" dirty="0"/>
              <a:t>The kits covered the Digestive system </a:t>
            </a:r>
            <a:r>
              <a:rPr lang="en-US" b="1" dirty="0" smtClean="0"/>
              <a:t>modules (1/6</a:t>
            </a:r>
            <a:r>
              <a:rPr lang="en-US" b="1" baseline="30000" dirty="0" smtClean="0"/>
              <a:t>th</a:t>
            </a:r>
            <a:r>
              <a:rPr lang="en-US" b="1" dirty="0" smtClean="0"/>
              <a:t> of the course)</a:t>
            </a:r>
            <a:endParaRPr lang="en-US" b="1" dirty="0"/>
          </a:p>
          <a:p>
            <a:pPr lvl="1"/>
            <a:r>
              <a:rPr lang="en-US" b="1" dirty="0"/>
              <a:t>Urinalysis</a:t>
            </a:r>
          </a:p>
          <a:p>
            <a:pPr lvl="1"/>
            <a:r>
              <a:rPr lang="en-US" b="1" dirty="0"/>
              <a:t>Dissection of Sheep </a:t>
            </a:r>
            <a:r>
              <a:rPr lang="en-US" b="1" dirty="0" smtClean="0"/>
              <a:t>Kidney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Instructor recorded a video demonstration of her performing the lab</a:t>
            </a:r>
          </a:p>
          <a:p>
            <a:pPr lvl="1"/>
            <a:r>
              <a:rPr lang="en-US" b="1" dirty="0"/>
              <a:t>Uploaded to her canvas course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334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E12E4-7896-4FC6-BEED-3C255D55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10" y="485941"/>
            <a:ext cx="8761413" cy="706964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D5DC5-05CD-4EE5-B014-02A440AE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20" y="2356272"/>
            <a:ext cx="11246559" cy="4410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Successes:</a:t>
            </a:r>
            <a:endParaRPr lang="en-US" b="1" dirty="0"/>
          </a:p>
          <a:p>
            <a:r>
              <a:rPr lang="en-US" b="1" dirty="0"/>
              <a:t>V-scope microscope: </a:t>
            </a:r>
          </a:p>
          <a:p>
            <a:pPr lvl="1"/>
            <a:r>
              <a:rPr lang="en-US" sz="1800" b="1" dirty="0"/>
              <a:t>Easy to use and images were very clear. 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Digestive system activity (enzyme digestion assays for carbs, fats, and proteins): </a:t>
            </a:r>
          </a:p>
          <a:p>
            <a:pPr lvl="1"/>
            <a:r>
              <a:rPr lang="en-US" sz="1800" b="1" dirty="0"/>
              <a:t> The color changes worked out really well</a:t>
            </a:r>
          </a:p>
          <a:p>
            <a:pPr lvl="1"/>
            <a:r>
              <a:rPr lang="en-US" sz="1800" b="1" dirty="0"/>
              <a:t>the explanations were very straight forward, </a:t>
            </a:r>
          </a:p>
          <a:p>
            <a:pPr lvl="1"/>
            <a:r>
              <a:rPr lang="en-US" sz="1800" b="1" dirty="0"/>
              <a:t>materials were easy to use.</a:t>
            </a:r>
          </a:p>
          <a:p>
            <a:endParaRPr lang="en-US" b="1" dirty="0"/>
          </a:p>
          <a:p>
            <a:r>
              <a:rPr lang="en-US" b="1" dirty="0"/>
              <a:t>Pre-reading and follow up questions proved to be a useful resource</a:t>
            </a:r>
          </a:p>
          <a:p>
            <a:pPr lvl="1"/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8F006-A456-4420-90F0-9B107F8E0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6" t="8005" r="7004" b="10661"/>
          <a:stretch/>
        </p:blipFill>
        <p:spPr>
          <a:xfrm>
            <a:off x="6620368" y="736502"/>
            <a:ext cx="5357711" cy="28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6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E12E4-7896-4FC6-BEED-3C255D55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83" y="494274"/>
            <a:ext cx="8761413" cy="706964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D5DC5-05CD-4EE5-B014-02A440AE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80" y="2092112"/>
            <a:ext cx="11729622" cy="4410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Opportunities for improvement:</a:t>
            </a:r>
            <a:endParaRPr lang="en-US" b="1" dirty="0"/>
          </a:p>
          <a:p>
            <a:pPr fontAlgn="base"/>
            <a:r>
              <a:rPr lang="en-US" b="1" dirty="0"/>
              <a:t>Very expensive</a:t>
            </a:r>
          </a:p>
          <a:p>
            <a:pPr lvl="1" fontAlgn="base"/>
            <a:r>
              <a:rPr lang="en-US" b="1" dirty="0"/>
              <a:t>over $200 each semester </a:t>
            </a:r>
            <a:r>
              <a:rPr lang="en-US" b="1" dirty="0" smtClean="0"/>
              <a:t>per </a:t>
            </a:r>
            <a:r>
              <a:rPr lang="en-US" b="1" dirty="0"/>
              <a:t>student to replicate face-to-face courses</a:t>
            </a:r>
          </a:p>
          <a:p>
            <a:pPr lvl="1" fontAlgn="base"/>
            <a:r>
              <a:rPr lang="en-US" b="1" dirty="0"/>
              <a:t>Using only the </a:t>
            </a:r>
            <a:r>
              <a:rPr lang="en-US" b="1" dirty="0" smtClean="0"/>
              <a:t>online </a:t>
            </a:r>
            <a:r>
              <a:rPr lang="en-US" b="1" dirty="0"/>
              <a:t>component (no at home experiments) in BIOL 1150 (A&amp;P I Lab) was </a:t>
            </a:r>
            <a:r>
              <a:rPr lang="en-US" b="1" dirty="0" smtClean="0"/>
              <a:t>not optimal</a:t>
            </a:r>
            <a:endParaRPr lang="en-US" b="1" dirty="0"/>
          </a:p>
          <a:p>
            <a:pPr fontAlgn="base"/>
            <a:endParaRPr lang="en-US" b="1" dirty="0"/>
          </a:p>
          <a:p>
            <a:pPr fontAlgn="base"/>
            <a:r>
              <a:rPr lang="en-US" b="1" dirty="0"/>
              <a:t>The kits produce a lot of waste</a:t>
            </a:r>
          </a:p>
          <a:p>
            <a:pPr lvl="1" fontAlgn="base"/>
            <a:r>
              <a:rPr lang="en-US" b="1" dirty="0"/>
              <a:t>plastic pipettes, dropper bottles, and test tubes are discarded after the lab is done.  </a:t>
            </a:r>
          </a:p>
          <a:p>
            <a:pPr lvl="1" fontAlgn="base"/>
            <a:r>
              <a:rPr lang="en-US" b="1" dirty="0"/>
              <a:t>In a face to face lab, we could minimize waste by recycling or reuse of some supplies. </a:t>
            </a:r>
          </a:p>
          <a:p>
            <a:pPr marL="457200" lvl="1" indent="0" fontAlgn="base">
              <a:buNone/>
            </a:pPr>
            <a:endParaRPr lang="en-US" b="1" dirty="0"/>
          </a:p>
          <a:p>
            <a:pPr fontAlgn="base"/>
            <a:r>
              <a:rPr lang="en-US" b="1" dirty="0"/>
              <a:t>Difficult for inexperienced hands</a:t>
            </a:r>
          </a:p>
          <a:p>
            <a:pPr lvl="1" fontAlgn="base"/>
            <a:r>
              <a:rPr lang="en-US" b="1" dirty="0"/>
              <a:t>kits were very easy to understand for someone with laboratory experience, the students seemed to struggle with going through the experiment. </a:t>
            </a:r>
          </a:p>
          <a:p>
            <a:pPr lvl="1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7710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3EB9-474D-4CB5-AE13-BD6E4837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05" y="520907"/>
            <a:ext cx="8761413" cy="706964"/>
          </a:xfrm>
        </p:spPr>
        <p:txBody>
          <a:bodyPr/>
          <a:lstStyle/>
          <a:p>
            <a:r>
              <a:rPr lang="en-US" b="1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9797-6EA0-4179-86EB-238C1FA4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44" y="2649367"/>
            <a:ext cx="11420660" cy="3875719"/>
          </a:xfrm>
        </p:spPr>
        <p:txBody>
          <a:bodyPr>
            <a:normAutofit/>
          </a:bodyPr>
          <a:lstStyle/>
          <a:p>
            <a:r>
              <a:rPr lang="en-US" b="1" dirty="0"/>
              <a:t>Convenience of at home laboratory kits did not add value to the course</a:t>
            </a:r>
          </a:p>
          <a:p>
            <a:endParaRPr lang="en-US" b="1" dirty="0"/>
          </a:p>
          <a:p>
            <a:r>
              <a:rPr lang="en-US" b="1" dirty="0"/>
              <a:t>Cost of at home kits (without offset from grant) </a:t>
            </a:r>
            <a:r>
              <a:rPr lang="en-US" b="1" dirty="0" smtClean="0"/>
              <a:t>difficult to justify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Alternatives </a:t>
            </a:r>
            <a:r>
              <a:rPr lang="en-US" b="1" dirty="0"/>
              <a:t>are being developed </a:t>
            </a:r>
            <a:r>
              <a:rPr lang="en-US" b="1" dirty="0" smtClean="0"/>
              <a:t>for </a:t>
            </a:r>
            <a:r>
              <a:rPr lang="en-US" b="1" dirty="0"/>
              <a:t>online labs</a:t>
            </a:r>
          </a:p>
          <a:p>
            <a:pPr lvl="1"/>
            <a:r>
              <a:rPr lang="en-US" b="1" dirty="0" smtClean="0"/>
              <a:t>Example: 3D simulation software </a:t>
            </a:r>
            <a:r>
              <a:rPr lang="en-US" b="1" dirty="0"/>
              <a:t>being developed at </a:t>
            </a:r>
            <a:r>
              <a:rPr lang="en-US" b="1" dirty="0" smtClean="0"/>
              <a:t>FTCC </a:t>
            </a:r>
            <a:r>
              <a:rPr lang="en-US" b="1" dirty="0"/>
              <a:t>for IPT competency testing</a:t>
            </a:r>
          </a:p>
          <a:p>
            <a:pPr lvl="1"/>
            <a:endParaRPr lang="en-US" b="1" dirty="0"/>
          </a:p>
          <a:p>
            <a:r>
              <a:rPr lang="en-US" b="1" dirty="0"/>
              <a:t>No currently available options can match the experience of face-to-face labs </a:t>
            </a:r>
          </a:p>
          <a:p>
            <a:pPr lvl="1"/>
            <a:r>
              <a:rPr lang="en-US" b="1" dirty="0"/>
              <a:t>Could potentially be a liability to a student wanting to explore Allied Health or applied science fields </a:t>
            </a:r>
          </a:p>
        </p:txBody>
      </p:sp>
    </p:spTree>
    <p:extLst>
      <p:ext uri="{BB962C8B-B14F-4D97-AF65-F5344CB8AC3E}">
        <p14:creationId xmlns:p14="http://schemas.microsoft.com/office/powerpoint/2010/main" val="1349335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362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Aldhabi</vt:lpstr>
      <vt:lpstr>Arial</vt:lpstr>
      <vt:lpstr>Century Gothic</vt:lpstr>
      <vt:lpstr>Wingdings 3</vt:lpstr>
      <vt:lpstr>Ion Boardroom</vt:lpstr>
      <vt:lpstr>  Online Labs in Science Majors Courses  ELearning Innovation Grants Program  Dr. Clint Coleman, Dean of STEM Fletcher Technical Community College</vt:lpstr>
      <vt:lpstr>History</vt:lpstr>
      <vt:lpstr>Goals</vt:lpstr>
      <vt:lpstr>Hands On Labs</vt:lpstr>
      <vt:lpstr>BIOL 1170: Anatomy and Physiology II Lab</vt:lpstr>
      <vt:lpstr>Results</vt:lpstr>
      <vt:lpstr>Results</vt:lpstr>
      <vt:lpstr>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Labs in Science Majors Courses  ELearning Innovation Grants Program  Dr. Clint Coleman, Dean of STEM Fletcher Technical Community College</dc:title>
  <dc:creator>Clint</dc:creator>
  <cp:lastModifiedBy>Clint Coleman</cp:lastModifiedBy>
  <cp:revision>17</cp:revision>
  <dcterms:created xsi:type="dcterms:W3CDTF">2019-03-27T12:45:11Z</dcterms:created>
  <dcterms:modified xsi:type="dcterms:W3CDTF">2019-04-05T15:21:06Z</dcterms:modified>
</cp:coreProperties>
</file>