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319" r:id="rId4"/>
    <p:sldId id="304" r:id="rId5"/>
    <p:sldId id="305" r:id="rId6"/>
    <p:sldId id="320" r:id="rId7"/>
    <p:sldId id="321" r:id="rId8"/>
    <p:sldId id="322" r:id="rId9"/>
    <p:sldId id="306" r:id="rId10"/>
    <p:sldId id="307" r:id="rId11"/>
    <p:sldId id="308" r:id="rId12"/>
    <p:sldId id="309" r:id="rId13"/>
    <p:sldId id="310" r:id="rId14"/>
    <p:sldId id="300" r:id="rId15"/>
    <p:sldId id="311" r:id="rId16"/>
    <p:sldId id="314" r:id="rId17"/>
    <p:sldId id="271" r:id="rId18"/>
    <p:sldId id="257" r:id="rId19"/>
    <p:sldId id="258" r:id="rId20"/>
    <p:sldId id="272" r:id="rId21"/>
    <p:sldId id="273" r:id="rId22"/>
    <p:sldId id="284" r:id="rId23"/>
    <p:sldId id="262" r:id="rId24"/>
    <p:sldId id="274" r:id="rId25"/>
    <p:sldId id="285" r:id="rId26"/>
    <p:sldId id="288" r:id="rId27"/>
    <p:sldId id="287" r:id="rId28"/>
    <p:sldId id="291" r:id="rId29"/>
    <p:sldId id="293" r:id="rId30"/>
    <p:sldId id="292" r:id="rId31"/>
    <p:sldId id="294" r:id="rId32"/>
    <p:sldId id="261" r:id="rId33"/>
    <p:sldId id="263" r:id="rId34"/>
    <p:sldId id="295" r:id="rId35"/>
    <p:sldId id="297" r:id="rId36"/>
    <p:sldId id="264" r:id="rId37"/>
    <p:sldId id="318" r:id="rId38"/>
    <p:sldId id="317" r:id="rId39"/>
    <p:sldId id="265" r:id="rId40"/>
    <p:sldId id="29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14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7DC3-E923-4E8E-967C-79DC48260096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86BD-6F92-437E-A3C8-58096F4F3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7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7DC3-E923-4E8E-967C-79DC48260096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86BD-6F92-437E-A3C8-58096F4F3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44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7DC3-E923-4E8E-967C-79DC48260096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86BD-6F92-437E-A3C8-58096F4F3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2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7DC3-E923-4E8E-967C-79DC48260096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86BD-6F92-437E-A3C8-58096F4F3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81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7DC3-E923-4E8E-967C-79DC48260096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86BD-6F92-437E-A3C8-58096F4F3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1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7DC3-E923-4E8E-967C-79DC48260096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86BD-6F92-437E-A3C8-58096F4F3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81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7DC3-E923-4E8E-967C-79DC48260096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86BD-6F92-437E-A3C8-58096F4F3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6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7DC3-E923-4E8E-967C-79DC48260096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86BD-6F92-437E-A3C8-58096F4F3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84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7DC3-E923-4E8E-967C-79DC48260096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86BD-6F92-437E-A3C8-58096F4F3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8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7DC3-E923-4E8E-967C-79DC48260096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86BD-6F92-437E-A3C8-58096F4F3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696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7DC3-E923-4E8E-967C-79DC48260096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86BD-6F92-437E-A3C8-58096F4F3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2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97DC3-E923-4E8E-967C-79DC48260096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F86BD-6F92-437E-A3C8-58096F4F3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4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ulm.edu/~beutner/index.html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ulm.edu/~beutner/index.html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lm.edu/~beutner/EdTech/index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ulm.edu/~beutner/index.html#Office_Hours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lm.edu/~beutner/EdTech/index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ulm.edu/~beutner/index.html#Office_Hours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ulm.edu/~beutner/index.html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ulm.edu/~beutner/index.html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ulm.edu/aceadventures/100/index.html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ulm.edu/aceadventures/BOR2019/fliplet/reading/index.html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ulm.edu/aceadventures/BOR2019/efolio/project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ulm.edu/aceadventures/BOR2019/efolio/reflections.html" TargetMode="Externa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photopin.com/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hyperlink" Target="https://geogebra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5p.org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hyperlink" Target="https://www.lacue.org/" TargetMode="External"/><Relationship Id="rId4" Type="http://schemas.openxmlformats.org/officeDocument/2006/relationships/hyperlink" Target="https://quizlet.com/" TargetMode="External"/><Relationship Id="rId9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ulm.edu/~beutner/index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ulm.edu/~beutner/index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1" y="-114300"/>
            <a:ext cx="121919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A Visual </a:t>
            </a:r>
            <a:r>
              <a:rPr lang="en-US" sz="4800" dirty="0"/>
              <a:t>Guide for Higher </a:t>
            </a:r>
            <a:r>
              <a:rPr lang="en-US" sz="4800" dirty="0" smtClean="0"/>
              <a:t>Education Faculty</a:t>
            </a:r>
            <a:r>
              <a:rPr lang="en-US" sz="4800" dirty="0"/>
              <a:t>, Staff, </a:t>
            </a:r>
            <a:r>
              <a:rPr lang="en-US" sz="4800" dirty="0" smtClean="0"/>
              <a:t>and </a:t>
            </a:r>
            <a:r>
              <a:rPr lang="en-US" sz="4800" dirty="0"/>
              <a:t>Students: </a:t>
            </a:r>
            <a:r>
              <a:rPr lang="en-US" sz="4800" dirty="0" smtClean="0"/>
              <a:t> Using </a:t>
            </a:r>
            <a:r>
              <a:rPr lang="en-US" sz="4800" b="1" dirty="0"/>
              <a:t>Free</a:t>
            </a:r>
            <a:r>
              <a:rPr lang="en-US" sz="4800" dirty="0"/>
              <a:t> Internet Accounts as a </a:t>
            </a:r>
            <a:r>
              <a:rPr lang="en-US" sz="4800" dirty="0" smtClean="0"/>
              <a:t>Professional </a:t>
            </a:r>
            <a:r>
              <a:rPr lang="en-US" sz="4800" dirty="0"/>
              <a:t>Workforce Resource</a:t>
            </a:r>
          </a:p>
        </p:txBody>
      </p:sp>
      <p:sp>
        <p:nvSpPr>
          <p:cNvPr id="6" name="Rectangle 5"/>
          <p:cNvSpPr/>
          <p:nvPr/>
        </p:nvSpPr>
        <p:spPr>
          <a:xfrm>
            <a:off x="-4" y="637377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Garamond" panose="02020404030301010803" pitchFamily="18" charset="0"/>
              </a:rPr>
              <a:t>“eLearning: </a:t>
            </a:r>
            <a:r>
              <a:rPr lang="en-US" sz="14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Innovation </a:t>
            </a:r>
            <a:r>
              <a:rPr lang="en-US" sz="1400" b="1" dirty="0">
                <a:solidFill>
                  <a:srgbClr val="000000"/>
                </a:solidFill>
                <a:latin typeface="Garamond" panose="02020404030301010803" pitchFamily="18" charset="0"/>
              </a:rPr>
              <a:t>for Tomorrow’s Students</a:t>
            </a:r>
            <a:r>
              <a:rPr lang="en-US" sz="14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” Louisiana </a:t>
            </a:r>
            <a:r>
              <a:rPr lang="en-US" sz="1400" b="1" dirty="0">
                <a:solidFill>
                  <a:srgbClr val="000000"/>
                </a:solidFill>
                <a:latin typeface="Garamond" panose="02020404030301010803" pitchFamily="18" charset="0"/>
              </a:rPr>
              <a:t>Board of </a:t>
            </a:r>
            <a:r>
              <a:rPr lang="en-US" sz="14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Regents Conference</a:t>
            </a:r>
            <a:br>
              <a:rPr lang="en-US" sz="14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Pennington Biomedical Research Center      Baton Rouge       April </a:t>
            </a:r>
            <a:r>
              <a:rPr lang="en-US" sz="1400" b="1" dirty="0">
                <a:solidFill>
                  <a:srgbClr val="000000"/>
                </a:solidFill>
                <a:latin typeface="Garamond" panose="02020404030301010803" pitchFamily="18" charset="0"/>
              </a:rPr>
              <a:t>9, 2019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-19049" y="5090592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Mike Beutner, Ph.D., Instructional Technology</a:t>
            </a:r>
            <a:br>
              <a:rPr lang="en-US" sz="32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en-US" sz="32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University of Louisiana Monroe (ULM)</a:t>
            </a:r>
            <a:endParaRPr lang="en-US" sz="3200" dirty="0"/>
          </a:p>
        </p:txBody>
      </p:sp>
      <p:pic>
        <p:nvPicPr>
          <p:cNvPr id="1026" name="Picture 2" descr="C:\Users\beutner\AppData\Local\Temp\SNAGHTML48cff43f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4" y="1973366"/>
            <a:ext cx="3178176" cy="317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4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-102041"/>
            <a:ext cx="121920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 smtClean="0"/>
              <a:t>The </a:t>
            </a:r>
            <a:r>
              <a:rPr lang="en-US" sz="7500" b="1" dirty="0" smtClean="0"/>
              <a:t>free</a:t>
            </a:r>
            <a:r>
              <a:rPr lang="en-US" sz="7500" dirty="0" smtClean="0"/>
              <a:t> online visual guide will show faculty, staff, and students</a:t>
            </a:r>
          </a:p>
        </p:txBody>
      </p:sp>
    </p:spTree>
    <p:extLst>
      <p:ext uri="{BB962C8B-B14F-4D97-AF65-F5344CB8AC3E}">
        <p14:creationId xmlns:p14="http://schemas.microsoft.com/office/powerpoint/2010/main" val="382064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-102041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 smtClean="0"/>
              <a:t>The </a:t>
            </a:r>
            <a:r>
              <a:rPr lang="en-US" sz="7500" b="1" dirty="0" smtClean="0"/>
              <a:t>free</a:t>
            </a:r>
            <a:r>
              <a:rPr lang="en-US" sz="7500" dirty="0" smtClean="0"/>
              <a:t> online visual guide will show faculty, staff, and students how to use a </a:t>
            </a:r>
            <a:r>
              <a:rPr lang="en-US" sz="7500" b="1" dirty="0" smtClean="0"/>
              <a:t>free</a:t>
            </a:r>
            <a:r>
              <a:rPr lang="en-US" sz="7500" dirty="0" smtClean="0"/>
              <a:t> resource</a:t>
            </a:r>
          </a:p>
        </p:txBody>
      </p:sp>
    </p:spTree>
    <p:extLst>
      <p:ext uri="{BB962C8B-B14F-4D97-AF65-F5344CB8AC3E}">
        <p14:creationId xmlns:p14="http://schemas.microsoft.com/office/powerpoint/2010/main" val="71297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-102041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 smtClean="0"/>
              <a:t>The </a:t>
            </a:r>
            <a:r>
              <a:rPr lang="en-US" sz="7500" b="1" dirty="0" smtClean="0"/>
              <a:t>free</a:t>
            </a:r>
            <a:r>
              <a:rPr lang="en-US" sz="7500" dirty="0" smtClean="0"/>
              <a:t> online visual guide will show faculty, staff, and students how to use a </a:t>
            </a:r>
            <a:r>
              <a:rPr lang="en-US" sz="7500" b="1" dirty="0" smtClean="0"/>
              <a:t>free</a:t>
            </a:r>
            <a:r>
              <a:rPr lang="en-US" sz="7500" dirty="0" smtClean="0"/>
              <a:t> resource with </a:t>
            </a:r>
            <a:r>
              <a:rPr lang="en-US" sz="7500" b="1" dirty="0" smtClean="0"/>
              <a:t>free</a:t>
            </a:r>
            <a:r>
              <a:rPr lang="en-US" sz="7500" dirty="0" smtClean="0"/>
              <a:t> software</a:t>
            </a:r>
          </a:p>
        </p:txBody>
      </p:sp>
    </p:spTree>
    <p:extLst>
      <p:ext uri="{BB962C8B-B14F-4D97-AF65-F5344CB8AC3E}">
        <p14:creationId xmlns:p14="http://schemas.microsoft.com/office/powerpoint/2010/main" val="93128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-102041"/>
            <a:ext cx="121920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 smtClean="0"/>
              <a:t>The </a:t>
            </a:r>
            <a:r>
              <a:rPr lang="en-US" sz="7500" b="1" dirty="0" smtClean="0"/>
              <a:t>free</a:t>
            </a:r>
            <a:r>
              <a:rPr lang="en-US" sz="7500" dirty="0" smtClean="0"/>
              <a:t> online visual guide will show faculty, staff, and students how to use a </a:t>
            </a:r>
            <a:r>
              <a:rPr lang="en-US" sz="7500" b="1" dirty="0" smtClean="0"/>
              <a:t>free</a:t>
            </a:r>
            <a:r>
              <a:rPr lang="en-US" sz="7500" dirty="0" smtClean="0"/>
              <a:t> resource with </a:t>
            </a:r>
            <a:r>
              <a:rPr lang="en-US" sz="7500" b="1" dirty="0" smtClean="0"/>
              <a:t>free</a:t>
            </a:r>
            <a:r>
              <a:rPr lang="en-US" sz="7500" dirty="0" smtClean="0"/>
              <a:t> software for </a:t>
            </a:r>
            <a:r>
              <a:rPr lang="en-US" sz="7500" b="1" dirty="0" smtClean="0"/>
              <a:t>eLearning</a:t>
            </a:r>
            <a:endParaRPr lang="en-US" sz="7500" dirty="0" smtClean="0"/>
          </a:p>
        </p:txBody>
      </p:sp>
    </p:spTree>
    <p:extLst>
      <p:ext uri="{BB962C8B-B14F-4D97-AF65-F5344CB8AC3E}">
        <p14:creationId xmlns:p14="http://schemas.microsoft.com/office/powerpoint/2010/main" val="77984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-102041"/>
            <a:ext cx="121920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 smtClean="0"/>
              <a:t>The </a:t>
            </a:r>
            <a:r>
              <a:rPr lang="en-US" sz="7500" b="1" dirty="0" smtClean="0"/>
              <a:t>free</a:t>
            </a:r>
            <a:r>
              <a:rPr lang="en-US" sz="7500" dirty="0" smtClean="0"/>
              <a:t> online visual guide will show faculty, staff, and students how to use a </a:t>
            </a:r>
            <a:r>
              <a:rPr lang="en-US" sz="7500" b="1" dirty="0" smtClean="0"/>
              <a:t>free</a:t>
            </a:r>
            <a:r>
              <a:rPr lang="en-US" sz="7500" dirty="0" smtClean="0"/>
              <a:t> resource with </a:t>
            </a:r>
            <a:r>
              <a:rPr lang="en-US" sz="7500" b="1" dirty="0" smtClean="0"/>
              <a:t>free</a:t>
            </a:r>
            <a:r>
              <a:rPr lang="en-US" sz="7500" dirty="0" smtClean="0"/>
              <a:t> software for </a:t>
            </a:r>
            <a:r>
              <a:rPr lang="en-US" sz="7500" b="1" dirty="0" smtClean="0"/>
              <a:t>eLearning</a:t>
            </a:r>
            <a:r>
              <a:rPr lang="en-US" sz="7500" dirty="0" smtClean="0"/>
              <a:t> and </a:t>
            </a:r>
            <a:r>
              <a:rPr lang="en-US" sz="7500" b="1" dirty="0" smtClean="0"/>
              <a:t>workforce development</a:t>
            </a:r>
            <a:r>
              <a:rPr lang="en-US" sz="75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361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1199" y="4655454"/>
            <a:ext cx="3955144" cy="1048661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65141" y="4611911"/>
            <a:ext cx="4180115" cy="1048661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8628" y="5751283"/>
            <a:ext cx="5486400" cy="1048661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" y="-102041"/>
            <a:ext cx="121920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 smtClean="0"/>
              <a:t>The </a:t>
            </a:r>
            <a:r>
              <a:rPr lang="en-US" sz="7500" b="1" dirty="0" smtClean="0"/>
              <a:t>free</a:t>
            </a:r>
            <a:r>
              <a:rPr lang="en-US" sz="7500" dirty="0" smtClean="0"/>
              <a:t> online visual guide will show faculty, staff, and students how to use a </a:t>
            </a:r>
            <a:r>
              <a:rPr lang="en-US" sz="7500" b="1" dirty="0" smtClean="0"/>
              <a:t>free</a:t>
            </a:r>
            <a:r>
              <a:rPr lang="en-US" sz="7500" dirty="0" smtClean="0"/>
              <a:t> resource with </a:t>
            </a:r>
            <a:r>
              <a:rPr lang="en-US" sz="7500" b="1" dirty="0" smtClean="0"/>
              <a:t>free</a:t>
            </a:r>
            <a:r>
              <a:rPr lang="en-US" sz="7500" dirty="0" smtClean="0"/>
              <a:t> software for </a:t>
            </a:r>
            <a:r>
              <a:rPr lang="en-US" sz="7500" b="1" dirty="0" smtClean="0"/>
              <a:t>eLearning</a:t>
            </a:r>
            <a:r>
              <a:rPr lang="en-US" sz="7500" dirty="0" smtClean="0"/>
              <a:t> and </a:t>
            </a:r>
            <a:r>
              <a:rPr lang="en-US" sz="7500" b="1" dirty="0" smtClean="0"/>
              <a:t>workforce development</a:t>
            </a:r>
            <a:r>
              <a:rPr lang="en-US" sz="75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915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0442" y="1172718"/>
            <a:ext cx="96743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Productivity</a:t>
            </a:r>
            <a:br>
              <a:rPr lang="en-US" sz="9600" dirty="0" smtClean="0"/>
            </a:br>
            <a:r>
              <a:rPr lang="en-US" sz="9600" dirty="0" smtClean="0"/>
              <a:t>For Faculty </a:t>
            </a:r>
          </a:p>
          <a:p>
            <a:pPr algn="ctr"/>
            <a:r>
              <a:rPr lang="en-US" sz="9600" dirty="0" smtClean="0"/>
              <a:t>And Staff</a:t>
            </a:r>
          </a:p>
        </p:txBody>
      </p:sp>
      <p:pic>
        <p:nvPicPr>
          <p:cNvPr id="3" name="Picture 2" descr="C:\Users\beutner\AppData\Local\Temp\SNAGHTML48cff43f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857" y="4172857"/>
            <a:ext cx="2685143" cy="268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74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443142"/>
            <a:ext cx="15631602" cy="6129108"/>
          </a:xfrm>
          <a:prstGeom prst="rect">
            <a:avLst/>
          </a:prstGeom>
        </p:spPr>
      </p:pic>
      <p:pic>
        <p:nvPicPr>
          <p:cNvPr id="2054" name="Picture 6" descr="C:\Users\beutner\AppData\Local\Temp\SNAGHTML48d3c924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4143374"/>
            <a:ext cx="1185862" cy="118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beutner\AppData\Local\Temp\SNAGHTML48d3c924.PNG">
            <a:hlinkClick r:id="rId5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75" y="5386387"/>
            <a:ext cx="1185862" cy="118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34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443142"/>
            <a:ext cx="15631602" cy="6129108"/>
          </a:xfrm>
          <a:prstGeom prst="rect">
            <a:avLst/>
          </a:prstGeom>
        </p:spPr>
      </p:pic>
      <p:pic>
        <p:nvPicPr>
          <p:cNvPr id="2054" name="Picture 6" descr="C:\Users\beutner\AppData\Local\Temp\SNAGHTML48d3c924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4143374"/>
            <a:ext cx="1185862" cy="118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beutner\AppData\Local\Temp\SNAGHTML48d3c924.PNG">
            <a:hlinkClick r:id="rId5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75" y="5386387"/>
            <a:ext cx="1185862" cy="118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50" y="-344184"/>
            <a:ext cx="1213485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500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Email Signature</a:t>
            </a:r>
            <a:endParaRPr lang="en-US" sz="12500" dirty="0">
              <a:solidFill>
                <a:srgbClr val="CC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8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06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7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00" dirty="0" smtClean="0"/>
              <a:t>Google’s terse definition of </a:t>
            </a:r>
            <a:r>
              <a:rPr lang="en-US" sz="8200" b="1" dirty="0" smtClean="0"/>
              <a:t>eLearning</a:t>
            </a:r>
            <a:r>
              <a:rPr lang="en-US" sz="8200" dirty="0" smtClean="0"/>
              <a:t> is</a:t>
            </a:r>
          </a:p>
        </p:txBody>
      </p:sp>
    </p:spTree>
    <p:extLst>
      <p:ext uri="{BB962C8B-B14F-4D97-AF65-F5344CB8AC3E}">
        <p14:creationId xmlns:p14="http://schemas.microsoft.com/office/powerpoint/2010/main" val="118272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061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" y="-344184"/>
            <a:ext cx="1213485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500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Documentation</a:t>
            </a:r>
            <a:endParaRPr lang="en-US" sz="12500" dirty="0">
              <a:solidFill>
                <a:srgbClr val="CC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52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0"/>
            <a:ext cx="121139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4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0"/>
            <a:ext cx="1211394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" y="-344184"/>
            <a:ext cx="1213485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500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Faculty Webpage</a:t>
            </a:r>
            <a:endParaRPr lang="en-US" sz="12500" dirty="0">
              <a:solidFill>
                <a:srgbClr val="CC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85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389"/>
            <a:ext cx="16879825" cy="653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389"/>
            <a:ext cx="16879825" cy="65392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" y="-344184"/>
            <a:ext cx="1213485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500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Office </a:t>
            </a:r>
          </a:p>
          <a:p>
            <a:pPr algn="r"/>
            <a:r>
              <a:rPr lang="en-US" sz="12500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Hours</a:t>
            </a:r>
            <a:endParaRPr lang="en-US" sz="12500" dirty="0">
              <a:solidFill>
                <a:srgbClr val="CC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81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0442" y="1172718"/>
            <a:ext cx="96743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A Workforce Development Tool For Students</a:t>
            </a:r>
          </a:p>
        </p:txBody>
      </p:sp>
      <p:pic>
        <p:nvPicPr>
          <p:cNvPr id="3" name="Picture 2" descr="C:\Users\beutner\AppData\Local\Temp\SNAGHTML48cff43f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857" y="4172857"/>
            <a:ext cx="2685143" cy="268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5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20955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Interviewers want </a:t>
            </a:r>
          </a:p>
        </p:txBody>
      </p:sp>
    </p:spTree>
    <p:extLst>
      <p:ext uri="{BB962C8B-B14F-4D97-AF65-F5344CB8AC3E}">
        <p14:creationId xmlns:p14="http://schemas.microsoft.com/office/powerpoint/2010/main" val="145343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209550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Interviewers want </a:t>
            </a:r>
          </a:p>
          <a:p>
            <a:r>
              <a:rPr lang="en-US" sz="9600" b="1" dirty="0" smtClean="0"/>
              <a:t>evidence</a:t>
            </a:r>
            <a:endParaRPr lang="en-US" sz="9600" dirty="0" smtClean="0"/>
          </a:p>
        </p:txBody>
      </p:sp>
    </p:spTree>
    <p:extLst>
      <p:ext uri="{BB962C8B-B14F-4D97-AF65-F5344CB8AC3E}">
        <p14:creationId xmlns:p14="http://schemas.microsoft.com/office/powerpoint/2010/main" val="308345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209550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Interviewers want </a:t>
            </a:r>
          </a:p>
          <a:p>
            <a:r>
              <a:rPr lang="en-US" sz="9600" b="1" dirty="0" smtClean="0"/>
              <a:t>evidence</a:t>
            </a:r>
            <a:r>
              <a:rPr lang="en-US" sz="9600" dirty="0" smtClean="0"/>
              <a:t> of excellent work</a:t>
            </a:r>
          </a:p>
        </p:txBody>
      </p:sp>
    </p:spTree>
    <p:extLst>
      <p:ext uri="{BB962C8B-B14F-4D97-AF65-F5344CB8AC3E}">
        <p14:creationId xmlns:p14="http://schemas.microsoft.com/office/powerpoint/2010/main" val="60499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209550"/>
            <a:ext cx="1219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Interviewers want </a:t>
            </a:r>
          </a:p>
          <a:p>
            <a:r>
              <a:rPr lang="en-US" sz="9600" b="1" dirty="0" smtClean="0"/>
              <a:t>evidence</a:t>
            </a:r>
            <a:r>
              <a:rPr lang="en-US" sz="9600" dirty="0" smtClean="0"/>
              <a:t> of excellent work that’s on a website</a:t>
            </a:r>
          </a:p>
        </p:txBody>
      </p:sp>
    </p:spTree>
    <p:extLst>
      <p:ext uri="{BB962C8B-B14F-4D97-AF65-F5344CB8AC3E}">
        <p14:creationId xmlns:p14="http://schemas.microsoft.com/office/powerpoint/2010/main" val="18490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00" dirty="0" smtClean="0"/>
              <a:t>Google’s terse definition of </a:t>
            </a:r>
            <a:r>
              <a:rPr lang="en-US" sz="8200" b="1" dirty="0" smtClean="0"/>
              <a:t>eLearning</a:t>
            </a:r>
            <a:r>
              <a:rPr lang="en-US" sz="8200" dirty="0" smtClean="0"/>
              <a:t> is “… learning conducted via electronic </a:t>
            </a:r>
            <a:r>
              <a:rPr lang="en-US" sz="8200" dirty="0" smtClean="0"/>
              <a:t>media</a:t>
            </a:r>
            <a:endParaRPr lang="en-US" sz="8200" dirty="0" smtClean="0"/>
          </a:p>
        </p:txBody>
      </p:sp>
    </p:spTree>
    <p:extLst>
      <p:ext uri="{BB962C8B-B14F-4D97-AF65-F5344CB8AC3E}">
        <p14:creationId xmlns:p14="http://schemas.microsoft.com/office/powerpoint/2010/main" val="22115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209550"/>
            <a:ext cx="1219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Interviewers want </a:t>
            </a:r>
          </a:p>
          <a:p>
            <a:r>
              <a:rPr lang="en-US" sz="9600" b="1" dirty="0" smtClean="0"/>
              <a:t>evidence</a:t>
            </a:r>
            <a:r>
              <a:rPr lang="en-US" sz="9600" dirty="0" smtClean="0"/>
              <a:t> of excellent work that’s on a website, an </a:t>
            </a:r>
            <a:r>
              <a:rPr lang="en-US" sz="9600" b="1" dirty="0" smtClean="0"/>
              <a:t>eFolio</a:t>
            </a:r>
            <a:r>
              <a:rPr lang="en-US" sz="9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043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457199"/>
            <a:ext cx="10706100" cy="575399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23900" y="209550"/>
            <a:ext cx="1219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Interviewers want </a:t>
            </a:r>
          </a:p>
          <a:p>
            <a:r>
              <a:rPr lang="en-US" sz="9600" b="1" dirty="0" smtClean="0"/>
              <a:t>evidence</a:t>
            </a:r>
            <a:r>
              <a:rPr lang="en-US" sz="9600" dirty="0" smtClean="0"/>
              <a:t> of excellent work that’s on a website, an </a:t>
            </a:r>
            <a:r>
              <a:rPr lang="en-US" sz="9600" b="1" dirty="0" smtClean="0"/>
              <a:t>eFolio</a:t>
            </a:r>
            <a:r>
              <a:rPr lang="en-US" sz="9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507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906"/>
            <a:ext cx="1219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Demonstration</a:t>
            </a:r>
            <a:r>
              <a:rPr lang="en-US" sz="9600" dirty="0" smtClean="0"/>
              <a:t> </a:t>
            </a:r>
            <a:r>
              <a:rPr lang="en-US" sz="9600" dirty="0" smtClean="0"/>
              <a:t>1/3: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“Hosting” an application.</a:t>
            </a:r>
          </a:p>
        </p:txBody>
      </p:sp>
      <p:pic>
        <p:nvPicPr>
          <p:cNvPr id="3" name="Picture 2" descr="C:\Users\beutner\AppData\Local\Temp\SNAGHTML48cff43f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857" y="4172857"/>
            <a:ext cx="2685143" cy="268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5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1" y="-1"/>
            <a:ext cx="11620500" cy="68443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7120" y="-171450"/>
            <a:ext cx="1178553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500" dirty="0" smtClean="0"/>
              <a:t>https://ulm.edu/aceadventures/100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40324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1" y="-1"/>
            <a:ext cx="11620500" cy="68443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7120" y="-171450"/>
            <a:ext cx="1178553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500" dirty="0" smtClean="0"/>
              <a:t>https://ulm.edu/aceadventures/</a:t>
            </a:r>
            <a:br>
              <a:rPr lang="en-US" sz="5500" dirty="0" smtClean="0"/>
            </a:br>
            <a:r>
              <a:rPr lang="en-US" sz="5500" dirty="0" smtClean="0"/>
              <a:t>                                            BOR2019</a:t>
            </a:r>
            <a:endParaRPr lang="en-US" sz="5500" dirty="0"/>
          </a:p>
        </p:txBody>
      </p:sp>
      <p:sp>
        <p:nvSpPr>
          <p:cNvPr id="2" name="Right Arrow 1"/>
          <p:cNvSpPr/>
          <p:nvPr/>
        </p:nvSpPr>
        <p:spPr>
          <a:xfrm rot="15300000">
            <a:off x="9848854" y="2040248"/>
            <a:ext cx="1701869" cy="1066800"/>
          </a:xfrm>
          <a:prstGeom prst="rightArrow">
            <a:avLst>
              <a:gd name="adj1" fmla="val 50000"/>
              <a:gd name="adj2" fmla="val 78571"/>
            </a:avLst>
          </a:prstGeom>
          <a:solidFill>
            <a:srgbClr val="CC33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9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906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Demonstration</a:t>
            </a:r>
            <a:r>
              <a:rPr lang="en-US" sz="9600" dirty="0" smtClean="0"/>
              <a:t> </a:t>
            </a:r>
            <a:r>
              <a:rPr lang="en-US" sz="9600" dirty="0" smtClean="0"/>
              <a:t>2/3: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“</a:t>
            </a:r>
            <a:r>
              <a:rPr lang="en-US" sz="9600" dirty="0" smtClean="0"/>
              <a:t>A</a:t>
            </a:r>
            <a:r>
              <a:rPr lang="en-US" sz="9600" dirty="0"/>
              <a:t> </a:t>
            </a:r>
            <a:r>
              <a:rPr lang="en-US" sz="9600" dirty="0" smtClean="0"/>
              <a:t>Student</a:t>
            </a:r>
            <a:r>
              <a:rPr lang="en-US" sz="9600" dirty="0" smtClean="0"/>
              <a:t> “</a:t>
            </a:r>
            <a:r>
              <a:rPr lang="en-US" sz="9600" b="1" dirty="0" smtClean="0"/>
              <a:t>eFolio</a:t>
            </a:r>
            <a:r>
              <a:rPr lang="en-US" sz="9600" dirty="0" smtClean="0"/>
              <a:t>”.</a:t>
            </a:r>
            <a:endParaRPr lang="en-US" sz="9600" dirty="0" smtClean="0"/>
          </a:p>
        </p:txBody>
      </p:sp>
    </p:spTree>
    <p:extLst>
      <p:ext uri="{BB962C8B-B14F-4D97-AF65-F5344CB8AC3E}">
        <p14:creationId xmlns:p14="http://schemas.microsoft.com/office/powerpoint/2010/main" val="297516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7034"/>
            <a:ext cx="4987242" cy="39269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101" y="3570515"/>
            <a:ext cx="6910316" cy="312782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101" y="106378"/>
            <a:ext cx="6910316" cy="3264320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1930400" y="1607034"/>
            <a:ext cx="3056842" cy="628166"/>
          </a:xfrm>
          <a:prstGeom prst="straightConnector1">
            <a:avLst/>
          </a:prstGeom>
          <a:ln w="984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43830" y="3149600"/>
            <a:ext cx="2943412" cy="624114"/>
          </a:xfrm>
          <a:prstGeom prst="straightConnector1">
            <a:avLst/>
          </a:prstGeom>
          <a:ln w="984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74604" y="4281714"/>
            <a:ext cx="346358" cy="1228208"/>
          </a:xfrm>
          <a:prstGeom prst="straightConnector1">
            <a:avLst/>
          </a:prstGeom>
          <a:ln w="984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786743" y="5007429"/>
            <a:ext cx="551543" cy="560152"/>
          </a:xfrm>
          <a:prstGeom prst="straightConnector1">
            <a:avLst/>
          </a:prstGeom>
          <a:ln w="9842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6" descr="C:\Users\beutner\AppData\Local\Temp\SNAGHTML48d3c924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303" y="5512479"/>
            <a:ext cx="1185862" cy="118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beutner\AppData\Local\Temp\SNAGHTML48d3c924.PNG">
            <a:hlinkClick r:id="rId7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4" y="5509922"/>
            <a:ext cx="1185862" cy="118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-58056" y="-241965"/>
            <a:ext cx="62556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/>
              <a:t>Sample eFolio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233327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906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Demonstration</a:t>
            </a:r>
            <a:r>
              <a:rPr lang="en-US" sz="9600" dirty="0" smtClean="0"/>
              <a:t> </a:t>
            </a:r>
            <a:r>
              <a:rPr lang="en-US" sz="9600" dirty="0"/>
              <a:t>3</a:t>
            </a:r>
            <a:r>
              <a:rPr lang="en-US" sz="9600" dirty="0" smtClean="0"/>
              <a:t>/3: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“Linked Visuals”.</a:t>
            </a:r>
            <a:endParaRPr lang="en-US" sz="9600" dirty="0" smtClean="0"/>
          </a:p>
        </p:txBody>
      </p:sp>
    </p:spTree>
    <p:extLst>
      <p:ext uri="{BB962C8B-B14F-4D97-AF65-F5344CB8AC3E}">
        <p14:creationId xmlns:p14="http://schemas.microsoft.com/office/powerpoint/2010/main" val="400276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257" y="-190260"/>
            <a:ext cx="12022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Recommended</a:t>
            </a:r>
            <a:endParaRPr lang="en-US" sz="4000" b="1" dirty="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9" y="433314"/>
            <a:ext cx="4272367" cy="262844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200504" y="3008099"/>
            <a:ext cx="2241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</a:t>
            </a:r>
            <a:r>
              <a:rPr lang="en-US" dirty="0" smtClean="0"/>
              <a:t>://geogebra.org</a:t>
            </a:r>
            <a:r>
              <a:rPr lang="en-US" dirty="0"/>
              <a:t>/</a:t>
            </a:r>
          </a:p>
        </p:txBody>
      </p:sp>
      <p:sp>
        <p:nvSpPr>
          <p:cNvPr id="5" name="Rectangle 4"/>
          <p:cNvSpPr/>
          <p:nvPr/>
        </p:nvSpPr>
        <p:spPr>
          <a:xfrm>
            <a:off x="3983860" y="620763"/>
            <a:ext cx="2118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/>
              <a:t>Geogebra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95414" y="7128177"/>
            <a:ext cx="3094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https://www.khanacademy.org</a:t>
            </a:r>
          </a:p>
        </p:txBody>
      </p:sp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1634" y="468881"/>
            <a:ext cx="4002127" cy="259287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9191772" y="2987083"/>
            <a:ext cx="2088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https://quizlet.com/</a:t>
            </a:r>
          </a:p>
        </p:txBody>
      </p:sp>
      <p:pic>
        <p:nvPicPr>
          <p:cNvPr id="10" name="Picture 9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0492" y="3642759"/>
            <a:ext cx="4086056" cy="288575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6682315" y="7312843"/>
            <a:ext cx="4653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https://h5p.org/content-types-and-applications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31704" y="6488668"/>
            <a:ext cx="2137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photopin.com</a:t>
            </a:r>
            <a:endParaRPr lang="en-US" dirty="0"/>
          </a:p>
        </p:txBody>
      </p:sp>
      <p:pic>
        <p:nvPicPr>
          <p:cNvPr id="13" name="Picture 12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99" y="3638198"/>
            <a:ext cx="4453960" cy="290795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6533949" y="657031"/>
            <a:ext cx="2118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Quizlet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4175294" y="5873223"/>
            <a:ext cx="2118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/>
              <a:t>Photopin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6637422" y="5868477"/>
            <a:ext cx="2118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H5P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9485387" y="6445525"/>
            <a:ext cx="1633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https://h5p.org</a:t>
            </a:r>
          </a:p>
        </p:txBody>
      </p:sp>
      <p:pic>
        <p:nvPicPr>
          <p:cNvPr id="1026" name="Picture 2" descr="C:\Users\beutner\AppData\Local\Temp\SNAGHTML4ceebbbe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183" y="1928309"/>
            <a:ext cx="200025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355056" y="5026286"/>
            <a:ext cx="1869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</a:t>
            </a:r>
            <a:r>
              <a:rPr lang="en-US" dirty="0" smtClean="0"/>
              <a:t>://lacue.org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67367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61251"/>
            <a:ext cx="1219199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Find this Powerpoint file:</a:t>
            </a:r>
          </a:p>
          <a:p>
            <a:endParaRPr lang="en-US" sz="8000" dirty="0"/>
          </a:p>
          <a:p>
            <a:r>
              <a:rPr lang="en-US" sz="7500" dirty="0" smtClean="0"/>
              <a:t>https://ulm.edu/aceadventures/BOR2019/webguide.pptx</a:t>
            </a:r>
            <a:endParaRPr lang="en-US" sz="7500" dirty="0"/>
          </a:p>
        </p:txBody>
      </p:sp>
    </p:spTree>
    <p:extLst>
      <p:ext uri="{BB962C8B-B14F-4D97-AF65-F5344CB8AC3E}">
        <p14:creationId xmlns:p14="http://schemas.microsoft.com/office/powerpoint/2010/main" val="27574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00" dirty="0" smtClean="0"/>
              <a:t>Google’s terse definition of </a:t>
            </a:r>
            <a:r>
              <a:rPr lang="en-US" sz="8200" b="1" dirty="0" smtClean="0"/>
              <a:t>eLearning</a:t>
            </a:r>
            <a:r>
              <a:rPr lang="en-US" sz="8200" dirty="0" smtClean="0"/>
              <a:t> is “… learning conducted via electronic media, typically on the Internet.”</a:t>
            </a:r>
          </a:p>
        </p:txBody>
      </p:sp>
    </p:spTree>
    <p:extLst>
      <p:ext uri="{BB962C8B-B14F-4D97-AF65-F5344CB8AC3E}">
        <p14:creationId xmlns:p14="http://schemas.microsoft.com/office/powerpoint/2010/main" val="69445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1285" y="-114300"/>
            <a:ext cx="121919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A Visual </a:t>
            </a:r>
            <a:r>
              <a:rPr lang="en-US" sz="4800" dirty="0"/>
              <a:t>Guide for Higher </a:t>
            </a:r>
            <a:r>
              <a:rPr lang="en-US" sz="4800" dirty="0" smtClean="0"/>
              <a:t>Education Faculty</a:t>
            </a:r>
            <a:r>
              <a:rPr lang="en-US" sz="4800" dirty="0"/>
              <a:t>, Staff, </a:t>
            </a:r>
            <a:r>
              <a:rPr lang="en-US" sz="4800" dirty="0" smtClean="0"/>
              <a:t>and </a:t>
            </a:r>
            <a:r>
              <a:rPr lang="en-US" sz="4800" dirty="0"/>
              <a:t>Students: </a:t>
            </a:r>
            <a:r>
              <a:rPr lang="en-US" sz="4800" dirty="0" smtClean="0"/>
              <a:t> Using </a:t>
            </a:r>
            <a:r>
              <a:rPr lang="en-US" sz="4800" b="1" dirty="0"/>
              <a:t>Free</a:t>
            </a:r>
            <a:r>
              <a:rPr lang="en-US" sz="4800" dirty="0"/>
              <a:t> Internet Accounts as a </a:t>
            </a:r>
            <a:r>
              <a:rPr lang="en-US" sz="4800" dirty="0" smtClean="0"/>
              <a:t>Professional </a:t>
            </a:r>
            <a:r>
              <a:rPr lang="en-US" sz="4800" dirty="0"/>
              <a:t>Workforce Resource</a:t>
            </a:r>
          </a:p>
        </p:txBody>
      </p:sp>
      <p:sp>
        <p:nvSpPr>
          <p:cNvPr id="6" name="Rectangle 5"/>
          <p:cNvSpPr/>
          <p:nvPr/>
        </p:nvSpPr>
        <p:spPr>
          <a:xfrm>
            <a:off x="-4" y="637377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Garamond" panose="02020404030301010803" pitchFamily="18" charset="0"/>
              </a:rPr>
              <a:t>“eLearning: </a:t>
            </a:r>
            <a:r>
              <a:rPr lang="en-US" sz="14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Innovation </a:t>
            </a:r>
            <a:r>
              <a:rPr lang="en-US" sz="1400" b="1" dirty="0">
                <a:solidFill>
                  <a:srgbClr val="000000"/>
                </a:solidFill>
                <a:latin typeface="Garamond" panose="02020404030301010803" pitchFamily="18" charset="0"/>
              </a:rPr>
              <a:t>for Tomorrow’s Students</a:t>
            </a:r>
            <a:r>
              <a:rPr lang="en-US" sz="14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” Louisiana </a:t>
            </a:r>
            <a:r>
              <a:rPr lang="en-US" sz="1400" b="1" dirty="0">
                <a:solidFill>
                  <a:srgbClr val="000000"/>
                </a:solidFill>
                <a:latin typeface="Garamond" panose="02020404030301010803" pitchFamily="18" charset="0"/>
              </a:rPr>
              <a:t>Board of </a:t>
            </a:r>
            <a:r>
              <a:rPr lang="en-US" sz="14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Regents Conference</a:t>
            </a:r>
            <a:br>
              <a:rPr lang="en-US" sz="14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Pennington Biomedical Research Center      Baton Rouge       April </a:t>
            </a:r>
            <a:r>
              <a:rPr lang="en-US" sz="1400" b="1" dirty="0">
                <a:solidFill>
                  <a:srgbClr val="000000"/>
                </a:solidFill>
                <a:latin typeface="Garamond" panose="02020404030301010803" pitchFamily="18" charset="0"/>
              </a:rPr>
              <a:t>9, 2019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-19049" y="5090592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Mike Beutner, Ph.D., Instructional Technology</a:t>
            </a:r>
            <a:br>
              <a:rPr lang="en-US" sz="32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en-US" sz="32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University of Louisiana Monroe (ULM)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-58496" y="2550821"/>
            <a:ext cx="1235415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/>
              <a:t>https://ulm.edu/aceadventures</a:t>
            </a:r>
            <a:r>
              <a:rPr lang="en-US" sz="7200" dirty="0" smtClean="0"/>
              <a:t>/</a:t>
            </a:r>
            <a:br>
              <a:rPr lang="en-US" sz="7200" dirty="0" smtClean="0"/>
            </a:br>
            <a:r>
              <a:rPr lang="en-US" sz="7200" dirty="0" smtClean="0"/>
              <a:t>       BOR2019/</a:t>
            </a:r>
            <a:r>
              <a:rPr lang="en-US" sz="7200" b="1" dirty="0" smtClean="0"/>
              <a:t>webguide.pptx</a:t>
            </a:r>
            <a:endParaRPr lang="en-US" sz="7200" b="1" dirty="0"/>
          </a:p>
        </p:txBody>
      </p:sp>
      <p:pic>
        <p:nvPicPr>
          <p:cNvPr id="8" name="Picture 7" descr="C:\Users\beutner\AppData\Local\Temp\SNAGHTML48cff43f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607" y="5129752"/>
            <a:ext cx="1737674" cy="173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28289" y="6097381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Office:  (318) 342-3142              Email:   </a:t>
            </a:r>
            <a:r>
              <a:rPr lang="en-US" sz="1400" b="1">
                <a:solidFill>
                  <a:srgbClr val="000000"/>
                </a:solidFill>
                <a:latin typeface="Garamond" panose="02020404030301010803" pitchFamily="18" charset="0"/>
              </a:rPr>
              <a:t>b</a:t>
            </a:r>
            <a:r>
              <a:rPr lang="en-US" sz="1400" b="1" smtClean="0">
                <a:solidFill>
                  <a:srgbClr val="000000"/>
                </a:solidFill>
                <a:latin typeface="Garamond" panose="02020404030301010803" pitchFamily="18" charset="0"/>
              </a:rPr>
              <a:t>eutner@ulm.edu           </a:t>
            </a:r>
            <a:r>
              <a:rPr lang="en-US" sz="1400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Faculty Webpage:  https://ulm.edu/~beutner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208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70286" y="1510439"/>
            <a:ext cx="5065486" cy="1015047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693352"/>
            <a:ext cx="10435772" cy="1015047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040028"/>
            <a:ext cx="9637486" cy="1015047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220890"/>
            <a:ext cx="4165600" cy="1015047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2192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00" dirty="0" smtClean="0"/>
              <a:t>Google’s terse definition of </a:t>
            </a:r>
            <a:r>
              <a:rPr lang="en-US" sz="8200" b="1" dirty="0" smtClean="0"/>
              <a:t>eLearning</a:t>
            </a:r>
            <a:r>
              <a:rPr lang="en-US" sz="8200" dirty="0" smtClean="0"/>
              <a:t> is “… learning conducted via electronic media, typically on the Internet.”</a:t>
            </a:r>
          </a:p>
        </p:txBody>
      </p:sp>
      <p:pic>
        <p:nvPicPr>
          <p:cNvPr id="3" name="Picture 2" descr="C:\Users\beutner\AppData\Local\Temp\SNAGHTML48cff43f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857" y="4172857"/>
            <a:ext cx="2685143" cy="268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2" y="23763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We Have Free Website Accounts!</a:t>
            </a:r>
            <a:endParaRPr lang="en-US" sz="8000" dirty="0" smtClean="0"/>
          </a:p>
        </p:txBody>
      </p:sp>
    </p:spTree>
    <p:extLst>
      <p:ext uri="{BB962C8B-B14F-4D97-AF65-F5344CB8AC3E}">
        <p14:creationId xmlns:p14="http://schemas.microsoft.com/office/powerpoint/2010/main" val="279407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2" y="23763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We Have Free Website Accounts!</a:t>
            </a:r>
            <a:endParaRPr lang="en-US" sz="8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279" y="2946077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0" dirty="0"/>
          </a:p>
          <a:p>
            <a:pPr algn="ctr"/>
            <a:r>
              <a:rPr lang="en-US" sz="8000" dirty="0" smtClean="0"/>
              <a:t>There’s no manual</a:t>
            </a:r>
            <a:r>
              <a:rPr lang="en-US" sz="8000" dirty="0"/>
              <a:t>.</a:t>
            </a:r>
            <a:endParaRPr lang="en-US" sz="8000" dirty="0" smtClean="0"/>
          </a:p>
        </p:txBody>
      </p:sp>
    </p:spTree>
    <p:extLst>
      <p:ext uri="{BB962C8B-B14F-4D97-AF65-F5344CB8AC3E}">
        <p14:creationId xmlns:p14="http://schemas.microsoft.com/office/powerpoint/2010/main" val="189333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2" y="438543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What’s Needed…</a:t>
            </a:r>
          </a:p>
          <a:p>
            <a:pPr algn="ctr"/>
            <a:endParaRPr lang="en-US" sz="8000" dirty="0"/>
          </a:p>
          <a:p>
            <a:pPr algn="ctr"/>
            <a:endParaRPr lang="en-US" sz="8000" dirty="0" smtClean="0"/>
          </a:p>
          <a:p>
            <a:pPr algn="ctr"/>
            <a:r>
              <a:rPr lang="en-US" sz="8000" dirty="0" smtClean="0"/>
              <a:t> … </a:t>
            </a:r>
            <a:r>
              <a:rPr lang="en-US" sz="8000" dirty="0" smtClean="0"/>
              <a:t>A Friendly Visual Guide</a:t>
            </a:r>
            <a:endParaRPr lang="en-US" sz="8000" dirty="0" smtClean="0"/>
          </a:p>
        </p:txBody>
      </p:sp>
    </p:spTree>
    <p:extLst>
      <p:ext uri="{BB962C8B-B14F-4D97-AF65-F5344CB8AC3E}">
        <p14:creationId xmlns:p14="http://schemas.microsoft.com/office/powerpoint/2010/main" val="365794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-102041"/>
            <a:ext cx="1219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 smtClean="0"/>
              <a:t>The </a:t>
            </a:r>
            <a:r>
              <a:rPr lang="en-US" sz="7500" b="1" dirty="0" smtClean="0"/>
              <a:t>free</a:t>
            </a:r>
            <a:r>
              <a:rPr lang="en-US" sz="7500" dirty="0" smtClean="0"/>
              <a:t> online visual guide will</a:t>
            </a:r>
          </a:p>
        </p:txBody>
      </p:sp>
    </p:spTree>
    <p:extLst>
      <p:ext uri="{BB962C8B-B14F-4D97-AF65-F5344CB8AC3E}">
        <p14:creationId xmlns:p14="http://schemas.microsoft.com/office/powerpoint/2010/main" val="222733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442</Words>
  <Application>Microsoft Office PowerPoint</Application>
  <PresentationFormat>Widescreen</PresentationFormat>
  <Paragraphs>67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Arial Narrow</vt:lpstr>
      <vt:lpstr>Calibri</vt:lpstr>
      <vt:lpstr>Calibri Light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26</cp:revision>
  <cp:lastPrinted>2019-04-08T15:57:13Z</cp:lastPrinted>
  <dcterms:created xsi:type="dcterms:W3CDTF">2019-04-07T17:24:33Z</dcterms:created>
  <dcterms:modified xsi:type="dcterms:W3CDTF">2019-04-08T16:04:53Z</dcterms:modified>
</cp:coreProperties>
</file>