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sldIdLst>
    <p:sldId id="278" r:id="rId2"/>
    <p:sldId id="293" r:id="rId3"/>
    <p:sldId id="297" r:id="rId4"/>
    <p:sldId id="298" r:id="rId5"/>
    <p:sldId id="299" r:id="rId6"/>
    <p:sldId id="300" r:id="rId7"/>
    <p:sldId id="303" r:id="rId8"/>
    <p:sldId id="304" r:id="rId9"/>
    <p:sldId id="305" r:id="rId10"/>
    <p:sldId id="306" r:id="rId11"/>
    <p:sldId id="281" r:id="rId12"/>
    <p:sldId id="301" r:id="rId13"/>
    <p:sldId id="279" r:id="rId14"/>
    <p:sldId id="302" r:id="rId15"/>
    <p:sldId id="291" r:id="rId16"/>
    <p:sldId id="282" r:id="rId17"/>
    <p:sldId id="292" r:id="rId1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7"/>
    <p:restoredTop sz="96197" autoAdjust="0"/>
  </p:normalViewPr>
  <p:slideViewPr>
    <p:cSldViewPr snapToGrid="0" snapToObjects="1">
      <p:cViewPr varScale="1">
        <p:scale>
          <a:sx n="114" d="100"/>
          <a:sy n="114" d="100"/>
        </p:scale>
        <p:origin x="432" y="10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earningcenter.unc.edu/tips-and-tools/)"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080363" y="1192884"/>
            <a:ext cx="6397124" cy="1225296"/>
          </a:xfrm>
        </p:spPr>
        <p:txBody>
          <a:bodyPr/>
          <a:lstStyle/>
          <a:p>
            <a:pPr>
              <a:lnSpc>
                <a:spcPts val="3960"/>
              </a:lnSpc>
            </a:pPr>
            <a:r>
              <a:rPr lang="en-US" sz="3200" dirty="0"/>
              <a:t>Success in the English </a:t>
            </a:r>
            <a:br>
              <a:rPr lang="en-US" sz="3200" dirty="0"/>
            </a:br>
            <a:r>
              <a:rPr lang="en-US" sz="3200" dirty="0"/>
              <a:t>Co-Req Classroom </a:t>
            </a:r>
            <a:br>
              <a:rPr lang="en-US" sz="2800" dirty="0"/>
            </a:br>
            <a:r>
              <a:rPr lang="en-US" sz="2000" b="0" dirty="0">
                <a:cs typeface="Arial" panose="020B0604020202020204" pitchFamily="34" charset="0"/>
              </a:rPr>
              <a:t>Practical Strategies from Nicholls State University Faculty</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71146" y="3740972"/>
            <a:ext cx="3815558" cy="878908"/>
          </a:xfrm>
        </p:spPr>
        <p:txBody>
          <a:bodyPr/>
          <a:lstStyle/>
          <a:p>
            <a:r>
              <a:rPr lang="en-US" sz="1800" dirty="0"/>
              <a:t>Presenters: Dr. Scott Banville, </a:t>
            </a:r>
          </a:p>
          <a:p>
            <a:r>
              <a:rPr lang="en-US" sz="1800" dirty="0"/>
              <a:t>Dr. Alex Fabrizio Sumpter, </a:t>
            </a:r>
          </a:p>
          <a:p>
            <a:r>
              <a:rPr lang="en-US" sz="1800" dirty="0"/>
              <a:t>Dr. Patrick Perkins, </a:t>
            </a:r>
          </a:p>
          <a:p>
            <a:r>
              <a:rPr lang="en-US" sz="1800" dirty="0"/>
              <a:t>Dr. Abigail Scherer</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AE1-0D2C-20D3-D96E-8784BF38CE60}"/>
              </a:ext>
            </a:extLst>
          </p:cNvPr>
          <p:cNvSpPr>
            <a:spLocks noGrp="1"/>
          </p:cNvSpPr>
          <p:nvPr>
            <p:ph type="ctrTitle"/>
          </p:nvPr>
        </p:nvSpPr>
        <p:spPr>
          <a:xfrm>
            <a:off x="727753" y="737975"/>
            <a:ext cx="4169664" cy="667512"/>
          </a:xfrm>
        </p:spPr>
        <p:txBody>
          <a:bodyPr/>
          <a:lstStyle/>
          <a:p>
            <a:r>
              <a:rPr lang="en-US" dirty="0"/>
              <a:t>strategies</a:t>
            </a:r>
          </a:p>
        </p:txBody>
      </p:sp>
      <p:sp>
        <p:nvSpPr>
          <p:cNvPr id="3" name="Subtitle 2">
            <a:extLst>
              <a:ext uri="{FF2B5EF4-FFF2-40B4-BE49-F238E27FC236}">
                <a16:creationId xmlns:a16="http://schemas.microsoft.com/office/drawing/2014/main" id="{A406B1CE-1696-65DF-8D54-510476E23B82}"/>
              </a:ext>
            </a:extLst>
          </p:cNvPr>
          <p:cNvSpPr>
            <a:spLocks noGrp="1"/>
          </p:cNvSpPr>
          <p:nvPr>
            <p:ph type="subTitle" idx="1"/>
          </p:nvPr>
        </p:nvSpPr>
        <p:spPr>
          <a:xfrm>
            <a:off x="727753" y="1728037"/>
            <a:ext cx="6479871" cy="2176272"/>
          </a:xfrm>
        </p:spPr>
        <p:txBody>
          <a:bodyPr/>
          <a:lstStyle/>
          <a:p>
            <a:pPr marL="342900" indent="-342900">
              <a:buFont typeface="Arial" panose="020B0604020202020204" pitchFamily="34" charset="0"/>
              <a:buChar char="•"/>
            </a:pPr>
            <a:r>
              <a:rPr lang="en-US" sz="1800" dirty="0"/>
              <a:t>Watch </a:t>
            </a:r>
            <a:r>
              <a:rPr lang="en-US" sz="1800" b="1" dirty="0"/>
              <a:t>Videos</a:t>
            </a:r>
            <a:r>
              <a:rPr lang="en-US" sz="1800" dirty="0"/>
              <a:t> and/or listen to </a:t>
            </a:r>
            <a:r>
              <a:rPr lang="en-US" sz="1800" b="1" dirty="0"/>
              <a:t>Podcasts</a:t>
            </a:r>
            <a:r>
              <a:rPr lang="en-US" sz="1800" dirty="0"/>
              <a:t> about dealing with test anxiety, writing anxiety, preparing for exams, and other </a:t>
            </a:r>
            <a:r>
              <a:rPr lang="en-US" sz="1800" b="1" dirty="0"/>
              <a:t>student issues </a:t>
            </a:r>
            <a:r>
              <a:rPr lang="en-US" sz="1800" dirty="0"/>
              <a:t>(The Learning Center, University of North Carolina, Chapel Hill (</a:t>
            </a:r>
            <a:r>
              <a:rPr lang="en-US" sz="1800" dirty="0">
                <a:hlinkClick r:id="rId2"/>
              </a:rPr>
              <a:t>https://learningcenter.unc.edu/tips-and-tools/)</a:t>
            </a:r>
            <a:r>
              <a:rPr lang="en-US" sz="1800" dirty="0"/>
              <a:t>)</a:t>
            </a:r>
          </a:p>
          <a:p>
            <a:endParaRPr lang="en-US" sz="1800" dirty="0"/>
          </a:p>
          <a:p>
            <a:pPr marL="342900" indent="-342900">
              <a:buFont typeface="Arial" panose="020B0604020202020204" pitchFamily="34" charset="0"/>
              <a:buChar char="•"/>
            </a:pPr>
            <a:r>
              <a:rPr lang="en-US" sz="1800" dirty="0"/>
              <a:t>Open up space in class via </a:t>
            </a:r>
            <a:r>
              <a:rPr lang="en-US" sz="1800" b="1" dirty="0"/>
              <a:t>informal writing </a:t>
            </a:r>
            <a:r>
              <a:rPr lang="en-US" sz="1800" dirty="0"/>
              <a:t>to talk about how the semester is going, what we're changing about how we approach learning, and what we're </a:t>
            </a:r>
            <a:r>
              <a:rPr lang="en-US" sz="1800" b="1" dirty="0"/>
              <a:t>struggling with </a:t>
            </a:r>
            <a:r>
              <a:rPr lang="en-US" sz="1800" dirty="0"/>
              <a:t>throughout the semester.</a:t>
            </a:r>
          </a:p>
          <a:p>
            <a:endParaRPr lang="en-US" sz="1800" dirty="0"/>
          </a:p>
          <a:p>
            <a:pPr marL="342900" indent="-342900">
              <a:buFont typeface="Arial" panose="020B0604020202020204" pitchFamily="34" charset="0"/>
              <a:buChar char="•"/>
            </a:pPr>
            <a:r>
              <a:rPr lang="en-US" sz="1800" dirty="0"/>
              <a:t>Talk about, post, etc. </a:t>
            </a:r>
            <a:r>
              <a:rPr lang="en-US" sz="1800" b="1" dirty="0"/>
              <a:t>campus events</a:t>
            </a:r>
            <a:r>
              <a:rPr lang="en-US" sz="1800" dirty="0"/>
              <a:t>: Relate, Open Mics, Speakers, Homecoming, etc. to help students engage in campus life.</a:t>
            </a:r>
          </a:p>
          <a:p>
            <a:endParaRPr lang="en-US" dirty="0"/>
          </a:p>
        </p:txBody>
      </p:sp>
    </p:spTree>
    <p:extLst>
      <p:ext uri="{BB962C8B-B14F-4D97-AF65-F5344CB8AC3E}">
        <p14:creationId xmlns:p14="http://schemas.microsoft.com/office/powerpoint/2010/main" val="168782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2660904"/>
            <a:ext cx="6400800" cy="768096"/>
          </a:xfrm>
        </p:spPr>
        <p:txBody>
          <a:bodyPr/>
          <a:lstStyle/>
          <a:p>
            <a:r>
              <a:rPr lang="en-US" sz="3600" dirty="0">
                <a:latin typeface="Arial Black" panose="020B0604020202020204" pitchFamily="34" charset="0"/>
                <a:cs typeface="Arial Black" panose="020B0604020202020204" pitchFamily="34" charset="0"/>
              </a:rPr>
              <a:t>How I radically revised my English co-req course in spring ’23 (and how it’s going)</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895600" y="5785415"/>
            <a:ext cx="6400800" cy="512064"/>
          </a:xfrm>
        </p:spPr>
        <p:txBody>
          <a:bodyPr/>
          <a:lstStyle/>
          <a:p>
            <a:pPr algn="ctr"/>
            <a:r>
              <a:rPr lang="en-US" sz="2400" dirty="0">
                <a:solidFill>
                  <a:schemeClr val="accent6"/>
                </a:solidFill>
                <a:latin typeface="Sabon Next LT" panose="02000500000000000000" pitchFamily="2" charset="0"/>
                <a:cs typeface="Sabon Next LT" panose="02000500000000000000" pitchFamily="2" charset="0"/>
              </a:rPr>
              <a:t>Dr. Alex Fabrizio Sumpter</a:t>
            </a:r>
          </a:p>
        </p:txBody>
      </p:sp>
    </p:spTree>
    <p:extLst>
      <p:ext uri="{BB962C8B-B14F-4D97-AF65-F5344CB8AC3E}">
        <p14:creationId xmlns:p14="http://schemas.microsoft.com/office/powerpoint/2010/main" val="295292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340F-F766-3713-047B-6EF40B2EA229}"/>
              </a:ext>
            </a:extLst>
          </p:cNvPr>
          <p:cNvSpPr>
            <a:spLocks noGrp="1"/>
          </p:cNvSpPr>
          <p:nvPr>
            <p:ph type="title"/>
          </p:nvPr>
        </p:nvSpPr>
        <p:spPr>
          <a:xfrm>
            <a:off x="760476" y="701040"/>
            <a:ext cx="10671048" cy="768096"/>
          </a:xfrm>
        </p:spPr>
        <p:txBody>
          <a:bodyPr/>
          <a:lstStyle/>
          <a:p>
            <a:r>
              <a:rPr lang="en-US" dirty="0"/>
              <a:t>Dr. Fabrizio sumpter’s </a:t>
            </a:r>
            <a:br>
              <a:rPr lang="en-US" dirty="0"/>
            </a:br>
            <a:r>
              <a:rPr lang="en-US" dirty="0" err="1"/>
              <a:t>engl</a:t>
            </a:r>
            <a:r>
              <a:rPr lang="en-US" dirty="0"/>
              <a:t> 100/100l course</a:t>
            </a:r>
          </a:p>
        </p:txBody>
      </p:sp>
      <p:sp>
        <p:nvSpPr>
          <p:cNvPr id="4" name="Slide Number Placeholder 3">
            <a:extLst>
              <a:ext uri="{FF2B5EF4-FFF2-40B4-BE49-F238E27FC236}">
                <a16:creationId xmlns:a16="http://schemas.microsoft.com/office/drawing/2014/main" id="{9A4908F9-8815-CF64-F446-D732914502C9}"/>
              </a:ext>
            </a:extLst>
          </p:cNvPr>
          <p:cNvSpPr>
            <a:spLocks noGrp="1"/>
          </p:cNvSpPr>
          <p:nvPr>
            <p:ph type="sldNum" sz="quarter" idx="12"/>
          </p:nvPr>
        </p:nvSpPr>
        <p:spPr/>
        <p:txBody>
          <a:bodyPr/>
          <a:lstStyle/>
          <a:p>
            <a:fld id="{48F63A3B-78C7-47BE-AE5E-E10140E04643}" type="slidenum">
              <a:rPr lang="en-US" smtClean="0"/>
              <a:pPr/>
              <a:t>12</a:t>
            </a:fld>
            <a:endParaRPr lang="en-US" dirty="0"/>
          </a:p>
        </p:txBody>
      </p:sp>
      <p:sp>
        <p:nvSpPr>
          <p:cNvPr id="5" name="Text Placeholder 4">
            <a:extLst>
              <a:ext uri="{FF2B5EF4-FFF2-40B4-BE49-F238E27FC236}">
                <a16:creationId xmlns:a16="http://schemas.microsoft.com/office/drawing/2014/main" id="{6AF3D057-3370-438D-FBD2-D1B6D670C6F4}"/>
              </a:ext>
            </a:extLst>
          </p:cNvPr>
          <p:cNvSpPr>
            <a:spLocks noGrp="1"/>
          </p:cNvSpPr>
          <p:nvPr>
            <p:ph type="body" idx="1"/>
          </p:nvPr>
        </p:nvSpPr>
        <p:spPr/>
        <p:txBody>
          <a:bodyPr/>
          <a:lstStyle/>
          <a:p>
            <a:r>
              <a:rPr lang="en-US" dirty="0"/>
              <a:t>Monday – reading</a:t>
            </a:r>
          </a:p>
        </p:txBody>
      </p:sp>
      <p:sp>
        <p:nvSpPr>
          <p:cNvPr id="6" name="Picture Placeholder 5">
            <a:extLst>
              <a:ext uri="{FF2B5EF4-FFF2-40B4-BE49-F238E27FC236}">
                <a16:creationId xmlns:a16="http://schemas.microsoft.com/office/drawing/2014/main" id="{505E6AE0-E1ED-DAD4-5A25-2E92EBCE3FCE}"/>
              </a:ext>
            </a:extLst>
          </p:cNvPr>
          <p:cNvSpPr>
            <a:spLocks noGrp="1"/>
          </p:cNvSpPr>
          <p:nvPr>
            <p:ph type="pic" sz="quarter" idx="23"/>
          </p:nvPr>
        </p:nvSpPr>
        <p:spPr/>
      </p:sp>
      <p:sp>
        <p:nvSpPr>
          <p:cNvPr id="7" name="Text Placeholder 6">
            <a:extLst>
              <a:ext uri="{FF2B5EF4-FFF2-40B4-BE49-F238E27FC236}">
                <a16:creationId xmlns:a16="http://schemas.microsoft.com/office/drawing/2014/main" id="{191501F4-DF0E-938F-4F6D-119D8F64240B}"/>
              </a:ext>
            </a:extLst>
          </p:cNvPr>
          <p:cNvSpPr>
            <a:spLocks noGrp="1"/>
          </p:cNvSpPr>
          <p:nvPr>
            <p:ph type="body" sz="quarter" idx="18"/>
          </p:nvPr>
        </p:nvSpPr>
        <p:spPr>
          <a:xfrm>
            <a:off x="992124" y="3827750"/>
            <a:ext cx="2770632" cy="2206752"/>
          </a:xfrm>
        </p:spPr>
        <p:txBody>
          <a:bodyPr/>
          <a:lstStyle/>
          <a:p>
            <a:r>
              <a:rPr lang="en-US" dirty="0"/>
              <a:t>Explicit reading instruction using OER materials</a:t>
            </a:r>
          </a:p>
          <a:p>
            <a:r>
              <a:rPr lang="en-US" dirty="0"/>
              <a:t>Pre-, during, and post-reading activities (completion grade)</a:t>
            </a:r>
          </a:p>
          <a:p>
            <a:r>
              <a:rPr lang="en-US" dirty="0"/>
              <a:t>Low-stakes exercise asking them to apply what they’ve read to their own writing</a:t>
            </a:r>
          </a:p>
          <a:p>
            <a:r>
              <a:rPr lang="en-US" dirty="0"/>
              <a:t>Reading classmates’ work</a:t>
            </a:r>
          </a:p>
        </p:txBody>
      </p:sp>
      <p:sp>
        <p:nvSpPr>
          <p:cNvPr id="8" name="Text Placeholder 7">
            <a:extLst>
              <a:ext uri="{FF2B5EF4-FFF2-40B4-BE49-F238E27FC236}">
                <a16:creationId xmlns:a16="http://schemas.microsoft.com/office/drawing/2014/main" id="{B2A359F7-F68A-870B-3AA1-B5FA631E9755}"/>
              </a:ext>
            </a:extLst>
          </p:cNvPr>
          <p:cNvSpPr>
            <a:spLocks noGrp="1"/>
          </p:cNvSpPr>
          <p:nvPr>
            <p:ph type="body" sz="quarter" idx="15"/>
          </p:nvPr>
        </p:nvSpPr>
        <p:spPr/>
        <p:txBody>
          <a:bodyPr/>
          <a:lstStyle/>
          <a:p>
            <a:r>
              <a:rPr lang="en-US" dirty="0"/>
              <a:t> Wednesday – writing</a:t>
            </a:r>
          </a:p>
        </p:txBody>
      </p:sp>
      <p:sp>
        <p:nvSpPr>
          <p:cNvPr id="9" name="Picture Placeholder 8">
            <a:extLst>
              <a:ext uri="{FF2B5EF4-FFF2-40B4-BE49-F238E27FC236}">
                <a16:creationId xmlns:a16="http://schemas.microsoft.com/office/drawing/2014/main" id="{F51C3495-6161-14BE-3727-5EDB820F543C}"/>
              </a:ext>
            </a:extLst>
          </p:cNvPr>
          <p:cNvSpPr>
            <a:spLocks noGrp="1"/>
          </p:cNvSpPr>
          <p:nvPr>
            <p:ph type="pic" sz="quarter" idx="25"/>
          </p:nvPr>
        </p:nvSpPr>
        <p:spPr/>
      </p:sp>
      <p:sp>
        <p:nvSpPr>
          <p:cNvPr id="10" name="Text Placeholder 9">
            <a:extLst>
              <a:ext uri="{FF2B5EF4-FFF2-40B4-BE49-F238E27FC236}">
                <a16:creationId xmlns:a16="http://schemas.microsoft.com/office/drawing/2014/main" id="{F7F18945-8DDA-8C97-4924-FBAB37BB33F7}"/>
              </a:ext>
            </a:extLst>
          </p:cNvPr>
          <p:cNvSpPr>
            <a:spLocks noGrp="1"/>
          </p:cNvSpPr>
          <p:nvPr>
            <p:ph type="body" sz="quarter" idx="21"/>
          </p:nvPr>
        </p:nvSpPr>
        <p:spPr>
          <a:xfrm>
            <a:off x="4710684" y="3827750"/>
            <a:ext cx="2770632" cy="2206752"/>
          </a:xfrm>
        </p:spPr>
        <p:txBody>
          <a:bodyPr/>
          <a:lstStyle/>
          <a:p>
            <a:r>
              <a:rPr lang="en-US" dirty="0"/>
              <a:t>Explicit writing instruction</a:t>
            </a:r>
          </a:p>
          <a:p>
            <a:r>
              <a:rPr lang="en-US" dirty="0"/>
              <a:t>Bite-size guided in-class writing</a:t>
            </a:r>
          </a:p>
          <a:p>
            <a:r>
              <a:rPr lang="en-US" dirty="0"/>
              <a:t>Iterative drafts</a:t>
            </a:r>
          </a:p>
          <a:p>
            <a:r>
              <a:rPr lang="en-US" dirty="0"/>
              <a:t>Outline building</a:t>
            </a:r>
          </a:p>
          <a:p>
            <a:r>
              <a:rPr lang="en-US" dirty="0"/>
              <a:t>Guided revision</a:t>
            </a:r>
          </a:p>
          <a:p>
            <a:r>
              <a:rPr lang="en-US" dirty="0"/>
              <a:t>Weekly graded writing assignment</a:t>
            </a:r>
          </a:p>
        </p:txBody>
      </p:sp>
      <p:sp>
        <p:nvSpPr>
          <p:cNvPr id="11" name="Text Placeholder 10">
            <a:extLst>
              <a:ext uri="{FF2B5EF4-FFF2-40B4-BE49-F238E27FC236}">
                <a16:creationId xmlns:a16="http://schemas.microsoft.com/office/drawing/2014/main" id="{D2490441-DE11-70F0-C471-1B069A5A1B24}"/>
              </a:ext>
            </a:extLst>
          </p:cNvPr>
          <p:cNvSpPr>
            <a:spLocks noGrp="1"/>
          </p:cNvSpPr>
          <p:nvPr>
            <p:ph type="body" sz="quarter" idx="17"/>
          </p:nvPr>
        </p:nvSpPr>
        <p:spPr/>
        <p:txBody>
          <a:bodyPr/>
          <a:lstStyle/>
          <a:p>
            <a:r>
              <a:rPr lang="en-US" dirty="0"/>
              <a:t> Friday – conferences</a:t>
            </a:r>
          </a:p>
        </p:txBody>
      </p:sp>
      <p:sp>
        <p:nvSpPr>
          <p:cNvPr id="12" name="Picture Placeholder 11">
            <a:extLst>
              <a:ext uri="{FF2B5EF4-FFF2-40B4-BE49-F238E27FC236}">
                <a16:creationId xmlns:a16="http://schemas.microsoft.com/office/drawing/2014/main" id="{D51EEBC2-0223-A518-1DB1-44FBBF614318}"/>
              </a:ext>
            </a:extLst>
          </p:cNvPr>
          <p:cNvSpPr>
            <a:spLocks noGrp="1"/>
          </p:cNvSpPr>
          <p:nvPr>
            <p:ph type="pic" sz="quarter" idx="24"/>
          </p:nvPr>
        </p:nvSpPr>
        <p:spPr/>
      </p:sp>
      <p:sp>
        <p:nvSpPr>
          <p:cNvPr id="13" name="Text Placeholder 12">
            <a:extLst>
              <a:ext uri="{FF2B5EF4-FFF2-40B4-BE49-F238E27FC236}">
                <a16:creationId xmlns:a16="http://schemas.microsoft.com/office/drawing/2014/main" id="{56EB7079-3DAD-A285-67DD-EB2BF3398060}"/>
              </a:ext>
            </a:extLst>
          </p:cNvPr>
          <p:cNvSpPr>
            <a:spLocks noGrp="1"/>
          </p:cNvSpPr>
          <p:nvPr>
            <p:ph type="body" sz="quarter" idx="22"/>
          </p:nvPr>
        </p:nvSpPr>
        <p:spPr>
          <a:xfrm>
            <a:off x="8371332" y="3977999"/>
            <a:ext cx="2770632" cy="2206752"/>
          </a:xfrm>
        </p:spPr>
        <p:txBody>
          <a:bodyPr/>
          <a:lstStyle/>
          <a:p>
            <a:r>
              <a:rPr lang="en-US" dirty="0"/>
              <a:t>Students meet with me and receive individual feedback about the writing they turned in on Wednesday and their progress in the course more generally</a:t>
            </a:r>
          </a:p>
        </p:txBody>
      </p:sp>
    </p:spTree>
    <p:extLst>
      <p:ext uri="{BB962C8B-B14F-4D97-AF65-F5344CB8AC3E}">
        <p14:creationId xmlns:p14="http://schemas.microsoft.com/office/powerpoint/2010/main" val="3267840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5" y="1901952"/>
            <a:ext cx="6751005" cy="768096"/>
          </a:xfrm>
        </p:spPr>
        <p:txBody>
          <a:bodyPr/>
          <a:lstStyle/>
          <a:p>
            <a:r>
              <a:rPr lang="en-US" dirty="0">
                <a:latin typeface="Arial Black" panose="020B0604020202020204" pitchFamily="34" charset="0"/>
                <a:ea typeface="Arial Regular" pitchFamily="34" charset="-122"/>
                <a:cs typeface="Arial Black" panose="020B0604020202020204" pitchFamily="34" charset="0"/>
              </a:rPr>
              <a:t>A familiar scene?</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3033390"/>
            <a:ext cx="5693664" cy="3122168"/>
          </a:xfrm>
        </p:spPr>
        <p:txBody>
          <a:bodyPr/>
          <a:lstStyle/>
          <a:p>
            <a:pPr>
              <a:lnSpc>
                <a:spcPct val="100000"/>
              </a:lnSpc>
            </a:pPr>
            <a:r>
              <a:rPr lang="en-US" sz="2200" dirty="0"/>
              <a:t>You, having assigned the reading and prepared thoughtful, meaningful discussion questions about it…</a:t>
            </a:r>
          </a:p>
          <a:p>
            <a:pPr>
              <a:lnSpc>
                <a:spcPct val="100000"/>
              </a:lnSpc>
            </a:pPr>
            <a:endParaRPr lang="en-US" sz="2200" dirty="0"/>
          </a:p>
          <a:p>
            <a:pPr>
              <a:lnSpc>
                <a:spcPct val="100000"/>
              </a:lnSpc>
            </a:pPr>
            <a:r>
              <a:rPr lang="en-US" sz="2200" dirty="0"/>
              <a:t>vs.</a:t>
            </a:r>
          </a:p>
          <a:p>
            <a:pPr>
              <a:lnSpc>
                <a:spcPct val="100000"/>
              </a:lnSpc>
            </a:pPr>
            <a:endParaRPr lang="en-US" sz="2200" dirty="0"/>
          </a:p>
          <a:p>
            <a:pPr>
              <a:lnSpc>
                <a:spcPct val="100000"/>
              </a:lnSpc>
            </a:pPr>
            <a:r>
              <a:rPr lang="en-US" sz="2200" dirty="0"/>
              <a:t>Your students, staring blankly at you…</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9114-86BC-5E10-EBB5-204A2DABDBC9}"/>
              </a:ext>
            </a:extLst>
          </p:cNvPr>
          <p:cNvSpPr>
            <a:spLocks noGrp="1"/>
          </p:cNvSpPr>
          <p:nvPr>
            <p:ph type="ctrTitle"/>
          </p:nvPr>
        </p:nvSpPr>
        <p:spPr>
          <a:xfrm>
            <a:off x="1527048" y="2429255"/>
            <a:ext cx="4169664" cy="667512"/>
          </a:xfrm>
        </p:spPr>
        <p:txBody>
          <a:bodyPr/>
          <a:lstStyle/>
          <a:p>
            <a:r>
              <a:rPr lang="en-US" dirty="0"/>
              <a:t>My solution?</a:t>
            </a:r>
          </a:p>
        </p:txBody>
      </p:sp>
      <p:sp>
        <p:nvSpPr>
          <p:cNvPr id="3" name="Subtitle 2">
            <a:extLst>
              <a:ext uri="{FF2B5EF4-FFF2-40B4-BE49-F238E27FC236}">
                <a16:creationId xmlns:a16="http://schemas.microsoft.com/office/drawing/2014/main" id="{4B957438-15E7-F840-0233-A00351028DE0}"/>
              </a:ext>
            </a:extLst>
          </p:cNvPr>
          <p:cNvSpPr>
            <a:spLocks noGrp="1"/>
          </p:cNvSpPr>
          <p:nvPr>
            <p:ph type="subTitle" idx="1"/>
          </p:nvPr>
        </p:nvSpPr>
        <p:spPr>
          <a:xfrm>
            <a:off x="1527048" y="3761233"/>
            <a:ext cx="4169664" cy="2176272"/>
          </a:xfrm>
        </p:spPr>
        <p:txBody>
          <a:bodyPr/>
          <a:lstStyle/>
          <a:p>
            <a:r>
              <a:rPr lang="en-US" dirty="0"/>
              <a:t>No more reading homework in ENGL 100/100L.</a:t>
            </a:r>
          </a:p>
        </p:txBody>
      </p:sp>
    </p:spTree>
    <p:extLst>
      <p:ext uri="{BB962C8B-B14F-4D97-AF65-F5344CB8AC3E}">
        <p14:creationId xmlns:p14="http://schemas.microsoft.com/office/powerpoint/2010/main" val="341193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p:txBody>
          <a:bodyPr/>
          <a:lstStyle/>
          <a:p>
            <a:r>
              <a:rPr lang="en-US" dirty="0"/>
              <a:t>Reading Activities</a:t>
            </a:r>
          </a:p>
        </p:txBody>
      </p:sp>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p:txBody>
          <a:bodyPr/>
          <a:lstStyle/>
          <a:p>
            <a:r>
              <a:rPr lang="en-US" dirty="0"/>
              <a:t>Pre-reading</a:t>
            </a:r>
          </a:p>
        </p:txBody>
      </p:sp>
      <p:pic>
        <p:nvPicPr>
          <p:cNvPr id="72" name="Picture Placeholder 71" descr="Open book outline">
            <a:extLst>
              <a:ext uri="{FF2B5EF4-FFF2-40B4-BE49-F238E27FC236}">
                <a16:creationId xmlns:a16="http://schemas.microsoft.com/office/drawing/2014/main" id="{FD5AE93E-9743-FD3B-C935-638BF9D159CC}"/>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a:stretch/>
        </p:blipFill>
        <p:spPr/>
      </p:pic>
      <p:sp>
        <p:nvSpPr>
          <p:cNvPr id="6" name="Text Placeholder 5">
            <a:extLst>
              <a:ext uri="{FF2B5EF4-FFF2-40B4-BE49-F238E27FC236}">
                <a16:creationId xmlns:a16="http://schemas.microsoft.com/office/drawing/2014/main" id="{5AD6749A-51D8-599C-7C31-9922CF228D32}"/>
              </a:ext>
            </a:extLst>
          </p:cNvPr>
          <p:cNvSpPr>
            <a:spLocks noGrp="1"/>
          </p:cNvSpPr>
          <p:nvPr>
            <p:ph type="body" sz="quarter" idx="18"/>
          </p:nvPr>
        </p:nvSpPr>
        <p:spPr/>
        <p:txBody>
          <a:bodyPr/>
          <a:lstStyle/>
          <a:p>
            <a:r>
              <a:rPr lang="en-US" dirty="0"/>
              <a:t>Predictions and questions</a:t>
            </a:r>
          </a:p>
          <a:p>
            <a:r>
              <a:rPr lang="en-US" dirty="0"/>
              <a:t>Look at title and graphics</a:t>
            </a:r>
          </a:p>
          <a:p>
            <a:r>
              <a:rPr lang="en-US" dirty="0"/>
              <a:t>Research author</a:t>
            </a:r>
          </a:p>
          <a:p>
            <a:r>
              <a:rPr lang="en-US" dirty="0"/>
              <a:t>Beginning and ending paragraphs</a:t>
            </a:r>
          </a:p>
        </p:txBody>
      </p:sp>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p:txBody>
          <a:bodyPr/>
          <a:lstStyle/>
          <a:p>
            <a:r>
              <a:rPr lang="en-US" dirty="0"/>
              <a:t>During reading</a:t>
            </a:r>
          </a:p>
        </p:txBody>
      </p:sp>
      <p:pic>
        <p:nvPicPr>
          <p:cNvPr id="76" name="Picture Placeholder 75" descr="Typewriter with solid fill">
            <a:extLst>
              <a:ext uri="{FF2B5EF4-FFF2-40B4-BE49-F238E27FC236}">
                <a16:creationId xmlns:a16="http://schemas.microsoft.com/office/drawing/2014/main" id="{7541E72A-A0CB-A011-55A9-1126F707D889}"/>
              </a:ext>
            </a:extLst>
          </p:cNvPr>
          <p:cNvPicPr>
            <a:picLocks noGrp="1" noChangeAspect="1"/>
          </p:cNvPicPr>
          <p:nvPr>
            <p:ph type="pic" sz="quarter" idx="25"/>
          </p:nvPr>
        </p:nvPicPr>
        <p:blipFill>
          <a:blip r:embed="rId4">
            <a:extLst>
              <a:ext uri="{96DAC541-7B7A-43D3-8B79-37D633B846F1}">
                <asvg:svgBlip xmlns:asvg="http://schemas.microsoft.com/office/drawing/2016/SVG/main" r:embed="rId5"/>
              </a:ext>
            </a:extLst>
          </a:blip>
          <a:srcRect/>
          <a:stretch/>
        </p:blipFill>
        <p:spPr/>
      </p:pic>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p:txBody>
          <a:bodyPr/>
          <a:lstStyle/>
          <a:p>
            <a:r>
              <a:rPr lang="en-US" dirty="0"/>
              <a:t>Key phrases</a:t>
            </a:r>
          </a:p>
          <a:p>
            <a:r>
              <a:rPr lang="en-US" dirty="0"/>
              <a:t>Build a timeline</a:t>
            </a:r>
          </a:p>
          <a:p>
            <a:r>
              <a:rPr lang="en-US" dirty="0"/>
              <a:t>Annotate</a:t>
            </a:r>
          </a:p>
          <a:p>
            <a:r>
              <a:rPr lang="en-US" dirty="0"/>
              <a:t>Define vocabulary terms</a:t>
            </a:r>
          </a:p>
          <a:p>
            <a:endParaRPr lang="en-US" dirty="0"/>
          </a:p>
        </p:txBody>
      </p:sp>
      <p:sp>
        <p:nvSpPr>
          <p:cNvPr id="4" name="Text Placeholder 3">
            <a:extLst>
              <a:ext uri="{FF2B5EF4-FFF2-40B4-BE49-F238E27FC236}">
                <a16:creationId xmlns:a16="http://schemas.microsoft.com/office/drawing/2014/main" id="{03745CA7-A767-9133-8871-800B16D5D722}"/>
              </a:ext>
            </a:extLst>
          </p:cNvPr>
          <p:cNvSpPr>
            <a:spLocks noGrp="1"/>
          </p:cNvSpPr>
          <p:nvPr>
            <p:ph type="body" sz="quarter" idx="17"/>
          </p:nvPr>
        </p:nvSpPr>
        <p:spPr/>
        <p:txBody>
          <a:bodyPr/>
          <a:lstStyle/>
          <a:p>
            <a:r>
              <a:rPr lang="en-US" dirty="0"/>
              <a:t>Post-reading</a:t>
            </a:r>
          </a:p>
        </p:txBody>
      </p:sp>
      <p:pic>
        <p:nvPicPr>
          <p:cNvPr id="80" name="Picture Placeholder 79" descr="Storytelling with solid fill">
            <a:extLst>
              <a:ext uri="{FF2B5EF4-FFF2-40B4-BE49-F238E27FC236}">
                <a16:creationId xmlns:a16="http://schemas.microsoft.com/office/drawing/2014/main" id="{FCC17566-BE36-5CE0-25C6-8AC132D1479D}"/>
              </a:ext>
            </a:extLst>
          </p:cNvPr>
          <p:cNvPicPr>
            <a:picLocks noGrp="1" noChangeAspect="1"/>
          </p:cNvPicPr>
          <p:nvPr>
            <p:ph type="pic" sz="quarter" idx="24"/>
          </p:nvPr>
        </p:nvPicPr>
        <p:blipFill>
          <a:blip r:embed="rId6">
            <a:extLst>
              <a:ext uri="{96DAC541-7B7A-43D3-8B79-37D633B846F1}">
                <asvg:svgBlip xmlns:asvg="http://schemas.microsoft.com/office/drawing/2016/SVG/main" r:embed="rId7"/>
              </a:ext>
            </a:extLst>
          </a:blip>
          <a:srcRect t="85" b="85"/>
          <a:stretch/>
        </p:blipFill>
        <p:spPr/>
      </p:pic>
      <p:sp>
        <p:nvSpPr>
          <p:cNvPr id="8" name="Text Placeholder 7">
            <a:extLst>
              <a:ext uri="{FF2B5EF4-FFF2-40B4-BE49-F238E27FC236}">
                <a16:creationId xmlns:a16="http://schemas.microsoft.com/office/drawing/2014/main" id="{7063C991-877C-CD1D-A03D-547E04121FE0}"/>
              </a:ext>
            </a:extLst>
          </p:cNvPr>
          <p:cNvSpPr>
            <a:spLocks noGrp="1"/>
          </p:cNvSpPr>
          <p:nvPr>
            <p:ph type="body" sz="quarter" idx="22"/>
          </p:nvPr>
        </p:nvSpPr>
        <p:spPr/>
        <p:txBody>
          <a:bodyPr/>
          <a:lstStyle/>
          <a:p>
            <a:r>
              <a:rPr lang="en-US" dirty="0"/>
              <a:t>Respond to original predictions and questions</a:t>
            </a:r>
          </a:p>
          <a:p>
            <a:r>
              <a:rPr lang="en-US" dirty="0"/>
              <a:t>Statement of significance</a:t>
            </a:r>
          </a:p>
          <a:p>
            <a:r>
              <a:rPr lang="en-US" dirty="0"/>
              <a:t>Pre-written questions</a:t>
            </a:r>
          </a:p>
          <a:p>
            <a:r>
              <a:rPr lang="en-US" dirty="0"/>
              <a:t>Connect with another reading</a:t>
            </a:r>
          </a:p>
          <a:p>
            <a:endParaRPr lang="en-US" dirty="0"/>
          </a:p>
          <a:p>
            <a:endParaRPr lang="en-US" dirty="0"/>
          </a:p>
        </p:txBody>
      </p:sp>
    </p:spTree>
    <p:extLst>
      <p:ext uri="{BB962C8B-B14F-4D97-AF65-F5344CB8AC3E}">
        <p14:creationId xmlns:p14="http://schemas.microsoft.com/office/powerpoint/2010/main" val="24990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p:txBody>
          <a:bodyPr/>
          <a:lstStyle/>
          <a:p>
            <a:r>
              <a:rPr lang="en-US" sz="4400" dirty="0">
                <a:latin typeface="+mj-lt"/>
              </a:rPr>
              <a:t>Where do they go </a:t>
            </a:r>
            <a:br>
              <a:rPr lang="en-US" sz="4400" dirty="0">
                <a:latin typeface="+mj-lt"/>
              </a:rPr>
            </a:br>
            <a:r>
              <a:rPr lang="en-US" sz="4400" dirty="0">
                <a:latin typeface="+mj-lt"/>
              </a:rPr>
              <a:t>from here?</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389119" y="4308475"/>
            <a:ext cx="6212205" cy="1020763"/>
          </a:xfrm>
        </p:spPr>
        <p:txBody>
          <a:bodyPr/>
          <a:lstStyle/>
          <a:p>
            <a:r>
              <a:rPr lang="en-US" dirty="0"/>
              <a:t>And how is this going in the classroom?</a:t>
            </a:r>
          </a:p>
        </p:txBody>
      </p:sp>
    </p:spTree>
    <p:extLst>
      <p:ext uri="{BB962C8B-B14F-4D97-AF65-F5344CB8AC3E}">
        <p14:creationId xmlns:p14="http://schemas.microsoft.com/office/powerpoint/2010/main" val="68568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2712720" y="531900"/>
            <a:ext cx="6766560" cy="768096"/>
          </a:xfrm>
        </p:spPr>
        <p:txBody>
          <a:bodyPr/>
          <a:lstStyle/>
          <a:p>
            <a:r>
              <a:rPr lang="en-US" dirty="0"/>
              <a:t>Resources </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2712720" y="1487066"/>
            <a:ext cx="5879592" cy="2700528"/>
          </a:xfrm>
        </p:spPr>
        <p:txBody>
          <a:bodyPr/>
          <a:lstStyle/>
          <a:p>
            <a:r>
              <a:rPr lang="en-US" dirty="0">
                <a:effectLst/>
                <a:latin typeface="Helvetica Neue" panose="02000503000000020004" pitchFamily="2" charset="0"/>
              </a:rPr>
              <a:t>Bunn, Michael. “Motivation and Connection: Teaching Reading (and Writing) in the Composition Classroom.” </a:t>
            </a:r>
            <a:r>
              <a:rPr lang="en-US" i="1" dirty="0">
                <a:effectLst/>
                <a:latin typeface="Helvetica Neue" panose="02000503000000020004" pitchFamily="2" charset="0"/>
              </a:rPr>
              <a:t>College Composition and Communication</a:t>
            </a:r>
            <a:r>
              <a:rPr lang="en-US" dirty="0">
                <a:effectLst/>
                <a:latin typeface="Helvetica Neue" panose="02000503000000020004" pitchFamily="2" charset="0"/>
              </a:rPr>
              <a:t> 64.3 (2013): 496–516.</a:t>
            </a:r>
          </a:p>
          <a:p>
            <a:endParaRPr lang="en-US" dirty="0">
              <a:effectLst/>
              <a:latin typeface="Helvetica Neue" panose="02000503000000020004" pitchFamily="2" charset="0"/>
            </a:endParaRPr>
          </a:p>
          <a:p>
            <a:r>
              <a:rPr lang="en-US" dirty="0">
                <a:effectLst/>
                <a:latin typeface="Helvetica Neue" panose="02000503000000020004" pitchFamily="2" charset="0"/>
              </a:rPr>
              <a:t>Horning, Alice. “Critical Reading for Better Writing: Three Strategies for the Composition Classroom.” </a:t>
            </a:r>
            <a:r>
              <a:rPr lang="en-US" i="1" dirty="0">
                <a:effectLst/>
                <a:latin typeface="Helvetica Neue" panose="02000503000000020004" pitchFamily="2" charset="0"/>
              </a:rPr>
              <a:t>Michigan Academician</a:t>
            </a:r>
            <a:r>
              <a:rPr lang="en-US" dirty="0">
                <a:effectLst/>
                <a:latin typeface="Helvetica Neue" panose="02000503000000020004" pitchFamily="2" charset="0"/>
              </a:rPr>
              <a:t> 48.1 (2021): 114–115.</a:t>
            </a:r>
          </a:p>
          <a:p>
            <a:endParaRPr lang="en-US" dirty="0">
              <a:effectLst/>
              <a:latin typeface="Helvetica Neue" panose="02000503000000020004" pitchFamily="2" charset="0"/>
            </a:endParaRPr>
          </a:p>
          <a:p>
            <a:r>
              <a:rPr lang="en-US" dirty="0" err="1">
                <a:effectLst/>
                <a:latin typeface="Helvetica Neue" panose="02000503000000020004" pitchFamily="2" charset="0"/>
              </a:rPr>
              <a:t>Carillo</a:t>
            </a:r>
            <a:r>
              <a:rPr lang="en-US" dirty="0">
                <a:effectLst/>
                <a:latin typeface="Helvetica Neue" panose="02000503000000020004" pitchFamily="2" charset="0"/>
              </a:rPr>
              <a:t>, Ellen C. “Making Reading Visible in the Classroom.” </a:t>
            </a:r>
            <a:r>
              <a:rPr lang="en-US" i="1" dirty="0">
                <a:effectLst/>
                <a:latin typeface="Helvetica Neue" panose="02000503000000020004" pitchFamily="2" charset="0"/>
              </a:rPr>
              <a:t>Currents in teaching and learning</a:t>
            </a:r>
            <a:r>
              <a:rPr lang="en-US" dirty="0">
                <a:effectLst/>
                <a:latin typeface="Helvetica Neue" panose="02000503000000020004" pitchFamily="2" charset="0"/>
              </a:rPr>
              <a:t> 1.2 (2009): 37-41.</a:t>
            </a:r>
          </a:p>
          <a:p>
            <a:endParaRPr lang="en-US" dirty="0">
              <a:latin typeface="Helvetica Neue" panose="02000503000000020004" pitchFamily="2" charset="0"/>
            </a:endParaRPr>
          </a:p>
          <a:p>
            <a:r>
              <a:rPr lang="en-US" b="1" dirty="0" err="1">
                <a:effectLst/>
                <a:latin typeface="Helvetica Neue" panose="02000503000000020004" pitchFamily="2" charset="0"/>
              </a:rPr>
              <a:t>Carillo</a:t>
            </a:r>
            <a:r>
              <a:rPr lang="en-US" b="1" dirty="0">
                <a:effectLst/>
                <a:latin typeface="Helvetica Neue" panose="02000503000000020004" pitchFamily="2" charset="0"/>
              </a:rPr>
              <a:t>, Ellen C. </a:t>
            </a:r>
            <a:r>
              <a:rPr lang="en-US" b="1" i="1" dirty="0">
                <a:effectLst/>
                <a:latin typeface="Helvetica Neue" panose="02000503000000020004" pitchFamily="2" charset="0"/>
              </a:rPr>
              <a:t>A Writer’s Guide to Mindful Reading. </a:t>
            </a:r>
            <a:r>
              <a:rPr lang="en-US" b="1" dirty="0">
                <a:effectLst/>
                <a:latin typeface="Helvetica Neue" panose="02000503000000020004" pitchFamily="2" charset="0"/>
              </a:rPr>
              <a:t>The WAC Clearinghouse; University Press of Colorado, 2017.</a:t>
            </a:r>
          </a:p>
          <a:p>
            <a:endParaRPr lang="en-US" dirty="0">
              <a:effectLst/>
              <a:latin typeface="Helvetica Neue" panose="02000503000000020004" pitchFamily="2" charset="0"/>
            </a:endParaRPr>
          </a:p>
          <a:p>
            <a:r>
              <a:rPr lang="en-US" dirty="0">
                <a:effectLst/>
                <a:latin typeface="Helvetica Neue" panose="02000503000000020004" pitchFamily="2" charset="0"/>
              </a:rPr>
              <a:t>Horning, Alice S. “Reading Across the Curriculum as the Key to Student Success.” </a:t>
            </a:r>
            <a:r>
              <a:rPr lang="en-US" i="1" dirty="0">
                <a:effectLst/>
                <a:latin typeface="Helvetica Neue" panose="02000503000000020004" pitchFamily="2" charset="0"/>
              </a:rPr>
              <a:t>Across the disciplines</a:t>
            </a:r>
            <a:r>
              <a:rPr lang="en-US" dirty="0">
                <a:effectLst/>
                <a:latin typeface="Helvetica Neue" panose="02000503000000020004" pitchFamily="2" charset="0"/>
              </a:rPr>
              <a:t> 4.1 (2007): 1–17.</a:t>
            </a:r>
          </a:p>
          <a:p>
            <a:endParaRPr lang="en-US" dirty="0">
              <a:effectLst/>
              <a:latin typeface="Helvetica Neue" panose="02000503000000020004" pitchFamily="2" charset="0"/>
            </a:endParaRPr>
          </a:p>
          <a:p>
            <a:r>
              <a:rPr lang="en-US" dirty="0">
                <a:effectLst/>
                <a:latin typeface="Helvetica Neue" panose="02000503000000020004" pitchFamily="2" charset="0"/>
              </a:rPr>
              <a:t>Tetreault, Diane </a:t>
            </a:r>
            <a:r>
              <a:rPr lang="en-US" dirty="0" err="1">
                <a:effectLst/>
                <a:latin typeface="Helvetica Neue" panose="02000503000000020004" pitchFamily="2" charset="0"/>
              </a:rPr>
              <a:t>DeVideo</a:t>
            </a:r>
            <a:r>
              <a:rPr lang="en-US" dirty="0">
                <a:effectLst/>
                <a:latin typeface="Helvetica Neue" panose="02000503000000020004" pitchFamily="2" charset="0"/>
              </a:rPr>
              <a:t>, and Carole Center. “But I’m Not a Reading Teacher!” </a:t>
            </a:r>
            <a:r>
              <a:rPr lang="en-US" i="1" dirty="0">
                <a:effectLst/>
                <a:latin typeface="Helvetica Neue" panose="02000503000000020004" pitchFamily="2" charset="0"/>
              </a:rPr>
              <a:t>Open Words </a:t>
            </a:r>
            <a:r>
              <a:rPr lang="en-US" dirty="0">
                <a:effectLst/>
                <a:latin typeface="Helvetica Neue" panose="02000503000000020004" pitchFamily="2" charset="0"/>
              </a:rPr>
              <a:t>3.1 (2009): 45-61.</a:t>
            </a:r>
          </a:p>
          <a:p>
            <a:endParaRPr lang="en-US" dirty="0"/>
          </a:p>
        </p:txBody>
      </p:sp>
    </p:spTree>
    <p:extLst>
      <p:ext uri="{BB962C8B-B14F-4D97-AF65-F5344CB8AC3E}">
        <p14:creationId xmlns:p14="http://schemas.microsoft.com/office/powerpoint/2010/main" val="9481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15AA-75D3-8F05-ABD8-B451A1798088}"/>
              </a:ext>
            </a:extLst>
          </p:cNvPr>
          <p:cNvSpPr>
            <a:spLocks noGrp="1"/>
          </p:cNvSpPr>
          <p:nvPr>
            <p:ph type="title"/>
          </p:nvPr>
        </p:nvSpPr>
        <p:spPr>
          <a:xfrm>
            <a:off x="4224528" y="824992"/>
            <a:ext cx="6766560" cy="768096"/>
          </a:xfrm>
        </p:spPr>
        <p:txBody>
          <a:bodyPr anchor="t">
            <a:normAutofit/>
          </a:bodyPr>
          <a:lstStyle/>
          <a:p>
            <a:r>
              <a:rPr lang="en-US" sz="4100" dirty="0"/>
              <a:t>Dr. Scott Banville</a:t>
            </a:r>
          </a:p>
        </p:txBody>
      </p:sp>
      <p:sp>
        <p:nvSpPr>
          <p:cNvPr id="3" name="Content Placeholder 2">
            <a:extLst>
              <a:ext uri="{FF2B5EF4-FFF2-40B4-BE49-F238E27FC236}">
                <a16:creationId xmlns:a16="http://schemas.microsoft.com/office/drawing/2014/main" id="{B570DB39-1AF1-43A5-3166-573340D9242F}"/>
              </a:ext>
            </a:extLst>
          </p:cNvPr>
          <p:cNvSpPr>
            <a:spLocks noGrp="1"/>
          </p:cNvSpPr>
          <p:nvPr>
            <p:ph idx="1"/>
          </p:nvPr>
        </p:nvSpPr>
        <p:spPr>
          <a:xfrm>
            <a:off x="4224528" y="1686560"/>
            <a:ext cx="6766560" cy="1069549"/>
          </a:xfrm>
        </p:spPr>
        <p:txBody>
          <a:bodyPr>
            <a:normAutofit/>
          </a:bodyPr>
          <a:lstStyle/>
          <a:p>
            <a:r>
              <a:rPr lang="en-US" dirty="0"/>
              <a:t>Scott Banville is co-WPA of the Writing Program at Nicholls State University. He has taught courses such as English 100 since 2008. He was part of the inaugural English 100 team at Nicholls in 2013. He has presented about Nicholls's English 100 program at CWPA and 4Cs.</a:t>
            </a:r>
          </a:p>
        </p:txBody>
      </p:sp>
      <p:sp>
        <p:nvSpPr>
          <p:cNvPr id="10" name="Slide Number Placeholder 4">
            <a:extLst>
              <a:ext uri="{FF2B5EF4-FFF2-40B4-BE49-F238E27FC236}">
                <a16:creationId xmlns:a16="http://schemas.microsoft.com/office/drawing/2014/main" id="{A1799237-462B-040B-A581-B9859E91205D}"/>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2</a:t>
            </a:fld>
            <a:endParaRPr lang="en-US"/>
          </a:p>
        </p:txBody>
      </p:sp>
      <p:sp>
        <p:nvSpPr>
          <p:cNvPr id="4" name="Title 1">
            <a:extLst>
              <a:ext uri="{FF2B5EF4-FFF2-40B4-BE49-F238E27FC236}">
                <a16:creationId xmlns:a16="http://schemas.microsoft.com/office/drawing/2014/main" id="{C24993AF-C81C-7F8C-5FED-0410AAA1E903}"/>
              </a:ext>
            </a:extLst>
          </p:cNvPr>
          <p:cNvSpPr txBox="1">
            <a:spLocks/>
          </p:cNvSpPr>
          <p:nvPr/>
        </p:nvSpPr>
        <p:spPr>
          <a:xfrm>
            <a:off x="4224528" y="3436650"/>
            <a:ext cx="6766560" cy="3441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4100" dirty="0"/>
              <a:t>Dr. Alex Fabrizio sumpter</a:t>
            </a:r>
          </a:p>
        </p:txBody>
      </p:sp>
      <p:sp>
        <p:nvSpPr>
          <p:cNvPr id="5" name="Content Placeholder 2">
            <a:extLst>
              <a:ext uri="{FF2B5EF4-FFF2-40B4-BE49-F238E27FC236}">
                <a16:creationId xmlns:a16="http://schemas.microsoft.com/office/drawing/2014/main" id="{4A5DD8EA-A425-24AC-505E-8B71FF541074}"/>
              </a:ext>
            </a:extLst>
          </p:cNvPr>
          <p:cNvSpPr txBox="1">
            <a:spLocks/>
          </p:cNvSpPr>
          <p:nvPr/>
        </p:nvSpPr>
        <p:spPr>
          <a:xfrm>
            <a:off x="4224528" y="4823195"/>
            <a:ext cx="6766560" cy="120981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Alex Fabrizio Sumpter is assistant professor of modern and postmodern British literature at Nicholls State University, where she’s worked since 2019. Her research in Caribbean modernist literature has appeared in </a:t>
            </a:r>
            <a:r>
              <a:rPr lang="en-US" i="1" dirty="0"/>
              <a:t>The Space Between, ARIEL, </a:t>
            </a:r>
            <a:r>
              <a:rPr lang="en-US" dirty="0"/>
              <a:t>and </a:t>
            </a:r>
            <a:r>
              <a:rPr lang="en-US" i="1" dirty="0" err="1"/>
              <a:t>Wasafiri</a:t>
            </a:r>
            <a:r>
              <a:rPr lang="en-US" i="1" dirty="0"/>
              <a:t>. </a:t>
            </a:r>
            <a:r>
              <a:rPr lang="en-US" dirty="0"/>
              <a:t>She is also a novelist, with six books out or forthcoming from Macmillan.</a:t>
            </a:r>
          </a:p>
        </p:txBody>
      </p:sp>
    </p:spTree>
    <p:extLst>
      <p:ext uri="{BB962C8B-B14F-4D97-AF65-F5344CB8AC3E}">
        <p14:creationId xmlns:p14="http://schemas.microsoft.com/office/powerpoint/2010/main" val="270270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15AA-75D3-8F05-ABD8-B451A1798088}"/>
              </a:ext>
            </a:extLst>
          </p:cNvPr>
          <p:cNvSpPr>
            <a:spLocks noGrp="1"/>
          </p:cNvSpPr>
          <p:nvPr>
            <p:ph type="title"/>
          </p:nvPr>
        </p:nvSpPr>
        <p:spPr>
          <a:xfrm>
            <a:off x="4224528" y="824992"/>
            <a:ext cx="6766560" cy="768096"/>
          </a:xfrm>
        </p:spPr>
        <p:txBody>
          <a:bodyPr anchor="t">
            <a:normAutofit/>
          </a:bodyPr>
          <a:lstStyle/>
          <a:p>
            <a:r>
              <a:rPr lang="en-US" sz="4100" dirty="0"/>
              <a:t>Dr. Patrick </a:t>
            </a:r>
            <a:r>
              <a:rPr lang="en-US" sz="4100" dirty="0" err="1"/>
              <a:t>perkins</a:t>
            </a:r>
            <a:endParaRPr lang="en-US" sz="4100" dirty="0"/>
          </a:p>
        </p:txBody>
      </p:sp>
      <p:sp>
        <p:nvSpPr>
          <p:cNvPr id="3" name="Content Placeholder 2">
            <a:extLst>
              <a:ext uri="{FF2B5EF4-FFF2-40B4-BE49-F238E27FC236}">
                <a16:creationId xmlns:a16="http://schemas.microsoft.com/office/drawing/2014/main" id="{B570DB39-1AF1-43A5-3166-573340D9242F}"/>
              </a:ext>
            </a:extLst>
          </p:cNvPr>
          <p:cNvSpPr>
            <a:spLocks noGrp="1"/>
          </p:cNvSpPr>
          <p:nvPr>
            <p:ph idx="1"/>
          </p:nvPr>
        </p:nvSpPr>
        <p:spPr>
          <a:xfrm>
            <a:off x="4224528" y="1686560"/>
            <a:ext cx="6766560" cy="1069549"/>
          </a:xfrm>
        </p:spPr>
        <p:txBody>
          <a:bodyPr>
            <a:noAutofit/>
          </a:bodyPr>
          <a:lstStyle/>
          <a:p>
            <a:r>
              <a:rPr lang="en-US" dirty="0"/>
              <a:t>Patrick Perkins, Associate Professor, teaches Renaissance Literature, Restoration and 18th Century Literature, and Composition at Nicholls State University. He has also taught courses on Sports and Literature, Woody Guthrie, and Greenwich Village in the late 1950s, and has published articles on Edmund Spenser, William Shakespeare, and Mary Shelley.</a:t>
            </a:r>
          </a:p>
        </p:txBody>
      </p:sp>
      <p:sp>
        <p:nvSpPr>
          <p:cNvPr id="10" name="Slide Number Placeholder 4">
            <a:extLst>
              <a:ext uri="{FF2B5EF4-FFF2-40B4-BE49-F238E27FC236}">
                <a16:creationId xmlns:a16="http://schemas.microsoft.com/office/drawing/2014/main" id="{A1799237-462B-040B-A581-B9859E91205D}"/>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3</a:t>
            </a:fld>
            <a:endParaRPr lang="en-US"/>
          </a:p>
        </p:txBody>
      </p:sp>
      <p:sp>
        <p:nvSpPr>
          <p:cNvPr id="4" name="Title 1">
            <a:extLst>
              <a:ext uri="{FF2B5EF4-FFF2-40B4-BE49-F238E27FC236}">
                <a16:creationId xmlns:a16="http://schemas.microsoft.com/office/drawing/2014/main" id="{C24993AF-C81C-7F8C-5FED-0410AAA1E903}"/>
              </a:ext>
            </a:extLst>
          </p:cNvPr>
          <p:cNvSpPr txBox="1">
            <a:spLocks/>
          </p:cNvSpPr>
          <p:nvPr/>
        </p:nvSpPr>
        <p:spPr>
          <a:xfrm>
            <a:off x="4224528" y="3630288"/>
            <a:ext cx="6766560" cy="3441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4100" dirty="0"/>
              <a:t>Dr. Abigail </a:t>
            </a:r>
            <a:r>
              <a:rPr lang="en-US" sz="4100" dirty="0" err="1"/>
              <a:t>scherer</a:t>
            </a:r>
            <a:endParaRPr lang="en-US" sz="4100" dirty="0"/>
          </a:p>
        </p:txBody>
      </p:sp>
      <p:sp>
        <p:nvSpPr>
          <p:cNvPr id="5" name="Content Placeholder 2">
            <a:extLst>
              <a:ext uri="{FF2B5EF4-FFF2-40B4-BE49-F238E27FC236}">
                <a16:creationId xmlns:a16="http://schemas.microsoft.com/office/drawing/2014/main" id="{4A5DD8EA-A425-24AC-505E-8B71FF541074}"/>
              </a:ext>
            </a:extLst>
          </p:cNvPr>
          <p:cNvSpPr txBox="1">
            <a:spLocks/>
          </p:cNvSpPr>
          <p:nvPr/>
        </p:nvSpPr>
        <p:spPr>
          <a:xfrm>
            <a:off x="4224528" y="4461291"/>
            <a:ext cx="6766560" cy="12098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Abigail Scherer, Associate Professor of English, teaches medieval literature, early modern poetry and drama, and Composition at Nicholls State University in Thibodaux, Louisiana. Her articles have appeared in </a:t>
            </a:r>
            <a:r>
              <a:rPr lang="en-US" i="1" dirty="0"/>
              <a:t>The John Donne Journal, Renaissance Papers </a:t>
            </a:r>
            <a:r>
              <a:rPr lang="en-US" dirty="0"/>
              <a:t>and </a:t>
            </a:r>
            <a:r>
              <a:rPr lang="en-US" i="1" dirty="0"/>
              <a:t>Comparative Drama</a:t>
            </a:r>
            <a:r>
              <a:rPr lang="en-US" dirty="0"/>
              <a:t>. Her chapter, "The 'Sweet </a:t>
            </a:r>
            <a:r>
              <a:rPr lang="en-US" dirty="0" err="1"/>
              <a:t>Toyle</a:t>
            </a:r>
            <a:r>
              <a:rPr lang="en-US" dirty="0"/>
              <a:t>' of Blissful Bowers: Arresting Idleness in the English Renaissance" is published in </a:t>
            </a:r>
            <a:r>
              <a:rPr lang="en-US" i="1" dirty="0"/>
              <a:t>Idleness, Indolence and Leisure in English Literature</a:t>
            </a:r>
            <a:r>
              <a:rPr lang="en-US" dirty="0"/>
              <a:t>.</a:t>
            </a:r>
          </a:p>
        </p:txBody>
      </p:sp>
    </p:spTree>
    <p:extLst>
      <p:ext uri="{BB962C8B-B14F-4D97-AF65-F5344CB8AC3E}">
        <p14:creationId xmlns:p14="http://schemas.microsoft.com/office/powerpoint/2010/main" val="178671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340F-F766-3713-047B-6EF40B2EA229}"/>
              </a:ext>
            </a:extLst>
          </p:cNvPr>
          <p:cNvSpPr>
            <a:spLocks noGrp="1"/>
          </p:cNvSpPr>
          <p:nvPr>
            <p:ph type="title"/>
          </p:nvPr>
        </p:nvSpPr>
        <p:spPr>
          <a:xfrm>
            <a:off x="760476" y="701040"/>
            <a:ext cx="10671048" cy="768096"/>
          </a:xfrm>
        </p:spPr>
        <p:txBody>
          <a:bodyPr/>
          <a:lstStyle/>
          <a:p>
            <a:r>
              <a:rPr lang="en-US" dirty="0"/>
              <a:t>English corequisite at </a:t>
            </a:r>
            <a:r>
              <a:rPr lang="en-US" dirty="0" err="1"/>
              <a:t>nicholls</a:t>
            </a:r>
            <a:r>
              <a:rPr lang="en-US" dirty="0"/>
              <a:t> state: ENGL 100/100l</a:t>
            </a:r>
          </a:p>
        </p:txBody>
      </p:sp>
      <p:sp>
        <p:nvSpPr>
          <p:cNvPr id="4" name="Slide Number Placeholder 3">
            <a:extLst>
              <a:ext uri="{FF2B5EF4-FFF2-40B4-BE49-F238E27FC236}">
                <a16:creationId xmlns:a16="http://schemas.microsoft.com/office/drawing/2014/main" id="{9A4908F9-8815-CF64-F446-D732914502C9}"/>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5" name="Text Placeholder 4">
            <a:extLst>
              <a:ext uri="{FF2B5EF4-FFF2-40B4-BE49-F238E27FC236}">
                <a16:creationId xmlns:a16="http://schemas.microsoft.com/office/drawing/2014/main" id="{6AF3D057-3370-438D-FBD2-D1B6D670C6F4}"/>
              </a:ext>
            </a:extLst>
          </p:cNvPr>
          <p:cNvSpPr>
            <a:spLocks noGrp="1"/>
          </p:cNvSpPr>
          <p:nvPr>
            <p:ph type="body" idx="1"/>
          </p:nvPr>
        </p:nvSpPr>
        <p:spPr/>
        <p:txBody>
          <a:bodyPr/>
          <a:lstStyle/>
          <a:p>
            <a:r>
              <a:rPr lang="en-US" dirty="0"/>
              <a:t> </a:t>
            </a:r>
          </a:p>
        </p:txBody>
      </p:sp>
      <p:sp>
        <p:nvSpPr>
          <p:cNvPr id="6" name="Picture Placeholder 5">
            <a:extLst>
              <a:ext uri="{FF2B5EF4-FFF2-40B4-BE49-F238E27FC236}">
                <a16:creationId xmlns:a16="http://schemas.microsoft.com/office/drawing/2014/main" id="{505E6AE0-E1ED-DAD4-5A25-2E92EBCE3FCE}"/>
              </a:ext>
            </a:extLst>
          </p:cNvPr>
          <p:cNvSpPr>
            <a:spLocks noGrp="1"/>
          </p:cNvSpPr>
          <p:nvPr>
            <p:ph type="pic" sz="quarter" idx="23"/>
          </p:nvPr>
        </p:nvSpPr>
        <p:spPr/>
      </p:sp>
      <p:sp>
        <p:nvSpPr>
          <p:cNvPr id="7" name="Text Placeholder 6">
            <a:extLst>
              <a:ext uri="{FF2B5EF4-FFF2-40B4-BE49-F238E27FC236}">
                <a16:creationId xmlns:a16="http://schemas.microsoft.com/office/drawing/2014/main" id="{191501F4-DF0E-938F-4F6D-119D8F64240B}"/>
              </a:ext>
            </a:extLst>
          </p:cNvPr>
          <p:cNvSpPr>
            <a:spLocks noGrp="1"/>
          </p:cNvSpPr>
          <p:nvPr>
            <p:ph type="body" sz="quarter" idx="18"/>
          </p:nvPr>
        </p:nvSpPr>
        <p:spPr>
          <a:xfrm>
            <a:off x="992124" y="3633754"/>
            <a:ext cx="2770632" cy="2206752"/>
          </a:xfrm>
        </p:spPr>
        <p:txBody>
          <a:bodyPr/>
          <a:lstStyle/>
          <a:p>
            <a:r>
              <a:rPr lang="en-US" dirty="0"/>
              <a:t>3 credit course</a:t>
            </a:r>
          </a:p>
          <a:p>
            <a:r>
              <a:rPr lang="en-US" dirty="0"/>
              <a:t>6 contact hours per week</a:t>
            </a:r>
          </a:p>
        </p:txBody>
      </p:sp>
      <p:sp>
        <p:nvSpPr>
          <p:cNvPr id="8" name="Text Placeholder 7">
            <a:extLst>
              <a:ext uri="{FF2B5EF4-FFF2-40B4-BE49-F238E27FC236}">
                <a16:creationId xmlns:a16="http://schemas.microsoft.com/office/drawing/2014/main" id="{B2A359F7-F68A-870B-3AA1-B5FA631E9755}"/>
              </a:ext>
            </a:extLst>
          </p:cNvPr>
          <p:cNvSpPr>
            <a:spLocks noGrp="1"/>
          </p:cNvSpPr>
          <p:nvPr>
            <p:ph type="body" sz="quarter" idx="15"/>
          </p:nvPr>
        </p:nvSpPr>
        <p:spPr/>
        <p:txBody>
          <a:bodyPr/>
          <a:lstStyle/>
          <a:p>
            <a:r>
              <a:rPr lang="en-US" dirty="0"/>
              <a:t> </a:t>
            </a:r>
          </a:p>
        </p:txBody>
      </p:sp>
      <p:sp>
        <p:nvSpPr>
          <p:cNvPr id="9" name="Picture Placeholder 8">
            <a:extLst>
              <a:ext uri="{FF2B5EF4-FFF2-40B4-BE49-F238E27FC236}">
                <a16:creationId xmlns:a16="http://schemas.microsoft.com/office/drawing/2014/main" id="{F51C3495-6161-14BE-3727-5EDB820F543C}"/>
              </a:ext>
            </a:extLst>
          </p:cNvPr>
          <p:cNvSpPr>
            <a:spLocks noGrp="1"/>
          </p:cNvSpPr>
          <p:nvPr>
            <p:ph type="pic" sz="quarter" idx="25"/>
          </p:nvPr>
        </p:nvSpPr>
        <p:spPr/>
      </p:sp>
      <p:sp>
        <p:nvSpPr>
          <p:cNvPr id="10" name="Text Placeholder 9">
            <a:extLst>
              <a:ext uri="{FF2B5EF4-FFF2-40B4-BE49-F238E27FC236}">
                <a16:creationId xmlns:a16="http://schemas.microsoft.com/office/drawing/2014/main" id="{F7F18945-8DDA-8C97-4924-FBAB37BB33F7}"/>
              </a:ext>
            </a:extLst>
          </p:cNvPr>
          <p:cNvSpPr>
            <a:spLocks noGrp="1"/>
          </p:cNvSpPr>
          <p:nvPr>
            <p:ph type="body" sz="quarter" idx="21"/>
          </p:nvPr>
        </p:nvSpPr>
        <p:spPr>
          <a:xfrm>
            <a:off x="4710684" y="3633754"/>
            <a:ext cx="2770632" cy="2206752"/>
          </a:xfrm>
        </p:spPr>
        <p:txBody>
          <a:bodyPr/>
          <a:lstStyle/>
          <a:p>
            <a:r>
              <a:rPr lang="en-US" dirty="0"/>
              <a:t>3 traditional classroom hours</a:t>
            </a:r>
          </a:p>
          <a:p>
            <a:r>
              <a:rPr lang="en-US" dirty="0"/>
              <a:t>3 hours in the writing lab</a:t>
            </a:r>
          </a:p>
          <a:p>
            <a:r>
              <a:rPr lang="en-US" dirty="0"/>
              <a:t>Students have the same instructor for both sections: classes are not mixed with ENGL 101 students</a:t>
            </a:r>
          </a:p>
        </p:txBody>
      </p:sp>
      <p:sp>
        <p:nvSpPr>
          <p:cNvPr id="11" name="Text Placeholder 10">
            <a:extLst>
              <a:ext uri="{FF2B5EF4-FFF2-40B4-BE49-F238E27FC236}">
                <a16:creationId xmlns:a16="http://schemas.microsoft.com/office/drawing/2014/main" id="{D2490441-DE11-70F0-C471-1B069A5A1B24}"/>
              </a:ext>
            </a:extLst>
          </p:cNvPr>
          <p:cNvSpPr>
            <a:spLocks noGrp="1"/>
          </p:cNvSpPr>
          <p:nvPr>
            <p:ph type="body" sz="quarter" idx="17"/>
          </p:nvPr>
        </p:nvSpPr>
        <p:spPr/>
        <p:txBody>
          <a:bodyPr/>
          <a:lstStyle/>
          <a:p>
            <a:r>
              <a:rPr lang="en-US" dirty="0"/>
              <a:t> </a:t>
            </a:r>
          </a:p>
        </p:txBody>
      </p:sp>
      <p:sp>
        <p:nvSpPr>
          <p:cNvPr id="12" name="Picture Placeholder 11">
            <a:extLst>
              <a:ext uri="{FF2B5EF4-FFF2-40B4-BE49-F238E27FC236}">
                <a16:creationId xmlns:a16="http://schemas.microsoft.com/office/drawing/2014/main" id="{D51EEBC2-0223-A518-1DB1-44FBBF614318}"/>
              </a:ext>
            </a:extLst>
          </p:cNvPr>
          <p:cNvSpPr>
            <a:spLocks noGrp="1"/>
          </p:cNvSpPr>
          <p:nvPr>
            <p:ph type="pic" sz="quarter" idx="24"/>
          </p:nvPr>
        </p:nvSpPr>
        <p:spPr/>
      </p:sp>
      <p:sp>
        <p:nvSpPr>
          <p:cNvPr id="13" name="Text Placeholder 12">
            <a:extLst>
              <a:ext uri="{FF2B5EF4-FFF2-40B4-BE49-F238E27FC236}">
                <a16:creationId xmlns:a16="http://schemas.microsoft.com/office/drawing/2014/main" id="{56EB7079-3DAD-A285-67DD-EB2BF3398060}"/>
              </a:ext>
            </a:extLst>
          </p:cNvPr>
          <p:cNvSpPr>
            <a:spLocks noGrp="1"/>
          </p:cNvSpPr>
          <p:nvPr>
            <p:ph type="body" sz="quarter" idx="22"/>
          </p:nvPr>
        </p:nvSpPr>
        <p:spPr>
          <a:xfrm>
            <a:off x="8371332" y="3633754"/>
            <a:ext cx="2770632" cy="2206752"/>
          </a:xfrm>
        </p:spPr>
        <p:txBody>
          <a:bodyPr/>
          <a:lstStyle/>
          <a:p>
            <a:r>
              <a:rPr lang="en-US" dirty="0"/>
              <a:t>Traditional grading for ENGL 100</a:t>
            </a:r>
          </a:p>
          <a:p>
            <a:r>
              <a:rPr lang="en-US" dirty="0"/>
              <a:t>Satisfactory/Unsatisfactory grade for ENGL 100L</a:t>
            </a:r>
          </a:p>
        </p:txBody>
      </p:sp>
    </p:spTree>
    <p:extLst>
      <p:ext uri="{BB962C8B-B14F-4D97-AF65-F5344CB8AC3E}">
        <p14:creationId xmlns:p14="http://schemas.microsoft.com/office/powerpoint/2010/main" val="35684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855F-C363-F475-E67D-E6A6F6442183}"/>
              </a:ext>
            </a:extLst>
          </p:cNvPr>
          <p:cNvSpPr>
            <a:spLocks noGrp="1"/>
          </p:cNvSpPr>
          <p:nvPr>
            <p:ph type="title"/>
          </p:nvPr>
        </p:nvSpPr>
        <p:spPr/>
        <p:txBody>
          <a:bodyPr/>
          <a:lstStyle/>
          <a:p>
            <a:r>
              <a:rPr lang="en-US" dirty="0"/>
              <a:t>Two basic formats</a:t>
            </a:r>
          </a:p>
        </p:txBody>
      </p:sp>
      <p:sp>
        <p:nvSpPr>
          <p:cNvPr id="3" name="Text Placeholder 2">
            <a:extLst>
              <a:ext uri="{FF2B5EF4-FFF2-40B4-BE49-F238E27FC236}">
                <a16:creationId xmlns:a16="http://schemas.microsoft.com/office/drawing/2014/main" id="{90144E1F-896F-3C1B-0B3E-5B6AA6BD2FEA}"/>
              </a:ext>
            </a:extLst>
          </p:cNvPr>
          <p:cNvSpPr>
            <a:spLocks noGrp="1"/>
          </p:cNvSpPr>
          <p:nvPr>
            <p:ph type="body" idx="1"/>
          </p:nvPr>
        </p:nvSpPr>
        <p:spPr/>
        <p:txBody>
          <a:bodyPr/>
          <a:lstStyle/>
          <a:p>
            <a:r>
              <a:rPr lang="en-US" dirty="0"/>
              <a:t> </a:t>
            </a:r>
          </a:p>
        </p:txBody>
      </p:sp>
      <p:sp>
        <p:nvSpPr>
          <p:cNvPr id="4" name="Content Placeholder 3">
            <a:extLst>
              <a:ext uri="{FF2B5EF4-FFF2-40B4-BE49-F238E27FC236}">
                <a16:creationId xmlns:a16="http://schemas.microsoft.com/office/drawing/2014/main" id="{4AFCED23-7341-758B-C637-11576204878D}"/>
              </a:ext>
            </a:extLst>
          </p:cNvPr>
          <p:cNvSpPr>
            <a:spLocks noGrp="1"/>
          </p:cNvSpPr>
          <p:nvPr>
            <p:ph sz="half" idx="2"/>
          </p:nvPr>
        </p:nvSpPr>
        <p:spPr/>
        <p:txBody>
          <a:bodyPr/>
          <a:lstStyle/>
          <a:p>
            <a:r>
              <a:rPr lang="en-US" dirty="0"/>
              <a:t>Back-to-back 100 and 100L on the same day (MWF)</a:t>
            </a:r>
          </a:p>
          <a:p>
            <a:r>
              <a:rPr lang="en-US" dirty="0"/>
              <a:t>One hour of class followed by one hour in the writing lab</a:t>
            </a:r>
          </a:p>
          <a:p>
            <a:endParaRPr lang="en-US" dirty="0"/>
          </a:p>
        </p:txBody>
      </p:sp>
      <p:sp>
        <p:nvSpPr>
          <p:cNvPr id="5" name="Text Placeholder 4">
            <a:extLst>
              <a:ext uri="{FF2B5EF4-FFF2-40B4-BE49-F238E27FC236}">
                <a16:creationId xmlns:a16="http://schemas.microsoft.com/office/drawing/2014/main" id="{F39A71C6-7516-F63D-D5BB-8B39ABDEF8D3}"/>
              </a:ext>
            </a:extLst>
          </p:cNvPr>
          <p:cNvSpPr>
            <a:spLocks noGrp="1"/>
          </p:cNvSpPr>
          <p:nvPr>
            <p:ph type="body" sz="quarter" idx="3"/>
          </p:nvPr>
        </p:nvSpPr>
        <p:spPr/>
        <p:txBody>
          <a:bodyPr/>
          <a:lstStyle/>
          <a:p>
            <a:r>
              <a:rPr lang="en-US" dirty="0"/>
              <a:t> </a:t>
            </a:r>
          </a:p>
        </p:txBody>
      </p:sp>
      <p:sp>
        <p:nvSpPr>
          <p:cNvPr id="6" name="Content Placeholder 5">
            <a:extLst>
              <a:ext uri="{FF2B5EF4-FFF2-40B4-BE49-F238E27FC236}">
                <a16:creationId xmlns:a16="http://schemas.microsoft.com/office/drawing/2014/main" id="{86046385-CDA4-09EC-EC86-16DD4AF23401}"/>
              </a:ext>
            </a:extLst>
          </p:cNvPr>
          <p:cNvSpPr>
            <a:spLocks noGrp="1"/>
          </p:cNvSpPr>
          <p:nvPr>
            <p:ph sz="quarter" idx="4"/>
          </p:nvPr>
        </p:nvSpPr>
        <p:spPr/>
        <p:txBody>
          <a:bodyPr/>
          <a:lstStyle/>
          <a:p>
            <a:r>
              <a:rPr lang="en-US" dirty="0"/>
              <a:t>Alternating days</a:t>
            </a:r>
          </a:p>
          <a:p>
            <a:r>
              <a:rPr lang="en-US" dirty="0"/>
              <a:t>MWF class (one-hour class period)</a:t>
            </a:r>
          </a:p>
          <a:p>
            <a:r>
              <a:rPr lang="en-US" dirty="0"/>
              <a:t>TR writing lab (1.5-hour class period)</a:t>
            </a:r>
          </a:p>
        </p:txBody>
      </p:sp>
      <p:sp>
        <p:nvSpPr>
          <p:cNvPr id="7" name="Slide Number Placeholder 6">
            <a:extLst>
              <a:ext uri="{FF2B5EF4-FFF2-40B4-BE49-F238E27FC236}">
                <a16:creationId xmlns:a16="http://schemas.microsoft.com/office/drawing/2014/main" id="{AEA26754-CAA8-27D1-1936-033ACEC4FBCE}"/>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53243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362A-C2C9-8FFC-DAC2-C1A2831791E4}"/>
              </a:ext>
            </a:extLst>
          </p:cNvPr>
          <p:cNvSpPr>
            <a:spLocks noGrp="1"/>
          </p:cNvSpPr>
          <p:nvPr>
            <p:ph type="ctrTitle"/>
          </p:nvPr>
        </p:nvSpPr>
        <p:spPr/>
        <p:txBody>
          <a:bodyPr/>
          <a:lstStyle/>
          <a:p>
            <a:r>
              <a:rPr lang="en-US" dirty="0"/>
              <a:t>Practices and goals</a:t>
            </a:r>
          </a:p>
        </p:txBody>
      </p:sp>
      <p:sp>
        <p:nvSpPr>
          <p:cNvPr id="3" name="Subtitle 2">
            <a:extLst>
              <a:ext uri="{FF2B5EF4-FFF2-40B4-BE49-F238E27FC236}">
                <a16:creationId xmlns:a16="http://schemas.microsoft.com/office/drawing/2014/main" id="{9BF6C43E-37E3-1237-92D8-5FC75102B178}"/>
              </a:ext>
            </a:extLst>
          </p:cNvPr>
          <p:cNvSpPr>
            <a:spLocks noGrp="1"/>
          </p:cNvSpPr>
          <p:nvPr>
            <p:ph type="subTitle" idx="1"/>
          </p:nvPr>
        </p:nvSpPr>
        <p:spPr>
          <a:xfrm>
            <a:off x="1527048" y="3223350"/>
            <a:ext cx="4169664" cy="2176272"/>
          </a:xfrm>
        </p:spPr>
        <p:txBody>
          <a:bodyPr/>
          <a:lstStyle/>
          <a:p>
            <a:pPr marL="285750" indent="-285750">
              <a:buFont typeface="Arial" panose="020B0604020202020204" pitchFamily="34" charset="0"/>
              <a:buChar char="•"/>
            </a:pPr>
            <a:r>
              <a:rPr lang="en-US" sz="1600" dirty="0"/>
              <a:t>Working from the personal narrative to the profile, the review, and the short argument</a:t>
            </a:r>
          </a:p>
          <a:p>
            <a:pPr marL="285750" indent="-285750">
              <a:buFont typeface="Arial" panose="020B0604020202020204" pitchFamily="34" charset="0"/>
              <a:buChar char="•"/>
            </a:pPr>
            <a:r>
              <a:rPr lang="en-US" sz="1600" dirty="0"/>
              <a:t>Encourage students to complete assignments in class/in the lab</a:t>
            </a:r>
          </a:p>
          <a:p>
            <a:pPr marL="285750" indent="-285750">
              <a:buFont typeface="Arial" panose="020B0604020202020204" pitchFamily="34" charset="0"/>
              <a:buChar char="•"/>
            </a:pPr>
            <a:r>
              <a:rPr lang="en-US" sz="1600" dirty="0"/>
              <a:t>Scaffolding papers through low-stakes assignments</a:t>
            </a:r>
          </a:p>
          <a:p>
            <a:pPr marL="285750" indent="-285750">
              <a:buFont typeface="Arial" panose="020B0604020202020204" pitchFamily="34" charset="0"/>
              <a:buChar char="•"/>
            </a:pPr>
            <a:r>
              <a:rPr lang="en-US" sz="1600" dirty="0"/>
              <a:t>Emphasis on drafting, revision, and editing</a:t>
            </a:r>
          </a:p>
          <a:p>
            <a:pPr marL="285750" indent="-285750">
              <a:buFont typeface="Arial" panose="020B0604020202020204" pitchFamily="34" charset="0"/>
              <a:buChar char="•"/>
            </a:pPr>
            <a:r>
              <a:rPr lang="en-US" sz="1600" dirty="0"/>
              <a:t>Make writing fun and enjoyable for the student</a:t>
            </a:r>
          </a:p>
          <a:p>
            <a:endParaRPr lang="en-US" dirty="0"/>
          </a:p>
        </p:txBody>
      </p:sp>
    </p:spTree>
    <p:extLst>
      <p:ext uri="{BB962C8B-B14F-4D97-AF65-F5344CB8AC3E}">
        <p14:creationId xmlns:p14="http://schemas.microsoft.com/office/powerpoint/2010/main" val="53303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2865299"/>
            <a:ext cx="6400800" cy="768096"/>
          </a:xfrm>
        </p:spPr>
        <p:txBody>
          <a:bodyPr/>
          <a:lstStyle/>
          <a:p>
            <a:r>
              <a:rPr lang="en-US" dirty="0">
                <a:latin typeface="Arial Black" panose="020B0604020202020204" pitchFamily="34" charset="0"/>
                <a:cs typeface="Arial Black" panose="020B0604020202020204" pitchFamily="34" charset="0"/>
              </a:rPr>
              <a:t>How to help </a:t>
            </a:r>
            <a:br>
              <a:rPr lang="en-US" dirty="0">
                <a:latin typeface="Arial Black" panose="020B0604020202020204" pitchFamily="34" charset="0"/>
                <a:cs typeface="Arial Black" panose="020B0604020202020204" pitchFamily="34" charset="0"/>
              </a:rPr>
            </a:br>
            <a:r>
              <a:rPr lang="en-US" dirty="0">
                <a:latin typeface="Arial Black" panose="020B0604020202020204" pitchFamily="34" charset="0"/>
                <a:cs typeface="Arial Black" panose="020B0604020202020204" pitchFamily="34" charset="0"/>
              </a:rPr>
              <a:t>co-req students “student” better</a:t>
            </a:r>
            <a:endParaRPr lang="en-US" b="1" dirty="0">
              <a:solidFill>
                <a:schemeClr val="accent6"/>
              </a:solidFill>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895600" y="5398140"/>
            <a:ext cx="6400800" cy="512064"/>
          </a:xfrm>
        </p:spPr>
        <p:txBody>
          <a:bodyPr/>
          <a:lstStyle/>
          <a:p>
            <a:pPr algn="ctr"/>
            <a:r>
              <a:rPr lang="en-US" sz="2400" dirty="0">
                <a:solidFill>
                  <a:schemeClr val="accent6"/>
                </a:solidFill>
                <a:latin typeface="Sabon Next LT" panose="02000500000000000000" pitchFamily="2" charset="0"/>
                <a:cs typeface="Sabon Next LT" panose="02000500000000000000" pitchFamily="2" charset="0"/>
              </a:rPr>
              <a:t>Dr. Scott Banville</a:t>
            </a:r>
          </a:p>
        </p:txBody>
      </p:sp>
    </p:spTree>
    <p:extLst>
      <p:ext uri="{BB962C8B-B14F-4D97-AF65-F5344CB8AC3E}">
        <p14:creationId xmlns:p14="http://schemas.microsoft.com/office/powerpoint/2010/main" val="134240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C2B5-D31B-8814-2984-CEE3B2DB0160}"/>
              </a:ext>
            </a:extLst>
          </p:cNvPr>
          <p:cNvSpPr>
            <a:spLocks noGrp="1"/>
          </p:cNvSpPr>
          <p:nvPr>
            <p:ph type="title"/>
          </p:nvPr>
        </p:nvSpPr>
        <p:spPr>
          <a:xfrm>
            <a:off x="1499615" y="1148917"/>
            <a:ext cx="5966192" cy="768096"/>
          </a:xfrm>
        </p:spPr>
        <p:txBody>
          <a:bodyPr/>
          <a:lstStyle/>
          <a:p>
            <a:r>
              <a:rPr lang="en-US" dirty="0"/>
              <a:t>Range of </a:t>
            </a:r>
            <a:br>
              <a:rPr lang="en-US" dirty="0"/>
            </a:br>
            <a:r>
              <a:rPr lang="en-US" dirty="0"/>
              <a:t>guest speakers</a:t>
            </a:r>
          </a:p>
        </p:txBody>
      </p:sp>
      <p:sp>
        <p:nvSpPr>
          <p:cNvPr id="3" name="Content Placeholder 2">
            <a:extLst>
              <a:ext uri="{FF2B5EF4-FFF2-40B4-BE49-F238E27FC236}">
                <a16:creationId xmlns:a16="http://schemas.microsoft.com/office/drawing/2014/main" id="{1121ECE4-9522-E920-648D-0CA17C0CED28}"/>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US" dirty="0"/>
              <a:t>Writing Center Team</a:t>
            </a:r>
          </a:p>
          <a:p>
            <a:pPr marL="342900" indent="-342900">
              <a:lnSpc>
                <a:spcPct val="100000"/>
              </a:lnSpc>
              <a:buFont typeface="Arial" panose="020B0604020202020204" pitchFamily="34" charset="0"/>
              <a:buChar char="•"/>
            </a:pPr>
            <a:r>
              <a:rPr lang="en-US" dirty="0"/>
              <a:t>Case Management Team: Colonel’s Closet</a:t>
            </a:r>
          </a:p>
          <a:p>
            <a:pPr marL="342900" indent="-342900">
              <a:lnSpc>
                <a:spcPct val="100000"/>
              </a:lnSpc>
              <a:buFont typeface="Arial" panose="020B0604020202020204" pitchFamily="34" charset="0"/>
              <a:buChar char="•"/>
            </a:pPr>
            <a:r>
              <a:rPr lang="en-US" dirty="0"/>
              <a:t>Community Speakers: Former K-12 educators</a:t>
            </a:r>
          </a:p>
          <a:p>
            <a:pPr marL="342900" indent="-342900">
              <a:lnSpc>
                <a:spcPct val="100000"/>
              </a:lnSpc>
              <a:buFont typeface="Arial" panose="020B0604020202020204" pitchFamily="34" charset="0"/>
              <a:buChar char="•"/>
            </a:pPr>
            <a:r>
              <a:rPr lang="en-US" dirty="0"/>
              <a:t>Student Group Leaders and Advisors: CROWN, Legacy Leaders, Veterans</a:t>
            </a:r>
          </a:p>
          <a:p>
            <a:endParaRPr lang="en-US" dirty="0"/>
          </a:p>
        </p:txBody>
      </p:sp>
    </p:spTree>
    <p:extLst>
      <p:ext uri="{BB962C8B-B14F-4D97-AF65-F5344CB8AC3E}">
        <p14:creationId xmlns:p14="http://schemas.microsoft.com/office/powerpoint/2010/main" val="124881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9C51-EC0C-170B-B337-C0F4CF1CD9BD}"/>
              </a:ext>
            </a:extLst>
          </p:cNvPr>
          <p:cNvSpPr>
            <a:spLocks noGrp="1"/>
          </p:cNvSpPr>
          <p:nvPr>
            <p:ph type="title"/>
          </p:nvPr>
        </p:nvSpPr>
        <p:spPr/>
        <p:txBody>
          <a:bodyPr/>
          <a:lstStyle/>
          <a:p>
            <a:r>
              <a:rPr lang="en-US" dirty="0"/>
              <a:t>My goals</a:t>
            </a:r>
          </a:p>
        </p:txBody>
      </p:sp>
      <p:sp>
        <p:nvSpPr>
          <p:cNvPr id="3" name="Content Placeholder 2">
            <a:extLst>
              <a:ext uri="{FF2B5EF4-FFF2-40B4-BE49-F238E27FC236}">
                <a16:creationId xmlns:a16="http://schemas.microsoft.com/office/drawing/2014/main" id="{48C97ABD-F7C0-9640-C9A8-37531638C118}"/>
              </a:ext>
            </a:extLst>
          </p:cNvPr>
          <p:cNvSpPr>
            <a:spLocks noGrp="1"/>
          </p:cNvSpPr>
          <p:nvPr>
            <p:ph idx="1"/>
          </p:nvPr>
        </p:nvSpPr>
        <p:spPr/>
        <p:txBody>
          <a:bodyPr/>
          <a:lstStyle/>
          <a:p>
            <a:pPr marL="285750" indent="-285750">
              <a:buFont typeface="Arial" panose="020B0604020202020204" pitchFamily="34" charset="0"/>
              <a:buChar char="•"/>
            </a:pPr>
            <a:r>
              <a:rPr lang="en-US" sz="2400" dirty="0"/>
              <a:t>To encourage students to make use of campus resources</a:t>
            </a:r>
          </a:p>
          <a:p>
            <a:pPr marL="285750" indent="-285750">
              <a:buFont typeface="Arial" panose="020B0604020202020204" pitchFamily="34" charset="0"/>
              <a:buChar char="•"/>
            </a:pPr>
            <a:r>
              <a:rPr lang="en-US" sz="2400" dirty="0"/>
              <a:t>To help them realize that other students (and faculty) succeed with help from others</a:t>
            </a:r>
          </a:p>
          <a:p>
            <a:pPr marL="285750" indent="-285750">
              <a:buFont typeface="Arial" panose="020B0604020202020204" pitchFamily="34" charset="0"/>
              <a:buChar char="•"/>
            </a:pPr>
            <a:r>
              <a:rPr lang="en-US" sz="2400" dirty="0"/>
              <a:t>To make them aware of events on campus</a:t>
            </a:r>
          </a:p>
        </p:txBody>
      </p:sp>
      <p:sp>
        <p:nvSpPr>
          <p:cNvPr id="5" name="Slide Number Placeholder 4">
            <a:extLst>
              <a:ext uri="{FF2B5EF4-FFF2-40B4-BE49-F238E27FC236}">
                <a16:creationId xmlns:a16="http://schemas.microsoft.com/office/drawing/2014/main" id="{C3757ACB-D20F-ADF0-0E9A-61694E9B3529}"/>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425485649"/>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82</TotalTime>
  <Words>1023</Words>
  <Application>Microsoft Office PowerPoint</Application>
  <PresentationFormat>Widescreen</PresentationFormat>
  <Paragraphs>116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Helvetica Neue</vt:lpstr>
      <vt:lpstr>Sabon Next LT</vt:lpstr>
      <vt:lpstr>Office Theme</vt:lpstr>
      <vt:lpstr>Success in the English  Co-Req Classroom  Practical Strategies from Nicholls State University Faculty</vt:lpstr>
      <vt:lpstr>Dr. Scott Banville</vt:lpstr>
      <vt:lpstr>Dr. Patrick perkins</vt:lpstr>
      <vt:lpstr>English corequisite at nicholls state: ENGL 100/100l</vt:lpstr>
      <vt:lpstr>Two basic formats</vt:lpstr>
      <vt:lpstr>Practices and goals</vt:lpstr>
      <vt:lpstr>How to help  co-req students “student” better</vt:lpstr>
      <vt:lpstr>Range of  guest speakers</vt:lpstr>
      <vt:lpstr>My goals</vt:lpstr>
      <vt:lpstr>strategies</vt:lpstr>
      <vt:lpstr>How I radically revised my English co-req course in spring ’23 (and how it’s going)</vt:lpstr>
      <vt:lpstr>Dr. Fabrizio sumpter’s  engl 100/100l course</vt:lpstr>
      <vt:lpstr>A familiar scene?</vt:lpstr>
      <vt:lpstr>My solution?</vt:lpstr>
      <vt:lpstr>Reading Activities</vt:lpstr>
      <vt:lpstr>Where do they go  from here?</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in the composition classroom</dc:title>
  <dc:subject/>
  <dc:creator>Alex Fabrizio Sumpter</dc:creator>
  <cp:lastModifiedBy>Kim Langlois</cp:lastModifiedBy>
  <cp:revision>2</cp:revision>
  <dcterms:created xsi:type="dcterms:W3CDTF">2023-03-13T16:47:39Z</dcterms:created>
  <dcterms:modified xsi:type="dcterms:W3CDTF">2023-10-27T17:38:14Z</dcterms:modified>
</cp:coreProperties>
</file>