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3" r:id="rId4"/>
    <p:sldId id="264" r:id="rId5"/>
    <p:sldId id="259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B64C8B-1C57-4F74-995D-14F4C9395B77}" v="181" dt="2023-10-25T13:46:19.861"/>
    <p1510:client id="{BF8509C1-75BB-4145-8742-CC83FDD1AD72}" v="510" dt="2023-10-25T19:16:48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sula-my.sharepoint.com/personal/maggioca_nsula_edu/Documents/Fall%202023/DATA%20TAB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nsula-my.sharepoint.com/personal/maggioca_nsula_edu/Documents/Fall%202023/DATA%20TABL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sula-my.sharepoint.com/personal/maggioca_nsula_edu/Documents/Fall%202023/DATA%20TABL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Math 1020/1021 Face to Face Passing Percentages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'[DATA TABLE.xlsx]Sheet1'!$B$1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TABLE.xlsx]Sheet1'!$A$2:$A$12</c:f>
              <c:strCache>
                <c:ptCount val="10"/>
                <c:pt idx="0">
                  <c:v>FL18</c:v>
                </c:pt>
                <c:pt idx="1">
                  <c:v>SP19</c:v>
                </c:pt>
                <c:pt idx="2">
                  <c:v>FL19</c:v>
                </c:pt>
                <c:pt idx="3">
                  <c:v>SP20</c:v>
                </c:pt>
                <c:pt idx="4">
                  <c:v>FL20</c:v>
                </c:pt>
                <c:pt idx="5">
                  <c:v>SP21</c:v>
                </c:pt>
                <c:pt idx="6">
                  <c:v>FL21</c:v>
                </c:pt>
                <c:pt idx="7">
                  <c:v>SP22</c:v>
                </c:pt>
                <c:pt idx="8">
                  <c:v>FL22</c:v>
                </c:pt>
                <c:pt idx="9">
                  <c:v>SP23</c:v>
                </c:pt>
              </c:strCache>
              <c:extLst/>
            </c:strRef>
          </c:cat>
          <c:val>
            <c:numRef>
              <c:f>'[DATA TABLE.xlsx]Sheet1'!$B$2:$B$12</c:f>
              <c:numCache>
                <c:formatCode>General</c:formatCode>
                <c:ptCount val="10"/>
                <c:pt idx="0">
                  <c:v>89.72</c:v>
                </c:pt>
                <c:pt idx="1">
                  <c:v>89.47</c:v>
                </c:pt>
                <c:pt idx="2">
                  <c:v>87.07</c:v>
                </c:pt>
                <c:pt idx="3">
                  <c:v>71.875</c:v>
                </c:pt>
                <c:pt idx="4">
                  <c:v>66.209999999999994</c:v>
                </c:pt>
                <c:pt idx="5">
                  <c:v>67.61</c:v>
                </c:pt>
                <c:pt idx="6">
                  <c:v>77.366</c:v>
                </c:pt>
                <c:pt idx="7">
                  <c:v>79.75</c:v>
                </c:pt>
                <c:pt idx="8">
                  <c:v>79.150000000000006</c:v>
                </c:pt>
                <c:pt idx="9">
                  <c:v>71.7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396-4696-B348-9D13F8B47D4C}"/>
            </c:ext>
          </c:extLst>
        </c:ser>
        <c:ser>
          <c:idx val="1"/>
          <c:order val="1"/>
          <c:tx>
            <c:strRef>
              <c:f>'[DATA TABLE.xlsx]Sheet1'!$C$1</c:f>
              <c:strCache>
                <c:ptCount val="1"/>
                <c:pt idx="0">
                  <c:v>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cat>
            <c:strRef>
              <c:f>'[DATA TABLE.xlsx]Sheet1'!$A$2:$A$12</c:f>
              <c:strCache>
                <c:ptCount val="10"/>
                <c:pt idx="0">
                  <c:v>FL18</c:v>
                </c:pt>
                <c:pt idx="1">
                  <c:v>SP19</c:v>
                </c:pt>
                <c:pt idx="2">
                  <c:v>FL19</c:v>
                </c:pt>
                <c:pt idx="3">
                  <c:v>SP20</c:v>
                </c:pt>
                <c:pt idx="4">
                  <c:v>FL20</c:v>
                </c:pt>
                <c:pt idx="5">
                  <c:v>SP21</c:v>
                </c:pt>
                <c:pt idx="6">
                  <c:v>FL21</c:v>
                </c:pt>
                <c:pt idx="7">
                  <c:v>SP22</c:v>
                </c:pt>
                <c:pt idx="8">
                  <c:v>FL22</c:v>
                </c:pt>
                <c:pt idx="9">
                  <c:v>SP23</c:v>
                </c:pt>
              </c:strCache>
              <c:extLst/>
            </c:strRef>
          </c:cat>
          <c:val>
            <c:numRef>
              <c:f>'[DATA TABLE.xlsx]Sheet1'!$C$2:$C$12</c:f>
              <c:numCache>
                <c:formatCode>General</c:formatCode>
                <c:ptCount val="10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396-4696-B348-9D13F8B47D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46078896"/>
        <c:axId val="1841515232"/>
      </c:barChart>
      <c:catAx>
        <c:axId val="18460788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1515232"/>
        <c:crosses val="autoZero"/>
        <c:auto val="1"/>
        <c:lblAlgn val="ctr"/>
        <c:lblOffset val="100"/>
        <c:noMultiLvlLbl val="0"/>
      </c:catAx>
      <c:valAx>
        <c:axId val="1841515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07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Math</a:t>
            </a:r>
            <a:r>
              <a:rPr lang="en-US" baseline="0"/>
              <a:t> 1020/1021 Online Passing Percentages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TABLE.xlsx]Sheet1'!$A$15:$A$21</c:f>
              <c:strCache>
                <c:ptCount val="6"/>
                <c:pt idx="0">
                  <c:v>SM21</c:v>
                </c:pt>
                <c:pt idx="1">
                  <c:v>FL21</c:v>
                </c:pt>
                <c:pt idx="2">
                  <c:v>SP22</c:v>
                </c:pt>
                <c:pt idx="3">
                  <c:v>SM22</c:v>
                </c:pt>
                <c:pt idx="4">
                  <c:v>FL22</c:v>
                </c:pt>
                <c:pt idx="5">
                  <c:v>SP23</c:v>
                </c:pt>
              </c:strCache>
              <c:extLst/>
            </c:strRef>
          </c:cat>
          <c:val>
            <c:numRef>
              <c:f>'[DATA TABLE.xlsx]Sheet1'!$B$15:$B$21</c:f>
              <c:numCache>
                <c:formatCode>General</c:formatCode>
                <c:ptCount val="6"/>
                <c:pt idx="0">
                  <c:v>90.48</c:v>
                </c:pt>
                <c:pt idx="1">
                  <c:v>65.853999999999999</c:v>
                </c:pt>
                <c:pt idx="2">
                  <c:v>60</c:v>
                </c:pt>
                <c:pt idx="3">
                  <c:v>81.81</c:v>
                </c:pt>
                <c:pt idx="4">
                  <c:v>74.63</c:v>
                </c:pt>
                <c:pt idx="5">
                  <c:v>67.650000000000006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ECA-4809-AC8E-8907FC79A8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39676432"/>
        <c:axId val="1842535216"/>
      </c:barChart>
      <c:catAx>
        <c:axId val="18396764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2535216"/>
        <c:crosses val="autoZero"/>
        <c:auto val="1"/>
        <c:lblAlgn val="ctr"/>
        <c:lblOffset val="100"/>
        <c:noMultiLvlLbl val="0"/>
      </c:catAx>
      <c:valAx>
        <c:axId val="184253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67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Math 1035/1036</a:t>
            </a:r>
            <a:r>
              <a:rPr lang="en-US" baseline="0"/>
              <a:t> Online Passing Percentage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'[DATA TABLE.xlsx]Sheet1'!$A$36</c:f>
              <c:strCache>
                <c:ptCount val="1"/>
                <c:pt idx="0">
                  <c:v>1035/1036 ONLINE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TABLE.xlsx]Sheet1'!$A$37:$A$39</c:f>
              <c:strCache>
                <c:ptCount val="3"/>
                <c:pt idx="0">
                  <c:v>SP22</c:v>
                </c:pt>
                <c:pt idx="1">
                  <c:v>FL22</c:v>
                </c:pt>
                <c:pt idx="2">
                  <c:v>SP23</c:v>
                </c:pt>
              </c:strCache>
            </c:strRef>
          </c:cat>
          <c:val>
            <c:numRef>
              <c:f>'[DATA TABLE.xlsx]Sheet1'!$B$37:$B$39</c:f>
              <c:numCache>
                <c:formatCode>General</c:formatCode>
                <c:ptCount val="3"/>
                <c:pt idx="0">
                  <c:v>87.5</c:v>
                </c:pt>
                <c:pt idx="1">
                  <c:v>55.56</c:v>
                </c:pt>
                <c:pt idx="2">
                  <c:v>71.430000000000007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C-4FCD-8640-8FAE466462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39672256"/>
        <c:axId val="1846115344"/>
      </c:barChart>
      <c:catAx>
        <c:axId val="18396722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115344"/>
        <c:crosses val="autoZero"/>
        <c:auto val="1"/>
        <c:lblAlgn val="ctr"/>
        <c:lblOffset val="100"/>
        <c:noMultiLvlLbl val="0"/>
      </c:catAx>
      <c:valAx>
        <c:axId val="184611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6746904572309625E-2"/>
              <c:y val="0.400183700445052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672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Math 1035/1036 Face to Face Passing</a:t>
            </a:r>
            <a:r>
              <a:rPr lang="en-US" baseline="0"/>
              <a:t> Percentage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'[DATA TABLE.xlsx]Sheet1'!$A$24</c:f>
              <c:strCache>
                <c:ptCount val="1"/>
                <c:pt idx="0">
                  <c:v>1035/1036 F TO 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381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TABLE.xlsx]Sheet1'!$A$25:$A$33</c:f>
              <c:strCache>
                <c:ptCount val="9"/>
                <c:pt idx="0">
                  <c:v>FL18</c:v>
                </c:pt>
                <c:pt idx="1">
                  <c:v>SP19</c:v>
                </c:pt>
                <c:pt idx="2">
                  <c:v>FL19</c:v>
                </c:pt>
                <c:pt idx="3">
                  <c:v>SP20</c:v>
                </c:pt>
                <c:pt idx="4">
                  <c:v>SP21</c:v>
                </c:pt>
                <c:pt idx="5">
                  <c:v>FL21</c:v>
                </c:pt>
                <c:pt idx="6">
                  <c:v>SP22</c:v>
                </c:pt>
                <c:pt idx="7">
                  <c:v>FL22</c:v>
                </c:pt>
                <c:pt idx="8">
                  <c:v>SP23</c:v>
                </c:pt>
              </c:strCache>
            </c:strRef>
          </c:cat>
          <c:val>
            <c:numRef>
              <c:f>'[DATA TABLE.xlsx]Sheet1'!$B$25:$B$33</c:f>
              <c:numCache>
                <c:formatCode>General</c:formatCode>
                <c:ptCount val="9"/>
                <c:pt idx="0">
                  <c:v>98.18</c:v>
                </c:pt>
                <c:pt idx="1">
                  <c:v>80</c:v>
                </c:pt>
                <c:pt idx="2">
                  <c:v>91.67</c:v>
                </c:pt>
                <c:pt idx="3">
                  <c:v>68.89</c:v>
                </c:pt>
                <c:pt idx="4">
                  <c:v>75</c:v>
                </c:pt>
                <c:pt idx="5">
                  <c:v>78.947000000000003</c:v>
                </c:pt>
                <c:pt idx="6">
                  <c:v>90</c:v>
                </c:pt>
                <c:pt idx="7">
                  <c:v>86.05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62-4700-9032-CC88E4290B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954230432"/>
        <c:axId val="1846116304"/>
      </c:barChart>
      <c:catAx>
        <c:axId val="19542304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116304"/>
        <c:crosses val="autoZero"/>
        <c:auto val="1"/>
        <c:lblAlgn val="ctr"/>
        <c:lblOffset val="100"/>
        <c:noMultiLvlLbl val="0"/>
      </c:catAx>
      <c:valAx>
        <c:axId val="18461163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4230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9B44A-0082-4D70-853A-4D9FF24708D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D58706-867D-4149-88B3-5A3C1E19358F}">
      <dgm:prSet/>
      <dgm:spPr/>
      <dgm:t>
        <a:bodyPr/>
        <a:lstStyle/>
        <a:p>
          <a:r>
            <a:rPr lang="en-US" dirty="0"/>
            <a:t>Class structure (5-credit hours, same teacher, 4-5 days/week)</a:t>
          </a:r>
        </a:p>
      </dgm:t>
    </dgm:pt>
    <dgm:pt modelId="{F3203BCA-7A34-4519-B548-8E556B5091C2}" type="parTrans" cxnId="{6D5CE217-B9B1-403F-AC81-81F74CD9F699}">
      <dgm:prSet/>
      <dgm:spPr/>
      <dgm:t>
        <a:bodyPr/>
        <a:lstStyle/>
        <a:p>
          <a:endParaRPr lang="en-US"/>
        </a:p>
      </dgm:t>
    </dgm:pt>
    <dgm:pt modelId="{C1B8FC6B-3E9A-4B23-B582-B96872C08B38}" type="sibTrans" cxnId="{6D5CE217-B9B1-403F-AC81-81F74CD9F699}">
      <dgm:prSet/>
      <dgm:spPr/>
      <dgm:t>
        <a:bodyPr/>
        <a:lstStyle/>
        <a:p>
          <a:endParaRPr lang="en-US"/>
        </a:p>
      </dgm:t>
    </dgm:pt>
    <dgm:pt modelId="{BA2FCB29-447F-4D67-B8C1-60AC0AF6F2FD}">
      <dgm:prSet/>
      <dgm:spPr/>
      <dgm:t>
        <a:bodyPr/>
        <a:lstStyle/>
        <a:p>
          <a:r>
            <a:rPr lang="en-US" dirty="0"/>
            <a:t>Class size</a:t>
          </a:r>
        </a:p>
      </dgm:t>
    </dgm:pt>
    <dgm:pt modelId="{DCA15FAE-F4A3-41AA-B09F-AA6C4299150A}" type="parTrans" cxnId="{1ABB88DF-202F-404B-9BDF-0DE1A0ACB16C}">
      <dgm:prSet/>
      <dgm:spPr/>
      <dgm:t>
        <a:bodyPr/>
        <a:lstStyle/>
        <a:p>
          <a:endParaRPr lang="en-US"/>
        </a:p>
      </dgm:t>
    </dgm:pt>
    <dgm:pt modelId="{0ADE6CE9-7FD7-4240-B82F-F0C7C71D53EB}" type="sibTrans" cxnId="{1ABB88DF-202F-404B-9BDF-0DE1A0ACB16C}">
      <dgm:prSet/>
      <dgm:spPr/>
      <dgm:t>
        <a:bodyPr/>
        <a:lstStyle/>
        <a:p>
          <a:endParaRPr lang="en-US"/>
        </a:p>
      </dgm:t>
    </dgm:pt>
    <dgm:pt modelId="{E68EE2E6-1409-432E-97F3-2E57E2AF365D}">
      <dgm:prSet/>
      <dgm:spPr/>
      <dgm:t>
        <a:bodyPr/>
        <a:lstStyle/>
        <a:p>
          <a:r>
            <a:rPr lang="en-US" dirty="0"/>
            <a:t>Chrome books</a:t>
          </a:r>
        </a:p>
      </dgm:t>
    </dgm:pt>
    <dgm:pt modelId="{A0C37108-A0FC-4808-BB80-47D9F48DEA51}" type="parTrans" cxnId="{BD8CE992-BEEC-4D20-89D7-FB72BFE3A400}">
      <dgm:prSet/>
      <dgm:spPr/>
      <dgm:t>
        <a:bodyPr/>
        <a:lstStyle/>
        <a:p>
          <a:endParaRPr lang="en-US"/>
        </a:p>
      </dgm:t>
    </dgm:pt>
    <dgm:pt modelId="{F58D30AE-5FE6-4FB1-B0B0-82E8202FC317}" type="sibTrans" cxnId="{BD8CE992-BEEC-4D20-89D7-FB72BFE3A400}">
      <dgm:prSet/>
      <dgm:spPr/>
      <dgm:t>
        <a:bodyPr/>
        <a:lstStyle/>
        <a:p>
          <a:endParaRPr lang="en-US"/>
        </a:p>
      </dgm:t>
    </dgm:pt>
    <dgm:pt modelId="{DAD84337-8B43-4F65-85C8-4F6923B82AC9}">
      <dgm:prSet/>
      <dgm:spPr/>
      <dgm:t>
        <a:bodyPr/>
        <a:lstStyle/>
        <a:p>
          <a:r>
            <a:rPr lang="en-US" dirty="0"/>
            <a:t>Pearson Math Lab</a:t>
          </a:r>
        </a:p>
      </dgm:t>
    </dgm:pt>
    <dgm:pt modelId="{D0897626-4B89-437A-AB7D-79F85B656C67}" type="parTrans" cxnId="{1DD9D0FB-9C9C-44A9-AC43-201D7D76F709}">
      <dgm:prSet/>
      <dgm:spPr/>
      <dgm:t>
        <a:bodyPr/>
        <a:lstStyle/>
        <a:p>
          <a:endParaRPr lang="en-US"/>
        </a:p>
      </dgm:t>
    </dgm:pt>
    <dgm:pt modelId="{AF056027-046A-439C-80BC-415278DE53A0}" type="sibTrans" cxnId="{1DD9D0FB-9C9C-44A9-AC43-201D7D76F709}">
      <dgm:prSet/>
      <dgm:spPr/>
      <dgm:t>
        <a:bodyPr/>
        <a:lstStyle/>
        <a:p>
          <a:endParaRPr lang="en-US"/>
        </a:p>
      </dgm:t>
    </dgm:pt>
    <dgm:pt modelId="{C6F5D8C3-40FB-4AE2-B199-8AA2332493A5}">
      <dgm:prSet/>
      <dgm:spPr/>
      <dgm:t>
        <a:bodyPr/>
        <a:lstStyle/>
        <a:p>
          <a:r>
            <a:rPr lang="en-US" dirty="0"/>
            <a:t>Calculator (focus on critical thinking…more word problems)</a:t>
          </a:r>
        </a:p>
      </dgm:t>
    </dgm:pt>
    <dgm:pt modelId="{D7942F03-879D-4702-BB79-716CAB0DB1EF}" type="parTrans" cxnId="{4FBC0490-1B8F-4856-8E04-E4350ECAD3C7}">
      <dgm:prSet/>
      <dgm:spPr/>
      <dgm:t>
        <a:bodyPr/>
        <a:lstStyle/>
        <a:p>
          <a:endParaRPr lang="en-US"/>
        </a:p>
      </dgm:t>
    </dgm:pt>
    <dgm:pt modelId="{693DAF55-027B-4D59-BD44-7F2B5BCF8D1A}" type="sibTrans" cxnId="{4FBC0490-1B8F-4856-8E04-E4350ECAD3C7}">
      <dgm:prSet/>
      <dgm:spPr/>
      <dgm:t>
        <a:bodyPr/>
        <a:lstStyle/>
        <a:p>
          <a:endParaRPr lang="en-US"/>
        </a:p>
      </dgm:t>
    </dgm:pt>
    <dgm:pt modelId="{C5BC9EFC-C6AB-421D-A2E5-60CE674F890E}" type="pres">
      <dgm:prSet presAssocID="{4329B44A-0082-4D70-853A-4D9FF24708D8}" presName="linear" presStyleCnt="0">
        <dgm:presLayoutVars>
          <dgm:animLvl val="lvl"/>
          <dgm:resizeHandles val="exact"/>
        </dgm:presLayoutVars>
      </dgm:prSet>
      <dgm:spPr/>
    </dgm:pt>
    <dgm:pt modelId="{E7BE587F-1124-482B-AF6A-E46F79ABF822}" type="pres">
      <dgm:prSet presAssocID="{D1D58706-867D-4149-88B3-5A3C1E19358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C3B8339-A43E-41F6-81D2-2C04BC76941D}" type="pres">
      <dgm:prSet presAssocID="{C1B8FC6B-3E9A-4B23-B582-B96872C08B38}" presName="spacer" presStyleCnt="0"/>
      <dgm:spPr/>
    </dgm:pt>
    <dgm:pt modelId="{C0FDF327-5BD5-4F57-91B8-CBDBBD233525}" type="pres">
      <dgm:prSet presAssocID="{BA2FCB29-447F-4D67-B8C1-60AC0AF6F2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418A938-2A53-4383-A4FF-2C71F81BB77D}" type="pres">
      <dgm:prSet presAssocID="{0ADE6CE9-7FD7-4240-B82F-F0C7C71D53EB}" presName="spacer" presStyleCnt="0"/>
      <dgm:spPr/>
    </dgm:pt>
    <dgm:pt modelId="{36D2BEDC-34CF-4C86-98E9-4325815C2B41}" type="pres">
      <dgm:prSet presAssocID="{E68EE2E6-1409-432E-97F3-2E57E2AF36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FB5717D-78B5-46F2-8B38-18B2CD4EC38B}" type="pres">
      <dgm:prSet presAssocID="{F58D30AE-5FE6-4FB1-B0B0-82E8202FC317}" presName="spacer" presStyleCnt="0"/>
      <dgm:spPr/>
    </dgm:pt>
    <dgm:pt modelId="{6C2CB8FC-E453-46B2-92E9-4BEB527688BB}" type="pres">
      <dgm:prSet presAssocID="{DAD84337-8B43-4F65-85C8-4F6923B82AC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1B8CE6E-945B-4A69-B411-EB1D51B5EE59}" type="pres">
      <dgm:prSet presAssocID="{AF056027-046A-439C-80BC-415278DE53A0}" presName="spacer" presStyleCnt="0"/>
      <dgm:spPr/>
    </dgm:pt>
    <dgm:pt modelId="{190E7730-0024-4DE7-BB8F-AF9518091FE0}" type="pres">
      <dgm:prSet presAssocID="{C6F5D8C3-40FB-4AE2-B199-8AA2332493A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D5CE217-B9B1-403F-AC81-81F74CD9F699}" srcId="{4329B44A-0082-4D70-853A-4D9FF24708D8}" destId="{D1D58706-867D-4149-88B3-5A3C1E19358F}" srcOrd="0" destOrd="0" parTransId="{F3203BCA-7A34-4519-B548-8E556B5091C2}" sibTransId="{C1B8FC6B-3E9A-4B23-B582-B96872C08B38}"/>
    <dgm:cxn modelId="{F618192B-04A9-40EE-8AF6-05B8D91679EA}" type="presOf" srcId="{DAD84337-8B43-4F65-85C8-4F6923B82AC9}" destId="{6C2CB8FC-E453-46B2-92E9-4BEB527688BB}" srcOrd="0" destOrd="0" presId="urn:microsoft.com/office/officeart/2005/8/layout/vList2"/>
    <dgm:cxn modelId="{EF510B31-0F85-4F55-80A7-B235EB14725E}" type="presOf" srcId="{C6F5D8C3-40FB-4AE2-B199-8AA2332493A5}" destId="{190E7730-0024-4DE7-BB8F-AF9518091FE0}" srcOrd="0" destOrd="0" presId="urn:microsoft.com/office/officeart/2005/8/layout/vList2"/>
    <dgm:cxn modelId="{8EE9A64C-8F07-452B-9908-55F5AEC48FC1}" type="presOf" srcId="{BA2FCB29-447F-4D67-B8C1-60AC0AF6F2FD}" destId="{C0FDF327-5BD5-4F57-91B8-CBDBBD233525}" srcOrd="0" destOrd="0" presId="urn:microsoft.com/office/officeart/2005/8/layout/vList2"/>
    <dgm:cxn modelId="{312E087E-A662-45C3-899A-BD744C5C1EA7}" type="presOf" srcId="{D1D58706-867D-4149-88B3-5A3C1E19358F}" destId="{E7BE587F-1124-482B-AF6A-E46F79ABF822}" srcOrd="0" destOrd="0" presId="urn:microsoft.com/office/officeart/2005/8/layout/vList2"/>
    <dgm:cxn modelId="{4FBC0490-1B8F-4856-8E04-E4350ECAD3C7}" srcId="{4329B44A-0082-4D70-853A-4D9FF24708D8}" destId="{C6F5D8C3-40FB-4AE2-B199-8AA2332493A5}" srcOrd="4" destOrd="0" parTransId="{D7942F03-879D-4702-BB79-716CAB0DB1EF}" sibTransId="{693DAF55-027B-4D59-BD44-7F2B5BCF8D1A}"/>
    <dgm:cxn modelId="{BD8CE992-BEEC-4D20-89D7-FB72BFE3A400}" srcId="{4329B44A-0082-4D70-853A-4D9FF24708D8}" destId="{E68EE2E6-1409-432E-97F3-2E57E2AF365D}" srcOrd="2" destOrd="0" parTransId="{A0C37108-A0FC-4808-BB80-47D9F48DEA51}" sibTransId="{F58D30AE-5FE6-4FB1-B0B0-82E8202FC317}"/>
    <dgm:cxn modelId="{99568898-A3DC-4927-91D9-F01975D85E89}" type="presOf" srcId="{4329B44A-0082-4D70-853A-4D9FF24708D8}" destId="{C5BC9EFC-C6AB-421D-A2E5-60CE674F890E}" srcOrd="0" destOrd="0" presId="urn:microsoft.com/office/officeart/2005/8/layout/vList2"/>
    <dgm:cxn modelId="{198DCCAF-BDF9-43E8-9242-9EF450ED3B37}" type="presOf" srcId="{E68EE2E6-1409-432E-97F3-2E57E2AF365D}" destId="{36D2BEDC-34CF-4C86-98E9-4325815C2B41}" srcOrd="0" destOrd="0" presId="urn:microsoft.com/office/officeart/2005/8/layout/vList2"/>
    <dgm:cxn modelId="{1ABB88DF-202F-404B-9BDF-0DE1A0ACB16C}" srcId="{4329B44A-0082-4D70-853A-4D9FF24708D8}" destId="{BA2FCB29-447F-4D67-B8C1-60AC0AF6F2FD}" srcOrd="1" destOrd="0" parTransId="{DCA15FAE-F4A3-41AA-B09F-AA6C4299150A}" sibTransId="{0ADE6CE9-7FD7-4240-B82F-F0C7C71D53EB}"/>
    <dgm:cxn modelId="{1DD9D0FB-9C9C-44A9-AC43-201D7D76F709}" srcId="{4329B44A-0082-4D70-853A-4D9FF24708D8}" destId="{DAD84337-8B43-4F65-85C8-4F6923B82AC9}" srcOrd="3" destOrd="0" parTransId="{D0897626-4B89-437A-AB7D-79F85B656C67}" sibTransId="{AF056027-046A-439C-80BC-415278DE53A0}"/>
    <dgm:cxn modelId="{D9CE1613-7130-4219-9EED-544970BD32EE}" type="presParOf" srcId="{C5BC9EFC-C6AB-421D-A2E5-60CE674F890E}" destId="{E7BE587F-1124-482B-AF6A-E46F79ABF822}" srcOrd="0" destOrd="0" presId="urn:microsoft.com/office/officeart/2005/8/layout/vList2"/>
    <dgm:cxn modelId="{528CE841-5FA3-4AAD-9EA3-EE9487517942}" type="presParOf" srcId="{C5BC9EFC-C6AB-421D-A2E5-60CE674F890E}" destId="{AC3B8339-A43E-41F6-81D2-2C04BC76941D}" srcOrd="1" destOrd="0" presId="urn:microsoft.com/office/officeart/2005/8/layout/vList2"/>
    <dgm:cxn modelId="{9518C3A0-624A-4882-B588-8E123F4A7E18}" type="presParOf" srcId="{C5BC9EFC-C6AB-421D-A2E5-60CE674F890E}" destId="{C0FDF327-5BD5-4F57-91B8-CBDBBD233525}" srcOrd="2" destOrd="0" presId="urn:microsoft.com/office/officeart/2005/8/layout/vList2"/>
    <dgm:cxn modelId="{1D082137-2F36-4912-A685-6EF169A110DD}" type="presParOf" srcId="{C5BC9EFC-C6AB-421D-A2E5-60CE674F890E}" destId="{B418A938-2A53-4383-A4FF-2C71F81BB77D}" srcOrd="3" destOrd="0" presId="urn:microsoft.com/office/officeart/2005/8/layout/vList2"/>
    <dgm:cxn modelId="{B7B45559-9795-4C07-A192-2D2AE1B008AC}" type="presParOf" srcId="{C5BC9EFC-C6AB-421D-A2E5-60CE674F890E}" destId="{36D2BEDC-34CF-4C86-98E9-4325815C2B41}" srcOrd="4" destOrd="0" presId="urn:microsoft.com/office/officeart/2005/8/layout/vList2"/>
    <dgm:cxn modelId="{73D3E325-0BEB-4D3B-A795-E4159EB195D3}" type="presParOf" srcId="{C5BC9EFC-C6AB-421D-A2E5-60CE674F890E}" destId="{0FB5717D-78B5-46F2-8B38-18B2CD4EC38B}" srcOrd="5" destOrd="0" presId="urn:microsoft.com/office/officeart/2005/8/layout/vList2"/>
    <dgm:cxn modelId="{048F4A6A-2252-4F50-BDF9-3F14A8003C77}" type="presParOf" srcId="{C5BC9EFC-C6AB-421D-A2E5-60CE674F890E}" destId="{6C2CB8FC-E453-46B2-92E9-4BEB527688BB}" srcOrd="6" destOrd="0" presId="urn:microsoft.com/office/officeart/2005/8/layout/vList2"/>
    <dgm:cxn modelId="{1321DDDC-8047-4916-86D3-D332CB510B65}" type="presParOf" srcId="{C5BC9EFC-C6AB-421D-A2E5-60CE674F890E}" destId="{91B8CE6E-945B-4A69-B411-EB1D51B5EE59}" srcOrd="7" destOrd="0" presId="urn:microsoft.com/office/officeart/2005/8/layout/vList2"/>
    <dgm:cxn modelId="{19F69CCE-25B7-4AB2-BBDB-F02E8C2BD754}" type="presParOf" srcId="{C5BC9EFC-C6AB-421D-A2E5-60CE674F890E}" destId="{190E7730-0024-4DE7-BB8F-AF9518091FE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29B44A-0082-4D70-853A-4D9FF24708D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D58706-867D-4149-88B3-5A3C1E19358F}">
      <dgm:prSet/>
      <dgm:spPr/>
      <dgm:t>
        <a:bodyPr/>
        <a:lstStyle/>
        <a:p>
          <a:r>
            <a:rPr lang="en-US" dirty="0"/>
            <a:t>Work is completed during class</a:t>
          </a:r>
        </a:p>
      </dgm:t>
    </dgm:pt>
    <dgm:pt modelId="{F3203BCA-7A34-4519-B548-8E556B5091C2}" type="parTrans" cxnId="{6D5CE217-B9B1-403F-AC81-81F74CD9F699}">
      <dgm:prSet/>
      <dgm:spPr/>
      <dgm:t>
        <a:bodyPr/>
        <a:lstStyle/>
        <a:p>
          <a:endParaRPr lang="en-US"/>
        </a:p>
      </dgm:t>
    </dgm:pt>
    <dgm:pt modelId="{C1B8FC6B-3E9A-4B23-B582-B96872C08B38}" type="sibTrans" cxnId="{6D5CE217-B9B1-403F-AC81-81F74CD9F699}">
      <dgm:prSet/>
      <dgm:spPr/>
      <dgm:t>
        <a:bodyPr/>
        <a:lstStyle/>
        <a:p>
          <a:endParaRPr lang="en-US"/>
        </a:p>
      </dgm:t>
    </dgm:pt>
    <dgm:pt modelId="{BA2FCB29-447F-4D67-B8C1-60AC0AF6F2FD}">
      <dgm:prSet/>
      <dgm:spPr/>
      <dgm:t>
        <a:bodyPr/>
        <a:lstStyle/>
        <a:p>
          <a:r>
            <a:rPr lang="en-US" dirty="0"/>
            <a:t>All Instructors generally do the same thing (grading scale and assignments)</a:t>
          </a:r>
        </a:p>
      </dgm:t>
    </dgm:pt>
    <dgm:pt modelId="{DCA15FAE-F4A3-41AA-B09F-AA6C4299150A}" type="parTrans" cxnId="{1ABB88DF-202F-404B-9BDF-0DE1A0ACB16C}">
      <dgm:prSet/>
      <dgm:spPr/>
      <dgm:t>
        <a:bodyPr/>
        <a:lstStyle/>
        <a:p>
          <a:endParaRPr lang="en-US"/>
        </a:p>
      </dgm:t>
    </dgm:pt>
    <dgm:pt modelId="{0ADE6CE9-7FD7-4240-B82F-F0C7C71D53EB}" type="sibTrans" cxnId="{1ABB88DF-202F-404B-9BDF-0DE1A0ACB16C}">
      <dgm:prSet/>
      <dgm:spPr/>
      <dgm:t>
        <a:bodyPr/>
        <a:lstStyle/>
        <a:p>
          <a:endParaRPr lang="en-US"/>
        </a:p>
      </dgm:t>
    </dgm:pt>
    <dgm:pt modelId="{E68EE2E6-1409-432E-97F3-2E57E2AF365D}">
      <dgm:prSet/>
      <dgm:spPr/>
      <dgm:t>
        <a:bodyPr/>
        <a:lstStyle/>
        <a:p>
          <a:r>
            <a:rPr lang="en-US" dirty="0"/>
            <a:t>100% backed by administration</a:t>
          </a:r>
        </a:p>
      </dgm:t>
    </dgm:pt>
    <dgm:pt modelId="{A0C37108-A0FC-4808-BB80-47D9F48DEA51}" type="parTrans" cxnId="{BD8CE992-BEEC-4D20-89D7-FB72BFE3A400}">
      <dgm:prSet/>
      <dgm:spPr/>
      <dgm:t>
        <a:bodyPr/>
        <a:lstStyle/>
        <a:p>
          <a:endParaRPr lang="en-US"/>
        </a:p>
      </dgm:t>
    </dgm:pt>
    <dgm:pt modelId="{F58D30AE-5FE6-4FB1-B0B0-82E8202FC317}" type="sibTrans" cxnId="{BD8CE992-BEEC-4D20-89D7-FB72BFE3A400}">
      <dgm:prSet/>
      <dgm:spPr/>
      <dgm:t>
        <a:bodyPr/>
        <a:lstStyle/>
        <a:p>
          <a:endParaRPr lang="en-US"/>
        </a:p>
      </dgm:t>
    </dgm:pt>
    <dgm:pt modelId="{DAD84337-8B43-4F65-85C8-4F6923B82AC9}">
      <dgm:prSet/>
      <dgm:spPr/>
      <dgm:t>
        <a:bodyPr/>
        <a:lstStyle/>
        <a:p>
          <a:r>
            <a:rPr lang="en-US" dirty="0"/>
            <a:t>Attendance is mandatory, emails sent to students and advisors</a:t>
          </a:r>
        </a:p>
      </dgm:t>
    </dgm:pt>
    <dgm:pt modelId="{D0897626-4B89-437A-AB7D-79F85B656C67}" type="parTrans" cxnId="{1DD9D0FB-9C9C-44A9-AC43-201D7D76F709}">
      <dgm:prSet/>
      <dgm:spPr/>
      <dgm:t>
        <a:bodyPr/>
        <a:lstStyle/>
        <a:p>
          <a:endParaRPr lang="en-US"/>
        </a:p>
      </dgm:t>
    </dgm:pt>
    <dgm:pt modelId="{AF056027-046A-439C-80BC-415278DE53A0}" type="sibTrans" cxnId="{1DD9D0FB-9C9C-44A9-AC43-201D7D76F709}">
      <dgm:prSet/>
      <dgm:spPr/>
      <dgm:t>
        <a:bodyPr/>
        <a:lstStyle/>
        <a:p>
          <a:endParaRPr lang="en-US"/>
        </a:p>
      </dgm:t>
    </dgm:pt>
    <dgm:pt modelId="{C6F5D8C3-40FB-4AE2-B199-8AA2332493A5}">
      <dgm:prSet/>
      <dgm:spPr/>
      <dgm:t>
        <a:bodyPr/>
        <a:lstStyle/>
        <a:p>
          <a:r>
            <a:rPr lang="en-US" dirty="0"/>
            <a:t>Personality in the classroom</a:t>
          </a:r>
        </a:p>
      </dgm:t>
    </dgm:pt>
    <dgm:pt modelId="{D7942F03-879D-4702-BB79-716CAB0DB1EF}" type="parTrans" cxnId="{4FBC0490-1B8F-4856-8E04-E4350ECAD3C7}">
      <dgm:prSet/>
      <dgm:spPr/>
      <dgm:t>
        <a:bodyPr/>
        <a:lstStyle/>
        <a:p>
          <a:endParaRPr lang="en-US"/>
        </a:p>
      </dgm:t>
    </dgm:pt>
    <dgm:pt modelId="{693DAF55-027B-4D59-BD44-7F2B5BCF8D1A}" type="sibTrans" cxnId="{4FBC0490-1B8F-4856-8E04-E4350ECAD3C7}">
      <dgm:prSet/>
      <dgm:spPr/>
      <dgm:t>
        <a:bodyPr/>
        <a:lstStyle/>
        <a:p>
          <a:endParaRPr lang="en-US"/>
        </a:p>
      </dgm:t>
    </dgm:pt>
    <dgm:pt modelId="{C5BC9EFC-C6AB-421D-A2E5-60CE674F890E}" type="pres">
      <dgm:prSet presAssocID="{4329B44A-0082-4D70-853A-4D9FF24708D8}" presName="linear" presStyleCnt="0">
        <dgm:presLayoutVars>
          <dgm:animLvl val="lvl"/>
          <dgm:resizeHandles val="exact"/>
        </dgm:presLayoutVars>
      </dgm:prSet>
      <dgm:spPr/>
    </dgm:pt>
    <dgm:pt modelId="{E7BE587F-1124-482B-AF6A-E46F79ABF822}" type="pres">
      <dgm:prSet presAssocID="{D1D58706-867D-4149-88B3-5A3C1E19358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C3B8339-A43E-41F6-81D2-2C04BC76941D}" type="pres">
      <dgm:prSet presAssocID="{C1B8FC6B-3E9A-4B23-B582-B96872C08B38}" presName="spacer" presStyleCnt="0"/>
      <dgm:spPr/>
    </dgm:pt>
    <dgm:pt modelId="{C0FDF327-5BD5-4F57-91B8-CBDBBD233525}" type="pres">
      <dgm:prSet presAssocID="{BA2FCB29-447F-4D67-B8C1-60AC0AF6F2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418A938-2A53-4383-A4FF-2C71F81BB77D}" type="pres">
      <dgm:prSet presAssocID="{0ADE6CE9-7FD7-4240-B82F-F0C7C71D53EB}" presName="spacer" presStyleCnt="0"/>
      <dgm:spPr/>
    </dgm:pt>
    <dgm:pt modelId="{36D2BEDC-34CF-4C86-98E9-4325815C2B41}" type="pres">
      <dgm:prSet presAssocID="{E68EE2E6-1409-432E-97F3-2E57E2AF36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FB5717D-78B5-46F2-8B38-18B2CD4EC38B}" type="pres">
      <dgm:prSet presAssocID="{F58D30AE-5FE6-4FB1-B0B0-82E8202FC317}" presName="spacer" presStyleCnt="0"/>
      <dgm:spPr/>
    </dgm:pt>
    <dgm:pt modelId="{6C2CB8FC-E453-46B2-92E9-4BEB527688BB}" type="pres">
      <dgm:prSet presAssocID="{DAD84337-8B43-4F65-85C8-4F6923B82AC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1B8CE6E-945B-4A69-B411-EB1D51B5EE59}" type="pres">
      <dgm:prSet presAssocID="{AF056027-046A-439C-80BC-415278DE53A0}" presName="spacer" presStyleCnt="0"/>
      <dgm:spPr/>
    </dgm:pt>
    <dgm:pt modelId="{190E7730-0024-4DE7-BB8F-AF9518091FE0}" type="pres">
      <dgm:prSet presAssocID="{C6F5D8C3-40FB-4AE2-B199-8AA2332493A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D5CE217-B9B1-403F-AC81-81F74CD9F699}" srcId="{4329B44A-0082-4D70-853A-4D9FF24708D8}" destId="{D1D58706-867D-4149-88B3-5A3C1E19358F}" srcOrd="0" destOrd="0" parTransId="{F3203BCA-7A34-4519-B548-8E556B5091C2}" sibTransId="{C1B8FC6B-3E9A-4B23-B582-B96872C08B38}"/>
    <dgm:cxn modelId="{F618192B-04A9-40EE-8AF6-05B8D91679EA}" type="presOf" srcId="{DAD84337-8B43-4F65-85C8-4F6923B82AC9}" destId="{6C2CB8FC-E453-46B2-92E9-4BEB527688BB}" srcOrd="0" destOrd="0" presId="urn:microsoft.com/office/officeart/2005/8/layout/vList2"/>
    <dgm:cxn modelId="{EF510B31-0F85-4F55-80A7-B235EB14725E}" type="presOf" srcId="{C6F5D8C3-40FB-4AE2-B199-8AA2332493A5}" destId="{190E7730-0024-4DE7-BB8F-AF9518091FE0}" srcOrd="0" destOrd="0" presId="urn:microsoft.com/office/officeart/2005/8/layout/vList2"/>
    <dgm:cxn modelId="{8EE9A64C-8F07-452B-9908-55F5AEC48FC1}" type="presOf" srcId="{BA2FCB29-447F-4D67-B8C1-60AC0AF6F2FD}" destId="{C0FDF327-5BD5-4F57-91B8-CBDBBD233525}" srcOrd="0" destOrd="0" presId="urn:microsoft.com/office/officeart/2005/8/layout/vList2"/>
    <dgm:cxn modelId="{312E087E-A662-45C3-899A-BD744C5C1EA7}" type="presOf" srcId="{D1D58706-867D-4149-88B3-5A3C1E19358F}" destId="{E7BE587F-1124-482B-AF6A-E46F79ABF822}" srcOrd="0" destOrd="0" presId="urn:microsoft.com/office/officeart/2005/8/layout/vList2"/>
    <dgm:cxn modelId="{4FBC0490-1B8F-4856-8E04-E4350ECAD3C7}" srcId="{4329B44A-0082-4D70-853A-4D9FF24708D8}" destId="{C6F5D8C3-40FB-4AE2-B199-8AA2332493A5}" srcOrd="4" destOrd="0" parTransId="{D7942F03-879D-4702-BB79-716CAB0DB1EF}" sibTransId="{693DAF55-027B-4D59-BD44-7F2B5BCF8D1A}"/>
    <dgm:cxn modelId="{BD8CE992-BEEC-4D20-89D7-FB72BFE3A400}" srcId="{4329B44A-0082-4D70-853A-4D9FF24708D8}" destId="{E68EE2E6-1409-432E-97F3-2E57E2AF365D}" srcOrd="2" destOrd="0" parTransId="{A0C37108-A0FC-4808-BB80-47D9F48DEA51}" sibTransId="{F58D30AE-5FE6-4FB1-B0B0-82E8202FC317}"/>
    <dgm:cxn modelId="{99568898-A3DC-4927-91D9-F01975D85E89}" type="presOf" srcId="{4329B44A-0082-4D70-853A-4D9FF24708D8}" destId="{C5BC9EFC-C6AB-421D-A2E5-60CE674F890E}" srcOrd="0" destOrd="0" presId="urn:microsoft.com/office/officeart/2005/8/layout/vList2"/>
    <dgm:cxn modelId="{198DCCAF-BDF9-43E8-9242-9EF450ED3B37}" type="presOf" srcId="{E68EE2E6-1409-432E-97F3-2E57E2AF365D}" destId="{36D2BEDC-34CF-4C86-98E9-4325815C2B41}" srcOrd="0" destOrd="0" presId="urn:microsoft.com/office/officeart/2005/8/layout/vList2"/>
    <dgm:cxn modelId="{1ABB88DF-202F-404B-9BDF-0DE1A0ACB16C}" srcId="{4329B44A-0082-4D70-853A-4D9FF24708D8}" destId="{BA2FCB29-447F-4D67-B8C1-60AC0AF6F2FD}" srcOrd="1" destOrd="0" parTransId="{DCA15FAE-F4A3-41AA-B09F-AA6C4299150A}" sibTransId="{0ADE6CE9-7FD7-4240-B82F-F0C7C71D53EB}"/>
    <dgm:cxn modelId="{1DD9D0FB-9C9C-44A9-AC43-201D7D76F709}" srcId="{4329B44A-0082-4D70-853A-4D9FF24708D8}" destId="{DAD84337-8B43-4F65-85C8-4F6923B82AC9}" srcOrd="3" destOrd="0" parTransId="{D0897626-4B89-437A-AB7D-79F85B656C67}" sibTransId="{AF056027-046A-439C-80BC-415278DE53A0}"/>
    <dgm:cxn modelId="{D9CE1613-7130-4219-9EED-544970BD32EE}" type="presParOf" srcId="{C5BC9EFC-C6AB-421D-A2E5-60CE674F890E}" destId="{E7BE587F-1124-482B-AF6A-E46F79ABF822}" srcOrd="0" destOrd="0" presId="urn:microsoft.com/office/officeart/2005/8/layout/vList2"/>
    <dgm:cxn modelId="{528CE841-5FA3-4AAD-9EA3-EE9487517942}" type="presParOf" srcId="{C5BC9EFC-C6AB-421D-A2E5-60CE674F890E}" destId="{AC3B8339-A43E-41F6-81D2-2C04BC76941D}" srcOrd="1" destOrd="0" presId="urn:microsoft.com/office/officeart/2005/8/layout/vList2"/>
    <dgm:cxn modelId="{9518C3A0-624A-4882-B588-8E123F4A7E18}" type="presParOf" srcId="{C5BC9EFC-C6AB-421D-A2E5-60CE674F890E}" destId="{C0FDF327-5BD5-4F57-91B8-CBDBBD233525}" srcOrd="2" destOrd="0" presId="urn:microsoft.com/office/officeart/2005/8/layout/vList2"/>
    <dgm:cxn modelId="{1D082137-2F36-4912-A685-6EF169A110DD}" type="presParOf" srcId="{C5BC9EFC-C6AB-421D-A2E5-60CE674F890E}" destId="{B418A938-2A53-4383-A4FF-2C71F81BB77D}" srcOrd="3" destOrd="0" presId="urn:microsoft.com/office/officeart/2005/8/layout/vList2"/>
    <dgm:cxn modelId="{B7B45559-9795-4C07-A192-2D2AE1B008AC}" type="presParOf" srcId="{C5BC9EFC-C6AB-421D-A2E5-60CE674F890E}" destId="{36D2BEDC-34CF-4C86-98E9-4325815C2B41}" srcOrd="4" destOrd="0" presId="urn:microsoft.com/office/officeart/2005/8/layout/vList2"/>
    <dgm:cxn modelId="{73D3E325-0BEB-4D3B-A795-E4159EB195D3}" type="presParOf" srcId="{C5BC9EFC-C6AB-421D-A2E5-60CE674F890E}" destId="{0FB5717D-78B5-46F2-8B38-18B2CD4EC38B}" srcOrd="5" destOrd="0" presId="urn:microsoft.com/office/officeart/2005/8/layout/vList2"/>
    <dgm:cxn modelId="{048F4A6A-2252-4F50-BDF9-3F14A8003C77}" type="presParOf" srcId="{C5BC9EFC-C6AB-421D-A2E5-60CE674F890E}" destId="{6C2CB8FC-E453-46B2-92E9-4BEB527688BB}" srcOrd="6" destOrd="0" presId="urn:microsoft.com/office/officeart/2005/8/layout/vList2"/>
    <dgm:cxn modelId="{1321DDDC-8047-4916-86D3-D332CB510B65}" type="presParOf" srcId="{C5BC9EFC-C6AB-421D-A2E5-60CE674F890E}" destId="{91B8CE6E-945B-4A69-B411-EB1D51B5EE59}" srcOrd="7" destOrd="0" presId="urn:microsoft.com/office/officeart/2005/8/layout/vList2"/>
    <dgm:cxn modelId="{19F69CCE-25B7-4AB2-BBDB-F02E8C2BD754}" type="presParOf" srcId="{C5BC9EFC-C6AB-421D-A2E5-60CE674F890E}" destId="{190E7730-0024-4DE7-BB8F-AF9518091FE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E587F-1124-482B-AF6A-E46F79ABF822}">
      <dsp:nvSpPr>
        <dsp:cNvPr id="0" name=""/>
        <dsp:cNvSpPr/>
      </dsp:nvSpPr>
      <dsp:spPr>
        <a:xfrm>
          <a:off x="0" y="2010"/>
          <a:ext cx="7012370" cy="88803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Class structure (5-credit hours, same teacher, 4-5 days/week)</a:t>
          </a:r>
        </a:p>
      </dsp:txBody>
      <dsp:txXfrm>
        <a:off x="43350" y="45360"/>
        <a:ext cx="6925670" cy="801330"/>
      </dsp:txXfrm>
    </dsp:sp>
    <dsp:sp modelId="{C0FDF327-5BD5-4F57-91B8-CBDBBD233525}">
      <dsp:nvSpPr>
        <dsp:cNvPr id="0" name=""/>
        <dsp:cNvSpPr/>
      </dsp:nvSpPr>
      <dsp:spPr>
        <a:xfrm>
          <a:off x="0" y="956280"/>
          <a:ext cx="7012370" cy="888030"/>
        </a:xfrm>
        <a:prstGeom prst="roundRect">
          <a:avLst/>
        </a:prstGeom>
        <a:gradFill rotWithShape="0">
          <a:gsLst>
            <a:gs pos="0">
              <a:schemeClr val="accent2">
                <a:hueOff val="-319344"/>
                <a:satOff val="877"/>
                <a:lumOff val="588"/>
                <a:alphaOff val="0"/>
                <a:tint val="98000"/>
                <a:lumMod val="110000"/>
              </a:schemeClr>
            </a:gs>
            <a:gs pos="84000">
              <a:schemeClr val="accent2">
                <a:hueOff val="-319344"/>
                <a:satOff val="877"/>
                <a:lumOff val="588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Class size</a:t>
          </a:r>
        </a:p>
      </dsp:txBody>
      <dsp:txXfrm>
        <a:off x="43350" y="999630"/>
        <a:ext cx="6925670" cy="801330"/>
      </dsp:txXfrm>
    </dsp:sp>
    <dsp:sp modelId="{36D2BEDC-34CF-4C86-98E9-4325815C2B41}">
      <dsp:nvSpPr>
        <dsp:cNvPr id="0" name=""/>
        <dsp:cNvSpPr/>
      </dsp:nvSpPr>
      <dsp:spPr>
        <a:xfrm>
          <a:off x="0" y="1910550"/>
          <a:ext cx="7012370" cy="888030"/>
        </a:xfrm>
        <a:prstGeom prst="roundRect">
          <a:avLst/>
        </a:prstGeom>
        <a:gradFill rotWithShape="0">
          <a:gsLst>
            <a:gs pos="0">
              <a:schemeClr val="accent2">
                <a:hueOff val="-638687"/>
                <a:satOff val="1755"/>
                <a:lumOff val="1176"/>
                <a:alphaOff val="0"/>
                <a:tint val="98000"/>
                <a:lumMod val="110000"/>
              </a:schemeClr>
            </a:gs>
            <a:gs pos="84000">
              <a:schemeClr val="accent2">
                <a:hueOff val="-638687"/>
                <a:satOff val="1755"/>
                <a:lumOff val="1176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Chrome books</a:t>
          </a:r>
        </a:p>
      </dsp:txBody>
      <dsp:txXfrm>
        <a:off x="43350" y="1953900"/>
        <a:ext cx="6925670" cy="801330"/>
      </dsp:txXfrm>
    </dsp:sp>
    <dsp:sp modelId="{6C2CB8FC-E453-46B2-92E9-4BEB527688BB}">
      <dsp:nvSpPr>
        <dsp:cNvPr id="0" name=""/>
        <dsp:cNvSpPr/>
      </dsp:nvSpPr>
      <dsp:spPr>
        <a:xfrm>
          <a:off x="0" y="2864820"/>
          <a:ext cx="7012370" cy="888030"/>
        </a:xfrm>
        <a:prstGeom prst="roundRect">
          <a:avLst/>
        </a:prstGeom>
        <a:gradFill rotWithShape="0">
          <a:gsLst>
            <a:gs pos="0">
              <a:schemeClr val="accent2">
                <a:hueOff val="-958031"/>
                <a:satOff val="2632"/>
                <a:lumOff val="1764"/>
                <a:alphaOff val="0"/>
                <a:tint val="98000"/>
                <a:lumMod val="110000"/>
              </a:schemeClr>
            </a:gs>
            <a:gs pos="84000">
              <a:schemeClr val="accent2">
                <a:hueOff val="-958031"/>
                <a:satOff val="2632"/>
                <a:lumOff val="176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Pearson Math Lab</a:t>
          </a:r>
        </a:p>
      </dsp:txBody>
      <dsp:txXfrm>
        <a:off x="43350" y="2908170"/>
        <a:ext cx="6925670" cy="801330"/>
      </dsp:txXfrm>
    </dsp:sp>
    <dsp:sp modelId="{190E7730-0024-4DE7-BB8F-AF9518091FE0}">
      <dsp:nvSpPr>
        <dsp:cNvPr id="0" name=""/>
        <dsp:cNvSpPr/>
      </dsp:nvSpPr>
      <dsp:spPr>
        <a:xfrm>
          <a:off x="0" y="3819090"/>
          <a:ext cx="7012370" cy="888030"/>
        </a:xfrm>
        <a:prstGeom prst="roundRect">
          <a:avLst/>
        </a:prstGeom>
        <a:gradFill rotWithShape="0">
          <a:gsLst>
            <a:gs pos="0">
              <a:schemeClr val="accent2">
                <a:hueOff val="-1277375"/>
                <a:satOff val="3509"/>
                <a:lumOff val="2352"/>
                <a:alphaOff val="0"/>
                <a:tint val="98000"/>
                <a:lumMod val="110000"/>
              </a:schemeClr>
            </a:gs>
            <a:gs pos="84000">
              <a:schemeClr val="accent2">
                <a:hueOff val="-1277375"/>
                <a:satOff val="3509"/>
                <a:lumOff val="235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Calculator (focus on critical thinking…more word problems)</a:t>
          </a:r>
        </a:p>
      </dsp:txBody>
      <dsp:txXfrm>
        <a:off x="43350" y="3862440"/>
        <a:ext cx="6925670" cy="8013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E587F-1124-482B-AF6A-E46F79ABF822}">
      <dsp:nvSpPr>
        <dsp:cNvPr id="0" name=""/>
        <dsp:cNvSpPr/>
      </dsp:nvSpPr>
      <dsp:spPr>
        <a:xfrm>
          <a:off x="0" y="35647"/>
          <a:ext cx="7012370" cy="8745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Work is completed during class</a:t>
          </a:r>
        </a:p>
      </dsp:txBody>
      <dsp:txXfrm>
        <a:off x="42693" y="78340"/>
        <a:ext cx="6926984" cy="789189"/>
      </dsp:txXfrm>
    </dsp:sp>
    <dsp:sp modelId="{C0FDF327-5BD5-4F57-91B8-CBDBBD233525}">
      <dsp:nvSpPr>
        <dsp:cNvPr id="0" name=""/>
        <dsp:cNvSpPr/>
      </dsp:nvSpPr>
      <dsp:spPr>
        <a:xfrm>
          <a:off x="0" y="976462"/>
          <a:ext cx="7012370" cy="874575"/>
        </a:xfrm>
        <a:prstGeom prst="roundRect">
          <a:avLst/>
        </a:prstGeom>
        <a:gradFill rotWithShape="0">
          <a:gsLst>
            <a:gs pos="0">
              <a:schemeClr val="accent2">
                <a:hueOff val="-319344"/>
                <a:satOff val="877"/>
                <a:lumOff val="588"/>
                <a:alphaOff val="0"/>
                <a:tint val="98000"/>
                <a:lumMod val="110000"/>
              </a:schemeClr>
            </a:gs>
            <a:gs pos="84000">
              <a:schemeClr val="accent2">
                <a:hueOff val="-319344"/>
                <a:satOff val="877"/>
                <a:lumOff val="588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All Instructors generally do the same thing (grading scale and assignments)</a:t>
          </a:r>
        </a:p>
      </dsp:txBody>
      <dsp:txXfrm>
        <a:off x="42693" y="1019155"/>
        <a:ext cx="6926984" cy="789189"/>
      </dsp:txXfrm>
    </dsp:sp>
    <dsp:sp modelId="{36D2BEDC-34CF-4C86-98E9-4325815C2B41}">
      <dsp:nvSpPr>
        <dsp:cNvPr id="0" name=""/>
        <dsp:cNvSpPr/>
      </dsp:nvSpPr>
      <dsp:spPr>
        <a:xfrm>
          <a:off x="0" y="1917278"/>
          <a:ext cx="7012370" cy="874575"/>
        </a:xfrm>
        <a:prstGeom prst="roundRect">
          <a:avLst/>
        </a:prstGeom>
        <a:gradFill rotWithShape="0">
          <a:gsLst>
            <a:gs pos="0">
              <a:schemeClr val="accent2">
                <a:hueOff val="-638687"/>
                <a:satOff val="1755"/>
                <a:lumOff val="1176"/>
                <a:alphaOff val="0"/>
                <a:tint val="98000"/>
                <a:lumMod val="110000"/>
              </a:schemeClr>
            </a:gs>
            <a:gs pos="84000">
              <a:schemeClr val="accent2">
                <a:hueOff val="-638687"/>
                <a:satOff val="1755"/>
                <a:lumOff val="1176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100% backed by administration</a:t>
          </a:r>
        </a:p>
      </dsp:txBody>
      <dsp:txXfrm>
        <a:off x="42693" y="1959971"/>
        <a:ext cx="6926984" cy="789189"/>
      </dsp:txXfrm>
    </dsp:sp>
    <dsp:sp modelId="{6C2CB8FC-E453-46B2-92E9-4BEB527688BB}">
      <dsp:nvSpPr>
        <dsp:cNvPr id="0" name=""/>
        <dsp:cNvSpPr/>
      </dsp:nvSpPr>
      <dsp:spPr>
        <a:xfrm>
          <a:off x="0" y="2858093"/>
          <a:ext cx="7012370" cy="874575"/>
        </a:xfrm>
        <a:prstGeom prst="roundRect">
          <a:avLst/>
        </a:prstGeom>
        <a:gradFill rotWithShape="0">
          <a:gsLst>
            <a:gs pos="0">
              <a:schemeClr val="accent2">
                <a:hueOff val="-958031"/>
                <a:satOff val="2632"/>
                <a:lumOff val="1764"/>
                <a:alphaOff val="0"/>
                <a:tint val="98000"/>
                <a:lumMod val="110000"/>
              </a:schemeClr>
            </a:gs>
            <a:gs pos="84000">
              <a:schemeClr val="accent2">
                <a:hueOff val="-958031"/>
                <a:satOff val="2632"/>
                <a:lumOff val="176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Attendance is mandatory, emails sent to students and advisors</a:t>
          </a:r>
        </a:p>
      </dsp:txBody>
      <dsp:txXfrm>
        <a:off x="42693" y="2900786"/>
        <a:ext cx="6926984" cy="789189"/>
      </dsp:txXfrm>
    </dsp:sp>
    <dsp:sp modelId="{190E7730-0024-4DE7-BB8F-AF9518091FE0}">
      <dsp:nvSpPr>
        <dsp:cNvPr id="0" name=""/>
        <dsp:cNvSpPr/>
      </dsp:nvSpPr>
      <dsp:spPr>
        <a:xfrm>
          <a:off x="0" y="3798908"/>
          <a:ext cx="7012370" cy="874575"/>
        </a:xfrm>
        <a:prstGeom prst="roundRect">
          <a:avLst/>
        </a:prstGeom>
        <a:gradFill rotWithShape="0">
          <a:gsLst>
            <a:gs pos="0">
              <a:schemeClr val="accent2">
                <a:hueOff val="-1277375"/>
                <a:satOff val="3509"/>
                <a:lumOff val="2352"/>
                <a:alphaOff val="0"/>
                <a:tint val="98000"/>
                <a:lumMod val="110000"/>
              </a:schemeClr>
            </a:gs>
            <a:gs pos="84000">
              <a:schemeClr val="accent2">
                <a:hueOff val="-1277375"/>
                <a:satOff val="3509"/>
                <a:lumOff val="235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Personality in the classroom</a:t>
          </a:r>
        </a:p>
      </dsp:txBody>
      <dsp:txXfrm>
        <a:off x="42693" y="3841601"/>
        <a:ext cx="6926984" cy="789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EC7AA7E-81E8-4755-AC3D-2CE40312D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188C2F-B457-4F86-B4B4-79703666D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B956FD-3E35-4658-9C8B-3A48FD2DB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19" y="457200"/>
            <a:ext cx="9961047" cy="367807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CEFF96-681C-4A68-900C-B377AC3A0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5278" y="668740"/>
            <a:ext cx="7574507" cy="3330055"/>
          </a:xfrm>
        </p:spPr>
        <p:txBody>
          <a:bodyPr anchor="t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Ingredients for successful corequisite mathematics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BC678D-D15E-4FC5-8CBF-5308E841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352" y="4244454"/>
            <a:ext cx="9961115" cy="207248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196651-197B-4C92-9CAC-248BF4F02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5278" y="4462818"/>
            <a:ext cx="7574507" cy="1640983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Northwestern state University: </a:t>
            </a:r>
            <a:r>
              <a:rPr lang="en-US" sz="2400" dirty="0" err="1">
                <a:solidFill>
                  <a:schemeClr val="bg1"/>
                </a:solidFill>
              </a:rPr>
              <a:t>zeb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marcotte</a:t>
            </a:r>
            <a:r>
              <a:rPr lang="en-US" sz="2400" dirty="0">
                <a:solidFill>
                  <a:schemeClr val="bg1"/>
                </a:solidFill>
              </a:rPr>
              <a:t>, melissa Kelly, Debbie porter, &amp; </a:t>
            </a:r>
            <a:r>
              <a:rPr lang="en-US" sz="2400" dirty="0" err="1">
                <a:solidFill>
                  <a:schemeClr val="bg1"/>
                </a:solidFill>
              </a:rPr>
              <a:t>carrie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maggio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C8B710-C32C-5D01-4580-C5D014873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6781" y="4462817"/>
            <a:ext cx="1650343" cy="165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5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327B9F-6516-4A8F-8022-97189AB5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033389"/>
            <a:ext cx="4826256" cy="4825409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Old strategies: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170A-7203-4FF5-B5D0-4F1F02D03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5769" y="1033390"/>
            <a:ext cx="4855037" cy="4825409"/>
          </a:xfrm>
          <a:ln w="5715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900" dirty="0">
                <a:solidFill>
                  <a:schemeClr val="accent2">
                    <a:lumMod val="50000"/>
                  </a:schemeClr>
                </a:solidFill>
              </a:rPr>
              <a:t>Co </a:t>
            </a:r>
            <a:r>
              <a:rPr lang="en-US" sz="1900" dirty="0" err="1">
                <a:solidFill>
                  <a:schemeClr val="accent2">
                    <a:lumMod val="50000"/>
                  </a:schemeClr>
                </a:solidFill>
              </a:rPr>
              <a:t>Reqs</a:t>
            </a:r>
            <a:r>
              <a:rPr lang="en-US" sz="1900" dirty="0">
                <a:solidFill>
                  <a:schemeClr val="accent2">
                    <a:lumMod val="50000"/>
                  </a:schemeClr>
                </a:solidFill>
              </a:rPr>
              <a:t> enrolled in Math 1020 &amp; in person Math 1020 (different instructors)</a:t>
            </a:r>
          </a:p>
          <a:p>
            <a:pPr>
              <a:lnSpc>
                <a:spcPct val="90000"/>
              </a:lnSpc>
            </a:pPr>
            <a:r>
              <a:rPr lang="en-US" sz="1900" dirty="0">
                <a:solidFill>
                  <a:schemeClr val="accent2">
                    <a:lumMod val="50000"/>
                  </a:schemeClr>
                </a:solidFill>
              </a:rPr>
              <a:t>Co </a:t>
            </a:r>
            <a:r>
              <a:rPr lang="en-US" sz="1900" dirty="0" err="1">
                <a:solidFill>
                  <a:schemeClr val="accent2">
                    <a:lumMod val="50000"/>
                  </a:schemeClr>
                </a:solidFill>
              </a:rPr>
              <a:t>Reqs</a:t>
            </a:r>
            <a:r>
              <a:rPr lang="en-US" sz="1900" dirty="0">
                <a:solidFill>
                  <a:schemeClr val="accent2">
                    <a:lumMod val="50000"/>
                  </a:schemeClr>
                </a:solidFill>
              </a:rPr>
              <a:t> enrolled in Math 1020 &amp; Math 1021 online (different instructors)</a:t>
            </a:r>
          </a:p>
          <a:p>
            <a:pPr>
              <a:lnSpc>
                <a:spcPct val="90000"/>
              </a:lnSpc>
            </a:pPr>
            <a:r>
              <a:rPr lang="en-US" sz="1900" dirty="0">
                <a:solidFill>
                  <a:schemeClr val="accent2">
                    <a:lumMod val="50000"/>
                  </a:schemeClr>
                </a:solidFill>
              </a:rPr>
              <a:t>Same scenario but courses mapped to the same schedule. </a:t>
            </a:r>
          </a:p>
          <a:p>
            <a:pPr>
              <a:lnSpc>
                <a:spcPct val="90000"/>
              </a:lnSpc>
            </a:pPr>
            <a:endParaRPr lang="en-US" sz="19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sz="19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55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A67E0-B70E-91D0-2AE8-F529BDAB5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it works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300CFAC-7E7E-BBB3-7127-7D51ABE8F3F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8102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1EF064F-7AC3-DF1F-921F-C8AC89096649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551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B686-F717-7B7C-C7F9-44E734390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it works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319E089-A53B-B4BA-9017-BC343B33BFF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3E37A57-94B4-7392-1053-7F21AF2B1068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8102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452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8BCA1D-ACDF-4D63-9AA0-366C4F855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24F1F-0A2F-4C75-88B1-8F8053AC6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How it works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82E3F-D9C4-42E7-AABF-D760C2F56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145784-B126-48E6-B33B-0BEA2EBF1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AD7FED-ECA8-4F84-9067-C1B1E9610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DF12F2-5059-41AC-A8BD-D5E115CDC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A7C691-A389-488C-8346-1B03B41044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046056"/>
              </p:ext>
            </p:extLst>
          </p:nvPr>
        </p:nvGraphicFramePr>
        <p:xfrm>
          <a:off x="4598438" y="1037967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2264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8BCA1D-ACDF-4D63-9AA0-366C4F855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24F1F-0A2F-4C75-88B1-8F8053AC6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Why it works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82E3F-D9C4-42E7-AABF-D760C2F56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145784-B126-48E6-B33B-0BEA2EBF1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AD7FED-ECA8-4F84-9067-C1B1E9610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DF12F2-5059-41AC-A8BD-D5E115CDC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A7C691-A389-488C-8346-1B03B41044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888383"/>
              </p:ext>
            </p:extLst>
          </p:nvPr>
        </p:nvGraphicFramePr>
        <p:xfrm>
          <a:off x="4598438" y="1037967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6676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C9F5400-B95F-4FF4-951B-577339272BB4}"/>
              </a:ext>
            </a:extLst>
          </p:cNvPr>
          <p:cNvSpPr/>
          <p:nvPr/>
        </p:nvSpPr>
        <p:spPr>
          <a:xfrm>
            <a:off x="433137" y="1022684"/>
            <a:ext cx="11267574" cy="53540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78DF30-96F4-57E8-EEB0-EC562CBB610C}"/>
              </a:ext>
            </a:extLst>
          </p:cNvPr>
          <p:cNvSpPr txBox="1"/>
          <p:nvPr/>
        </p:nvSpPr>
        <p:spPr>
          <a:xfrm>
            <a:off x="2131594" y="2684047"/>
            <a:ext cx="76520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+mj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17820290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5890</TotalTime>
  <Words>178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 2</vt:lpstr>
      <vt:lpstr>Dividend</vt:lpstr>
      <vt:lpstr>Ingredients for successful corequisite mathematics</vt:lpstr>
      <vt:lpstr>Old strategies:</vt:lpstr>
      <vt:lpstr>Proof it works</vt:lpstr>
      <vt:lpstr>Proof it works</vt:lpstr>
      <vt:lpstr>How it works</vt:lpstr>
      <vt:lpstr>Why it works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Successful Approach to Teaching Co-requisite Math courses</dc:title>
  <dc:creator>Carrie Maggio</dc:creator>
  <cp:lastModifiedBy>Kim Langlois</cp:lastModifiedBy>
  <cp:revision>4</cp:revision>
  <dcterms:created xsi:type="dcterms:W3CDTF">2022-02-16T18:50:56Z</dcterms:created>
  <dcterms:modified xsi:type="dcterms:W3CDTF">2023-10-27T16:07:42Z</dcterms:modified>
</cp:coreProperties>
</file>