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5" r:id="rId6"/>
    <p:sldId id="266" r:id="rId7"/>
    <p:sldId id="270" r:id="rId8"/>
    <p:sldId id="263" r:id="rId9"/>
    <p:sldId id="271" r:id="rId10"/>
    <p:sldId id="268" r:id="rId11"/>
    <p:sldId id="261" r:id="rId12"/>
    <p:sldId id="264" r:id="rId13"/>
    <p:sldId id="267" r:id="rId14"/>
    <p:sldId id="272" r:id="rId15"/>
    <p:sldId id="273" r:id="rId16"/>
    <p:sldId id="262"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7BE3E2-194B-92C8-48DA-FA48E3D502B3}" v="2" dt="2023-10-25T18:50:49.187"/>
    <p1510:client id="{598221E9-6A32-4B41-BEF0-997C057B91C4}" v="15" dt="2023-10-26T17:32:20.334"/>
    <p1510:client id="{F95EB966-5AC0-3F32-63D8-645AC1FC68E1}" v="84" dt="2023-10-25T18:48:00.2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660"/>
  </p:normalViewPr>
  <p:slideViewPr>
    <p:cSldViewPr snapToGrid="0">
      <p:cViewPr varScale="1">
        <p:scale>
          <a:sx n="114" d="100"/>
          <a:sy n="114" d="100"/>
        </p:scale>
        <p:origin x="36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5245D0C8-0DAA-447B-95CD-09BBEC586D61}" type="datetimeFigureOut">
              <a:rPr lang="en-US" smtClean="0"/>
              <a:t>10/27/2023</a:t>
            </a:fld>
            <a:endParaRPr lang="en-US"/>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5AB77ED3-0A99-4631-AADD-0EA11B0CEC46}"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8572512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45D0C8-0DAA-447B-95CD-09BBEC586D61}"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B77ED3-0A99-4631-AADD-0EA11B0CEC46}" type="slidenum">
              <a:rPr lang="en-US" smtClean="0"/>
              <a:t>‹#›</a:t>
            </a:fld>
            <a:endParaRPr lang="en-US"/>
          </a:p>
        </p:txBody>
      </p:sp>
    </p:spTree>
    <p:extLst>
      <p:ext uri="{BB962C8B-B14F-4D97-AF65-F5344CB8AC3E}">
        <p14:creationId xmlns:p14="http://schemas.microsoft.com/office/powerpoint/2010/main" val="3300216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45D0C8-0DAA-447B-95CD-09BBEC586D61}"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B77ED3-0A99-4631-AADD-0EA11B0CEC46}" type="slidenum">
              <a:rPr lang="en-US" smtClean="0"/>
              <a:t>‹#›</a:t>
            </a:fld>
            <a:endParaRPr lang="en-US"/>
          </a:p>
        </p:txBody>
      </p:sp>
    </p:spTree>
    <p:extLst>
      <p:ext uri="{BB962C8B-B14F-4D97-AF65-F5344CB8AC3E}">
        <p14:creationId xmlns:p14="http://schemas.microsoft.com/office/powerpoint/2010/main" val="1296177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45D0C8-0DAA-447B-95CD-09BBEC586D61}"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B77ED3-0A99-4631-AADD-0EA11B0CEC46}" type="slidenum">
              <a:rPr lang="en-US" smtClean="0"/>
              <a:t>‹#›</a:t>
            </a:fld>
            <a:endParaRPr lang="en-US"/>
          </a:p>
        </p:txBody>
      </p:sp>
    </p:spTree>
    <p:extLst>
      <p:ext uri="{BB962C8B-B14F-4D97-AF65-F5344CB8AC3E}">
        <p14:creationId xmlns:p14="http://schemas.microsoft.com/office/powerpoint/2010/main" val="625920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45D0C8-0DAA-447B-95CD-09BBEC586D61}"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B77ED3-0A99-4631-AADD-0EA11B0CEC46}"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14565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45D0C8-0DAA-447B-95CD-09BBEC586D61}" type="datetimeFigureOut">
              <a:rPr lang="en-US" smtClean="0"/>
              <a:t>10/27/2023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B77ED3-0A99-4631-AADD-0EA11B0CEC46}" type="slidenum">
              <a:rPr lang="en-US" smtClean="0"/>
              <a:t>‹#›</a:t>
            </a:fld>
            <a:endParaRPr lang="en-US"/>
          </a:p>
        </p:txBody>
      </p:sp>
    </p:spTree>
    <p:extLst>
      <p:ext uri="{BB962C8B-B14F-4D97-AF65-F5344CB8AC3E}">
        <p14:creationId xmlns:p14="http://schemas.microsoft.com/office/powerpoint/2010/main" val="2890780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45D0C8-0DAA-447B-95CD-09BBEC586D61}" type="datetimeFigureOut">
              <a:rPr lang="en-US" smtClean="0"/>
              <a:t>10/27/2023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B77ED3-0A99-4631-AADD-0EA11B0CEC46}" type="slidenum">
              <a:rPr lang="en-US" smtClean="0"/>
              <a:t>‹#›</a:t>
            </a:fld>
            <a:endParaRPr lang="en-US"/>
          </a:p>
        </p:txBody>
      </p:sp>
    </p:spTree>
    <p:extLst>
      <p:ext uri="{BB962C8B-B14F-4D97-AF65-F5344CB8AC3E}">
        <p14:creationId xmlns:p14="http://schemas.microsoft.com/office/powerpoint/2010/main" val="990393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245D0C8-0DAA-447B-95CD-09BBEC586D61}" type="datetimeFigureOut">
              <a:rPr lang="en-US" smtClean="0"/>
              <a:t>10/27/2023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B77ED3-0A99-4631-AADD-0EA11B0CEC46}" type="slidenum">
              <a:rPr lang="en-US" smtClean="0"/>
              <a:t>‹#›</a:t>
            </a:fld>
            <a:endParaRPr lang="en-US"/>
          </a:p>
        </p:txBody>
      </p:sp>
    </p:spTree>
    <p:extLst>
      <p:ext uri="{BB962C8B-B14F-4D97-AF65-F5344CB8AC3E}">
        <p14:creationId xmlns:p14="http://schemas.microsoft.com/office/powerpoint/2010/main" val="3188497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45D0C8-0DAA-447B-95CD-09BBEC586D61}" type="datetimeFigureOut">
              <a:rPr lang="en-US" smtClean="0"/>
              <a:t>10/27/2023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B77ED3-0A99-4631-AADD-0EA11B0CEC46}" type="slidenum">
              <a:rPr lang="en-US" smtClean="0"/>
              <a:t>‹#›</a:t>
            </a:fld>
            <a:endParaRPr lang="en-US"/>
          </a:p>
        </p:txBody>
      </p:sp>
    </p:spTree>
    <p:extLst>
      <p:ext uri="{BB962C8B-B14F-4D97-AF65-F5344CB8AC3E}">
        <p14:creationId xmlns:p14="http://schemas.microsoft.com/office/powerpoint/2010/main" val="3439862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45D0C8-0DAA-447B-95CD-09BBEC586D61}" type="datetimeFigureOut">
              <a:rPr lang="en-US" smtClean="0"/>
              <a:t>10/27/2023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B77ED3-0A99-4631-AADD-0EA11B0CEC46}" type="slidenum">
              <a:rPr lang="en-US" smtClean="0"/>
              <a:t>‹#›</a:t>
            </a:fld>
            <a:endParaRPr lang="en-US"/>
          </a:p>
        </p:txBody>
      </p:sp>
    </p:spTree>
    <p:extLst>
      <p:ext uri="{BB962C8B-B14F-4D97-AF65-F5344CB8AC3E}">
        <p14:creationId xmlns:p14="http://schemas.microsoft.com/office/powerpoint/2010/main" val="1577647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45D0C8-0DAA-447B-95CD-09BBEC586D61}" type="datetimeFigureOut">
              <a:rPr lang="en-US" smtClean="0"/>
              <a:t>10/27/2023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B77ED3-0A99-4631-AADD-0EA11B0CEC46}" type="slidenum">
              <a:rPr lang="en-US" smtClean="0"/>
              <a:t>‹#›</a:t>
            </a:fld>
            <a:endParaRPr lang="en-US"/>
          </a:p>
        </p:txBody>
      </p:sp>
    </p:spTree>
    <p:extLst>
      <p:ext uri="{BB962C8B-B14F-4D97-AF65-F5344CB8AC3E}">
        <p14:creationId xmlns:p14="http://schemas.microsoft.com/office/powerpoint/2010/main" val="2414173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5245D0C8-0DAA-447B-95CD-09BBEC586D61}" type="datetimeFigureOut">
              <a:rPr lang="en-US" smtClean="0"/>
              <a:t>10/27/2023</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5AB77ED3-0A99-4631-AADD-0EA11B0CEC46}" type="slidenum">
              <a:rPr lang="en-US" smtClean="0"/>
              <a:t>‹#›</a:t>
            </a:fld>
            <a:endParaRPr lang="en-US"/>
          </a:p>
        </p:txBody>
      </p:sp>
    </p:spTree>
    <p:extLst>
      <p:ext uri="{BB962C8B-B14F-4D97-AF65-F5344CB8AC3E}">
        <p14:creationId xmlns:p14="http://schemas.microsoft.com/office/powerpoint/2010/main" val="14254699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7.xml"/><Relationship Id="rId4" Type="http://schemas.openxmlformats.org/officeDocument/2006/relationships/image" Target="../media/image9.JPG"/></Relationships>
</file>

<file path=ppt/slides/_rels/slide15.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7.xml"/><Relationship Id="rId4" Type="http://schemas.openxmlformats.org/officeDocument/2006/relationships/image" Target="../media/image12.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C1B80-F12E-EF39-3D47-72A318708B8D}"/>
              </a:ext>
            </a:extLst>
          </p:cNvPr>
          <p:cNvSpPr>
            <a:spLocks noGrp="1"/>
          </p:cNvSpPr>
          <p:nvPr>
            <p:ph type="ctrTitle"/>
          </p:nvPr>
        </p:nvSpPr>
        <p:spPr/>
        <p:txBody>
          <a:bodyPr>
            <a:normAutofit/>
          </a:bodyPr>
          <a:lstStyle/>
          <a:p>
            <a:r>
              <a:rPr lang="en-US" sz="6000" dirty="0"/>
              <a:t>Co-Requisite Mathematics</a:t>
            </a:r>
          </a:p>
        </p:txBody>
      </p:sp>
      <p:sp>
        <p:nvSpPr>
          <p:cNvPr id="3" name="Subtitle 2">
            <a:extLst>
              <a:ext uri="{FF2B5EF4-FFF2-40B4-BE49-F238E27FC236}">
                <a16:creationId xmlns:a16="http://schemas.microsoft.com/office/drawing/2014/main" id="{AB97728F-CF1D-C761-38F4-DA0492B0B7B6}"/>
              </a:ext>
            </a:extLst>
          </p:cNvPr>
          <p:cNvSpPr>
            <a:spLocks noGrp="1"/>
          </p:cNvSpPr>
          <p:nvPr>
            <p:ph type="subTitle" idx="1"/>
          </p:nvPr>
        </p:nvSpPr>
        <p:spPr/>
        <p:txBody>
          <a:bodyPr/>
          <a:lstStyle/>
          <a:p>
            <a:r>
              <a:rPr lang="en-US" dirty="0"/>
              <a:t>SLCC’s Experience</a:t>
            </a:r>
          </a:p>
        </p:txBody>
      </p:sp>
    </p:spTree>
    <p:extLst>
      <p:ext uri="{BB962C8B-B14F-4D97-AF65-F5344CB8AC3E}">
        <p14:creationId xmlns:p14="http://schemas.microsoft.com/office/powerpoint/2010/main" val="4151186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0BE33-139E-D0AB-251B-A71ADE6D8227}"/>
              </a:ext>
            </a:extLst>
          </p:cNvPr>
          <p:cNvSpPr>
            <a:spLocks noGrp="1"/>
          </p:cNvSpPr>
          <p:nvPr>
            <p:ph type="title"/>
          </p:nvPr>
        </p:nvSpPr>
        <p:spPr/>
        <p:txBody>
          <a:bodyPr/>
          <a:lstStyle/>
          <a:p>
            <a:r>
              <a:rPr lang="en-US" dirty="0"/>
              <a:t>Our Challenges</a:t>
            </a:r>
          </a:p>
        </p:txBody>
      </p:sp>
      <p:sp>
        <p:nvSpPr>
          <p:cNvPr id="3" name="Content Placeholder 2">
            <a:extLst>
              <a:ext uri="{FF2B5EF4-FFF2-40B4-BE49-F238E27FC236}">
                <a16:creationId xmlns:a16="http://schemas.microsoft.com/office/drawing/2014/main" id="{D84EC61B-AC38-6FEB-7B46-DCE363580875}"/>
              </a:ext>
            </a:extLst>
          </p:cNvPr>
          <p:cNvSpPr>
            <a:spLocks noGrp="1"/>
          </p:cNvSpPr>
          <p:nvPr>
            <p:ph idx="1"/>
          </p:nvPr>
        </p:nvSpPr>
        <p:spPr/>
        <p:txBody>
          <a:bodyPr vert="horz" lIns="91440" tIns="45720" rIns="91440" bIns="45720" rtlCol="0" anchor="t">
            <a:normAutofit/>
          </a:bodyPr>
          <a:lstStyle/>
          <a:p>
            <a:r>
              <a:rPr lang="en-US" b="1" dirty="0"/>
              <a:t>Attendance and Participation</a:t>
            </a:r>
          </a:p>
          <a:p>
            <a:pPr lvl="1"/>
            <a:r>
              <a:rPr lang="en-US" spc="10" dirty="0">
                <a:solidFill>
                  <a:srgbClr val="000000"/>
                </a:solidFill>
              </a:rPr>
              <a:t>On average, 13% of students fail because they stopped attending.</a:t>
            </a:r>
          </a:p>
          <a:p>
            <a:r>
              <a:rPr lang="en-US" dirty="0"/>
              <a:t>Academic Integrity</a:t>
            </a:r>
          </a:p>
          <a:p>
            <a:r>
              <a:rPr lang="en-US" dirty="0"/>
              <a:t>Perseverance</a:t>
            </a:r>
          </a:p>
          <a:p>
            <a:pPr marL="0" indent="0">
              <a:buNone/>
            </a:pPr>
            <a:endParaRPr lang="en-US" dirty="0"/>
          </a:p>
        </p:txBody>
      </p:sp>
    </p:spTree>
    <p:extLst>
      <p:ext uri="{BB962C8B-B14F-4D97-AF65-F5344CB8AC3E}">
        <p14:creationId xmlns:p14="http://schemas.microsoft.com/office/powerpoint/2010/main" val="153802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0BB5B-88BC-724E-D78F-3EE46D06B4F0}"/>
              </a:ext>
            </a:extLst>
          </p:cNvPr>
          <p:cNvSpPr>
            <a:spLocks noGrp="1"/>
          </p:cNvSpPr>
          <p:nvPr>
            <p:ph type="title"/>
          </p:nvPr>
        </p:nvSpPr>
        <p:spPr/>
        <p:txBody>
          <a:bodyPr/>
          <a:lstStyle/>
          <a:p>
            <a:r>
              <a:rPr lang="en-US" dirty="0"/>
              <a:t>Introducing MATH 0088</a:t>
            </a:r>
          </a:p>
        </p:txBody>
      </p:sp>
      <p:sp>
        <p:nvSpPr>
          <p:cNvPr id="3" name="Content Placeholder 2">
            <a:extLst>
              <a:ext uri="{FF2B5EF4-FFF2-40B4-BE49-F238E27FC236}">
                <a16:creationId xmlns:a16="http://schemas.microsoft.com/office/drawing/2014/main" id="{AA9AA987-AC78-CF73-8BAE-867949A2F05A}"/>
              </a:ext>
            </a:extLst>
          </p:cNvPr>
          <p:cNvSpPr>
            <a:spLocks noGrp="1"/>
          </p:cNvSpPr>
          <p:nvPr>
            <p:ph idx="1"/>
          </p:nvPr>
        </p:nvSpPr>
        <p:spPr/>
        <p:txBody>
          <a:bodyPr vert="horz" lIns="91440" tIns="45720" rIns="91440" bIns="45720" rtlCol="0" anchor="t">
            <a:normAutofit/>
          </a:bodyPr>
          <a:lstStyle/>
          <a:p>
            <a:r>
              <a:rPr lang="en-US" dirty="0"/>
              <a:t>Using a 2 – tiered approach</a:t>
            </a:r>
          </a:p>
          <a:p>
            <a:pPr lvl="1"/>
            <a:r>
              <a:rPr lang="en-US" dirty="0"/>
              <a:t>Difference between ACT of 16 and 17</a:t>
            </a:r>
          </a:p>
          <a:p>
            <a:pPr lvl="1"/>
            <a:r>
              <a:rPr lang="en-US" dirty="0"/>
              <a:t>Same content and approach as MATH 0093</a:t>
            </a:r>
          </a:p>
          <a:p>
            <a:r>
              <a:rPr lang="en-US" dirty="0"/>
              <a:t>Hiring course lead</a:t>
            </a:r>
          </a:p>
          <a:p>
            <a:r>
              <a:rPr lang="en-US" dirty="0"/>
              <a:t>New Adjuncts</a:t>
            </a:r>
          </a:p>
          <a:p>
            <a:r>
              <a:rPr lang="en-US" dirty="0"/>
              <a:t>Scheduling</a:t>
            </a:r>
          </a:p>
          <a:p>
            <a:pPr lvl="1"/>
            <a:r>
              <a:rPr lang="en-US" dirty="0"/>
              <a:t>Back – to – back sections on the same days (2 or 3 days per week)</a:t>
            </a:r>
          </a:p>
          <a:p>
            <a:pPr lvl="2"/>
            <a:r>
              <a:rPr lang="en-US" dirty="0"/>
              <a:t>MWF, MW, TR</a:t>
            </a:r>
          </a:p>
          <a:p>
            <a:pPr lvl="1"/>
            <a:r>
              <a:rPr lang="en-US" dirty="0"/>
              <a:t>Offset days (4 or 5 days per week)</a:t>
            </a:r>
          </a:p>
          <a:p>
            <a:pPr lvl="2"/>
            <a:r>
              <a:rPr lang="en-US" dirty="0"/>
              <a:t>MW/TR, MWF/TR</a:t>
            </a:r>
          </a:p>
          <a:p>
            <a:endParaRPr lang="en-US" dirty="0"/>
          </a:p>
        </p:txBody>
      </p:sp>
    </p:spTree>
    <p:extLst>
      <p:ext uri="{BB962C8B-B14F-4D97-AF65-F5344CB8AC3E}">
        <p14:creationId xmlns:p14="http://schemas.microsoft.com/office/powerpoint/2010/main" val="3544381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CAC15-D631-BFD5-7340-EEC4E8FA3C22}"/>
              </a:ext>
            </a:extLst>
          </p:cNvPr>
          <p:cNvSpPr>
            <a:spLocks noGrp="1"/>
          </p:cNvSpPr>
          <p:nvPr>
            <p:ph type="title"/>
          </p:nvPr>
        </p:nvSpPr>
        <p:spPr/>
        <p:txBody>
          <a:bodyPr/>
          <a:lstStyle/>
          <a:p>
            <a:r>
              <a:rPr lang="en-US" dirty="0"/>
              <a:t>What We’re Trying</a:t>
            </a:r>
          </a:p>
        </p:txBody>
      </p:sp>
      <p:sp>
        <p:nvSpPr>
          <p:cNvPr id="3" name="Content Placeholder 2">
            <a:extLst>
              <a:ext uri="{FF2B5EF4-FFF2-40B4-BE49-F238E27FC236}">
                <a16:creationId xmlns:a16="http://schemas.microsoft.com/office/drawing/2014/main" id="{EDA0140E-AB42-160F-31AF-35887A706C3B}"/>
              </a:ext>
            </a:extLst>
          </p:cNvPr>
          <p:cNvSpPr>
            <a:spLocks noGrp="1"/>
          </p:cNvSpPr>
          <p:nvPr>
            <p:ph idx="1"/>
          </p:nvPr>
        </p:nvSpPr>
        <p:spPr/>
        <p:txBody>
          <a:bodyPr/>
          <a:lstStyle/>
          <a:p>
            <a:r>
              <a:rPr lang="en-US" dirty="0"/>
              <a:t>Activities that worked well in MATH 0093</a:t>
            </a:r>
          </a:p>
          <a:p>
            <a:pPr lvl="1"/>
            <a:r>
              <a:rPr lang="en-US" dirty="0"/>
              <a:t>Review Worksheets</a:t>
            </a:r>
          </a:p>
          <a:p>
            <a:pPr lvl="1"/>
            <a:r>
              <a:rPr lang="en-US" dirty="0"/>
              <a:t>Class time for homework</a:t>
            </a:r>
          </a:p>
          <a:p>
            <a:r>
              <a:rPr lang="en-US" dirty="0"/>
              <a:t>New approaches</a:t>
            </a:r>
          </a:p>
          <a:p>
            <a:pPr lvl="1"/>
            <a:r>
              <a:rPr lang="en-US" dirty="0"/>
              <a:t>Reordering College Algebra material</a:t>
            </a:r>
          </a:p>
          <a:p>
            <a:pPr lvl="1"/>
            <a:r>
              <a:rPr lang="en-US" dirty="0"/>
              <a:t>Notebook checks</a:t>
            </a:r>
          </a:p>
          <a:p>
            <a:pPr lvl="1"/>
            <a:r>
              <a:rPr lang="en-US" dirty="0"/>
              <a:t>Exam reflections</a:t>
            </a:r>
          </a:p>
          <a:p>
            <a:pPr lvl="1"/>
            <a:r>
              <a:rPr lang="en-US" dirty="0"/>
              <a:t>Peer grading</a:t>
            </a:r>
          </a:p>
          <a:p>
            <a:pPr lvl="1"/>
            <a:r>
              <a:rPr lang="en-US" dirty="0"/>
              <a:t>Option to work ahead</a:t>
            </a:r>
          </a:p>
          <a:p>
            <a:pPr marL="0" indent="0">
              <a:buNone/>
            </a:pPr>
            <a:endParaRPr lang="en-US" dirty="0"/>
          </a:p>
        </p:txBody>
      </p:sp>
    </p:spTree>
    <p:extLst>
      <p:ext uri="{BB962C8B-B14F-4D97-AF65-F5344CB8AC3E}">
        <p14:creationId xmlns:p14="http://schemas.microsoft.com/office/powerpoint/2010/main" val="1278198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up of a white sheet of paper&#10;&#10;Description automatically generated">
            <a:extLst>
              <a:ext uri="{FF2B5EF4-FFF2-40B4-BE49-F238E27FC236}">
                <a16:creationId xmlns:a16="http://schemas.microsoft.com/office/drawing/2014/main" id="{B0045E52-2DCD-F7F6-69B9-818E5818D6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742" y="198783"/>
            <a:ext cx="3893418" cy="4969565"/>
          </a:xfrm>
          <a:prstGeom prst="rect">
            <a:avLst/>
          </a:prstGeom>
        </p:spPr>
      </p:pic>
      <p:pic>
        <p:nvPicPr>
          <p:cNvPr id="3" name="Picture 2" descr="A calendar with text on it&#10;&#10;Description automatically generated">
            <a:extLst>
              <a:ext uri="{FF2B5EF4-FFF2-40B4-BE49-F238E27FC236}">
                <a16:creationId xmlns:a16="http://schemas.microsoft.com/office/drawing/2014/main" id="{546F8773-BDD6-C743-16A5-5C91A54D7F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02451" y="844826"/>
            <a:ext cx="5370020" cy="6013174"/>
          </a:xfrm>
          <a:prstGeom prst="rect">
            <a:avLst/>
          </a:prstGeom>
        </p:spPr>
      </p:pic>
    </p:spTree>
    <p:extLst>
      <p:ext uri="{BB962C8B-B14F-4D97-AF65-F5344CB8AC3E}">
        <p14:creationId xmlns:p14="http://schemas.microsoft.com/office/powerpoint/2010/main" val="1436986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omputer&#10;&#10;Description automatically generated">
            <a:extLst>
              <a:ext uri="{FF2B5EF4-FFF2-40B4-BE49-F238E27FC236}">
                <a16:creationId xmlns:a16="http://schemas.microsoft.com/office/drawing/2014/main" id="{2FC7702B-70A2-7D53-CEBF-323D09010A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3034" y="129002"/>
            <a:ext cx="6528974" cy="2604341"/>
          </a:xfrm>
          <a:prstGeom prst="rect">
            <a:avLst/>
          </a:prstGeom>
        </p:spPr>
      </p:pic>
      <p:pic>
        <p:nvPicPr>
          <p:cNvPr id="5" name="Picture 4" descr="A screenshot of a computer&#10;&#10;Description automatically generated">
            <a:extLst>
              <a:ext uri="{FF2B5EF4-FFF2-40B4-BE49-F238E27FC236}">
                <a16:creationId xmlns:a16="http://schemas.microsoft.com/office/drawing/2014/main" id="{E83A844D-5791-798E-C277-1D704E0143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89776" y="3122336"/>
            <a:ext cx="4596497" cy="3288403"/>
          </a:xfrm>
          <a:prstGeom prst="rect">
            <a:avLst/>
          </a:prstGeom>
        </p:spPr>
      </p:pic>
      <p:pic>
        <p:nvPicPr>
          <p:cNvPr id="7" name="Picture 6" descr="A screenshot of a computer&#10;&#10;Description automatically generated">
            <a:extLst>
              <a:ext uri="{FF2B5EF4-FFF2-40B4-BE49-F238E27FC236}">
                <a16:creationId xmlns:a16="http://schemas.microsoft.com/office/drawing/2014/main" id="{907CB856-ED51-33DF-D220-E64E2687D8F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7347" y="3122336"/>
            <a:ext cx="5000174" cy="3288403"/>
          </a:xfrm>
          <a:prstGeom prst="rect">
            <a:avLst/>
          </a:prstGeom>
        </p:spPr>
      </p:pic>
    </p:spTree>
    <p:extLst>
      <p:ext uri="{BB962C8B-B14F-4D97-AF65-F5344CB8AC3E}">
        <p14:creationId xmlns:p14="http://schemas.microsoft.com/office/powerpoint/2010/main" val="1417283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white sheet of paper with black text&#10;&#10;Description automatically generated">
            <a:extLst>
              <a:ext uri="{FF2B5EF4-FFF2-40B4-BE49-F238E27FC236}">
                <a16:creationId xmlns:a16="http://schemas.microsoft.com/office/drawing/2014/main" id="{DD492E8A-4201-A7BF-17FE-0D884607C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076" y="0"/>
            <a:ext cx="3978024" cy="4194313"/>
          </a:xfrm>
          <a:prstGeom prst="rect">
            <a:avLst/>
          </a:prstGeom>
        </p:spPr>
      </p:pic>
      <p:pic>
        <p:nvPicPr>
          <p:cNvPr id="11" name="Picture 10" descr="A close-up of a paper&#10;&#10;Description automatically generated">
            <a:extLst>
              <a:ext uri="{FF2B5EF4-FFF2-40B4-BE49-F238E27FC236}">
                <a16:creationId xmlns:a16="http://schemas.microsoft.com/office/drawing/2014/main" id="{EFA4A53C-9DE7-06E5-10A6-DB87E8CF4D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8793" y="1600200"/>
            <a:ext cx="4315536" cy="4591878"/>
          </a:xfrm>
          <a:prstGeom prst="rect">
            <a:avLst/>
          </a:prstGeom>
        </p:spPr>
      </p:pic>
      <p:pic>
        <p:nvPicPr>
          <p:cNvPr id="13" name="Picture 12" descr="A math test with examples&#10;&#10;Description automatically generated with medium confidence">
            <a:extLst>
              <a:ext uri="{FF2B5EF4-FFF2-40B4-BE49-F238E27FC236}">
                <a16:creationId xmlns:a16="http://schemas.microsoft.com/office/drawing/2014/main" id="{E0A338D1-3292-2556-4E4E-42765622D7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43453" y="168965"/>
            <a:ext cx="3978024" cy="4253260"/>
          </a:xfrm>
          <a:prstGeom prst="rect">
            <a:avLst/>
          </a:prstGeom>
        </p:spPr>
      </p:pic>
    </p:spTree>
    <p:extLst>
      <p:ext uri="{BB962C8B-B14F-4D97-AF65-F5344CB8AC3E}">
        <p14:creationId xmlns:p14="http://schemas.microsoft.com/office/powerpoint/2010/main" val="2181723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E8734-E578-2FAC-F84A-25C3FF04FAFC}"/>
              </a:ext>
            </a:extLst>
          </p:cNvPr>
          <p:cNvSpPr>
            <a:spLocks noGrp="1"/>
          </p:cNvSpPr>
          <p:nvPr>
            <p:ph type="title"/>
          </p:nvPr>
        </p:nvSpPr>
        <p:spPr/>
        <p:txBody>
          <a:bodyPr/>
          <a:lstStyle/>
          <a:p>
            <a:r>
              <a:rPr lang="en-US" dirty="0"/>
              <a:t>Anecdotes from Instructors</a:t>
            </a:r>
          </a:p>
        </p:txBody>
      </p:sp>
      <p:sp>
        <p:nvSpPr>
          <p:cNvPr id="3" name="Content Placeholder 2">
            <a:extLst>
              <a:ext uri="{FF2B5EF4-FFF2-40B4-BE49-F238E27FC236}">
                <a16:creationId xmlns:a16="http://schemas.microsoft.com/office/drawing/2014/main" id="{AD0C474A-C137-F417-5212-D882563BD31B}"/>
              </a:ext>
            </a:extLst>
          </p:cNvPr>
          <p:cNvSpPr>
            <a:spLocks noGrp="1"/>
          </p:cNvSpPr>
          <p:nvPr>
            <p:ph idx="1"/>
          </p:nvPr>
        </p:nvSpPr>
        <p:spPr/>
        <p:txBody>
          <a:bodyPr>
            <a:normAutofit/>
          </a:bodyPr>
          <a:lstStyle/>
          <a:p>
            <a:r>
              <a:rPr lang="en-US" dirty="0"/>
              <a:t>The 5 – day – per – week format works well.</a:t>
            </a:r>
          </a:p>
          <a:p>
            <a:pPr lvl="1"/>
            <a:r>
              <a:rPr lang="en-US" sz="1800" dirty="0">
                <a:effectLst/>
                <a:ea typeface="Aptos" panose="020B0004020202020204" pitchFamily="34" charset="0"/>
              </a:rPr>
              <a:t>“It seems like a majority of the </a:t>
            </a:r>
            <a:r>
              <a:rPr lang="en-US" sz="1800" dirty="0" err="1">
                <a:effectLst/>
                <a:ea typeface="Aptos" panose="020B0004020202020204" pitchFamily="34" charset="0"/>
              </a:rPr>
              <a:t>coreq</a:t>
            </a:r>
            <a:r>
              <a:rPr lang="en-US" sz="1800" dirty="0">
                <a:effectLst/>
                <a:ea typeface="Aptos" panose="020B0004020202020204" pitchFamily="34" charset="0"/>
              </a:rPr>
              <a:t> students lack study skills even more than math skills, and prioritizing frequency over duration is exactly what they need to apply to their own study habits.”</a:t>
            </a:r>
          </a:p>
          <a:p>
            <a:r>
              <a:rPr lang="en-US" dirty="0"/>
              <a:t>The extra practice time is helpful.</a:t>
            </a:r>
          </a:p>
          <a:p>
            <a:pPr lvl="1"/>
            <a:r>
              <a:rPr lang="en-US" dirty="0"/>
              <a:t>“</a:t>
            </a:r>
            <a:r>
              <a:rPr lang="en-US" sz="1800" dirty="0">
                <a:solidFill>
                  <a:srgbClr val="000000"/>
                </a:solidFill>
                <a:effectLst/>
                <a:ea typeface="Aptos" panose="020B0004020202020204" pitchFamily="34" charset="0"/>
                <a:cs typeface="Calibri" panose="020F0502020204030204" pitchFamily="34" charset="0"/>
              </a:rPr>
              <a:t>One of the most obvious differences in the way I handle corequisite sections opposed to regular MATH 1105 sections is that in the corequisite sections I have more practice questions (hand outs) in class and I check for understanding by calling on students by handing them my iPad and having them demonstrate their work.   (this is far less intimidating than asking them to come to the board).”</a:t>
            </a:r>
            <a:endParaRPr lang="en-US" dirty="0"/>
          </a:p>
          <a:p>
            <a:pPr marL="0" indent="0">
              <a:buNone/>
            </a:pPr>
            <a:endParaRPr lang="en-US" dirty="0"/>
          </a:p>
        </p:txBody>
      </p:sp>
    </p:spTree>
    <p:extLst>
      <p:ext uri="{BB962C8B-B14F-4D97-AF65-F5344CB8AC3E}">
        <p14:creationId xmlns:p14="http://schemas.microsoft.com/office/powerpoint/2010/main" val="1600696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009B70-45F0-1CE2-FBFF-F2D4344ADAF6}"/>
              </a:ext>
            </a:extLst>
          </p:cNvPr>
          <p:cNvSpPr>
            <a:spLocks noGrp="1"/>
          </p:cNvSpPr>
          <p:nvPr>
            <p:ph idx="1"/>
          </p:nvPr>
        </p:nvSpPr>
        <p:spPr>
          <a:xfrm>
            <a:off x="1261872" y="407324"/>
            <a:ext cx="8595360" cy="5772813"/>
          </a:xfrm>
        </p:spPr>
        <p:txBody>
          <a:bodyPr/>
          <a:lstStyle/>
          <a:p>
            <a:pPr marL="0" indent="0">
              <a:buNone/>
            </a:pPr>
            <a:r>
              <a:rPr lang="en-US" sz="3600" dirty="0"/>
              <a:t>Successes</a:t>
            </a:r>
          </a:p>
          <a:p>
            <a:r>
              <a:rPr lang="en-US" dirty="0"/>
              <a:t>Extra time in class encourages homework completion.</a:t>
            </a:r>
          </a:p>
          <a:p>
            <a:r>
              <a:rPr lang="en-US" dirty="0"/>
              <a:t>Students who engage do well.</a:t>
            </a:r>
            <a:br>
              <a:rPr lang="en-US" dirty="0"/>
            </a:br>
            <a:br>
              <a:rPr lang="en-US" dirty="0"/>
            </a:br>
            <a:br>
              <a:rPr lang="en-US" dirty="0"/>
            </a:br>
            <a:br>
              <a:rPr lang="en-US" dirty="0"/>
            </a:br>
            <a:endParaRPr lang="en-US" dirty="0"/>
          </a:p>
          <a:p>
            <a:pPr marL="0" indent="0">
              <a:buNone/>
            </a:pPr>
            <a:r>
              <a:rPr lang="en-US" sz="3600" dirty="0"/>
              <a:t>Challenges</a:t>
            </a:r>
          </a:p>
          <a:p>
            <a:r>
              <a:rPr lang="en-US" b="1" dirty="0"/>
              <a:t>Attendance and Participation</a:t>
            </a:r>
          </a:p>
          <a:p>
            <a:r>
              <a:rPr lang="en-US" dirty="0"/>
              <a:t>Academic Integrity</a:t>
            </a:r>
          </a:p>
          <a:p>
            <a:r>
              <a:rPr lang="en-US" dirty="0"/>
              <a:t>Perseverance</a:t>
            </a:r>
          </a:p>
        </p:txBody>
      </p:sp>
    </p:spTree>
    <p:extLst>
      <p:ext uri="{BB962C8B-B14F-4D97-AF65-F5344CB8AC3E}">
        <p14:creationId xmlns:p14="http://schemas.microsoft.com/office/powerpoint/2010/main" val="3750846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C28B8-C32B-6640-AC51-3297261B2683}"/>
              </a:ext>
            </a:extLst>
          </p:cNvPr>
          <p:cNvSpPr>
            <a:spLocks noGrp="1"/>
          </p:cNvSpPr>
          <p:nvPr>
            <p:ph type="title"/>
          </p:nvPr>
        </p:nvSpPr>
        <p:spPr/>
        <p:txBody>
          <a:bodyPr/>
          <a:lstStyle/>
          <a:p>
            <a:r>
              <a:rPr lang="en-US" dirty="0"/>
              <a:t>Our Co-Requisite History</a:t>
            </a:r>
          </a:p>
        </p:txBody>
      </p:sp>
      <p:sp>
        <p:nvSpPr>
          <p:cNvPr id="3" name="Content Placeholder 2">
            <a:extLst>
              <a:ext uri="{FF2B5EF4-FFF2-40B4-BE49-F238E27FC236}">
                <a16:creationId xmlns:a16="http://schemas.microsoft.com/office/drawing/2014/main" id="{FC5A554B-3F42-388B-8B59-11715B472A0F}"/>
              </a:ext>
            </a:extLst>
          </p:cNvPr>
          <p:cNvSpPr>
            <a:spLocks noGrp="1"/>
          </p:cNvSpPr>
          <p:nvPr>
            <p:ph idx="1"/>
          </p:nvPr>
        </p:nvSpPr>
        <p:spPr/>
        <p:txBody>
          <a:bodyPr/>
          <a:lstStyle/>
          <a:p>
            <a:r>
              <a:rPr lang="en-US" dirty="0"/>
              <a:t>First offered in Fall 2015.</a:t>
            </a:r>
          </a:p>
          <a:p>
            <a:r>
              <a:rPr lang="en-US" dirty="0"/>
              <a:t>LFMA/MATH 0093 (Algebra Workshop) paired with MATH 1105 (College Algebra).</a:t>
            </a:r>
          </a:p>
          <a:p>
            <a:r>
              <a:rPr lang="en-US" dirty="0"/>
              <a:t>ACT 18 or equivalent.</a:t>
            </a:r>
          </a:p>
          <a:p>
            <a:r>
              <a:rPr lang="en-US" dirty="0"/>
              <a:t>One adopted text for both courses.</a:t>
            </a:r>
          </a:p>
          <a:p>
            <a:pPr marL="548640" lvl="2" indent="0">
              <a:buNone/>
            </a:pPr>
            <a:endParaRPr lang="en-US" dirty="0"/>
          </a:p>
          <a:p>
            <a:pPr lvl="2"/>
            <a:endParaRPr lang="en-US" dirty="0"/>
          </a:p>
          <a:p>
            <a:endParaRPr lang="en-US" dirty="0"/>
          </a:p>
        </p:txBody>
      </p:sp>
    </p:spTree>
    <p:extLst>
      <p:ext uri="{BB962C8B-B14F-4D97-AF65-F5344CB8AC3E}">
        <p14:creationId xmlns:p14="http://schemas.microsoft.com/office/powerpoint/2010/main" val="2435818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F5949-5D4D-F120-395E-1D6243066DFD}"/>
              </a:ext>
            </a:extLst>
          </p:cNvPr>
          <p:cNvSpPr>
            <a:spLocks noGrp="1"/>
          </p:cNvSpPr>
          <p:nvPr>
            <p:ph type="title"/>
          </p:nvPr>
        </p:nvSpPr>
        <p:spPr/>
        <p:txBody>
          <a:bodyPr/>
          <a:lstStyle/>
          <a:p>
            <a:r>
              <a:rPr lang="en-US" dirty="0"/>
              <a:t>Our Approaches</a:t>
            </a:r>
          </a:p>
        </p:txBody>
      </p:sp>
      <p:sp>
        <p:nvSpPr>
          <p:cNvPr id="3" name="Content Placeholder 2">
            <a:extLst>
              <a:ext uri="{FF2B5EF4-FFF2-40B4-BE49-F238E27FC236}">
                <a16:creationId xmlns:a16="http://schemas.microsoft.com/office/drawing/2014/main" id="{84166376-6D7A-CABE-2DEE-DF04F1A0737A}"/>
              </a:ext>
            </a:extLst>
          </p:cNvPr>
          <p:cNvSpPr>
            <a:spLocks noGrp="1"/>
          </p:cNvSpPr>
          <p:nvPr>
            <p:ph idx="1"/>
          </p:nvPr>
        </p:nvSpPr>
        <p:spPr/>
        <p:txBody>
          <a:bodyPr/>
          <a:lstStyle/>
          <a:p>
            <a:r>
              <a:rPr lang="en-US" dirty="0"/>
              <a:t>Embedded in College Algebra</a:t>
            </a:r>
          </a:p>
          <a:p>
            <a:pPr lvl="1"/>
            <a:r>
              <a:rPr lang="en-US" dirty="0"/>
              <a:t>Separate instructors</a:t>
            </a:r>
          </a:p>
          <a:p>
            <a:pPr lvl="2"/>
            <a:r>
              <a:rPr lang="en-US" dirty="0"/>
              <a:t>Did not work well</a:t>
            </a:r>
          </a:p>
          <a:p>
            <a:pPr lvl="1"/>
            <a:r>
              <a:rPr lang="en-US" dirty="0"/>
              <a:t>Same instructor</a:t>
            </a:r>
          </a:p>
          <a:p>
            <a:pPr lvl="2"/>
            <a:r>
              <a:rPr lang="en-US" dirty="0"/>
              <a:t>Worked better, difficult to schedule, decreased flexibility</a:t>
            </a:r>
          </a:p>
          <a:p>
            <a:r>
              <a:rPr lang="en-US" dirty="0"/>
              <a:t>Cohort sections (same instructor)</a:t>
            </a:r>
          </a:p>
          <a:p>
            <a:pPr lvl="1"/>
            <a:r>
              <a:rPr lang="en-US" dirty="0"/>
              <a:t>Two traditional courses</a:t>
            </a:r>
          </a:p>
          <a:p>
            <a:pPr lvl="1"/>
            <a:r>
              <a:rPr lang="en-US" dirty="0"/>
              <a:t>Traditional college –level course, Hybrid co-requisite course</a:t>
            </a:r>
          </a:p>
          <a:p>
            <a:pPr lvl="1"/>
            <a:r>
              <a:rPr lang="en-US" dirty="0"/>
              <a:t>Two courses in same modality</a:t>
            </a:r>
          </a:p>
          <a:p>
            <a:pPr marL="0" indent="0">
              <a:buNone/>
            </a:pPr>
            <a:endParaRPr lang="en-US" dirty="0"/>
          </a:p>
        </p:txBody>
      </p:sp>
    </p:spTree>
    <p:extLst>
      <p:ext uri="{BB962C8B-B14F-4D97-AF65-F5344CB8AC3E}">
        <p14:creationId xmlns:p14="http://schemas.microsoft.com/office/powerpoint/2010/main" val="2335644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5309A-DBBD-E591-FFA6-B8C5B23EAD0D}"/>
              </a:ext>
            </a:extLst>
          </p:cNvPr>
          <p:cNvSpPr>
            <a:spLocks noGrp="1"/>
          </p:cNvSpPr>
          <p:nvPr>
            <p:ph type="title"/>
          </p:nvPr>
        </p:nvSpPr>
        <p:spPr/>
        <p:txBody>
          <a:bodyPr/>
          <a:lstStyle/>
          <a:p>
            <a:r>
              <a:rPr lang="en-US" dirty="0"/>
              <a:t>Co-Requisite Content</a:t>
            </a:r>
          </a:p>
        </p:txBody>
      </p:sp>
      <p:sp>
        <p:nvSpPr>
          <p:cNvPr id="3" name="Content Placeholder 2">
            <a:extLst>
              <a:ext uri="{FF2B5EF4-FFF2-40B4-BE49-F238E27FC236}">
                <a16:creationId xmlns:a16="http://schemas.microsoft.com/office/drawing/2014/main" id="{A5937F47-3328-FDF6-5FFE-08A58FBB073E}"/>
              </a:ext>
            </a:extLst>
          </p:cNvPr>
          <p:cNvSpPr>
            <a:spLocks noGrp="1"/>
          </p:cNvSpPr>
          <p:nvPr>
            <p:ph idx="1"/>
          </p:nvPr>
        </p:nvSpPr>
        <p:spPr/>
        <p:txBody>
          <a:bodyPr/>
          <a:lstStyle/>
          <a:p>
            <a:r>
              <a:rPr lang="en-US" dirty="0"/>
              <a:t>Any background material necessary for College Algebra.</a:t>
            </a:r>
          </a:p>
          <a:p>
            <a:r>
              <a:rPr lang="en-US" dirty="0"/>
              <a:t>Activities to promote good habits and increase perseverance</a:t>
            </a:r>
          </a:p>
          <a:p>
            <a:pPr lvl="1"/>
            <a:r>
              <a:rPr lang="en-US" dirty="0"/>
              <a:t>In-class homework time</a:t>
            </a:r>
          </a:p>
          <a:p>
            <a:pPr lvl="1"/>
            <a:r>
              <a:rPr lang="en-US" dirty="0"/>
              <a:t>Review worksheets</a:t>
            </a:r>
          </a:p>
          <a:p>
            <a:pPr lvl="1"/>
            <a:r>
              <a:rPr lang="en-US" dirty="0"/>
              <a:t>Test reviews</a:t>
            </a:r>
          </a:p>
          <a:p>
            <a:pPr lvl="1"/>
            <a:r>
              <a:rPr lang="en-US" dirty="0"/>
              <a:t>Office conferences</a:t>
            </a:r>
          </a:p>
          <a:p>
            <a:pPr lvl="1"/>
            <a:r>
              <a:rPr lang="en-US" dirty="0"/>
              <a:t>Final Exam worksheets</a:t>
            </a:r>
          </a:p>
          <a:p>
            <a:r>
              <a:rPr lang="en-US" dirty="0"/>
              <a:t>Grade is largely based on participation in in-class activities.</a:t>
            </a:r>
          </a:p>
          <a:p>
            <a:pPr marL="0" indent="0">
              <a:buNone/>
            </a:pPr>
            <a:endParaRPr lang="en-US" dirty="0"/>
          </a:p>
        </p:txBody>
      </p:sp>
    </p:spTree>
    <p:extLst>
      <p:ext uri="{BB962C8B-B14F-4D97-AF65-F5344CB8AC3E}">
        <p14:creationId xmlns:p14="http://schemas.microsoft.com/office/powerpoint/2010/main" val="1411011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close-up of a calendar&#10;&#10;Description automatically generated">
            <a:extLst>
              <a:ext uri="{FF2B5EF4-FFF2-40B4-BE49-F238E27FC236}">
                <a16:creationId xmlns:a16="http://schemas.microsoft.com/office/drawing/2014/main" id="{8684A23E-247B-17F1-77F6-03936BDEB03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33886" y="1672846"/>
            <a:ext cx="5460991" cy="4351338"/>
          </a:xfrm>
        </p:spPr>
      </p:pic>
      <p:pic>
        <p:nvPicPr>
          <p:cNvPr id="7" name="Picture 6" descr="A table of text with black text&#10;&#10;Description automatically generated with medium confidence">
            <a:extLst>
              <a:ext uri="{FF2B5EF4-FFF2-40B4-BE49-F238E27FC236}">
                <a16:creationId xmlns:a16="http://schemas.microsoft.com/office/drawing/2014/main" id="{CE88839A-5659-A169-E281-FF1663F6A3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6029" y="229672"/>
            <a:ext cx="3948643" cy="4224130"/>
          </a:xfrm>
          <a:prstGeom prst="rect">
            <a:avLst/>
          </a:prstGeom>
        </p:spPr>
      </p:pic>
    </p:spTree>
    <p:extLst>
      <p:ext uri="{BB962C8B-B14F-4D97-AF65-F5344CB8AC3E}">
        <p14:creationId xmlns:p14="http://schemas.microsoft.com/office/powerpoint/2010/main" val="3605199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aper with equations and equations&#10;&#10;Description automatically generated with medium confidence">
            <a:extLst>
              <a:ext uri="{FF2B5EF4-FFF2-40B4-BE49-F238E27FC236}">
                <a16:creationId xmlns:a16="http://schemas.microsoft.com/office/drawing/2014/main" id="{386F22F6-4F50-AF7A-2970-5BD75899D9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83400" y="508375"/>
            <a:ext cx="4548206" cy="4954385"/>
          </a:xfrm>
          <a:prstGeom prst="rect">
            <a:avLst/>
          </a:prstGeom>
        </p:spPr>
      </p:pic>
      <p:pic>
        <p:nvPicPr>
          <p:cNvPr id="6" name="Picture 5" descr="A close-up of a paper&#10;&#10;Description automatically generated">
            <a:extLst>
              <a:ext uri="{FF2B5EF4-FFF2-40B4-BE49-F238E27FC236}">
                <a16:creationId xmlns:a16="http://schemas.microsoft.com/office/drawing/2014/main" id="{B9210ADA-F9D8-0017-B732-EFFAB9B753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9331" y="407504"/>
            <a:ext cx="4987434" cy="5442882"/>
          </a:xfrm>
          <a:prstGeom prst="rect">
            <a:avLst/>
          </a:prstGeom>
        </p:spPr>
      </p:pic>
    </p:spTree>
    <p:extLst>
      <p:ext uri="{BB962C8B-B14F-4D97-AF65-F5344CB8AC3E}">
        <p14:creationId xmlns:p14="http://schemas.microsoft.com/office/powerpoint/2010/main" val="80128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81D5E-0107-3220-7E49-C34D17D790A4}"/>
              </a:ext>
            </a:extLst>
          </p:cNvPr>
          <p:cNvSpPr>
            <a:spLocks noGrp="1"/>
          </p:cNvSpPr>
          <p:nvPr>
            <p:ph type="title"/>
          </p:nvPr>
        </p:nvSpPr>
        <p:spPr/>
        <p:txBody>
          <a:bodyPr/>
          <a:lstStyle/>
          <a:p>
            <a:r>
              <a:rPr lang="en-US" dirty="0"/>
              <a:t>Co-Requisite Enrollment History</a:t>
            </a:r>
          </a:p>
        </p:txBody>
      </p:sp>
      <p:graphicFrame>
        <p:nvGraphicFramePr>
          <p:cNvPr id="4" name="Table 3">
            <a:extLst>
              <a:ext uri="{FF2B5EF4-FFF2-40B4-BE49-F238E27FC236}">
                <a16:creationId xmlns:a16="http://schemas.microsoft.com/office/drawing/2014/main" id="{F474453A-9E3C-968D-DDA2-558C382658CC}"/>
              </a:ext>
            </a:extLst>
          </p:cNvPr>
          <p:cNvGraphicFramePr>
            <a:graphicFrameLocks noGrp="1"/>
          </p:cNvGraphicFramePr>
          <p:nvPr>
            <p:extLst>
              <p:ext uri="{D42A27DB-BD31-4B8C-83A1-F6EECF244321}">
                <p14:modId xmlns:p14="http://schemas.microsoft.com/office/powerpoint/2010/main" val="1202495317"/>
              </p:ext>
            </p:extLst>
          </p:nvPr>
        </p:nvGraphicFramePr>
        <p:xfrm>
          <a:off x="1757680" y="1887913"/>
          <a:ext cx="8706971" cy="3566160"/>
        </p:xfrm>
        <a:graphic>
          <a:graphicData uri="http://schemas.openxmlformats.org/drawingml/2006/table">
            <a:tbl>
              <a:tblPr firstRow="1" bandRow="1">
                <a:tableStyleId>{5C22544A-7EE6-4342-B048-85BDC9FD1C3A}</a:tableStyleId>
              </a:tblPr>
              <a:tblGrid>
                <a:gridCol w="2135909">
                  <a:extLst>
                    <a:ext uri="{9D8B030D-6E8A-4147-A177-3AD203B41FA5}">
                      <a16:colId xmlns:a16="http://schemas.microsoft.com/office/drawing/2014/main" val="222706159"/>
                    </a:ext>
                  </a:extLst>
                </a:gridCol>
                <a:gridCol w="3140363">
                  <a:extLst>
                    <a:ext uri="{9D8B030D-6E8A-4147-A177-3AD203B41FA5}">
                      <a16:colId xmlns:a16="http://schemas.microsoft.com/office/drawing/2014/main" val="1968095652"/>
                    </a:ext>
                  </a:extLst>
                </a:gridCol>
                <a:gridCol w="3430699">
                  <a:extLst>
                    <a:ext uri="{9D8B030D-6E8A-4147-A177-3AD203B41FA5}">
                      <a16:colId xmlns:a16="http://schemas.microsoft.com/office/drawing/2014/main" val="3611253209"/>
                    </a:ext>
                  </a:extLst>
                </a:gridCol>
              </a:tblGrid>
              <a:tr h="286107">
                <a:tc>
                  <a:txBody>
                    <a:bodyPr/>
                    <a:lstStyle/>
                    <a:p>
                      <a:r>
                        <a:rPr lang="en-US" dirty="0"/>
                        <a:t>Academic Year</a:t>
                      </a:r>
                    </a:p>
                  </a:txBody>
                  <a:tcPr/>
                </a:tc>
                <a:tc>
                  <a:txBody>
                    <a:bodyPr/>
                    <a:lstStyle/>
                    <a:p>
                      <a:r>
                        <a:rPr lang="en-US" dirty="0"/>
                        <a:t>Co-Requisite Enrollment</a:t>
                      </a:r>
                    </a:p>
                  </a:txBody>
                  <a:tcPr/>
                </a:tc>
                <a:tc>
                  <a:txBody>
                    <a:bodyPr/>
                    <a:lstStyle/>
                    <a:p>
                      <a:r>
                        <a:rPr lang="en-US" dirty="0"/>
                        <a:t>Percentage of College Algebra Enrollment</a:t>
                      </a:r>
                    </a:p>
                  </a:txBody>
                  <a:tcPr/>
                </a:tc>
                <a:extLst>
                  <a:ext uri="{0D108BD9-81ED-4DB2-BD59-A6C34878D82A}">
                    <a16:rowId xmlns:a16="http://schemas.microsoft.com/office/drawing/2014/main" val="2649254030"/>
                  </a:ext>
                </a:extLst>
              </a:tr>
              <a:tr h="286107">
                <a:tc>
                  <a:txBody>
                    <a:bodyPr/>
                    <a:lstStyle/>
                    <a:p>
                      <a:r>
                        <a:rPr lang="en-US" dirty="0"/>
                        <a:t>2015 – 2016</a:t>
                      </a:r>
                    </a:p>
                  </a:txBody>
                  <a:tcPr/>
                </a:tc>
                <a:tc>
                  <a:txBody>
                    <a:bodyPr/>
                    <a:lstStyle/>
                    <a:p>
                      <a:r>
                        <a:rPr lang="en-US" dirty="0"/>
                        <a:t>50</a:t>
                      </a:r>
                    </a:p>
                  </a:txBody>
                  <a:tcPr/>
                </a:tc>
                <a:tc>
                  <a:txBody>
                    <a:bodyPr/>
                    <a:lstStyle/>
                    <a:p>
                      <a:r>
                        <a:rPr lang="en-US" dirty="0"/>
                        <a:t>2.2%</a:t>
                      </a:r>
                    </a:p>
                  </a:txBody>
                  <a:tcPr/>
                </a:tc>
                <a:extLst>
                  <a:ext uri="{0D108BD9-81ED-4DB2-BD59-A6C34878D82A}">
                    <a16:rowId xmlns:a16="http://schemas.microsoft.com/office/drawing/2014/main" val="3803064127"/>
                  </a:ext>
                </a:extLst>
              </a:tr>
              <a:tr h="286107">
                <a:tc>
                  <a:txBody>
                    <a:bodyPr/>
                    <a:lstStyle/>
                    <a:p>
                      <a:r>
                        <a:rPr lang="en-US" dirty="0"/>
                        <a:t>2016 – 2017</a:t>
                      </a:r>
                    </a:p>
                  </a:txBody>
                  <a:tcPr/>
                </a:tc>
                <a:tc>
                  <a:txBody>
                    <a:bodyPr/>
                    <a:lstStyle/>
                    <a:p>
                      <a:r>
                        <a:rPr lang="en-US" dirty="0"/>
                        <a:t>59</a:t>
                      </a:r>
                    </a:p>
                  </a:txBody>
                  <a:tcPr/>
                </a:tc>
                <a:tc>
                  <a:txBody>
                    <a:bodyPr/>
                    <a:lstStyle/>
                    <a:p>
                      <a:r>
                        <a:rPr lang="en-US" dirty="0"/>
                        <a:t>2.6%</a:t>
                      </a:r>
                    </a:p>
                  </a:txBody>
                  <a:tcPr/>
                </a:tc>
                <a:extLst>
                  <a:ext uri="{0D108BD9-81ED-4DB2-BD59-A6C34878D82A}">
                    <a16:rowId xmlns:a16="http://schemas.microsoft.com/office/drawing/2014/main" val="1846033768"/>
                  </a:ext>
                </a:extLst>
              </a:tr>
              <a:tr h="286107">
                <a:tc>
                  <a:txBody>
                    <a:bodyPr/>
                    <a:lstStyle/>
                    <a:p>
                      <a:r>
                        <a:rPr lang="en-US" dirty="0"/>
                        <a:t>2017 – 2018</a:t>
                      </a:r>
                    </a:p>
                  </a:txBody>
                  <a:tcPr/>
                </a:tc>
                <a:tc>
                  <a:txBody>
                    <a:bodyPr/>
                    <a:lstStyle/>
                    <a:p>
                      <a:r>
                        <a:rPr lang="en-US" dirty="0"/>
                        <a:t>57</a:t>
                      </a:r>
                    </a:p>
                  </a:txBody>
                  <a:tcPr/>
                </a:tc>
                <a:tc>
                  <a:txBody>
                    <a:bodyPr/>
                    <a:lstStyle/>
                    <a:p>
                      <a:r>
                        <a:rPr lang="en-US" dirty="0"/>
                        <a:t>2.9%</a:t>
                      </a:r>
                    </a:p>
                  </a:txBody>
                  <a:tcPr/>
                </a:tc>
                <a:extLst>
                  <a:ext uri="{0D108BD9-81ED-4DB2-BD59-A6C34878D82A}">
                    <a16:rowId xmlns:a16="http://schemas.microsoft.com/office/drawing/2014/main" val="4099756486"/>
                  </a:ext>
                </a:extLst>
              </a:tr>
              <a:tr h="286107">
                <a:tc>
                  <a:txBody>
                    <a:bodyPr/>
                    <a:lstStyle/>
                    <a:p>
                      <a:r>
                        <a:rPr lang="en-US" dirty="0"/>
                        <a:t>2018 – 2019</a:t>
                      </a:r>
                    </a:p>
                  </a:txBody>
                  <a:tcPr/>
                </a:tc>
                <a:tc>
                  <a:txBody>
                    <a:bodyPr/>
                    <a:lstStyle/>
                    <a:p>
                      <a:r>
                        <a:rPr lang="en-US" dirty="0"/>
                        <a:t>126</a:t>
                      </a:r>
                    </a:p>
                  </a:txBody>
                  <a:tcPr/>
                </a:tc>
                <a:tc>
                  <a:txBody>
                    <a:bodyPr/>
                    <a:lstStyle/>
                    <a:p>
                      <a:r>
                        <a:rPr lang="en-US" dirty="0"/>
                        <a:t>6.6%</a:t>
                      </a:r>
                    </a:p>
                  </a:txBody>
                  <a:tcPr/>
                </a:tc>
                <a:extLst>
                  <a:ext uri="{0D108BD9-81ED-4DB2-BD59-A6C34878D82A}">
                    <a16:rowId xmlns:a16="http://schemas.microsoft.com/office/drawing/2014/main" val="3945253027"/>
                  </a:ext>
                </a:extLst>
              </a:tr>
              <a:tr h="286107">
                <a:tc>
                  <a:txBody>
                    <a:bodyPr/>
                    <a:lstStyle/>
                    <a:p>
                      <a:r>
                        <a:rPr lang="en-US" dirty="0"/>
                        <a:t>2019 – 2020</a:t>
                      </a:r>
                    </a:p>
                  </a:txBody>
                  <a:tcPr/>
                </a:tc>
                <a:tc>
                  <a:txBody>
                    <a:bodyPr/>
                    <a:lstStyle/>
                    <a:p>
                      <a:r>
                        <a:rPr lang="en-US" dirty="0"/>
                        <a:t>151</a:t>
                      </a:r>
                    </a:p>
                  </a:txBody>
                  <a:tcPr/>
                </a:tc>
                <a:tc>
                  <a:txBody>
                    <a:bodyPr/>
                    <a:lstStyle/>
                    <a:p>
                      <a:r>
                        <a:rPr lang="en-US" dirty="0"/>
                        <a:t>7.8%</a:t>
                      </a:r>
                    </a:p>
                  </a:txBody>
                  <a:tcPr/>
                </a:tc>
                <a:extLst>
                  <a:ext uri="{0D108BD9-81ED-4DB2-BD59-A6C34878D82A}">
                    <a16:rowId xmlns:a16="http://schemas.microsoft.com/office/drawing/2014/main" val="1452514424"/>
                  </a:ext>
                </a:extLst>
              </a:tr>
              <a:tr h="286107">
                <a:tc>
                  <a:txBody>
                    <a:bodyPr/>
                    <a:lstStyle/>
                    <a:p>
                      <a:r>
                        <a:rPr lang="en-US" dirty="0"/>
                        <a:t>2020 – 2021</a:t>
                      </a:r>
                    </a:p>
                  </a:txBody>
                  <a:tcPr/>
                </a:tc>
                <a:tc>
                  <a:txBody>
                    <a:bodyPr/>
                    <a:lstStyle/>
                    <a:p>
                      <a:r>
                        <a:rPr lang="en-US" dirty="0"/>
                        <a:t>87</a:t>
                      </a:r>
                    </a:p>
                  </a:txBody>
                  <a:tcPr/>
                </a:tc>
                <a:tc>
                  <a:txBody>
                    <a:bodyPr/>
                    <a:lstStyle/>
                    <a:p>
                      <a:r>
                        <a:rPr lang="en-US" dirty="0"/>
                        <a:t>4.8%</a:t>
                      </a:r>
                    </a:p>
                  </a:txBody>
                  <a:tcPr/>
                </a:tc>
                <a:extLst>
                  <a:ext uri="{0D108BD9-81ED-4DB2-BD59-A6C34878D82A}">
                    <a16:rowId xmlns:a16="http://schemas.microsoft.com/office/drawing/2014/main" val="704141102"/>
                  </a:ext>
                </a:extLst>
              </a:tr>
              <a:tr h="286107">
                <a:tc>
                  <a:txBody>
                    <a:bodyPr/>
                    <a:lstStyle/>
                    <a:p>
                      <a:r>
                        <a:rPr lang="en-US" dirty="0"/>
                        <a:t>2021 – 2022 </a:t>
                      </a:r>
                    </a:p>
                  </a:txBody>
                  <a:tcPr/>
                </a:tc>
                <a:tc>
                  <a:txBody>
                    <a:bodyPr/>
                    <a:lstStyle/>
                    <a:p>
                      <a:r>
                        <a:rPr lang="en-US" dirty="0"/>
                        <a:t>115</a:t>
                      </a:r>
                    </a:p>
                  </a:txBody>
                  <a:tcPr/>
                </a:tc>
                <a:tc>
                  <a:txBody>
                    <a:bodyPr/>
                    <a:lstStyle/>
                    <a:p>
                      <a:r>
                        <a:rPr lang="en-US" dirty="0"/>
                        <a:t>8.1%</a:t>
                      </a:r>
                    </a:p>
                  </a:txBody>
                  <a:tcPr/>
                </a:tc>
                <a:extLst>
                  <a:ext uri="{0D108BD9-81ED-4DB2-BD59-A6C34878D82A}">
                    <a16:rowId xmlns:a16="http://schemas.microsoft.com/office/drawing/2014/main" val="2945340389"/>
                  </a:ext>
                </a:extLst>
              </a:tr>
              <a:tr h="286107">
                <a:tc>
                  <a:txBody>
                    <a:bodyPr/>
                    <a:lstStyle/>
                    <a:p>
                      <a:r>
                        <a:rPr lang="en-US" dirty="0"/>
                        <a:t>2022 – 2023 </a:t>
                      </a:r>
                    </a:p>
                  </a:txBody>
                  <a:tcPr/>
                </a:tc>
                <a:tc>
                  <a:txBody>
                    <a:bodyPr/>
                    <a:lstStyle/>
                    <a:p>
                      <a:r>
                        <a:rPr lang="en-US" dirty="0"/>
                        <a:t>136</a:t>
                      </a:r>
                    </a:p>
                  </a:txBody>
                  <a:tcPr/>
                </a:tc>
                <a:tc>
                  <a:txBody>
                    <a:bodyPr/>
                    <a:lstStyle/>
                    <a:p>
                      <a:r>
                        <a:rPr lang="en-US" dirty="0"/>
                        <a:t>10.4%</a:t>
                      </a:r>
                    </a:p>
                  </a:txBody>
                  <a:tcPr/>
                </a:tc>
                <a:extLst>
                  <a:ext uri="{0D108BD9-81ED-4DB2-BD59-A6C34878D82A}">
                    <a16:rowId xmlns:a16="http://schemas.microsoft.com/office/drawing/2014/main" val="2652023261"/>
                  </a:ext>
                </a:extLst>
              </a:tr>
            </a:tbl>
          </a:graphicData>
        </a:graphic>
      </p:graphicFrame>
    </p:spTree>
    <p:extLst>
      <p:ext uri="{BB962C8B-B14F-4D97-AF65-F5344CB8AC3E}">
        <p14:creationId xmlns:p14="http://schemas.microsoft.com/office/powerpoint/2010/main" val="2555627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F4075-9381-7B15-7F99-E45212694D26}"/>
              </a:ext>
            </a:extLst>
          </p:cNvPr>
          <p:cNvSpPr>
            <a:spLocks noGrp="1"/>
          </p:cNvSpPr>
          <p:nvPr>
            <p:ph type="title"/>
          </p:nvPr>
        </p:nvSpPr>
        <p:spPr/>
        <p:txBody>
          <a:bodyPr/>
          <a:lstStyle/>
          <a:p>
            <a:r>
              <a:rPr lang="en-US" dirty="0"/>
              <a:t>Our Successes</a:t>
            </a:r>
          </a:p>
        </p:txBody>
      </p:sp>
      <p:sp>
        <p:nvSpPr>
          <p:cNvPr id="3" name="Content Placeholder 2">
            <a:extLst>
              <a:ext uri="{FF2B5EF4-FFF2-40B4-BE49-F238E27FC236}">
                <a16:creationId xmlns:a16="http://schemas.microsoft.com/office/drawing/2014/main" id="{5F009B70-45F0-1CE2-FBFF-F2D4344ADAF6}"/>
              </a:ext>
            </a:extLst>
          </p:cNvPr>
          <p:cNvSpPr>
            <a:spLocks noGrp="1"/>
          </p:cNvSpPr>
          <p:nvPr>
            <p:ph idx="1"/>
          </p:nvPr>
        </p:nvSpPr>
        <p:spPr/>
        <p:txBody>
          <a:bodyPr vert="horz" lIns="91440" tIns="45720" rIns="91440" bIns="45720" rtlCol="0" anchor="t">
            <a:normAutofit/>
          </a:bodyPr>
          <a:lstStyle/>
          <a:p>
            <a:r>
              <a:rPr lang="en-US" dirty="0"/>
              <a:t>Since Fall 2017, 81% of students who completed both co-requisite courses passed College Algebra.</a:t>
            </a:r>
          </a:p>
          <a:p>
            <a:pPr>
              <a:buFont typeface="Arial" pitchFamily="18" charset="2"/>
              <a:buChar char="•"/>
            </a:pPr>
            <a:r>
              <a:rPr lang="en-US" spc="0" dirty="0"/>
              <a:t>Since Spring 2021, all but 1 assessed co-requisite sections have met the 80% "Meets or Exceeds Expectations" target in college-wide assessment.</a:t>
            </a:r>
          </a:p>
          <a:p>
            <a:pPr>
              <a:buFont typeface="Arial" pitchFamily="18" charset="2"/>
              <a:buChar char="•"/>
            </a:pPr>
            <a:r>
              <a:rPr lang="en-US" spc="0" dirty="0"/>
              <a:t>Since Fall 2019, Student Rating of Instruction Data shows a 4.84/5 overall rating.</a:t>
            </a:r>
          </a:p>
          <a:p>
            <a:pPr marL="0" indent="0">
              <a:buNone/>
            </a:pPr>
            <a:endParaRPr lang="en-US" spc="0" dirty="0">
              <a:solidFill>
                <a:srgbClr val="000000"/>
              </a:solidFill>
              <a:ea typeface="+mn-lt"/>
              <a:cs typeface="+mn-lt"/>
            </a:endParaRPr>
          </a:p>
        </p:txBody>
      </p:sp>
    </p:spTree>
    <p:extLst>
      <p:ext uri="{BB962C8B-B14F-4D97-AF65-F5344CB8AC3E}">
        <p14:creationId xmlns:p14="http://schemas.microsoft.com/office/powerpoint/2010/main" val="1391032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FC9DF-9703-7514-9FA8-7754029D717B}"/>
              </a:ext>
            </a:extLst>
          </p:cNvPr>
          <p:cNvSpPr>
            <a:spLocks noGrp="1"/>
          </p:cNvSpPr>
          <p:nvPr>
            <p:ph type="title"/>
          </p:nvPr>
        </p:nvSpPr>
        <p:spPr/>
        <p:txBody>
          <a:bodyPr/>
          <a:lstStyle/>
          <a:p>
            <a:r>
              <a:rPr lang="en-US" dirty="0"/>
              <a:t>More Successes</a:t>
            </a:r>
          </a:p>
        </p:txBody>
      </p:sp>
      <p:sp>
        <p:nvSpPr>
          <p:cNvPr id="3" name="Content Placeholder 2">
            <a:extLst>
              <a:ext uri="{FF2B5EF4-FFF2-40B4-BE49-F238E27FC236}">
                <a16:creationId xmlns:a16="http://schemas.microsoft.com/office/drawing/2014/main" id="{4B9ABBDD-08CB-BC99-5C40-9B6C600EE3AD}"/>
              </a:ext>
            </a:extLst>
          </p:cNvPr>
          <p:cNvSpPr>
            <a:spLocks noGrp="1"/>
          </p:cNvSpPr>
          <p:nvPr>
            <p:ph idx="1"/>
          </p:nvPr>
        </p:nvSpPr>
        <p:spPr/>
        <p:txBody>
          <a:bodyPr vert="horz" lIns="91440" tIns="45720" rIns="91440" bIns="45720" rtlCol="0" anchor="t">
            <a:normAutofit/>
          </a:bodyPr>
          <a:lstStyle/>
          <a:p>
            <a:pPr>
              <a:buFont typeface="Arial,Sans-Serif" pitchFamily="34" charset="0"/>
            </a:pPr>
            <a:r>
              <a:rPr lang="en-US" dirty="0"/>
              <a:t>SRI Comments on "What is the most valuable or useful thing you have learned in this class?"</a:t>
            </a:r>
          </a:p>
          <a:p>
            <a:pPr lvl="1"/>
            <a:r>
              <a:rPr lang="en-US" dirty="0"/>
              <a:t>"how to do algebra, I am so proud of myself for  the things I learn from that math class."</a:t>
            </a:r>
          </a:p>
          <a:p>
            <a:pPr lvl="1"/>
            <a:r>
              <a:rPr lang="en-US" dirty="0"/>
              <a:t>"The more I practice my math the better I will become at it."</a:t>
            </a:r>
          </a:p>
          <a:p>
            <a:pPr lvl="1"/>
            <a:r>
              <a:rPr lang="en-US" dirty="0"/>
              <a:t>"that </a:t>
            </a:r>
            <a:r>
              <a:rPr lang="en-US" dirty="0" err="1"/>
              <a:t>i</a:t>
            </a:r>
            <a:r>
              <a:rPr lang="en-US" dirty="0"/>
              <a:t> can learn math"</a:t>
            </a:r>
          </a:p>
          <a:p>
            <a:pPr lvl="1"/>
            <a:r>
              <a:rPr lang="en-US" dirty="0">
                <a:ea typeface="+mn-lt"/>
                <a:cs typeface="+mn-lt"/>
              </a:rPr>
              <a:t>"how to do algebra, I am so proud of myself for  the things I learn from that math class."</a:t>
            </a:r>
          </a:p>
          <a:p>
            <a:pPr lvl="1"/>
            <a:r>
              <a:rPr lang="en-US" dirty="0"/>
              <a:t>"</a:t>
            </a:r>
            <a:r>
              <a:rPr lang="en-US" dirty="0">
                <a:ea typeface="+mn-lt"/>
                <a:cs typeface="+mn-lt"/>
              </a:rPr>
              <a:t>The most valuable thing I have learned from this course is repetition.  Working the problems over and over until a firm grasp of the material is obtained has helped tremendously."</a:t>
            </a:r>
            <a:endParaRPr lang="en-US" dirty="0"/>
          </a:p>
        </p:txBody>
      </p:sp>
    </p:spTree>
    <p:extLst>
      <p:ext uri="{BB962C8B-B14F-4D97-AF65-F5344CB8AC3E}">
        <p14:creationId xmlns:p14="http://schemas.microsoft.com/office/powerpoint/2010/main" val="2675643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TM03457515[[fn=View]]</Template>
  <TotalTime>350</TotalTime>
  <Words>647</Words>
  <Application>Microsoft Office PowerPoint</Application>
  <PresentationFormat>Widescreen</PresentationFormat>
  <Paragraphs>104</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Arial,Sans-Serif</vt:lpstr>
      <vt:lpstr>Century Schoolbook</vt:lpstr>
      <vt:lpstr>Wingdings 2</vt:lpstr>
      <vt:lpstr>View</vt:lpstr>
      <vt:lpstr>Co-Requisite Mathematics</vt:lpstr>
      <vt:lpstr>Our Co-Requisite History</vt:lpstr>
      <vt:lpstr>Our Approaches</vt:lpstr>
      <vt:lpstr>Co-Requisite Content</vt:lpstr>
      <vt:lpstr>PowerPoint Presentation</vt:lpstr>
      <vt:lpstr>PowerPoint Presentation</vt:lpstr>
      <vt:lpstr>Co-Requisite Enrollment History</vt:lpstr>
      <vt:lpstr>Our Successes</vt:lpstr>
      <vt:lpstr>More Successes</vt:lpstr>
      <vt:lpstr>Our Challenges</vt:lpstr>
      <vt:lpstr>Introducing MATH 0088</vt:lpstr>
      <vt:lpstr>What We’re Trying</vt:lpstr>
      <vt:lpstr>PowerPoint Presentation</vt:lpstr>
      <vt:lpstr>PowerPoint Presentation</vt:lpstr>
      <vt:lpstr>PowerPoint Presentation</vt:lpstr>
      <vt:lpstr>Anecdotes from Instructors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Co-Requisite Math</dc:title>
  <dc:creator>Rebecca Eckhoff</dc:creator>
  <cp:lastModifiedBy>Kim Langlois</cp:lastModifiedBy>
  <cp:revision>91</cp:revision>
  <dcterms:created xsi:type="dcterms:W3CDTF">2023-10-02T13:15:25Z</dcterms:created>
  <dcterms:modified xsi:type="dcterms:W3CDTF">2023-10-27T13:06:13Z</dcterms:modified>
</cp:coreProperties>
</file>