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3_8FF1192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79" r:id="rId3"/>
    <p:sldId id="270" r:id="rId4"/>
    <p:sldId id="258" r:id="rId5"/>
    <p:sldId id="280" r:id="rId6"/>
    <p:sldId id="265" r:id="rId7"/>
    <p:sldId id="294" r:id="rId8"/>
    <p:sldId id="296" r:id="rId9"/>
    <p:sldId id="297" r:id="rId10"/>
    <p:sldId id="298" r:id="rId11"/>
    <p:sldId id="299" r:id="rId12"/>
    <p:sldId id="268" r:id="rId13"/>
    <p:sldId id="300" r:id="rId14"/>
    <p:sldId id="301" r:id="rId15"/>
    <p:sldId id="302" r:id="rId16"/>
    <p:sldId id="269" r:id="rId17"/>
    <p:sldId id="267" r:id="rId18"/>
    <p:sldId id="295" r:id="rId19"/>
    <p:sldId id="272" r:id="rId20"/>
    <p:sldId id="282" r:id="rId21"/>
    <p:sldId id="276" r:id="rId22"/>
    <p:sldId id="277" r:id="rId23"/>
    <p:sldId id="278" r:id="rId24"/>
    <p:sldId id="293" r:id="rId25"/>
    <p:sldId id="291" r:id="rId26"/>
    <p:sldId id="283" r:id="rId27"/>
    <p:sldId id="290" r:id="rId28"/>
    <p:sldId id="284" r:id="rId29"/>
    <p:sldId id="286" r:id="rId30"/>
    <p:sldId id="303" r:id="rId31"/>
    <p:sldId id="292" r:id="rId32"/>
    <p:sldId id="304" r:id="rId33"/>
    <p:sldId id="305" r:id="rId34"/>
    <p:sldId id="287" r:id="rId35"/>
    <p:sldId id="288" r:id="rId36"/>
    <p:sldId id="281" r:id="rId37"/>
    <p:sldId id="25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283493-FB65-8FE7-5C7E-C392CBC5AB91}" name="Aimee Rust" initials="AR" userId="S::aimee.rust@solacc.edu::831f0e44-fbee-44d1-80d4-b7d8be3300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7F00F-64BB-7523-B4EA-28E2C42DF0B0}" v="1075" dt="2023-10-18T17:31:34.879"/>
    <p1510:client id="{08EF02EE-91DF-E3D6-5F40-BC8F550A0D25}" v="1466" dt="2023-10-16T18:59:22.834"/>
    <p1510:client id="{0A0F3571-08E0-04C2-991A-9FFB88AE7D06}" v="7" dt="2023-10-20T22:30:02.422"/>
    <p1510:client id="{0AA6089C-9035-B562-0546-ED5CF17829F8}" v="12" dt="2023-10-27T18:15:23.665"/>
    <p1510:client id="{1246DD72-360C-B1C6-BB78-144031D15119}" v="37" dt="2023-10-20T21:47:42.805"/>
    <p1510:client id="{1ED1D544-1586-2F3B-02A4-5F1B5C3F83FC}" v="376" dt="2023-10-19T20:26:34.422"/>
    <p1510:client id="{1EE6B631-D2D8-9212-FC62-B1A47C28E480}" v="24" dt="2023-10-11T18:06:45.741"/>
    <p1510:client id="{22432AB6-CA8E-1FA5-C325-3AD5B0A69DFE}" v="103" dt="2023-10-16T19:47:24.143"/>
    <p1510:client id="{2335B3C0-F7CE-BD47-57FD-1ACE41AE3E4C}" v="4" dt="2022-08-17T18:58:52.052"/>
    <p1510:client id="{323C4E78-FF8B-FDE3-3BB1-9534BA8B86F9}" v="483" dt="2023-10-12T20:19:10.210"/>
    <p1510:client id="{327B2671-04CD-771B-6056-75CB15E31A34}" v="7" dt="2023-10-18T21:35:25.388"/>
    <p1510:client id="{36FDC11A-FF76-80AB-E936-ED956AB304DB}" v="244" dt="2023-10-21T16:53:02.369"/>
    <p1510:client id="{481519BB-5C6B-D812-494A-6E486EF42FCF}" v="38" dt="2023-10-16T16:47:29.891"/>
    <p1510:client id="{4C0D25CF-B6C4-B22D-2093-76D3D71172F5}" v="411" dt="2023-10-13T16:04:10.371"/>
    <p1510:client id="{4EE8C8D0-D453-3896-71AB-A2DF11FAB63D}" v="13" dt="2022-09-06T00:30:56.346"/>
    <p1510:client id="{58D233A8-6140-4BB3-7F6C-946C3F795B33}" v="280" dt="2023-10-18T14:11:21.261"/>
    <p1510:client id="{5952D8C0-16FB-42BE-1857-13F8301F5396}" v="2100" dt="2023-10-20T02:48:03.586"/>
    <p1510:client id="{5BE8FFCE-4A04-1786-D583-84DD490A2E56}" v="162" dt="2023-10-17T16:03:13.485"/>
    <p1510:client id="{6C7B5408-7BD9-D3FD-9970-B099F56D1039}" v="618" dt="2023-10-24T19:18:45.840"/>
    <p1510:client id="{6DEA563E-CF0D-B8F3-A1FD-AFEC4FA9D555}" v="890" dt="2023-10-27T00:45:04.565"/>
    <p1510:client id="{72261947-0C37-2AFD-9937-036981629403}" v="18" dt="2022-09-05T20:21:54.768"/>
    <p1510:client id="{73121A66-D6FF-020B-88F4-822D8CFAB513}" v="648" dt="2023-10-24T20:09:27.581"/>
    <p1510:client id="{73FFE753-31BD-718D-E458-0FFC25BA2D95}" v="582" dt="2023-10-24T02:56:04.942"/>
    <p1510:client id="{78E5DA1B-FAC3-C586-1C96-06D1959D0761}" v="174" dt="2022-03-29T16:00:49.873"/>
    <p1510:client id="{7ABC9D66-FAA2-873F-6FA5-2DE5014C109A}" v="142" dt="2023-10-19T13:46:29.176"/>
    <p1510:client id="{7C20DCA1-402F-7A88-52C9-7F499A7EE371}" v="4" dt="2023-10-13T15:55:35.511"/>
    <p1510:client id="{7CCC2F69-712A-501B-F662-C304AEF715C8}" v="342" dt="2023-10-27T02:04:14.163"/>
    <p1510:client id="{832B14A1-5E16-8F0F-AE38-74AAC51AEE96}" v="14" dt="2023-10-26T14:57:38.809"/>
    <p1510:client id="{923F6917-B55B-20F2-9E0F-5C422324E1A1}" v="134" dt="2023-10-26T03:32:55.620"/>
    <p1510:client id="{B0D544B9-0177-1775-3A90-D331275E81EB}" v="11" dt="2023-10-20T21:52:21.130"/>
    <p1510:client id="{BA66A28A-F9C2-779E-CD96-CA8AC9DA5360}" v="12" dt="2023-10-20T15:17:48.891"/>
    <p1510:client id="{CD027ABE-8F2D-A6C6-97B9-E201CDBD67B0}" v="4" dt="2023-10-23T15:46:24.235"/>
    <p1510:client id="{CD6CA5B3-111D-388B-F7E8-4350B6CEF980}" v="339" dt="2023-10-20T22:04:18.247"/>
    <p1510:client id="{D12DE5FF-BF23-5B97-65D2-8B14BB745D46}" v="735" dt="2023-10-24T19:54:14.828"/>
    <p1510:client id="{D2E500F7-0D2F-FA48-9725-60F31B62C2F8}" v="1" dt="2022-03-29T19:06:51.645"/>
    <p1510:client id="{DAF34FDF-1DAD-238D-738D-EDE625438EC4}" v="68" dt="2023-10-26T15:28:05.138"/>
    <p1510:client id="{DC68525D-4325-0E2F-F532-59F2F1E34BCC}" v="5" dt="2023-10-25T20:40:26.957"/>
    <p1510:client id="{E3D47C42-A4C3-D5FE-32FC-8A08D9A5845F}" v="4" dt="2023-10-20T13:54:00.132"/>
    <p1510:client id="{EC5B7781-E8B6-735D-DE6E-8ED40912BE8F}" v="138" dt="2023-10-17T13:40:27.682"/>
    <p1510:client id="{F3AC5779-AB20-2370-A35B-D4C565CE5FEC}" v="41" dt="2022-03-29T13:59:44.398"/>
    <p1510:client id="{F4EF8B08-9C79-93FE-AB82-C398D004A9C3}" v="17" dt="2023-10-25T16:02:49.942"/>
    <p1510:client id="{F91B22F9-63D3-841F-E5F5-203B6ACDE70F}" v="190" dt="2023-10-25T13:38:17.709"/>
    <p1510:client id="{FE8BB539-B426-CE18-5026-88CB077E1B1A}" v="153" dt="2022-03-28T20:34:36.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omments/modernComment_103_8FF11923.xml><?xml version="1.0" encoding="utf-8"?>
<p188:cmLst xmlns:a="http://schemas.openxmlformats.org/drawingml/2006/main" xmlns:r="http://schemas.openxmlformats.org/officeDocument/2006/relationships" xmlns:p188="http://schemas.microsoft.com/office/powerpoint/2018/8/main">
  <p188:cm id="{4963C644-D961-4A28-B408-9D31808CB3B0}" authorId="{C8283493-FB65-8FE7-5C7E-C392CBC5AB91}" status="resolved" created="2023-10-25T20:37:12.638" complete="100000">
    <pc:sldMkLst xmlns:pc="http://schemas.microsoft.com/office/powerpoint/2013/main/command">
      <pc:docMk/>
      <pc:sldMk cId="2414942499" sldId="259"/>
    </pc:sldMkLst>
    <p188:txBody>
      <a:bodyPr/>
      <a:lstStyle/>
      <a:p>
        <a:r>
          <a:rPr lang="en-US"/>
          <a:t>Given that our presentation will last 45 minutes, do we have too many slides? Or maybe we could provide all the slides, but select some to mention in passing?</a:t>
        </a:r>
      </a:p>
    </p188:txBody>
  </p188:cm>
  <p188:cm id="{FA573866-E4FC-4F42-ABA8-1FE6A37B62A9}" authorId="{C8283493-FB65-8FE7-5C7E-C392CBC5AB91}" status="resolved" created="2023-10-25T20:39:00.095" complete="100000">
    <ac:deMkLst xmlns:ac="http://schemas.microsoft.com/office/drawing/2013/main/command">
      <pc:docMk xmlns:pc="http://schemas.microsoft.com/office/powerpoint/2013/main/command"/>
      <pc:sldMk xmlns:pc="http://schemas.microsoft.com/office/powerpoint/2013/main/command" cId="2414942499" sldId="259"/>
      <ac:spMk id="3" creationId="{25F2E41D-B26A-4AEA-B36E-EDD11CF278DC}"/>
    </ac:deMkLst>
    <p188:txBody>
      <a:bodyPr/>
      <a:lstStyle/>
      <a:p>
        <a:r>
          <a:rPr lang="en-US"/>
          <a:t>the order of this list should probably match the cover slide and reflect the order in which content is presented...thoughts?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CC325-1FD5-43C6-9A44-4911BA417812}" type="datetimeFigureOut">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919DA-A915-4081-99C1-EA37145C17B1}" type="slidenum">
              <a:t>‹#›</a:t>
            </a:fld>
            <a:endParaRPr lang="en-US"/>
          </a:p>
        </p:txBody>
      </p:sp>
    </p:spTree>
    <p:extLst>
      <p:ext uri="{BB962C8B-B14F-4D97-AF65-F5344CB8AC3E}">
        <p14:creationId xmlns:p14="http://schemas.microsoft.com/office/powerpoint/2010/main" val="325805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everyone, and welcome to our presentation on SLCC's English Co-Requisite Model as we discusses how the Workshop class has been adapted at our college to supplement and support our English 1010 students.  It's a class about expanding on the </a:t>
            </a:r>
            <a:r>
              <a:rPr lang="en-US" err="1">
                <a:cs typeface="Calibri"/>
              </a:rPr>
              <a:t>fundementals</a:t>
            </a:r>
            <a:r>
              <a:rPr lang="en-US">
                <a:cs typeface="Calibri"/>
              </a:rPr>
              <a:t> of reading and writing, but also about making learning fun!</a:t>
            </a:r>
          </a:p>
        </p:txBody>
      </p:sp>
      <p:sp>
        <p:nvSpPr>
          <p:cNvPr id="4" name="Slide Number Placeholder 3"/>
          <p:cNvSpPr>
            <a:spLocks noGrp="1"/>
          </p:cNvSpPr>
          <p:nvPr>
            <p:ph type="sldNum" sz="quarter" idx="5"/>
          </p:nvPr>
        </p:nvSpPr>
        <p:spPr/>
        <p:txBody>
          <a:bodyPr/>
          <a:lstStyle/>
          <a:p>
            <a:fld id="{797919DA-A915-4081-99C1-EA37145C17B1}" type="slidenum">
              <a:t>1</a:t>
            </a:fld>
            <a:endParaRPr lang="en-US"/>
          </a:p>
        </p:txBody>
      </p:sp>
    </p:spTree>
    <p:extLst>
      <p:ext uri="{BB962C8B-B14F-4D97-AF65-F5344CB8AC3E}">
        <p14:creationId xmlns:p14="http://schemas.microsoft.com/office/powerpoint/2010/main" val="306909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99B5-5B8D-445D-9EE2-CF546E4410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3910C2-B8EE-4255-9F23-83ACD0ECF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5ED845-9964-4498-AF22-E8B512AFF743}"/>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5" name="Footer Placeholder 4">
            <a:extLst>
              <a:ext uri="{FF2B5EF4-FFF2-40B4-BE49-F238E27FC236}">
                <a16:creationId xmlns:a16="http://schemas.microsoft.com/office/drawing/2014/main" id="{D682BCD4-281B-4A46-943B-F355ADADD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21FD1-3EC4-4F76-A0C4-05CE901BC13C}"/>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447281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34CC-866B-46CB-BE43-C12DFF4F7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40A240-1AE2-4CDA-8D5E-D39E417243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B2BCF-0CD4-4A3B-B534-AC0EA3283B26}"/>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5" name="Footer Placeholder 4">
            <a:extLst>
              <a:ext uri="{FF2B5EF4-FFF2-40B4-BE49-F238E27FC236}">
                <a16:creationId xmlns:a16="http://schemas.microsoft.com/office/drawing/2014/main" id="{82302358-EFC8-4A98-80C9-BA5D82748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E0414-6ACD-4372-9E96-B8172BD4E982}"/>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377189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A19A4-C0C5-4CE6-A2D4-7E136F612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6B124B-0AE0-4B5B-8F3E-CB2779A3C9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1F93E-607F-4DEB-9348-F27C83BC3FCF}"/>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5" name="Footer Placeholder 4">
            <a:extLst>
              <a:ext uri="{FF2B5EF4-FFF2-40B4-BE49-F238E27FC236}">
                <a16:creationId xmlns:a16="http://schemas.microsoft.com/office/drawing/2014/main" id="{E90B3E92-AAD5-4608-9A6E-5D9555025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23F03-341C-4F9A-8359-8478341E3B4A}"/>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202092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DBA6-DE99-445F-A3BF-842F3C429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53A9B0-DF91-431E-9A62-3A0D6AFEBF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EAABA-E020-40D0-9026-FEC78F184627}"/>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5" name="Footer Placeholder 4">
            <a:extLst>
              <a:ext uri="{FF2B5EF4-FFF2-40B4-BE49-F238E27FC236}">
                <a16:creationId xmlns:a16="http://schemas.microsoft.com/office/drawing/2014/main" id="{BA021DBA-570A-4B1F-808E-D5FFF9753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D0733-15A0-45CB-AC39-51A50C43A86F}"/>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315923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9866-98E6-492A-A0BA-3A529FEB40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0ED1A1-D5E5-4D9E-9674-3E274EFFD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2CF565-38A8-42B1-A59A-43BD43A4A491}"/>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5" name="Footer Placeholder 4">
            <a:extLst>
              <a:ext uri="{FF2B5EF4-FFF2-40B4-BE49-F238E27FC236}">
                <a16:creationId xmlns:a16="http://schemas.microsoft.com/office/drawing/2014/main" id="{F11C51BC-79F6-4954-B8E7-714260328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0354C-754A-4535-BBBA-D560905A45B0}"/>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269144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1613-A6E4-4BAA-AE84-38106FABD2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B3251-FB68-42AB-8617-0405A77BAC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2A0757-D65E-4F00-BB1B-019FD0866A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3803F7-E119-4997-9AB7-35D288E5174D}"/>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6" name="Footer Placeholder 5">
            <a:extLst>
              <a:ext uri="{FF2B5EF4-FFF2-40B4-BE49-F238E27FC236}">
                <a16:creationId xmlns:a16="http://schemas.microsoft.com/office/drawing/2014/main" id="{A28EFD62-1559-46FE-B37A-FE9E457F4C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A7C16-3B75-42C3-A2DB-5A6946656BC6}"/>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138033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BDD2-3048-4A7C-82A0-EC44771306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212C36-E6FE-43A6-9287-B1E36E16EA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D234B8-D999-409E-9CF1-C51C7518D5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BC5CE6-12A0-45D1-A52C-8823396E3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F828A7-30FD-4FB3-B185-285271048D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FC7F61-A537-49B1-A2C2-B37AFF927597}"/>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8" name="Footer Placeholder 7">
            <a:extLst>
              <a:ext uri="{FF2B5EF4-FFF2-40B4-BE49-F238E27FC236}">
                <a16:creationId xmlns:a16="http://schemas.microsoft.com/office/drawing/2014/main" id="{C2C927AA-EE73-4F3A-AB1F-82A8B962A9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E43DB-6F11-4FA2-899C-6679C76F3735}"/>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220722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AED65-0594-4F89-802C-8905097C78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A88D6-20A2-4B50-91EE-3021D2E77FE9}"/>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4" name="Footer Placeholder 3">
            <a:extLst>
              <a:ext uri="{FF2B5EF4-FFF2-40B4-BE49-F238E27FC236}">
                <a16:creationId xmlns:a16="http://schemas.microsoft.com/office/drawing/2014/main" id="{C4CF509E-1DB4-4540-8336-6ABEDE71A7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52EB10-8BF7-4BB8-8A98-E9444CD83456}"/>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403636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21F67-0675-4669-B29F-3882CAF7323B}"/>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3" name="Footer Placeholder 2">
            <a:extLst>
              <a:ext uri="{FF2B5EF4-FFF2-40B4-BE49-F238E27FC236}">
                <a16:creationId xmlns:a16="http://schemas.microsoft.com/office/drawing/2014/main" id="{69B248A8-9CC6-4F44-BE26-F849158E38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089317-283A-4086-BA25-F36A9217D96C}"/>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68936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B483-03C1-4EBE-92BE-B0FDD5265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E50834-FA41-40AC-BCDE-C5D445E530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1E250D-884E-4575-80C4-76FC79A5B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1D8DCC-5369-4E03-86FD-42C97E79AD4C}"/>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6" name="Footer Placeholder 5">
            <a:extLst>
              <a:ext uri="{FF2B5EF4-FFF2-40B4-BE49-F238E27FC236}">
                <a16:creationId xmlns:a16="http://schemas.microsoft.com/office/drawing/2014/main" id="{32340CE1-6AC7-41F9-B0B3-A32E61AF9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21A27C-7B04-4B58-AF53-9E4E5F86773E}"/>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392287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A99E-7678-4F74-850D-A251CF193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BE510D-7023-438B-8DB7-EBF9283DBE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71086A-BBA4-4AD4-98E8-29A283FAD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1EB6AF-A6A3-40B4-BB1E-1C1880200994}"/>
              </a:ext>
            </a:extLst>
          </p:cNvPr>
          <p:cNvSpPr>
            <a:spLocks noGrp="1"/>
          </p:cNvSpPr>
          <p:nvPr>
            <p:ph type="dt" sz="half" idx="10"/>
          </p:nvPr>
        </p:nvSpPr>
        <p:spPr/>
        <p:txBody>
          <a:bodyPr/>
          <a:lstStyle/>
          <a:p>
            <a:fld id="{32A17F0E-C98E-4A56-BEE3-766BEE5D3CF9}" type="datetimeFigureOut">
              <a:rPr lang="en-US" smtClean="0"/>
              <a:t>10/27/2023</a:t>
            </a:fld>
            <a:endParaRPr lang="en-US"/>
          </a:p>
        </p:txBody>
      </p:sp>
      <p:sp>
        <p:nvSpPr>
          <p:cNvPr id="6" name="Footer Placeholder 5">
            <a:extLst>
              <a:ext uri="{FF2B5EF4-FFF2-40B4-BE49-F238E27FC236}">
                <a16:creationId xmlns:a16="http://schemas.microsoft.com/office/drawing/2014/main" id="{A5808D28-5AE0-433F-B3BA-5EB2CD193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D14A6-712C-40DA-80FD-9A3D2EE7BE5B}"/>
              </a:ext>
            </a:extLst>
          </p:cNvPr>
          <p:cNvSpPr>
            <a:spLocks noGrp="1"/>
          </p:cNvSpPr>
          <p:nvPr>
            <p:ph type="sldNum" sz="quarter" idx="12"/>
          </p:nvPr>
        </p:nvSpPr>
        <p:spPr/>
        <p:txBody>
          <a:bodyPr/>
          <a:lstStyle/>
          <a:p>
            <a:fld id="{A278CD83-569E-4930-A92E-7BD6A1E928B3}" type="slidenum">
              <a:rPr lang="en-US" smtClean="0"/>
              <a:t>‹#›</a:t>
            </a:fld>
            <a:endParaRPr lang="en-US"/>
          </a:p>
        </p:txBody>
      </p:sp>
    </p:spTree>
    <p:extLst>
      <p:ext uri="{BB962C8B-B14F-4D97-AF65-F5344CB8AC3E}">
        <p14:creationId xmlns:p14="http://schemas.microsoft.com/office/powerpoint/2010/main" val="110372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FD91D-20C0-4122-99D2-F48653DAB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F62074-F280-4178-83F1-3AE33D0DFA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E339B-65E7-4A9D-8DF2-B297521705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17F0E-C98E-4A56-BEE3-766BEE5D3CF9}" type="datetimeFigureOut">
              <a:rPr lang="en-US" smtClean="0"/>
              <a:t>10/27/2023</a:t>
            </a:fld>
            <a:endParaRPr lang="en-US"/>
          </a:p>
        </p:txBody>
      </p:sp>
      <p:sp>
        <p:nvSpPr>
          <p:cNvPr id="5" name="Footer Placeholder 4">
            <a:extLst>
              <a:ext uri="{FF2B5EF4-FFF2-40B4-BE49-F238E27FC236}">
                <a16:creationId xmlns:a16="http://schemas.microsoft.com/office/drawing/2014/main" id="{4BA9D8D5-9647-4D80-977A-E4AFDD9836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C725CC-5303-4D76-AD4D-A8E07583B3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78CD83-569E-4930-A92E-7BD6A1E928B3}" type="slidenum">
              <a:rPr lang="en-US" smtClean="0"/>
              <a:t>‹#›</a:t>
            </a:fld>
            <a:endParaRPr lang="en-US"/>
          </a:p>
        </p:txBody>
      </p:sp>
    </p:spTree>
    <p:extLst>
      <p:ext uri="{BB962C8B-B14F-4D97-AF65-F5344CB8AC3E}">
        <p14:creationId xmlns:p14="http://schemas.microsoft.com/office/powerpoint/2010/main" val="401672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mailto:samantha.richardson@solacc.edu" TargetMode="External"/><Relationship Id="rId2" Type="http://schemas.microsoft.com/office/2018/10/relationships/comments" Target="../comments/modernComment_103_8FF11923.xml"/><Relationship Id="rId1" Type="http://schemas.openxmlformats.org/officeDocument/2006/relationships/slideLayout" Target="../slideLayouts/slideLayout2.xml"/><Relationship Id="rId6" Type="http://schemas.openxmlformats.org/officeDocument/2006/relationships/hyperlink" Target="mailto:adam.maillet@solacc.edu" TargetMode="External"/><Relationship Id="rId5" Type="http://schemas.openxmlformats.org/officeDocument/2006/relationships/hyperlink" Target="mailto:aimee.rust@solacc.edu" TargetMode="External"/><Relationship Id="rId4" Type="http://schemas.openxmlformats.org/officeDocument/2006/relationships/hyperlink" Target="mailto:katherine.marsh@solacc.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FC31-0297-41B5-AFAD-43E8EBA711DE}"/>
              </a:ext>
            </a:extLst>
          </p:cNvPr>
          <p:cNvSpPr>
            <a:spLocks noGrp="1"/>
          </p:cNvSpPr>
          <p:nvPr>
            <p:ph type="title"/>
          </p:nvPr>
        </p:nvSpPr>
        <p:spPr>
          <a:xfrm>
            <a:off x="6579296" y="2072398"/>
            <a:ext cx="5150285" cy="1325563"/>
          </a:xfrm>
        </p:spPr>
        <p:txBody>
          <a:bodyPr vert="horz" lIns="91440" tIns="45720" rIns="91440" bIns="45720" rtlCol="0" anchor="ctr">
            <a:noAutofit/>
          </a:bodyPr>
          <a:lstStyle/>
          <a:p>
            <a:pPr algn="ctr"/>
            <a:r>
              <a:rPr lang="en-US" sz="6600">
                <a:latin typeface="Gill Sans MT"/>
                <a:cs typeface="Calibri Light"/>
              </a:rPr>
              <a:t>Supplement and Support for Students:</a:t>
            </a:r>
            <a:br>
              <a:rPr lang="en-US" sz="6600">
                <a:latin typeface="Gill Sans MT"/>
                <a:cs typeface="Calibri Light"/>
              </a:rPr>
            </a:br>
            <a:r>
              <a:rPr lang="en-US" sz="3200" i="1">
                <a:latin typeface="Gill Sans MT"/>
                <a:cs typeface="Calibri Light"/>
              </a:rPr>
              <a:t>SLCC's English Co-Req Model</a:t>
            </a:r>
          </a:p>
        </p:txBody>
      </p:sp>
      <p:sp>
        <p:nvSpPr>
          <p:cNvPr id="3" name="TextBox 2">
            <a:extLst>
              <a:ext uri="{FF2B5EF4-FFF2-40B4-BE49-F238E27FC236}">
                <a16:creationId xmlns:a16="http://schemas.microsoft.com/office/drawing/2014/main" id="{6D28F183-A557-4D1F-8F79-DDB0FE70C747}"/>
              </a:ext>
            </a:extLst>
          </p:cNvPr>
          <p:cNvSpPr txBox="1"/>
          <p:nvPr/>
        </p:nvSpPr>
        <p:spPr>
          <a:xfrm>
            <a:off x="117231" y="5462954"/>
            <a:ext cx="57015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Katherine Marsh, Department Chair </a:t>
            </a:r>
            <a:endParaRPr lang="en-US">
              <a:solidFill>
                <a:schemeClr val="bg1"/>
              </a:solidFill>
            </a:endParaRPr>
          </a:p>
          <a:p>
            <a:r>
              <a:rPr lang="en-US">
                <a:solidFill>
                  <a:schemeClr val="bg1"/>
                </a:solidFill>
                <a:cs typeface="Calibri"/>
              </a:rPr>
              <a:t>Aimee Rust, </a:t>
            </a:r>
            <a:r>
              <a:rPr lang="en-US">
                <a:solidFill>
                  <a:schemeClr val="bg1"/>
                </a:solidFill>
                <a:ea typeface="+mn-lt"/>
                <a:cs typeface="+mn-lt"/>
              </a:rPr>
              <a:t>Course Lead</a:t>
            </a:r>
            <a:endParaRPr lang="en-US">
              <a:solidFill>
                <a:schemeClr val="bg1"/>
              </a:solidFill>
            </a:endParaRPr>
          </a:p>
          <a:p>
            <a:r>
              <a:rPr lang="en-US">
                <a:solidFill>
                  <a:schemeClr val="bg1"/>
                </a:solidFill>
                <a:ea typeface="+mn-lt"/>
                <a:cs typeface="+mn-lt"/>
              </a:rPr>
              <a:t>Dr. Adam Maillet, Instructor</a:t>
            </a:r>
            <a:endParaRPr lang="en-US">
              <a:solidFill>
                <a:schemeClr val="bg1"/>
              </a:solidFill>
            </a:endParaRPr>
          </a:p>
          <a:p>
            <a:r>
              <a:rPr lang="en-US">
                <a:solidFill>
                  <a:schemeClr val="bg1"/>
                </a:solidFill>
                <a:ea typeface="+mn-lt"/>
                <a:cs typeface="+mn-lt"/>
              </a:rPr>
              <a:t>Sami Richardson, Instructor</a:t>
            </a:r>
            <a:endParaRPr lang="en-US" sz="1200">
              <a:solidFill>
                <a:schemeClr val="bg1"/>
              </a:solidFill>
              <a:cs typeface="Calibri"/>
            </a:endParaRPr>
          </a:p>
        </p:txBody>
      </p:sp>
      <p:pic>
        <p:nvPicPr>
          <p:cNvPr id="4" name="Picture 3" descr="SLCC Devalcourt Building - ACSW Architects">
            <a:extLst>
              <a:ext uri="{FF2B5EF4-FFF2-40B4-BE49-F238E27FC236}">
                <a16:creationId xmlns:a16="http://schemas.microsoft.com/office/drawing/2014/main" id="{AC045580-D4A9-625D-166E-4DE189B60528}"/>
              </a:ext>
            </a:extLst>
          </p:cNvPr>
          <p:cNvPicPr>
            <a:picLocks noChangeAspect="1"/>
          </p:cNvPicPr>
          <p:nvPr/>
        </p:nvPicPr>
        <p:blipFill>
          <a:blip r:embed="rId4"/>
          <a:stretch>
            <a:fillRect/>
          </a:stretch>
        </p:blipFill>
        <p:spPr>
          <a:xfrm>
            <a:off x="392482" y="622688"/>
            <a:ext cx="5864268" cy="3921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62384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Preparing to Implement: Trainings and Workshops</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3444" y="1626717"/>
            <a:ext cx="9438633" cy="4769442"/>
          </a:xfrm>
        </p:spPr>
        <p:txBody>
          <a:bodyPr vert="horz" lIns="91440" tIns="45720" rIns="91440" bIns="45720" rtlCol="0" anchor="t">
            <a:normAutofit/>
          </a:bodyPr>
          <a:lstStyle/>
          <a:p>
            <a:pPr marL="0" indent="0">
              <a:buNone/>
            </a:pPr>
            <a:r>
              <a:rPr lang="en-US" u="sng">
                <a:cs typeface="Calibri"/>
              </a:rPr>
              <a:t>Workshop 2</a:t>
            </a:r>
            <a:r>
              <a:rPr lang="en-US">
                <a:cs typeface="Calibri"/>
              </a:rPr>
              <a:t>: "Scaffolding Suggestions for Common ENGL Best Assignments"</a:t>
            </a:r>
            <a:endParaRPr lang="en-US"/>
          </a:p>
          <a:p>
            <a:pPr marL="0" indent="0">
              <a:buNone/>
            </a:pPr>
            <a:r>
              <a:rPr lang="en-US">
                <a:cs typeface="Calibri"/>
              </a:rPr>
              <a:t>Goals:</a:t>
            </a:r>
            <a:endParaRPr lang="en-US"/>
          </a:p>
          <a:p>
            <a:pPr marL="514350" indent="-514350">
              <a:buAutoNum type="arabicPeriod"/>
            </a:pPr>
            <a:r>
              <a:rPr lang="en-US">
                <a:cs typeface="Calibri"/>
              </a:rPr>
              <a:t>To assist faculty by providing specific scaffolding options they can build into their support courses for common 101-level essay and project assignments</a:t>
            </a:r>
          </a:p>
          <a:p>
            <a:pPr marL="0" indent="0">
              <a:buNone/>
            </a:pPr>
            <a:endParaRPr lang="en-US">
              <a:ea typeface="Calibri" panose="020F0502020204030204"/>
              <a:cs typeface="Calibri"/>
            </a:endParaRPr>
          </a:p>
          <a:p>
            <a:pPr marL="0" indent="0">
              <a:buNone/>
            </a:pPr>
            <a:r>
              <a:rPr lang="en-US">
                <a:cs typeface="Calibri"/>
              </a:rPr>
              <a:t>2.   To illustrate the diversity of successful approaches to assignment-building in paired courses</a:t>
            </a:r>
            <a:endParaRPr lang="en-US">
              <a:ea typeface="Calibri"/>
              <a:cs typeface="Calibri"/>
            </a:endParaRPr>
          </a:p>
        </p:txBody>
      </p:sp>
    </p:spTree>
    <p:extLst>
      <p:ext uri="{BB962C8B-B14F-4D97-AF65-F5344CB8AC3E}">
        <p14:creationId xmlns:p14="http://schemas.microsoft.com/office/powerpoint/2010/main" val="292502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normAutofit/>
          </a:bodyPr>
          <a:lstStyle/>
          <a:p>
            <a:r>
              <a:rPr lang="en-US" b="1">
                <a:cs typeface="Calibri Light"/>
              </a:rPr>
              <a:t>Slide 4 from "Scaffolding Suggestions"</a:t>
            </a:r>
          </a:p>
        </p:txBody>
      </p:sp>
      <p:pic>
        <p:nvPicPr>
          <p:cNvPr id="5" name="Content Placeholder 4" descr="A close-up of a paper&#10;&#10;Description automatically generated">
            <a:extLst>
              <a:ext uri="{FF2B5EF4-FFF2-40B4-BE49-F238E27FC236}">
                <a16:creationId xmlns:a16="http://schemas.microsoft.com/office/drawing/2014/main" id="{8C842C5F-C79F-393F-FD3E-ED70179F5D92}"/>
              </a:ext>
            </a:extLst>
          </p:cNvPr>
          <p:cNvPicPr>
            <a:picLocks noGrp="1" noChangeAspect="1"/>
          </p:cNvPicPr>
          <p:nvPr>
            <p:ph idx="1"/>
          </p:nvPr>
        </p:nvPicPr>
        <p:blipFill>
          <a:blip r:embed="rId3"/>
          <a:stretch>
            <a:fillRect/>
          </a:stretch>
        </p:blipFill>
        <p:spPr>
          <a:xfrm>
            <a:off x="2484329" y="1461372"/>
            <a:ext cx="7797451" cy="4547489"/>
          </a:xfrm>
        </p:spPr>
      </p:pic>
    </p:spTree>
    <p:extLst>
      <p:ext uri="{BB962C8B-B14F-4D97-AF65-F5344CB8AC3E}">
        <p14:creationId xmlns:p14="http://schemas.microsoft.com/office/powerpoint/2010/main" val="3754791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Implementation: Resources</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3444" y="1647089"/>
            <a:ext cx="9450356" cy="4276278"/>
          </a:xfrm>
        </p:spPr>
        <p:txBody>
          <a:bodyPr vert="horz" lIns="91440" tIns="45720" rIns="91440" bIns="45720" rtlCol="0" anchor="t">
            <a:normAutofit/>
          </a:bodyPr>
          <a:lstStyle/>
          <a:p>
            <a:pPr marL="0" indent="0">
              <a:buNone/>
            </a:pPr>
            <a:r>
              <a:rPr lang="en-US" sz="3000">
                <a:cs typeface="Calibri" panose="020F0502020204030204"/>
              </a:rPr>
              <a:t>ENGL Co-Requisites Course Resources/Materials Sandbox – Canvas course, serves as repository for faculty to add materials, assignments, presentations for the classroom</a:t>
            </a:r>
            <a:endParaRPr lang="en-US" sz="3000">
              <a:ea typeface="Calibri"/>
              <a:cs typeface="Calibri" panose="020F0502020204030204"/>
            </a:endParaRPr>
          </a:p>
          <a:p>
            <a:pPr lvl="1"/>
            <a:r>
              <a:rPr lang="en-US" sz="2800">
                <a:cs typeface="Calibri" panose="020F0502020204030204"/>
              </a:rPr>
              <a:t>Example co-requisite syllabi</a:t>
            </a:r>
            <a:endParaRPr lang="en-US" sz="2800">
              <a:ea typeface="Calibri"/>
              <a:cs typeface="Calibri" panose="020F0502020204030204"/>
            </a:endParaRPr>
          </a:p>
          <a:p>
            <a:pPr lvl="1"/>
            <a:r>
              <a:rPr lang="en-US" sz="2800">
                <a:cs typeface="Calibri" panose="020F0502020204030204"/>
              </a:rPr>
              <a:t>Faculty-developed presentations and lesson support, sample assignments and prompts, free-use worksheets</a:t>
            </a:r>
            <a:endParaRPr lang="en-US" sz="2800">
              <a:ea typeface="Calibri"/>
              <a:cs typeface="Calibri" panose="020F0502020204030204"/>
            </a:endParaRPr>
          </a:p>
          <a:p>
            <a:pPr lvl="1"/>
            <a:r>
              <a:rPr lang="en-US" sz="2800">
                <a:cs typeface="Calibri" panose="020F0502020204030204"/>
              </a:rPr>
              <a:t>Links to co-requisite professional development materials (webinars, recordings, etc.)</a:t>
            </a:r>
            <a:endParaRPr lang="en-US" sz="2800">
              <a:ea typeface="Calibri"/>
              <a:cs typeface="Calibri" panose="020F0502020204030204"/>
            </a:endParaRPr>
          </a:p>
        </p:txBody>
      </p:sp>
    </p:spTree>
    <p:extLst>
      <p:ext uri="{BB962C8B-B14F-4D97-AF65-F5344CB8AC3E}">
        <p14:creationId xmlns:p14="http://schemas.microsoft.com/office/powerpoint/2010/main" val="3795340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Sample Resources: Ready-to-Use Presentations and Lessons</a:t>
            </a:r>
          </a:p>
        </p:txBody>
      </p:sp>
      <p:pic>
        <p:nvPicPr>
          <p:cNvPr id="4" name="Content Placeholder 3" descr="A screenshot of a computer&#10;&#10;Description automatically generated">
            <a:extLst>
              <a:ext uri="{FF2B5EF4-FFF2-40B4-BE49-F238E27FC236}">
                <a16:creationId xmlns:a16="http://schemas.microsoft.com/office/drawing/2014/main" id="{E0CBE9DD-C20B-B812-281A-21ACD8FE3C7A}"/>
              </a:ext>
            </a:extLst>
          </p:cNvPr>
          <p:cNvPicPr>
            <a:picLocks noGrp="1" noChangeAspect="1"/>
          </p:cNvPicPr>
          <p:nvPr>
            <p:ph idx="1"/>
          </p:nvPr>
        </p:nvPicPr>
        <p:blipFill>
          <a:blip r:embed="rId3"/>
          <a:stretch>
            <a:fillRect/>
          </a:stretch>
        </p:blipFill>
        <p:spPr>
          <a:xfrm>
            <a:off x="3517725" y="1846572"/>
            <a:ext cx="8631048" cy="4785715"/>
          </a:xfrm>
        </p:spPr>
      </p:pic>
    </p:spTree>
    <p:extLst>
      <p:ext uri="{BB962C8B-B14F-4D97-AF65-F5344CB8AC3E}">
        <p14:creationId xmlns:p14="http://schemas.microsoft.com/office/powerpoint/2010/main" val="639707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Sample Resources: Assignments</a:t>
            </a:r>
            <a:endParaRPr lang="en-US" b="1">
              <a:ea typeface="Calibri Light"/>
              <a:cs typeface="Calibri Light"/>
            </a:endParaRPr>
          </a:p>
        </p:txBody>
      </p:sp>
      <p:pic>
        <p:nvPicPr>
          <p:cNvPr id="6" name="Content Placeholder 5" descr="A screenshot of a computer&#10;&#10;Description automatically generated">
            <a:extLst>
              <a:ext uri="{FF2B5EF4-FFF2-40B4-BE49-F238E27FC236}">
                <a16:creationId xmlns:a16="http://schemas.microsoft.com/office/drawing/2014/main" id="{529E5D34-490F-1EEB-A075-2DC0DFE03745}"/>
              </a:ext>
            </a:extLst>
          </p:cNvPr>
          <p:cNvPicPr>
            <a:picLocks noGrp="1" noChangeAspect="1"/>
          </p:cNvPicPr>
          <p:nvPr>
            <p:ph idx="1"/>
          </p:nvPr>
        </p:nvPicPr>
        <p:blipFill>
          <a:blip r:embed="rId3"/>
          <a:stretch>
            <a:fillRect/>
          </a:stretch>
        </p:blipFill>
        <p:spPr>
          <a:xfrm>
            <a:off x="3138815" y="1474435"/>
            <a:ext cx="6504137" cy="5062415"/>
          </a:xfrm>
        </p:spPr>
      </p:pic>
    </p:spTree>
    <p:extLst>
      <p:ext uri="{BB962C8B-B14F-4D97-AF65-F5344CB8AC3E}">
        <p14:creationId xmlns:p14="http://schemas.microsoft.com/office/powerpoint/2010/main" val="1730431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normAutofit/>
          </a:bodyPr>
          <a:lstStyle/>
          <a:p>
            <a:r>
              <a:rPr lang="en-US" sz="4000" b="1">
                <a:cs typeface="Calibri Light"/>
              </a:rPr>
              <a:t>Aimee's Sample Assignment: Paragraph </a:t>
            </a:r>
            <a:r>
              <a:rPr lang="en-US" sz="4000" b="1" u="sng">
                <a:cs typeface="Calibri Light"/>
              </a:rPr>
              <a:t>Organization Worksheet</a:t>
            </a:r>
            <a:endParaRPr lang="en-US" sz="4000" b="1" u="sng">
              <a:ea typeface="Calibri Light"/>
              <a:cs typeface="Calibri Light"/>
            </a:endParaRPr>
          </a:p>
        </p:txBody>
      </p:sp>
      <p:sp>
        <p:nvSpPr>
          <p:cNvPr id="4" name="Content Placeholder 3">
            <a:extLst>
              <a:ext uri="{FF2B5EF4-FFF2-40B4-BE49-F238E27FC236}">
                <a16:creationId xmlns:a16="http://schemas.microsoft.com/office/drawing/2014/main" id="{017BC304-B99F-E0C0-7887-D1C7C06FF820}"/>
              </a:ext>
            </a:extLst>
          </p:cNvPr>
          <p:cNvSpPr>
            <a:spLocks noGrp="1"/>
          </p:cNvSpPr>
          <p:nvPr>
            <p:ph idx="1"/>
          </p:nvPr>
        </p:nvSpPr>
        <p:spPr>
          <a:xfrm>
            <a:off x="1756272" y="1568450"/>
            <a:ext cx="9588003" cy="4608513"/>
          </a:xfrm>
        </p:spPr>
        <p:txBody>
          <a:bodyPr vert="horz" lIns="91440" tIns="45720" rIns="91440" bIns="45720" rtlCol="0" anchor="t">
            <a:normAutofit/>
          </a:bodyPr>
          <a:lstStyle/>
          <a:p>
            <a:r>
              <a:rPr lang="en-US">
                <a:cs typeface="Calibri"/>
              </a:rPr>
              <a:t>Students complete as homework or in small groups</a:t>
            </a:r>
          </a:p>
          <a:p>
            <a:r>
              <a:rPr lang="en-US">
                <a:cs typeface="Calibri"/>
              </a:rPr>
              <a:t>Graded Complete/Incomplete</a:t>
            </a:r>
          </a:p>
          <a:p>
            <a:pPr marL="0" indent="0">
              <a:buNone/>
            </a:pPr>
            <a:endParaRPr lang="en-US">
              <a:cs typeface="Calibri"/>
            </a:endParaRPr>
          </a:p>
        </p:txBody>
      </p:sp>
      <p:pic>
        <p:nvPicPr>
          <p:cNvPr id="5" name="Picture 4" descr="A paper with text on it&#10;&#10;Description automatically generated">
            <a:extLst>
              <a:ext uri="{FF2B5EF4-FFF2-40B4-BE49-F238E27FC236}">
                <a16:creationId xmlns:a16="http://schemas.microsoft.com/office/drawing/2014/main" id="{5A97CA31-BEEE-91DE-E5F3-0966304F08E4}"/>
              </a:ext>
            </a:extLst>
          </p:cNvPr>
          <p:cNvPicPr>
            <a:picLocks noChangeAspect="1"/>
          </p:cNvPicPr>
          <p:nvPr/>
        </p:nvPicPr>
        <p:blipFill>
          <a:blip r:embed="rId3"/>
          <a:stretch>
            <a:fillRect/>
          </a:stretch>
        </p:blipFill>
        <p:spPr>
          <a:xfrm>
            <a:off x="3076576" y="2482169"/>
            <a:ext cx="8810380" cy="4270516"/>
          </a:xfrm>
          <a:prstGeom prst="rect">
            <a:avLst/>
          </a:prstGeom>
        </p:spPr>
      </p:pic>
    </p:spTree>
    <p:extLst>
      <p:ext uri="{BB962C8B-B14F-4D97-AF65-F5344CB8AC3E}">
        <p14:creationId xmlns:p14="http://schemas.microsoft.com/office/powerpoint/2010/main" val="1974571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82903"/>
            <a:ext cx="9450355" cy="1626599"/>
          </a:xfrm>
        </p:spPr>
        <p:txBody>
          <a:bodyPr/>
          <a:lstStyle/>
          <a:p>
            <a:r>
              <a:rPr lang="en-US" b="1">
                <a:cs typeface="Calibri Light"/>
              </a:rPr>
              <a:t>Assessment</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845346" y="1431695"/>
            <a:ext cx="9438633" cy="4684967"/>
          </a:xfrm>
        </p:spPr>
        <p:txBody>
          <a:bodyPr vert="horz" lIns="91440" tIns="45720" rIns="91440" bIns="45720" rtlCol="0" anchor="t">
            <a:normAutofit/>
          </a:bodyPr>
          <a:lstStyle/>
          <a:p>
            <a:r>
              <a:rPr lang="en-US" sz="2400">
                <a:ea typeface="+mn-lt"/>
                <a:cs typeface="+mn-lt"/>
              </a:rPr>
              <a:t>Students must be assessed with a minimum of 4 grading categories including, but not limited to:</a:t>
            </a:r>
          </a:p>
          <a:p>
            <a:pPr lvl="1"/>
            <a:r>
              <a:rPr lang="en-US" sz="2000">
                <a:ea typeface="+mn-lt"/>
                <a:cs typeface="+mn-lt"/>
              </a:rPr>
              <a:t>quizzes, exams, participation, informal writing, outlines, journals, drafts, in-class timed essays, presentations, reading responses, grammar exercises, portfolios, and peer reviews.</a:t>
            </a:r>
            <a:endParaRPr lang="en-US" sz="2000">
              <a:cs typeface="Calibri" panose="020F0502020204030204"/>
            </a:endParaRPr>
          </a:p>
          <a:p>
            <a:r>
              <a:rPr lang="en-US" sz="2400">
                <a:ea typeface="+mn-lt"/>
                <a:cs typeface="+mn-lt"/>
              </a:rPr>
              <a:t>The goal of the co-requisite is to supplement and support the work assigned in ENGL 1010.</a:t>
            </a:r>
            <a:endParaRPr lang="en-US" sz="2400">
              <a:cs typeface="Calibri"/>
            </a:endParaRPr>
          </a:p>
          <a:p>
            <a:pPr lvl="1"/>
            <a:r>
              <a:rPr lang="en-US" sz="2000">
                <a:ea typeface="+mn-lt"/>
                <a:cs typeface="+mn-lt"/>
              </a:rPr>
              <a:t>Therefore, students should be engaged in activities that assist students in completing the work assigned in ENGL 1010. These activities, listed above, should allow students to practice skills needed in ENGL 1010 and should not include formal essays.</a:t>
            </a:r>
            <a:endParaRPr lang="en-US" sz="2000">
              <a:cs typeface="Calibri" panose="020F0502020204030204"/>
            </a:endParaRPr>
          </a:p>
          <a:p>
            <a:pPr lvl="1"/>
            <a:endParaRPr lang="en-US" sz="2800">
              <a:cs typeface="Calibri"/>
            </a:endParaRPr>
          </a:p>
        </p:txBody>
      </p:sp>
    </p:spTree>
    <p:extLst>
      <p:ext uri="{BB962C8B-B14F-4D97-AF65-F5344CB8AC3E}">
        <p14:creationId xmlns:p14="http://schemas.microsoft.com/office/powerpoint/2010/main" val="398087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a:cs typeface="Calibri Light"/>
              </a:rPr>
              <a:t>Assessment</a:t>
            </a:r>
            <a:endParaRPr lang="en-US"/>
          </a:p>
        </p:txBody>
      </p:sp>
      <p:graphicFrame>
        <p:nvGraphicFramePr>
          <p:cNvPr id="4" name="Table 3">
            <a:extLst>
              <a:ext uri="{FF2B5EF4-FFF2-40B4-BE49-F238E27FC236}">
                <a16:creationId xmlns:a16="http://schemas.microsoft.com/office/drawing/2014/main" id="{B1554547-4AA5-9423-166D-967D0F8BD8C2}"/>
              </a:ext>
            </a:extLst>
          </p:cNvPr>
          <p:cNvGraphicFramePr>
            <a:graphicFrameLocks noGrp="1"/>
          </p:cNvGraphicFramePr>
          <p:nvPr>
            <p:extLst>
              <p:ext uri="{D42A27DB-BD31-4B8C-83A1-F6EECF244321}">
                <p14:modId xmlns:p14="http://schemas.microsoft.com/office/powerpoint/2010/main" val="1400918884"/>
              </p:ext>
            </p:extLst>
          </p:nvPr>
        </p:nvGraphicFramePr>
        <p:xfrm>
          <a:off x="1974050" y="1691339"/>
          <a:ext cx="8168640" cy="2651760"/>
        </p:xfrm>
        <a:graphic>
          <a:graphicData uri="http://schemas.openxmlformats.org/drawingml/2006/table">
            <a:tbl>
              <a:tblPr firstRow="1" bandRow="1">
                <a:tableStyleId>{5C22544A-7EE6-4342-B048-85BDC9FD1C3A}</a:tableStyleId>
              </a:tblPr>
              <a:tblGrid>
                <a:gridCol w="2042160">
                  <a:extLst>
                    <a:ext uri="{9D8B030D-6E8A-4147-A177-3AD203B41FA5}">
                      <a16:colId xmlns:a16="http://schemas.microsoft.com/office/drawing/2014/main" val="2850241189"/>
                    </a:ext>
                  </a:extLst>
                </a:gridCol>
                <a:gridCol w="2042160">
                  <a:extLst>
                    <a:ext uri="{9D8B030D-6E8A-4147-A177-3AD203B41FA5}">
                      <a16:colId xmlns:a16="http://schemas.microsoft.com/office/drawing/2014/main" val="2656935698"/>
                    </a:ext>
                  </a:extLst>
                </a:gridCol>
                <a:gridCol w="2042160">
                  <a:extLst>
                    <a:ext uri="{9D8B030D-6E8A-4147-A177-3AD203B41FA5}">
                      <a16:colId xmlns:a16="http://schemas.microsoft.com/office/drawing/2014/main" val="1221505799"/>
                    </a:ext>
                  </a:extLst>
                </a:gridCol>
                <a:gridCol w="2042160">
                  <a:extLst>
                    <a:ext uri="{9D8B030D-6E8A-4147-A177-3AD203B41FA5}">
                      <a16:colId xmlns:a16="http://schemas.microsoft.com/office/drawing/2014/main" val="3951504726"/>
                    </a:ext>
                  </a:extLst>
                </a:gridCol>
              </a:tblGrid>
              <a:tr h="370839">
                <a:tc>
                  <a:txBody>
                    <a:bodyPr/>
                    <a:lstStyle/>
                    <a:p>
                      <a:pPr lvl="0">
                        <a:buNone/>
                      </a:pPr>
                      <a:r>
                        <a:rPr lang="en-US"/>
                        <a:t>Kate's</a:t>
                      </a:r>
                    </a:p>
                  </a:txBody>
                  <a:tcPr/>
                </a:tc>
                <a:tc>
                  <a:txBody>
                    <a:bodyPr/>
                    <a:lstStyle/>
                    <a:p>
                      <a:pPr lvl="0">
                        <a:buNone/>
                      </a:pPr>
                      <a:r>
                        <a:rPr lang="en-US"/>
                        <a:t>Aimee's</a:t>
                      </a:r>
                    </a:p>
                  </a:txBody>
                  <a:tcPr/>
                </a:tc>
                <a:tc>
                  <a:txBody>
                    <a:bodyPr/>
                    <a:lstStyle/>
                    <a:p>
                      <a:pPr lvl="0">
                        <a:buNone/>
                      </a:pPr>
                      <a:r>
                        <a:rPr lang="en-US" sz="1800" b="1" i="0" u="none" strike="noStrike" noProof="0">
                          <a:solidFill>
                            <a:srgbClr val="FFFFFF"/>
                          </a:solidFill>
                          <a:latin typeface="Calibri"/>
                        </a:rPr>
                        <a:t>Adam's</a:t>
                      </a:r>
                    </a:p>
                    <a:p>
                      <a:pPr lvl="0">
                        <a:buNone/>
                      </a:pPr>
                      <a:endParaRPr lang="en-US"/>
                    </a:p>
                  </a:txBody>
                  <a:tcPr/>
                </a:tc>
                <a:tc>
                  <a:txBody>
                    <a:bodyPr/>
                    <a:lstStyle/>
                    <a:p>
                      <a:pPr lvl="0">
                        <a:buNone/>
                      </a:pPr>
                      <a:r>
                        <a:rPr lang="en-US" sz="1800" b="1" i="0" u="none" strike="noStrike" noProof="0">
                          <a:solidFill>
                            <a:srgbClr val="FFFFFF"/>
                          </a:solidFill>
                          <a:latin typeface="Calibri"/>
                        </a:rPr>
                        <a:t>Sami's</a:t>
                      </a:r>
                      <a:endParaRPr lang="en-US"/>
                    </a:p>
                  </a:txBody>
                  <a:tcPr/>
                </a:tc>
                <a:extLst>
                  <a:ext uri="{0D108BD9-81ED-4DB2-BD59-A6C34878D82A}">
                    <a16:rowId xmlns:a16="http://schemas.microsoft.com/office/drawing/2014/main" val="2918019771"/>
                  </a:ext>
                </a:extLst>
              </a:tr>
              <a:tr h="370840">
                <a:tc>
                  <a:txBody>
                    <a:bodyPr/>
                    <a:lstStyle/>
                    <a:p>
                      <a:pPr lvl="0">
                        <a:buNone/>
                      </a:pPr>
                      <a:r>
                        <a:rPr lang="en-US" sz="1800" b="0" i="0" u="none" strike="noStrike" noProof="0">
                          <a:solidFill>
                            <a:srgbClr val="000000"/>
                          </a:solidFill>
                          <a:latin typeface="Calibri"/>
                        </a:rPr>
                        <a:t>60% </a:t>
                      </a:r>
                      <a:r>
                        <a:rPr lang="en-US" sz="1800" b="0" i="0" u="none" strike="noStrike" noProof="0">
                          <a:latin typeface="Calibri"/>
                        </a:rPr>
                        <a:t>Writing Activities</a:t>
                      </a:r>
                    </a:p>
                    <a:p>
                      <a:pPr lvl="0">
                        <a:buNone/>
                      </a:pPr>
                      <a:r>
                        <a:rPr lang="en-US" sz="1800" b="0" i="0" u="none" strike="noStrike" noProof="0">
                          <a:solidFill>
                            <a:srgbClr val="000000"/>
                          </a:solidFill>
                          <a:latin typeface="Calibri"/>
                        </a:rPr>
                        <a:t>10% </a:t>
                      </a:r>
                      <a:r>
                        <a:rPr lang="en-US" sz="1800" b="0" i="0" u="none" strike="noStrike" noProof="0"/>
                        <a:t>Quizzes</a:t>
                      </a:r>
                      <a:endParaRPr lang="en-US"/>
                    </a:p>
                    <a:p>
                      <a:pPr lvl="0">
                        <a:buNone/>
                      </a:pPr>
                      <a:r>
                        <a:rPr lang="en-US" sz="1800" b="0" i="0" u="none" strike="noStrike" noProof="0">
                          <a:solidFill>
                            <a:srgbClr val="000000"/>
                          </a:solidFill>
                          <a:latin typeface="Calibri"/>
                        </a:rPr>
                        <a:t>20% </a:t>
                      </a:r>
                      <a:r>
                        <a:rPr lang="en-US" sz="1800" b="0" i="0" u="none" strike="noStrike" noProof="0">
                          <a:latin typeface="Calibri"/>
                        </a:rPr>
                        <a:t>Workshops &amp; Conferences</a:t>
                      </a:r>
                      <a:endParaRPr lang="en-US"/>
                    </a:p>
                    <a:p>
                      <a:pPr lvl="0">
                        <a:buNone/>
                      </a:pPr>
                      <a:r>
                        <a:rPr lang="en-US" sz="1800" b="0" i="0" u="none" strike="noStrike" noProof="0"/>
                        <a:t>10% Free-writes/ Journal Prompts</a:t>
                      </a:r>
                      <a:endParaRPr lang="en-US"/>
                    </a:p>
                  </a:txBody>
                  <a:tcPr/>
                </a:tc>
                <a:tc>
                  <a:txBody>
                    <a:bodyPr/>
                    <a:lstStyle/>
                    <a:p>
                      <a:pPr lvl="0">
                        <a:buNone/>
                      </a:pPr>
                      <a:r>
                        <a:rPr lang="en-US"/>
                        <a:t>30% In-Class Writing (Drafting)</a:t>
                      </a:r>
                    </a:p>
                    <a:p>
                      <a:pPr lvl="0">
                        <a:buNone/>
                      </a:pPr>
                      <a:r>
                        <a:rPr lang="en-US"/>
                        <a:t>30% Reading-Focused Responses</a:t>
                      </a:r>
                    </a:p>
                    <a:p>
                      <a:pPr lvl="0">
                        <a:buNone/>
                      </a:pPr>
                      <a:r>
                        <a:rPr lang="en-US"/>
                        <a:t>20% In-Class Activities</a:t>
                      </a:r>
                    </a:p>
                    <a:p>
                      <a:pPr lvl="0">
                        <a:buNone/>
                      </a:pPr>
                      <a:r>
                        <a:rPr lang="en-US"/>
                        <a:t>20% Quizzes</a:t>
                      </a:r>
                    </a:p>
                  </a:txBody>
                  <a:tcPr/>
                </a:tc>
                <a:tc>
                  <a:txBody>
                    <a:bodyPr/>
                    <a:lstStyle/>
                    <a:p>
                      <a:pPr marL="457200" lvl="0" indent="-457200">
                        <a:buNone/>
                      </a:pPr>
                      <a:r>
                        <a:rPr lang="en-US" sz="1800" b="0" i="0" u="none" strike="noStrike" noProof="0">
                          <a:solidFill>
                            <a:srgbClr val="000000"/>
                          </a:solidFill>
                          <a:latin typeface="Calibri"/>
                        </a:rPr>
                        <a:t>25% Reading &amp; Response</a:t>
                      </a:r>
                      <a:endParaRPr lang="en-US"/>
                    </a:p>
                    <a:p>
                      <a:pPr marL="457200" lvl="0" indent="-457200">
                        <a:buNone/>
                      </a:pPr>
                      <a:r>
                        <a:rPr lang="en-US" sz="1800" b="0" i="0" u="none" strike="noStrike" noProof="0">
                          <a:solidFill>
                            <a:srgbClr val="000000"/>
                          </a:solidFill>
                          <a:latin typeface="Calibri"/>
                        </a:rPr>
                        <a:t>25% Writing E</a:t>
                      </a:r>
                      <a:r>
                        <a:rPr lang="en-US" sz="1800" b="0" i="0" u="none" strike="noStrike" noProof="0">
                          <a:solidFill>
                            <a:srgbClr val="000000"/>
                          </a:solidFill>
                        </a:rPr>
                        <a:t>x</a:t>
                      </a:r>
                      <a:r>
                        <a:rPr lang="en-US" sz="1800" b="0" i="0" u="none" strike="noStrike" noProof="0">
                          <a:solidFill>
                            <a:srgbClr val="000000"/>
                          </a:solidFill>
                          <a:latin typeface="Calibri"/>
                        </a:rPr>
                        <a:t>ercises</a:t>
                      </a:r>
                    </a:p>
                    <a:p>
                      <a:pPr marL="457200" lvl="0" indent="-457200">
                        <a:buNone/>
                      </a:pPr>
                      <a:r>
                        <a:rPr lang="en-US" sz="1800" b="0" i="0" u="none" strike="noStrike" noProof="0">
                          <a:solidFill>
                            <a:srgbClr val="000000"/>
                          </a:solidFill>
                          <a:latin typeface="Calibri"/>
                        </a:rPr>
                        <a:t>25% Interactive </a:t>
                      </a:r>
                      <a:br>
                        <a:rPr lang="en-US" sz="1800" b="0" i="0" u="none" strike="noStrike" noProof="0">
                          <a:solidFill>
                            <a:srgbClr val="000000"/>
                          </a:solidFill>
                          <a:latin typeface="Calibri"/>
                        </a:rPr>
                      </a:br>
                      <a:r>
                        <a:rPr lang="en-US" sz="1800" b="0" i="0" u="none" strike="noStrike" noProof="0">
                          <a:solidFill>
                            <a:srgbClr val="000000"/>
                          </a:solidFill>
                          <a:latin typeface="Calibri"/>
                        </a:rPr>
                        <a:t>Fiction Project</a:t>
                      </a:r>
                      <a:endParaRPr lang="en-US"/>
                    </a:p>
                    <a:p>
                      <a:pPr marL="457200" lvl="0" indent="-457200">
                        <a:buNone/>
                      </a:pPr>
                      <a:r>
                        <a:rPr lang="en-US" sz="1800" b="0" i="0" u="none" strike="noStrike" noProof="0">
                          <a:solidFill>
                            <a:srgbClr val="000000"/>
                          </a:solidFill>
                          <a:latin typeface="Calibri"/>
                        </a:rPr>
                        <a:t>25% Journals</a:t>
                      </a:r>
                      <a:endParaRPr lang="en-US"/>
                    </a:p>
                  </a:txBody>
                  <a:tcPr/>
                </a:tc>
                <a:tc>
                  <a:txBody>
                    <a:bodyPr/>
                    <a:lstStyle/>
                    <a:p>
                      <a:pPr marL="457200" lvl="0" indent="-457200">
                        <a:buNone/>
                      </a:pPr>
                      <a:r>
                        <a:rPr lang="en-US" sz="1800" b="0" i="0" u="none" strike="noStrike" noProof="0">
                          <a:solidFill>
                            <a:srgbClr val="000000"/>
                          </a:solidFill>
                          <a:latin typeface="Calibri"/>
                        </a:rPr>
                        <a:t>30% Peer-Review </a:t>
                      </a:r>
                      <a:br>
                        <a:rPr lang="en-US" sz="1800" b="0" i="0" u="none" strike="noStrike" noProof="0">
                          <a:solidFill>
                            <a:srgbClr val="000000"/>
                          </a:solidFill>
                          <a:latin typeface="Calibri"/>
                        </a:rPr>
                      </a:br>
                      <a:r>
                        <a:rPr lang="en-US" sz="1800" b="0" i="0" u="none" strike="noStrike" noProof="0">
                          <a:solidFill>
                            <a:srgbClr val="000000"/>
                          </a:solidFill>
                          <a:latin typeface="Calibri"/>
                        </a:rPr>
                        <a:t>Participation</a:t>
                      </a:r>
                    </a:p>
                    <a:p>
                      <a:pPr marL="457200" lvl="0" indent="-457200">
                        <a:buNone/>
                      </a:pPr>
                      <a:r>
                        <a:rPr lang="en-US" sz="1800" b="0" i="0" u="none" strike="noStrike" noProof="0">
                          <a:solidFill>
                            <a:srgbClr val="000000"/>
                          </a:solidFill>
                          <a:latin typeface="Calibri"/>
                        </a:rPr>
                        <a:t>25% Open-Note </a:t>
                      </a:r>
                      <a:br>
                        <a:rPr lang="en-US" sz="1800" b="0" i="0" u="none" strike="noStrike" noProof="0">
                          <a:solidFill>
                            <a:srgbClr val="000000"/>
                          </a:solidFill>
                          <a:latin typeface="Calibri"/>
                        </a:rPr>
                      </a:br>
                      <a:r>
                        <a:rPr lang="en-US" sz="1800" b="0" i="0" u="none" strike="noStrike" noProof="0">
                          <a:solidFill>
                            <a:srgbClr val="000000"/>
                          </a:solidFill>
                          <a:latin typeface="Calibri"/>
                        </a:rPr>
                        <a:t>Quizzes</a:t>
                      </a:r>
                    </a:p>
                    <a:p>
                      <a:pPr marL="457200" lvl="0" indent="-457200">
                        <a:buNone/>
                      </a:pPr>
                      <a:r>
                        <a:rPr lang="en-US" sz="1800" b="0" i="0" u="none" strike="noStrike" noProof="0">
                          <a:solidFill>
                            <a:srgbClr val="000000"/>
                          </a:solidFill>
                          <a:latin typeface="Calibri"/>
                        </a:rPr>
                        <a:t>20% Novel Project</a:t>
                      </a:r>
                    </a:p>
                    <a:p>
                      <a:pPr marL="457200" lvl="0" indent="-457200">
                        <a:buNone/>
                      </a:pPr>
                      <a:r>
                        <a:rPr lang="en-US" sz="1800" b="0" i="0" u="none" strike="noStrike" noProof="0">
                          <a:solidFill>
                            <a:srgbClr val="000000"/>
                          </a:solidFill>
                          <a:latin typeface="Calibri"/>
                        </a:rPr>
                        <a:t>35% Weekly Journal Entries</a:t>
                      </a:r>
                      <a:endParaRPr lang="en-US"/>
                    </a:p>
                  </a:txBody>
                  <a:tcPr/>
                </a:tc>
                <a:extLst>
                  <a:ext uri="{0D108BD9-81ED-4DB2-BD59-A6C34878D82A}">
                    <a16:rowId xmlns:a16="http://schemas.microsoft.com/office/drawing/2014/main" val="5931837"/>
                  </a:ext>
                </a:extLst>
              </a:tr>
            </a:tbl>
          </a:graphicData>
        </a:graphic>
      </p:graphicFrame>
    </p:spTree>
    <p:extLst>
      <p:ext uri="{BB962C8B-B14F-4D97-AF65-F5344CB8AC3E}">
        <p14:creationId xmlns:p14="http://schemas.microsoft.com/office/powerpoint/2010/main" val="315082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48800"/>
            <a:ext cx="9450355" cy="1758302"/>
          </a:xfrm>
        </p:spPr>
        <p:txBody>
          <a:bodyPr/>
          <a:lstStyle/>
          <a:p>
            <a:r>
              <a:rPr lang="en-US" b="1">
                <a:cs typeface="Calibri Light"/>
              </a:rPr>
              <a:t>Sami's Slogan</a:t>
            </a:r>
          </a:p>
        </p:txBody>
      </p:sp>
      <p:sp>
        <p:nvSpPr>
          <p:cNvPr id="6" name="Content Placeholder 5">
            <a:extLst>
              <a:ext uri="{FF2B5EF4-FFF2-40B4-BE49-F238E27FC236}">
                <a16:creationId xmlns:a16="http://schemas.microsoft.com/office/drawing/2014/main" id="{9BA4CAE3-57A6-3C52-6E89-AC5950D9E767}"/>
              </a:ext>
            </a:extLst>
          </p:cNvPr>
          <p:cNvSpPr>
            <a:spLocks noGrp="1"/>
          </p:cNvSpPr>
          <p:nvPr>
            <p:ph idx="1"/>
          </p:nvPr>
        </p:nvSpPr>
        <p:spPr>
          <a:xfrm>
            <a:off x="1967088" y="1317625"/>
            <a:ext cx="4880565" cy="4859338"/>
          </a:xfrm>
        </p:spPr>
        <p:txBody>
          <a:bodyPr vert="horz" lIns="91440" tIns="45720" rIns="91440" bIns="45720" rtlCol="0" anchor="t">
            <a:noAutofit/>
          </a:bodyPr>
          <a:lstStyle/>
          <a:p>
            <a:r>
              <a:rPr lang="en-US" sz="2000">
                <a:ea typeface="+mn-lt"/>
                <a:cs typeface="+mn-lt"/>
              </a:rPr>
              <a:t>Constantly reading outside of your minimal college requirements is imperative to develop your writing capability and make the writing process less intimidating.</a:t>
            </a:r>
            <a:endParaRPr lang="en-US" sz="2000">
              <a:cs typeface="Calibri"/>
            </a:endParaRPr>
          </a:p>
          <a:p>
            <a:r>
              <a:rPr lang="en-US" sz="2000">
                <a:ea typeface="+mn-lt"/>
                <a:cs typeface="+mn-lt"/>
              </a:rPr>
              <a:t>Reading narratives should provide you with the following:</a:t>
            </a:r>
            <a:endParaRPr lang="en-US" sz="2000">
              <a:cs typeface="Calibri"/>
            </a:endParaRPr>
          </a:p>
          <a:p>
            <a:pPr lvl="1"/>
            <a:r>
              <a:rPr lang="en-US" sz="1800">
                <a:ea typeface="+mn-lt"/>
                <a:cs typeface="+mn-lt"/>
              </a:rPr>
              <a:t>an appreciation for the conventions of narratives of other mediums (film, tv, video games),</a:t>
            </a:r>
            <a:endParaRPr lang="en-US" sz="1800">
              <a:cs typeface="Calibri"/>
            </a:endParaRPr>
          </a:p>
          <a:p>
            <a:pPr lvl="1"/>
            <a:r>
              <a:rPr lang="en-US" sz="1800">
                <a:ea typeface="+mn-lt"/>
                <a:cs typeface="+mn-lt"/>
              </a:rPr>
              <a:t>a richer, more nuanced vocabulary,</a:t>
            </a:r>
            <a:endParaRPr lang="en-US" sz="1800">
              <a:cs typeface="Calibri"/>
            </a:endParaRPr>
          </a:p>
          <a:p>
            <a:pPr lvl="1"/>
            <a:r>
              <a:rPr lang="en-US" sz="1800">
                <a:ea typeface="+mn-lt"/>
                <a:cs typeface="+mn-lt"/>
              </a:rPr>
              <a:t>a stronger understanding of grammar,</a:t>
            </a:r>
            <a:endParaRPr lang="en-US" sz="1800">
              <a:cs typeface="Calibri"/>
            </a:endParaRPr>
          </a:p>
          <a:p>
            <a:pPr lvl="1"/>
            <a:r>
              <a:rPr lang="en-US" sz="1800">
                <a:ea typeface="+mn-lt"/>
                <a:cs typeface="+mn-lt"/>
              </a:rPr>
              <a:t>a more empathetic understanding of diversity,</a:t>
            </a:r>
            <a:endParaRPr lang="en-US" sz="1800">
              <a:cs typeface="Calibri"/>
            </a:endParaRPr>
          </a:p>
          <a:p>
            <a:pPr lvl="1"/>
            <a:r>
              <a:rPr lang="en-US" sz="1800">
                <a:ea typeface="+mn-lt"/>
                <a:cs typeface="+mn-lt"/>
              </a:rPr>
              <a:t>a historical window into the past,</a:t>
            </a:r>
            <a:endParaRPr lang="en-US" sz="1800">
              <a:cs typeface="Calibri"/>
            </a:endParaRPr>
          </a:p>
          <a:p>
            <a:pPr lvl="1"/>
            <a:r>
              <a:rPr lang="en-US" sz="1800">
                <a:ea typeface="+mn-lt"/>
                <a:cs typeface="+mn-lt"/>
              </a:rPr>
              <a:t>a mirror to reflect on your own growth,</a:t>
            </a:r>
            <a:endParaRPr lang="en-US" sz="1800">
              <a:cs typeface="Calibri"/>
            </a:endParaRPr>
          </a:p>
          <a:p>
            <a:pPr lvl="1"/>
            <a:r>
              <a:rPr lang="en-US" sz="1800">
                <a:ea typeface="+mn-lt"/>
                <a:cs typeface="+mn-lt"/>
              </a:rPr>
              <a:t>and a powerful desire to create.</a:t>
            </a:r>
            <a:endParaRPr lang="en-US" sz="1800">
              <a:cs typeface="Calibri"/>
            </a:endParaRPr>
          </a:p>
          <a:p>
            <a:endParaRPr lang="en-US" sz="2000">
              <a:cs typeface="Calibri"/>
            </a:endParaRPr>
          </a:p>
        </p:txBody>
      </p:sp>
      <p:pic>
        <p:nvPicPr>
          <p:cNvPr id="10" name="Picture 9" descr="Mountains on book art concept">
            <a:extLst>
              <a:ext uri="{FF2B5EF4-FFF2-40B4-BE49-F238E27FC236}">
                <a16:creationId xmlns:a16="http://schemas.microsoft.com/office/drawing/2014/main" id="{E88B3E55-6C49-58B1-4931-FA3743E47D1E}"/>
              </a:ext>
            </a:extLst>
          </p:cNvPr>
          <p:cNvPicPr>
            <a:picLocks noChangeAspect="1"/>
          </p:cNvPicPr>
          <p:nvPr/>
        </p:nvPicPr>
        <p:blipFill>
          <a:blip r:embed="rId3"/>
          <a:stretch>
            <a:fillRect/>
          </a:stretch>
        </p:blipFill>
        <p:spPr>
          <a:xfrm>
            <a:off x="7217363" y="377025"/>
            <a:ext cx="4662311" cy="4203652"/>
          </a:xfrm>
          <a:prstGeom prst="rect">
            <a:avLst/>
          </a:prstGeom>
        </p:spPr>
      </p:pic>
    </p:spTree>
    <p:extLst>
      <p:ext uri="{BB962C8B-B14F-4D97-AF65-F5344CB8AC3E}">
        <p14:creationId xmlns:p14="http://schemas.microsoft.com/office/powerpoint/2010/main" val="3620967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48800"/>
            <a:ext cx="9450355" cy="1758302"/>
          </a:xfrm>
        </p:spPr>
        <p:txBody>
          <a:bodyPr/>
          <a:lstStyle/>
          <a:p>
            <a:r>
              <a:rPr lang="en-US" b="1">
                <a:cs typeface="Calibri Light"/>
              </a:rPr>
              <a:t>Sami's Sample Assignments</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604714" y="1378221"/>
            <a:ext cx="5315268" cy="4684967"/>
          </a:xfrm>
        </p:spPr>
        <p:txBody>
          <a:bodyPr vert="horz" lIns="91440" tIns="45720" rIns="91440" bIns="45720" rtlCol="0" anchor="t">
            <a:noAutofit/>
          </a:bodyPr>
          <a:lstStyle/>
          <a:p>
            <a:r>
              <a:rPr lang="en-US" sz="2400">
                <a:cs typeface="Calibri"/>
              </a:rPr>
              <a:t>Major Assignment 2 in English 1010</a:t>
            </a:r>
          </a:p>
          <a:p>
            <a:pPr lvl="1"/>
            <a:r>
              <a:rPr lang="en-US" sz="1800">
                <a:ea typeface="+mn-lt"/>
                <a:cs typeface="+mn-lt"/>
              </a:rPr>
              <a:t>You are a museum (or hall-of-fame or zoo) curator, and the director of the museum has asked you to prep the new wing of the museum.  You will be required to research three related things</a:t>
            </a:r>
          </a:p>
          <a:p>
            <a:pPr lvl="2">
              <a:lnSpc>
                <a:spcPct val="100000"/>
              </a:lnSpc>
              <a:spcBef>
                <a:spcPts val="0"/>
              </a:spcBef>
            </a:pPr>
            <a:r>
              <a:rPr lang="en-US" sz="1800">
                <a:ea typeface="+mn-lt"/>
                <a:cs typeface="+mn-lt"/>
              </a:rPr>
              <a:t>4 sources for each one (1 image, 3 articles), for 12+citations.</a:t>
            </a:r>
            <a:endParaRPr lang="en-US" sz="1800">
              <a:cs typeface="Calibri"/>
            </a:endParaRPr>
          </a:p>
          <a:p>
            <a:pPr lvl="2">
              <a:lnSpc>
                <a:spcPct val="100000"/>
              </a:lnSpc>
              <a:spcBef>
                <a:spcPts val="0"/>
              </a:spcBef>
            </a:pPr>
            <a:r>
              <a:rPr lang="en-US" sz="1800">
                <a:ea typeface="+mn-lt"/>
                <a:cs typeface="+mn-lt"/>
              </a:rPr>
              <a:t>These sources should primarily come from the SOLACC library databases.  </a:t>
            </a:r>
          </a:p>
          <a:p>
            <a:pPr lvl="2">
              <a:lnSpc>
                <a:spcPct val="100000"/>
              </a:lnSpc>
              <a:spcBef>
                <a:spcPts val="0"/>
              </a:spcBef>
            </a:pPr>
            <a:r>
              <a:rPr lang="en-US" sz="1800">
                <a:ea typeface="+mn-lt"/>
                <a:cs typeface="+mn-lt"/>
              </a:rPr>
              <a:t>Each of the 3 things will become a body slide of your presentation, </a:t>
            </a:r>
            <a:endParaRPr lang="en-US" sz="1800">
              <a:cs typeface="Calibri"/>
            </a:endParaRPr>
          </a:p>
          <a:p>
            <a:pPr lvl="2">
              <a:lnSpc>
                <a:spcPct val="100000"/>
              </a:lnSpc>
              <a:spcBef>
                <a:spcPts val="0"/>
              </a:spcBef>
            </a:pPr>
            <a:r>
              <a:rPr lang="en-US" sz="1800">
                <a:ea typeface="+mn-lt"/>
                <a:cs typeface="+mn-lt"/>
              </a:rPr>
              <a:t>You will summarize and cite your articles, like an annotated bibliography,</a:t>
            </a:r>
            <a:endParaRPr lang="en-US" sz="1800">
              <a:cs typeface="Calibri"/>
            </a:endParaRPr>
          </a:p>
          <a:p>
            <a:pPr lvl="2">
              <a:lnSpc>
                <a:spcPct val="100000"/>
              </a:lnSpc>
              <a:spcBef>
                <a:spcPts val="0"/>
              </a:spcBef>
            </a:pPr>
            <a:r>
              <a:rPr lang="en-US" sz="1800">
                <a:ea typeface="+mn-lt"/>
                <a:cs typeface="+mn-lt"/>
              </a:rPr>
              <a:t>BUT you will read your informative summaries while your 3 images fill your slides.</a:t>
            </a:r>
            <a:endParaRPr lang="en-US" sz="1800">
              <a:cs typeface="Calibri"/>
            </a:endParaRPr>
          </a:p>
          <a:p>
            <a:pPr lvl="1"/>
            <a:endParaRPr lang="en-US" sz="1800">
              <a:cs typeface="Calibri"/>
            </a:endParaRPr>
          </a:p>
        </p:txBody>
      </p:sp>
      <p:sp>
        <p:nvSpPr>
          <p:cNvPr id="4" name="TextBox 3">
            <a:extLst>
              <a:ext uri="{FF2B5EF4-FFF2-40B4-BE49-F238E27FC236}">
                <a16:creationId xmlns:a16="http://schemas.microsoft.com/office/drawing/2014/main" id="{965640E9-EB15-6F5B-E629-E4F0A9E3F71F}"/>
              </a:ext>
            </a:extLst>
          </p:cNvPr>
          <p:cNvSpPr txBox="1"/>
          <p:nvPr/>
        </p:nvSpPr>
        <p:spPr>
          <a:xfrm>
            <a:off x="6993682" y="1382888"/>
            <a:ext cx="4931146"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300">
                <a:cs typeface="Calibri"/>
              </a:rPr>
              <a:t>Application in the English Workshop:</a:t>
            </a:r>
          </a:p>
          <a:p>
            <a:pPr marL="457200" indent="-228600">
              <a:buFont typeface="Arial"/>
              <a:buChar char="•"/>
            </a:pPr>
            <a:r>
              <a:rPr lang="en-US" sz="2000">
                <a:cs typeface="Calibri"/>
              </a:rPr>
              <a:t>Peer Review</a:t>
            </a:r>
          </a:p>
          <a:p>
            <a:pPr marL="457200" indent="-228600">
              <a:buFont typeface="Arial"/>
              <a:buChar char="•"/>
            </a:pPr>
            <a:r>
              <a:rPr lang="en-US" sz="2000">
                <a:ea typeface="+mn-lt"/>
                <a:cs typeface="+mn-lt"/>
              </a:rPr>
              <a:t>Open-Note Quizzes</a:t>
            </a:r>
          </a:p>
          <a:p>
            <a:pPr marL="457200" indent="-228600">
              <a:buFont typeface="Arial"/>
              <a:buChar char="•"/>
            </a:pPr>
            <a:r>
              <a:rPr lang="en-US" sz="2000">
                <a:ea typeface="+mn-lt"/>
                <a:cs typeface="+mn-lt"/>
              </a:rPr>
              <a:t>Novel Project</a:t>
            </a:r>
          </a:p>
          <a:p>
            <a:pPr marL="457200" indent="-228600">
              <a:buFont typeface="Arial"/>
              <a:buChar char="•"/>
            </a:pPr>
            <a:r>
              <a:rPr lang="en-US" sz="2000">
                <a:ea typeface="+mn-lt"/>
                <a:cs typeface="+mn-lt"/>
              </a:rPr>
              <a:t>Weekly Informal Journal</a:t>
            </a:r>
          </a:p>
          <a:p>
            <a:pPr marL="800100" lvl="1" indent="-342900">
              <a:buAutoNum type="arabicPeriod"/>
            </a:pPr>
            <a:endParaRPr lang="en-US" sz="1600">
              <a:ea typeface="+mn-lt"/>
              <a:cs typeface="+mn-lt"/>
            </a:endParaRPr>
          </a:p>
        </p:txBody>
      </p:sp>
    </p:spTree>
    <p:extLst>
      <p:ext uri="{BB962C8B-B14F-4D97-AF65-F5344CB8AC3E}">
        <p14:creationId xmlns:p14="http://schemas.microsoft.com/office/powerpoint/2010/main" val="405236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SLCC's History with Co-requisite</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2014280" y="1647560"/>
            <a:ext cx="9438633" cy="4663935"/>
          </a:xfrm>
        </p:spPr>
        <p:txBody>
          <a:bodyPr vert="horz" lIns="91440" tIns="45720" rIns="91440" bIns="45720" rtlCol="0" anchor="t">
            <a:normAutofit lnSpcReduction="10000"/>
          </a:bodyPr>
          <a:lstStyle/>
          <a:p>
            <a:r>
              <a:rPr lang="en-US" sz="2000" dirty="0">
                <a:cs typeface="Calibri"/>
              </a:rPr>
              <a:t>ENGL 0093: Introduced in Fall 2015  (as LFEN 0093)</a:t>
            </a:r>
            <a:endParaRPr lang="en-US" sz="2000" dirty="0">
              <a:ea typeface="Calibri"/>
              <a:cs typeface="Calibri"/>
            </a:endParaRPr>
          </a:p>
          <a:p>
            <a:r>
              <a:rPr lang="en-US" sz="2000" dirty="0">
                <a:cs typeface="Calibri"/>
              </a:rPr>
              <a:t>Has undergone updates and initiatives over the semesters (new modalities, "triad" vs. fully </a:t>
            </a:r>
            <a:r>
              <a:rPr lang="en-US" sz="2000" dirty="0" err="1">
                <a:cs typeface="Calibri"/>
              </a:rPr>
              <a:t>cohorted</a:t>
            </a:r>
            <a:r>
              <a:rPr lang="en-US" sz="2000" dirty="0">
                <a:cs typeface="Calibri"/>
              </a:rPr>
              <a:t> models, expansion to other campuses)</a:t>
            </a:r>
            <a:endParaRPr lang="en-US" sz="2000" dirty="0">
              <a:ea typeface="Calibri"/>
              <a:cs typeface="Calibri"/>
            </a:endParaRPr>
          </a:p>
          <a:p>
            <a:r>
              <a:rPr lang="en-US" sz="2000" dirty="0">
                <a:cs typeface="Calibri"/>
              </a:rPr>
              <a:t>Only available to students with ACT English 15-17 (or equivalent Accuplacer, SAT)</a:t>
            </a:r>
            <a:endParaRPr lang="en-US" sz="2000" dirty="0">
              <a:ea typeface="Calibri"/>
              <a:cs typeface="Calibri"/>
            </a:endParaRPr>
          </a:p>
          <a:p>
            <a:pPr lvl="1"/>
            <a:r>
              <a:rPr lang="en-US" sz="1800" dirty="0">
                <a:cs typeface="Calibri"/>
              </a:rPr>
              <a:t>Lower or no test scores = ENGL 0083 (standalone developmental, last offered Summer 2023)</a:t>
            </a:r>
            <a:endParaRPr lang="en-US" sz="1800" dirty="0">
              <a:ea typeface="Calibri"/>
              <a:cs typeface="Calibri"/>
            </a:endParaRPr>
          </a:p>
          <a:p>
            <a:endParaRPr lang="en-US" sz="2000">
              <a:ea typeface="Calibri"/>
              <a:cs typeface="Calibri"/>
            </a:endParaRPr>
          </a:p>
          <a:p>
            <a:pPr lvl="1"/>
            <a:endParaRPr lang="en-US" sz="1600">
              <a:ea typeface="Calibri" panose="020F0502020204030204"/>
              <a:cs typeface="Calibri"/>
            </a:endParaRPr>
          </a:p>
          <a:p>
            <a:pPr lvl="1"/>
            <a:endParaRPr lang="en-US" sz="1600">
              <a:ea typeface="Calibri" panose="020F0502020204030204"/>
              <a:cs typeface="Calibri"/>
            </a:endParaRPr>
          </a:p>
          <a:p>
            <a:pPr lvl="1"/>
            <a:endParaRPr lang="en-US" sz="1600">
              <a:ea typeface="Calibri" panose="020F0502020204030204"/>
              <a:cs typeface="Calibri"/>
            </a:endParaRPr>
          </a:p>
          <a:p>
            <a:pPr lvl="1"/>
            <a:endParaRPr lang="en-US" sz="1800" b="1">
              <a:ea typeface="Calibri" panose="020F0502020204030204"/>
              <a:cs typeface="Calibri"/>
            </a:endParaRPr>
          </a:p>
          <a:p>
            <a:pPr lvl="1"/>
            <a:r>
              <a:rPr lang="en-US" sz="1800" b="1" dirty="0">
                <a:ea typeface="Calibri" panose="020F0502020204030204"/>
                <a:cs typeface="Calibri"/>
              </a:rPr>
              <a:t>Fall 2023:</a:t>
            </a:r>
            <a:endParaRPr lang="en-US" dirty="0"/>
          </a:p>
          <a:p>
            <a:pPr lvl="2"/>
            <a:r>
              <a:rPr lang="en-US" sz="1600" dirty="0">
                <a:ea typeface="Calibri" panose="020F0502020204030204"/>
                <a:cs typeface="Calibri"/>
              </a:rPr>
              <a:t>ENGL 0088 co-req: 468 students (38.7%)</a:t>
            </a:r>
          </a:p>
          <a:p>
            <a:pPr lvl="2"/>
            <a:r>
              <a:rPr lang="en-US" sz="1600" dirty="0">
                <a:ea typeface="Calibri" panose="020F0502020204030204"/>
                <a:cs typeface="Calibri"/>
              </a:rPr>
              <a:t>ENGL 0093 co-req: 117 students (9.7%)</a:t>
            </a:r>
          </a:p>
          <a:p>
            <a:pPr lvl="2"/>
            <a:r>
              <a:rPr lang="en-US" sz="1600" dirty="0">
                <a:ea typeface="Calibri" panose="020F0502020204030204"/>
                <a:cs typeface="Calibri"/>
              </a:rPr>
              <a:t>Total 1010 students: 1209 = 585 co-req (48.4%) = 624 non-co-req (51.6%)</a:t>
            </a:r>
          </a:p>
          <a:p>
            <a:endParaRPr lang="en-US">
              <a:ea typeface="Calibri" panose="020F0502020204030204"/>
              <a:cs typeface="Calibri"/>
            </a:endParaRPr>
          </a:p>
          <a:p>
            <a:endParaRPr lang="en-US">
              <a:ea typeface="Calibri" panose="020F0502020204030204"/>
              <a:cs typeface="Calibri"/>
            </a:endParaRPr>
          </a:p>
          <a:p>
            <a:pPr lvl="1"/>
            <a:endParaRPr lang="en-US">
              <a:ea typeface="Calibri" panose="020F0502020204030204"/>
              <a:cs typeface="Calibri"/>
            </a:endParaRPr>
          </a:p>
          <a:p>
            <a:endParaRPr lang="en-US">
              <a:ea typeface="Calibri" panose="020F0502020204030204"/>
              <a:cs typeface="Calibri"/>
            </a:endParaRPr>
          </a:p>
        </p:txBody>
      </p:sp>
      <p:graphicFrame>
        <p:nvGraphicFramePr>
          <p:cNvPr id="5" name="Table 4">
            <a:extLst>
              <a:ext uri="{FF2B5EF4-FFF2-40B4-BE49-F238E27FC236}">
                <a16:creationId xmlns:a16="http://schemas.microsoft.com/office/drawing/2014/main" id="{ECD59375-3B60-041C-95E0-D3B84DC2AFAC}"/>
              </a:ext>
            </a:extLst>
          </p:cNvPr>
          <p:cNvGraphicFramePr>
            <a:graphicFrameLocks noGrp="1"/>
          </p:cNvGraphicFramePr>
          <p:nvPr>
            <p:extLst>
              <p:ext uri="{D42A27DB-BD31-4B8C-83A1-F6EECF244321}">
                <p14:modId xmlns:p14="http://schemas.microsoft.com/office/powerpoint/2010/main" val="3389454592"/>
              </p:ext>
            </p:extLst>
          </p:nvPr>
        </p:nvGraphicFramePr>
        <p:xfrm>
          <a:off x="2011898" y="3398849"/>
          <a:ext cx="9913956" cy="1144425"/>
        </p:xfrm>
        <a:graphic>
          <a:graphicData uri="http://schemas.openxmlformats.org/drawingml/2006/table">
            <a:tbl>
              <a:tblPr firstRow="1" bandRow="1">
                <a:tableStyleId>{5C22544A-7EE6-4342-B048-85BDC9FD1C3A}</a:tableStyleId>
              </a:tblPr>
              <a:tblGrid>
                <a:gridCol w="1107364">
                  <a:extLst>
                    <a:ext uri="{9D8B030D-6E8A-4147-A177-3AD203B41FA5}">
                      <a16:colId xmlns:a16="http://schemas.microsoft.com/office/drawing/2014/main" val="1282712812"/>
                    </a:ext>
                  </a:extLst>
                </a:gridCol>
                <a:gridCol w="1118329">
                  <a:extLst>
                    <a:ext uri="{9D8B030D-6E8A-4147-A177-3AD203B41FA5}">
                      <a16:colId xmlns:a16="http://schemas.microsoft.com/office/drawing/2014/main" val="584361324"/>
                    </a:ext>
                  </a:extLst>
                </a:gridCol>
                <a:gridCol w="953870">
                  <a:extLst>
                    <a:ext uri="{9D8B030D-6E8A-4147-A177-3AD203B41FA5}">
                      <a16:colId xmlns:a16="http://schemas.microsoft.com/office/drawing/2014/main" val="2892047506"/>
                    </a:ext>
                  </a:extLst>
                </a:gridCol>
                <a:gridCol w="1028953">
                  <a:extLst>
                    <a:ext uri="{9D8B030D-6E8A-4147-A177-3AD203B41FA5}">
                      <a16:colId xmlns:a16="http://schemas.microsoft.com/office/drawing/2014/main" val="649607267"/>
                    </a:ext>
                  </a:extLst>
                </a:gridCol>
                <a:gridCol w="964833">
                  <a:extLst>
                    <a:ext uri="{9D8B030D-6E8A-4147-A177-3AD203B41FA5}">
                      <a16:colId xmlns:a16="http://schemas.microsoft.com/office/drawing/2014/main" val="2957332166"/>
                    </a:ext>
                  </a:extLst>
                </a:gridCol>
                <a:gridCol w="975798">
                  <a:extLst>
                    <a:ext uri="{9D8B030D-6E8A-4147-A177-3AD203B41FA5}">
                      <a16:colId xmlns:a16="http://schemas.microsoft.com/office/drawing/2014/main" val="1853561731"/>
                    </a:ext>
                  </a:extLst>
                </a:gridCol>
                <a:gridCol w="986760">
                  <a:extLst>
                    <a:ext uri="{9D8B030D-6E8A-4147-A177-3AD203B41FA5}">
                      <a16:colId xmlns:a16="http://schemas.microsoft.com/office/drawing/2014/main" val="2256253357"/>
                    </a:ext>
                  </a:extLst>
                </a:gridCol>
                <a:gridCol w="971043">
                  <a:extLst>
                    <a:ext uri="{9D8B030D-6E8A-4147-A177-3AD203B41FA5}">
                      <a16:colId xmlns:a16="http://schemas.microsoft.com/office/drawing/2014/main" val="885609384"/>
                    </a:ext>
                  </a:extLst>
                </a:gridCol>
                <a:gridCol w="959703">
                  <a:extLst>
                    <a:ext uri="{9D8B030D-6E8A-4147-A177-3AD203B41FA5}">
                      <a16:colId xmlns:a16="http://schemas.microsoft.com/office/drawing/2014/main" val="3798087259"/>
                    </a:ext>
                  </a:extLst>
                </a:gridCol>
                <a:gridCol w="847303">
                  <a:extLst>
                    <a:ext uri="{9D8B030D-6E8A-4147-A177-3AD203B41FA5}">
                      <a16:colId xmlns:a16="http://schemas.microsoft.com/office/drawing/2014/main" val="931864894"/>
                    </a:ext>
                  </a:extLst>
                </a:gridCol>
              </a:tblGrid>
              <a:tr h="504345">
                <a:tc>
                  <a:txBody>
                    <a:bodyPr/>
                    <a:lstStyle/>
                    <a:p>
                      <a:pPr lvl="0">
                        <a:buNone/>
                      </a:pPr>
                      <a:r>
                        <a:rPr lang="en-US" sz="1400" dirty="0"/>
                        <a:t>Terms</a:t>
                      </a:r>
                    </a:p>
                  </a:txBody>
                  <a:tcPr/>
                </a:tc>
                <a:tc>
                  <a:txBody>
                    <a:bodyPr/>
                    <a:lstStyle/>
                    <a:p>
                      <a:pPr lvl="0">
                        <a:buNone/>
                      </a:pPr>
                      <a:r>
                        <a:rPr lang="en-US" sz="1400" dirty="0"/>
                        <a:t>Fa15- Sp16</a:t>
                      </a:r>
                    </a:p>
                  </a:txBody>
                  <a:tcPr/>
                </a:tc>
                <a:tc>
                  <a:txBody>
                    <a:bodyPr/>
                    <a:lstStyle/>
                    <a:p>
                      <a:pPr lvl="0">
                        <a:buNone/>
                      </a:pPr>
                      <a:r>
                        <a:rPr lang="en-US" sz="1400" dirty="0"/>
                        <a:t>Fa16-Sp17</a:t>
                      </a:r>
                    </a:p>
                  </a:txBody>
                  <a:tcPr/>
                </a:tc>
                <a:tc>
                  <a:txBody>
                    <a:bodyPr/>
                    <a:lstStyle/>
                    <a:p>
                      <a:pPr lvl="0">
                        <a:buNone/>
                      </a:pPr>
                      <a:r>
                        <a:rPr lang="en-US" sz="1400" dirty="0"/>
                        <a:t>Fa17-Sp18</a:t>
                      </a:r>
                    </a:p>
                  </a:txBody>
                  <a:tcPr/>
                </a:tc>
                <a:tc>
                  <a:txBody>
                    <a:bodyPr/>
                    <a:lstStyle/>
                    <a:p>
                      <a:pPr lvl="0">
                        <a:buNone/>
                      </a:pPr>
                      <a:r>
                        <a:rPr lang="en-US" sz="1400" dirty="0"/>
                        <a:t>Fa18-Sp19</a:t>
                      </a:r>
                    </a:p>
                  </a:txBody>
                  <a:tcPr/>
                </a:tc>
                <a:tc>
                  <a:txBody>
                    <a:bodyPr/>
                    <a:lstStyle/>
                    <a:p>
                      <a:pPr lvl="0">
                        <a:buNone/>
                      </a:pPr>
                      <a:r>
                        <a:rPr lang="en-US" sz="1400" dirty="0"/>
                        <a:t>Fa19-Sp20</a:t>
                      </a:r>
                    </a:p>
                  </a:txBody>
                  <a:tcPr/>
                </a:tc>
                <a:tc>
                  <a:txBody>
                    <a:bodyPr/>
                    <a:lstStyle/>
                    <a:p>
                      <a:pPr lvl="0">
                        <a:buNone/>
                      </a:pPr>
                      <a:r>
                        <a:rPr lang="en-US" sz="1400" dirty="0"/>
                        <a:t>Fa20-Sp21</a:t>
                      </a:r>
                    </a:p>
                  </a:txBody>
                  <a:tcPr/>
                </a:tc>
                <a:tc>
                  <a:txBody>
                    <a:bodyPr/>
                    <a:lstStyle/>
                    <a:p>
                      <a:pPr lvl="0">
                        <a:buNone/>
                      </a:pPr>
                      <a:r>
                        <a:rPr lang="en-US" sz="1400" dirty="0"/>
                        <a:t>Fa21-Sp22</a:t>
                      </a:r>
                    </a:p>
                  </a:txBody>
                  <a:tcPr/>
                </a:tc>
                <a:tc>
                  <a:txBody>
                    <a:bodyPr/>
                    <a:lstStyle/>
                    <a:p>
                      <a:pPr lvl="0">
                        <a:buNone/>
                      </a:pPr>
                      <a:r>
                        <a:rPr lang="en-US" sz="1400" dirty="0"/>
                        <a:t>Fa22-Sp23</a:t>
                      </a:r>
                    </a:p>
                  </a:txBody>
                  <a:tcPr/>
                </a:tc>
                <a:tc>
                  <a:txBody>
                    <a:bodyPr/>
                    <a:lstStyle/>
                    <a:p>
                      <a:pPr lvl="0">
                        <a:buNone/>
                      </a:pPr>
                      <a:r>
                        <a:rPr lang="en-US" sz="1400" dirty="0"/>
                        <a:t>Fall 2023</a:t>
                      </a:r>
                    </a:p>
                  </a:txBody>
                  <a:tcPr/>
                </a:tc>
                <a:extLst>
                  <a:ext uri="{0D108BD9-81ED-4DB2-BD59-A6C34878D82A}">
                    <a16:rowId xmlns:a16="http://schemas.microsoft.com/office/drawing/2014/main" val="2665191590"/>
                  </a:ext>
                </a:extLst>
              </a:tr>
              <a:tr h="300048">
                <a:tc>
                  <a:txBody>
                    <a:bodyPr/>
                    <a:lstStyle/>
                    <a:p>
                      <a:r>
                        <a:rPr lang="en-US" sz="1200" dirty="0"/>
                        <a:t>% of 1010 students in co-req</a:t>
                      </a:r>
                    </a:p>
                  </a:txBody>
                  <a:tcPr/>
                </a:tc>
                <a:tc>
                  <a:txBody>
                    <a:bodyPr/>
                    <a:lstStyle/>
                    <a:p>
                      <a:pPr lvl="0">
                        <a:buNone/>
                      </a:pPr>
                      <a:r>
                        <a:rPr lang="en-US" sz="1400" dirty="0"/>
                        <a:t>2%</a:t>
                      </a:r>
                    </a:p>
                  </a:txBody>
                  <a:tcPr/>
                </a:tc>
                <a:tc>
                  <a:txBody>
                    <a:bodyPr/>
                    <a:lstStyle/>
                    <a:p>
                      <a:pPr lvl="0">
                        <a:buNone/>
                      </a:pPr>
                      <a:r>
                        <a:rPr lang="en-US" sz="1400" dirty="0"/>
                        <a:t>3%</a:t>
                      </a:r>
                    </a:p>
                  </a:txBody>
                  <a:tcPr/>
                </a:tc>
                <a:tc>
                  <a:txBody>
                    <a:bodyPr/>
                    <a:lstStyle/>
                    <a:p>
                      <a:pPr lvl="0">
                        <a:buNone/>
                      </a:pPr>
                      <a:r>
                        <a:rPr lang="en-US" sz="1400" dirty="0"/>
                        <a:t>3%</a:t>
                      </a:r>
                    </a:p>
                  </a:txBody>
                  <a:tcPr/>
                </a:tc>
                <a:tc>
                  <a:txBody>
                    <a:bodyPr/>
                    <a:lstStyle/>
                    <a:p>
                      <a:r>
                        <a:rPr lang="en-US" sz="1400" dirty="0"/>
                        <a:t>13%</a:t>
                      </a:r>
                    </a:p>
                  </a:txBody>
                  <a:tcPr/>
                </a:tc>
                <a:tc>
                  <a:txBody>
                    <a:bodyPr/>
                    <a:lstStyle/>
                    <a:p>
                      <a:r>
                        <a:rPr lang="en-US" sz="1400" dirty="0"/>
                        <a:t>17%</a:t>
                      </a:r>
                    </a:p>
                  </a:txBody>
                  <a:tcPr/>
                </a:tc>
                <a:tc>
                  <a:txBody>
                    <a:bodyPr/>
                    <a:lstStyle/>
                    <a:p>
                      <a:r>
                        <a:rPr lang="en-US" sz="1400" dirty="0"/>
                        <a:t>10%</a:t>
                      </a:r>
                    </a:p>
                  </a:txBody>
                  <a:tcPr/>
                </a:tc>
                <a:tc>
                  <a:txBody>
                    <a:bodyPr/>
                    <a:lstStyle/>
                    <a:p>
                      <a:r>
                        <a:rPr lang="en-US" sz="1400" dirty="0"/>
                        <a:t>11%</a:t>
                      </a:r>
                    </a:p>
                  </a:txBody>
                  <a:tcPr/>
                </a:tc>
                <a:tc>
                  <a:txBody>
                    <a:bodyPr/>
                    <a:lstStyle/>
                    <a:p>
                      <a:r>
                        <a:rPr lang="en-US" sz="1400" dirty="0"/>
                        <a:t>11%</a:t>
                      </a:r>
                    </a:p>
                  </a:txBody>
                  <a:tcPr/>
                </a:tc>
                <a:tc>
                  <a:txBody>
                    <a:bodyPr/>
                    <a:lstStyle/>
                    <a:p>
                      <a:pPr lvl="0">
                        <a:buNone/>
                      </a:pPr>
                      <a:r>
                        <a:rPr lang="en-US" sz="1400" dirty="0"/>
                        <a:t>48%</a:t>
                      </a:r>
                    </a:p>
                  </a:txBody>
                  <a:tcPr/>
                </a:tc>
                <a:extLst>
                  <a:ext uri="{0D108BD9-81ED-4DB2-BD59-A6C34878D82A}">
                    <a16:rowId xmlns:a16="http://schemas.microsoft.com/office/drawing/2014/main" val="1876658813"/>
                  </a:ext>
                </a:extLst>
              </a:tr>
            </a:tbl>
          </a:graphicData>
        </a:graphic>
      </p:graphicFrame>
    </p:spTree>
    <p:extLst>
      <p:ext uri="{BB962C8B-B14F-4D97-AF65-F5344CB8AC3E}">
        <p14:creationId xmlns:p14="http://schemas.microsoft.com/office/powerpoint/2010/main" val="2540307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1763"/>
            <a:ext cx="9450355" cy="1711265"/>
          </a:xfrm>
        </p:spPr>
        <p:txBody>
          <a:bodyPr/>
          <a:lstStyle/>
          <a:p>
            <a:r>
              <a:rPr lang="en-US" b="1">
                <a:cs typeface="Calibri Light"/>
              </a:rPr>
              <a:t>Sami's Sample Assignments</a:t>
            </a:r>
          </a:p>
        </p:txBody>
      </p:sp>
      <p:sp>
        <p:nvSpPr>
          <p:cNvPr id="4" name="TextBox 3">
            <a:extLst>
              <a:ext uri="{FF2B5EF4-FFF2-40B4-BE49-F238E27FC236}">
                <a16:creationId xmlns:a16="http://schemas.microsoft.com/office/drawing/2014/main" id="{965640E9-EB15-6F5B-E629-E4F0A9E3F71F}"/>
              </a:ext>
            </a:extLst>
          </p:cNvPr>
          <p:cNvSpPr txBox="1"/>
          <p:nvPr/>
        </p:nvSpPr>
        <p:spPr>
          <a:xfrm>
            <a:off x="6632221" y="1382888"/>
            <a:ext cx="5292607" cy="340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300">
                <a:cs typeface="Calibri"/>
              </a:rPr>
              <a:t>Application in the English Workshop:</a:t>
            </a:r>
          </a:p>
          <a:p>
            <a:pPr marL="457200" indent="-228600">
              <a:buFont typeface="Arial"/>
              <a:buChar char="•"/>
            </a:pPr>
            <a:r>
              <a:rPr lang="en-US" sz="2000">
                <a:cs typeface="Calibri"/>
              </a:rPr>
              <a:t>Peer Review:</a:t>
            </a:r>
          </a:p>
          <a:p>
            <a:pPr marL="800100" lvl="1" indent="-342900">
              <a:buAutoNum type="arabicPeriod"/>
            </a:pPr>
            <a:r>
              <a:rPr lang="en-US" sz="1600">
                <a:ea typeface="+mn-lt"/>
                <a:cs typeface="+mn-lt"/>
              </a:rPr>
              <a:t>What was your rough draft rehearsal time </a:t>
            </a:r>
            <a:br>
              <a:rPr lang="en-US" sz="1600">
                <a:ea typeface="+mn-lt"/>
                <a:cs typeface="+mn-lt"/>
              </a:rPr>
            </a:br>
            <a:r>
              <a:rPr lang="en-US" sz="1600">
                <a:ea typeface="+mn-lt"/>
                <a:cs typeface="+mn-lt"/>
              </a:rPr>
              <a:t>(the final draft goal is 5-10 minutes)?</a:t>
            </a:r>
          </a:p>
          <a:p>
            <a:pPr marL="800100" lvl="1" indent="-342900">
              <a:buAutoNum type="arabicPeriod"/>
            </a:pPr>
            <a:r>
              <a:rPr lang="en-US" sz="1600">
                <a:ea typeface="+mn-lt"/>
                <a:cs typeface="+mn-lt"/>
              </a:rPr>
              <a:t>What is one positive thing a classmate said about your project 2?</a:t>
            </a:r>
          </a:p>
          <a:p>
            <a:pPr marL="800100" lvl="1" indent="-342900">
              <a:buAutoNum type="arabicPeriod"/>
            </a:pPr>
            <a:r>
              <a:rPr lang="en-US" sz="1600">
                <a:ea typeface="+mn-lt"/>
                <a:cs typeface="+mn-lt"/>
              </a:rPr>
              <a:t>What are the things from the rubric that you were told to work on?</a:t>
            </a:r>
            <a:endParaRPr lang="en-US"/>
          </a:p>
          <a:p>
            <a:pPr marL="457200" indent="-228600">
              <a:buFont typeface="Arial"/>
              <a:buChar char="•"/>
            </a:pPr>
            <a:r>
              <a:rPr lang="en-US" sz="2000">
                <a:ea typeface="+mn-lt"/>
                <a:cs typeface="+mn-lt"/>
              </a:rPr>
              <a:t>Open-Note Quizzes</a:t>
            </a:r>
          </a:p>
          <a:p>
            <a:pPr marL="457200" indent="-228600">
              <a:buFont typeface="Arial"/>
              <a:buChar char="•"/>
            </a:pPr>
            <a:r>
              <a:rPr lang="en-US" sz="2000">
                <a:ea typeface="+mn-lt"/>
                <a:cs typeface="+mn-lt"/>
              </a:rPr>
              <a:t>Novel Project</a:t>
            </a:r>
          </a:p>
          <a:p>
            <a:pPr marL="457200" indent="-228600">
              <a:buFont typeface="Arial"/>
              <a:buChar char="•"/>
            </a:pPr>
            <a:r>
              <a:rPr lang="en-US" sz="2000">
                <a:ea typeface="+mn-lt"/>
                <a:cs typeface="+mn-lt"/>
              </a:rPr>
              <a:t>Weekly Informal Journal</a:t>
            </a:r>
          </a:p>
          <a:p>
            <a:pPr marL="800100" lvl="1" indent="-342900">
              <a:buAutoNum type="arabicPeriod"/>
            </a:pPr>
            <a:endParaRPr lang="en-US" sz="1600">
              <a:ea typeface="+mn-lt"/>
              <a:cs typeface="+mn-lt"/>
            </a:endParaRPr>
          </a:p>
        </p:txBody>
      </p:sp>
      <p:pic>
        <p:nvPicPr>
          <p:cNvPr id="8" name="Picture 7" descr="Teenagers using laptop in library">
            <a:extLst>
              <a:ext uri="{FF2B5EF4-FFF2-40B4-BE49-F238E27FC236}">
                <a16:creationId xmlns:a16="http://schemas.microsoft.com/office/drawing/2014/main" id="{6C6C82C9-0CBB-1343-76FC-DC611B20B114}"/>
              </a:ext>
            </a:extLst>
          </p:cNvPr>
          <p:cNvPicPr>
            <a:picLocks noChangeAspect="1"/>
          </p:cNvPicPr>
          <p:nvPr/>
        </p:nvPicPr>
        <p:blipFill>
          <a:blip r:embed="rId3"/>
          <a:stretch>
            <a:fillRect/>
          </a:stretch>
        </p:blipFill>
        <p:spPr>
          <a:xfrm>
            <a:off x="2165585" y="1545637"/>
            <a:ext cx="3928533" cy="2609614"/>
          </a:xfrm>
          <a:prstGeom prst="rect">
            <a:avLst/>
          </a:prstGeom>
        </p:spPr>
      </p:pic>
      <p:sp>
        <p:nvSpPr>
          <p:cNvPr id="10" name="TextBox 9">
            <a:extLst>
              <a:ext uri="{FF2B5EF4-FFF2-40B4-BE49-F238E27FC236}">
                <a16:creationId xmlns:a16="http://schemas.microsoft.com/office/drawing/2014/main" id="{984D0938-EC5D-6F21-D333-B810A822F55E}"/>
              </a:ext>
            </a:extLst>
          </p:cNvPr>
          <p:cNvSpPr txBox="1"/>
          <p:nvPr/>
        </p:nvSpPr>
        <p:spPr>
          <a:xfrm>
            <a:off x="2162156" y="4905897"/>
            <a:ext cx="579455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accent1">
                    <a:lumMod val="50000"/>
                  </a:schemeClr>
                </a:solidFill>
                <a:cs typeface="Calibri"/>
              </a:rPr>
              <a:t>Student feedback:</a:t>
            </a:r>
          </a:p>
          <a:p>
            <a:endParaRPr lang="en-US" sz="1600">
              <a:solidFill>
                <a:schemeClr val="accent1">
                  <a:lumMod val="50000"/>
                </a:schemeClr>
              </a:solidFill>
              <a:cs typeface="Calibri"/>
            </a:endParaRPr>
          </a:p>
          <a:p>
            <a:r>
              <a:rPr lang="en-US" sz="1600" i="1">
                <a:solidFill>
                  <a:schemeClr val="accent1">
                    <a:lumMod val="50000"/>
                  </a:schemeClr>
                </a:solidFill>
                <a:cs typeface="Calibri"/>
              </a:rPr>
              <a:t>"</a:t>
            </a:r>
            <a:r>
              <a:rPr lang="en-US" sz="1600" i="1">
                <a:solidFill>
                  <a:schemeClr val="accent1">
                    <a:lumMod val="50000"/>
                  </a:schemeClr>
                </a:solidFill>
                <a:ea typeface="+mn-lt"/>
                <a:cs typeface="+mn-lt"/>
              </a:rPr>
              <a:t>It gives a second opinion that we might not have thought of, sharing ideas with each other about how to better our projects"</a:t>
            </a:r>
          </a:p>
          <a:p>
            <a:r>
              <a:rPr lang="en-US" sz="1600" i="1">
                <a:solidFill>
                  <a:schemeClr val="accent1">
                    <a:lumMod val="50000"/>
                  </a:schemeClr>
                </a:solidFill>
                <a:ea typeface="+mn-lt"/>
                <a:cs typeface="+mn-lt"/>
              </a:rPr>
              <a:t>"Definitely helps you get a second point of view and allows you to fix things that may otherwise hurt your grade from being looked over."</a:t>
            </a:r>
            <a:endParaRPr lang="en-US" sz="1600" i="1">
              <a:solidFill>
                <a:schemeClr val="accent1">
                  <a:lumMod val="50000"/>
                </a:schemeClr>
              </a:solidFill>
            </a:endParaRPr>
          </a:p>
          <a:p>
            <a:endParaRPr lang="en-US" sz="1400" i="1">
              <a:solidFill>
                <a:schemeClr val="accent1"/>
              </a:solidFill>
              <a:cs typeface="Calibri"/>
            </a:endParaRPr>
          </a:p>
        </p:txBody>
      </p:sp>
    </p:spTree>
    <p:extLst>
      <p:ext uri="{BB962C8B-B14F-4D97-AF65-F5344CB8AC3E}">
        <p14:creationId xmlns:p14="http://schemas.microsoft.com/office/powerpoint/2010/main" val="6279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1763"/>
            <a:ext cx="9450355" cy="1711265"/>
          </a:xfrm>
        </p:spPr>
        <p:txBody>
          <a:bodyPr/>
          <a:lstStyle/>
          <a:p>
            <a:r>
              <a:rPr lang="en-US" b="1">
                <a:cs typeface="Calibri Light"/>
              </a:rPr>
              <a:t>Sami's Sample Assignments</a:t>
            </a:r>
          </a:p>
        </p:txBody>
      </p:sp>
      <p:sp>
        <p:nvSpPr>
          <p:cNvPr id="4" name="TextBox 3">
            <a:extLst>
              <a:ext uri="{FF2B5EF4-FFF2-40B4-BE49-F238E27FC236}">
                <a16:creationId xmlns:a16="http://schemas.microsoft.com/office/drawing/2014/main" id="{965640E9-EB15-6F5B-E629-E4F0A9E3F71F}"/>
              </a:ext>
            </a:extLst>
          </p:cNvPr>
          <p:cNvSpPr txBox="1"/>
          <p:nvPr/>
        </p:nvSpPr>
        <p:spPr>
          <a:xfrm>
            <a:off x="6632221" y="1382888"/>
            <a:ext cx="5292607" cy="4447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300">
                <a:cs typeface="Calibri"/>
              </a:rPr>
              <a:t>Application in the English Workshop:</a:t>
            </a:r>
          </a:p>
          <a:p>
            <a:pPr marL="457200" indent="-228600">
              <a:buFont typeface="Arial"/>
              <a:buChar char="•"/>
            </a:pPr>
            <a:r>
              <a:rPr lang="en-US" sz="2000">
                <a:cs typeface="Calibri"/>
              </a:rPr>
              <a:t>Peer Review</a:t>
            </a:r>
          </a:p>
          <a:p>
            <a:pPr marL="457200" indent="-228600">
              <a:buFont typeface="Arial"/>
              <a:buChar char="•"/>
            </a:pPr>
            <a:r>
              <a:rPr lang="en-US" sz="2000">
                <a:ea typeface="+mn-lt"/>
                <a:cs typeface="+mn-lt"/>
              </a:rPr>
              <a:t>Open-Note Quizzes, Multiple Choice,</a:t>
            </a:r>
            <a:br>
              <a:rPr lang="en-US" sz="2000">
                <a:ea typeface="+mn-lt"/>
                <a:cs typeface="+mn-lt"/>
              </a:rPr>
            </a:br>
            <a:r>
              <a:rPr lang="en-US" sz="2000">
                <a:ea typeface="+mn-lt"/>
                <a:cs typeface="+mn-lt"/>
              </a:rPr>
              <a:t>Unlimited Timed Attempts:</a:t>
            </a:r>
          </a:p>
          <a:p>
            <a:pPr marL="914400" lvl="1" indent="-228600">
              <a:buFont typeface="Arial"/>
              <a:buChar char="•"/>
            </a:pPr>
            <a:r>
              <a:rPr lang="en-US" sz="1600">
                <a:ea typeface="+mn-lt"/>
                <a:cs typeface="+mn-lt"/>
              </a:rPr>
              <a:t>What does MLA stand for?</a:t>
            </a:r>
          </a:p>
          <a:p>
            <a:pPr marL="914400" lvl="1" indent="-228600">
              <a:buFont typeface="Arial"/>
              <a:buChar char="•"/>
            </a:pPr>
            <a:r>
              <a:rPr lang="en-US" sz="1600">
                <a:ea typeface="+mn-lt"/>
                <a:cs typeface="+mn-lt"/>
              </a:rPr>
              <a:t>Which is NOT an example of a secondary source?</a:t>
            </a:r>
            <a:endParaRPr lang="en-US"/>
          </a:p>
          <a:p>
            <a:pPr marL="914400" lvl="1" indent="-228600">
              <a:buFont typeface="Arial"/>
              <a:buChar char="•"/>
            </a:pPr>
            <a:r>
              <a:rPr lang="en-US" sz="1600">
                <a:ea typeface="+mn-lt"/>
                <a:cs typeface="+mn-lt"/>
              </a:rPr>
              <a:t>Which is NOT a strategy if your search terms yield too few results?</a:t>
            </a:r>
          </a:p>
          <a:p>
            <a:pPr marL="914400" lvl="1" indent="-228600">
              <a:buFont typeface="Arial"/>
              <a:buChar char="•"/>
            </a:pPr>
            <a:r>
              <a:rPr lang="en-US" sz="1600">
                <a:ea typeface="+mn-lt"/>
                <a:cs typeface="+mn-lt"/>
              </a:rPr>
              <a:t>We learned 10 steps for writing a summary.  Which of these steps comes EARLIEST on that list?</a:t>
            </a:r>
          </a:p>
          <a:p>
            <a:pPr marL="914400" lvl="1" indent="-228600">
              <a:buFont typeface="Arial"/>
              <a:buChar char="•"/>
            </a:pPr>
            <a:r>
              <a:rPr lang="en-US" sz="1600">
                <a:ea typeface="+mn-lt"/>
                <a:cs typeface="+mn-lt"/>
              </a:rPr>
              <a:t>What point-of view should you use in your informative summaries?</a:t>
            </a:r>
          </a:p>
          <a:p>
            <a:pPr marL="457200" indent="-228600">
              <a:buFont typeface="Arial"/>
              <a:buChar char="•"/>
            </a:pPr>
            <a:r>
              <a:rPr lang="en-US" sz="2000">
                <a:ea typeface="+mn-lt"/>
                <a:cs typeface="+mn-lt"/>
              </a:rPr>
              <a:t>Novel Project</a:t>
            </a:r>
            <a:endParaRPr lang="en-US"/>
          </a:p>
          <a:p>
            <a:pPr marL="457200" indent="-228600">
              <a:buFont typeface="Arial"/>
              <a:buChar char="•"/>
            </a:pPr>
            <a:r>
              <a:rPr lang="en-US" sz="2000">
                <a:ea typeface="+mn-lt"/>
                <a:cs typeface="+mn-lt"/>
              </a:rPr>
              <a:t>Weekly Informal Journal</a:t>
            </a:r>
          </a:p>
          <a:p>
            <a:pPr marL="800100" lvl="1" indent="-342900">
              <a:buAutoNum type="arabicPeriod"/>
            </a:pPr>
            <a:endParaRPr lang="en-US" sz="1600">
              <a:ea typeface="+mn-lt"/>
              <a:cs typeface="+mn-lt"/>
            </a:endParaRPr>
          </a:p>
        </p:txBody>
      </p:sp>
      <p:pic>
        <p:nvPicPr>
          <p:cNvPr id="9" name="Picture 8" descr="Woman using laptop computer">
            <a:extLst>
              <a:ext uri="{FF2B5EF4-FFF2-40B4-BE49-F238E27FC236}">
                <a16:creationId xmlns:a16="http://schemas.microsoft.com/office/drawing/2014/main" id="{18406F44-99D4-102A-9CC9-BDC825A41503}"/>
              </a:ext>
            </a:extLst>
          </p:cNvPr>
          <p:cNvPicPr>
            <a:picLocks noChangeAspect="1"/>
          </p:cNvPicPr>
          <p:nvPr/>
        </p:nvPicPr>
        <p:blipFill>
          <a:blip r:embed="rId3"/>
          <a:stretch>
            <a:fillRect/>
          </a:stretch>
        </p:blipFill>
        <p:spPr>
          <a:xfrm>
            <a:off x="1900296" y="1528704"/>
            <a:ext cx="4318000" cy="2878667"/>
          </a:xfrm>
          <a:prstGeom prst="rect">
            <a:avLst/>
          </a:prstGeom>
        </p:spPr>
      </p:pic>
      <p:sp>
        <p:nvSpPr>
          <p:cNvPr id="10" name="TextBox 9">
            <a:extLst>
              <a:ext uri="{FF2B5EF4-FFF2-40B4-BE49-F238E27FC236}">
                <a16:creationId xmlns:a16="http://schemas.microsoft.com/office/drawing/2014/main" id="{5D4A9AAC-A168-0D95-AA33-C2AEF5F6D625}"/>
              </a:ext>
            </a:extLst>
          </p:cNvPr>
          <p:cNvSpPr txBox="1"/>
          <p:nvPr/>
        </p:nvSpPr>
        <p:spPr>
          <a:xfrm>
            <a:off x="2044762" y="5039781"/>
            <a:ext cx="656765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accent1">
                    <a:lumMod val="50000"/>
                  </a:schemeClr>
                </a:solidFill>
                <a:cs typeface="Calibri"/>
              </a:rPr>
              <a:t>Student feedback:</a:t>
            </a:r>
          </a:p>
          <a:p>
            <a:endParaRPr lang="en-US" sz="1600">
              <a:solidFill>
                <a:schemeClr val="accent1">
                  <a:lumMod val="50000"/>
                </a:schemeClr>
              </a:solidFill>
              <a:cs typeface="Calibri"/>
            </a:endParaRPr>
          </a:p>
          <a:p>
            <a:r>
              <a:rPr lang="en-US" sz="1600" i="1">
                <a:solidFill>
                  <a:schemeClr val="accent1">
                    <a:lumMod val="50000"/>
                  </a:schemeClr>
                </a:solidFill>
                <a:cs typeface="Calibri"/>
              </a:rPr>
              <a:t>"It is pretty great, honestly. I mean, the more times you have to try, the more times u read through the info. Then you're actually learning it instead of failing and the class moving on."</a:t>
            </a:r>
          </a:p>
          <a:p>
            <a:r>
              <a:rPr lang="en-US" sz="1600" i="1">
                <a:solidFill>
                  <a:schemeClr val="accent1">
                    <a:lumMod val="50000"/>
                  </a:schemeClr>
                </a:solidFill>
                <a:ea typeface="+mn-lt"/>
                <a:cs typeface="+mn-lt"/>
              </a:rPr>
              <a:t>"It helps significantly, it helps reduce test taking anxiety by allowing myself to not feel rushed, or pressured."</a:t>
            </a:r>
            <a:endParaRPr lang="en-US" sz="1600" i="1">
              <a:solidFill>
                <a:schemeClr val="accent1">
                  <a:lumMod val="50000"/>
                </a:schemeClr>
              </a:solidFill>
              <a:cs typeface="Calibri"/>
            </a:endParaRPr>
          </a:p>
          <a:p>
            <a:endParaRPr lang="en-US" sz="1400" i="1">
              <a:solidFill>
                <a:schemeClr val="accent1"/>
              </a:solidFill>
              <a:cs typeface="Calibri"/>
            </a:endParaRPr>
          </a:p>
        </p:txBody>
      </p:sp>
    </p:spTree>
    <p:extLst>
      <p:ext uri="{BB962C8B-B14F-4D97-AF65-F5344CB8AC3E}">
        <p14:creationId xmlns:p14="http://schemas.microsoft.com/office/powerpoint/2010/main" val="1173848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48800"/>
            <a:ext cx="9450355" cy="1758302"/>
          </a:xfrm>
        </p:spPr>
        <p:txBody>
          <a:bodyPr/>
          <a:lstStyle/>
          <a:p>
            <a:r>
              <a:rPr lang="en-US" b="1">
                <a:cs typeface="Calibri Light"/>
              </a:rPr>
              <a:t>Sami's Sample Assignments</a:t>
            </a:r>
          </a:p>
        </p:txBody>
      </p:sp>
      <p:sp>
        <p:nvSpPr>
          <p:cNvPr id="4" name="TextBox 3">
            <a:extLst>
              <a:ext uri="{FF2B5EF4-FFF2-40B4-BE49-F238E27FC236}">
                <a16:creationId xmlns:a16="http://schemas.microsoft.com/office/drawing/2014/main" id="{965640E9-EB15-6F5B-E629-E4F0A9E3F71F}"/>
              </a:ext>
            </a:extLst>
          </p:cNvPr>
          <p:cNvSpPr txBox="1"/>
          <p:nvPr/>
        </p:nvSpPr>
        <p:spPr>
          <a:xfrm>
            <a:off x="6632221" y="1382888"/>
            <a:ext cx="5264385" cy="4139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300">
                <a:cs typeface="Calibri"/>
              </a:rPr>
              <a:t>Application in the English Workshop:</a:t>
            </a:r>
          </a:p>
          <a:p>
            <a:pPr marL="457200" indent="-228600">
              <a:buFont typeface="Arial"/>
              <a:buChar char="•"/>
            </a:pPr>
            <a:r>
              <a:rPr lang="en-US" sz="2000">
                <a:cs typeface="Calibri"/>
              </a:rPr>
              <a:t>Peer Review</a:t>
            </a:r>
          </a:p>
          <a:p>
            <a:pPr marL="457200" indent="-228600">
              <a:buFont typeface="Arial"/>
              <a:buChar char="•"/>
            </a:pPr>
            <a:r>
              <a:rPr lang="en-US" sz="2000">
                <a:ea typeface="+mn-lt"/>
                <a:cs typeface="+mn-lt"/>
              </a:rPr>
              <a:t>Open-Note Quizzes, Multiple Choice:</a:t>
            </a:r>
          </a:p>
          <a:p>
            <a:pPr marL="457200" indent="-228600">
              <a:buFont typeface="Arial"/>
              <a:buChar char="•"/>
            </a:pPr>
            <a:r>
              <a:rPr lang="en-US" sz="2000">
                <a:ea typeface="+mn-lt"/>
                <a:cs typeface="+mn-lt"/>
              </a:rPr>
              <a:t>Novel Project</a:t>
            </a:r>
            <a:endParaRPr lang="en-US"/>
          </a:p>
          <a:p>
            <a:pPr marL="685800" lvl="1"/>
            <a:r>
              <a:rPr lang="en-US" sz="1600">
                <a:ea typeface="+mn-lt"/>
                <a:cs typeface="+mn-lt"/>
              </a:rPr>
              <a:t>Open your novel again &amp; read for 45 minutes</a:t>
            </a:r>
            <a:endParaRPr lang="en-US">
              <a:ea typeface="+mn-lt"/>
              <a:cs typeface="+mn-lt"/>
            </a:endParaRPr>
          </a:p>
          <a:p>
            <a:pPr marL="914400" lvl="1" indent="-228600">
              <a:buFont typeface="Arial"/>
              <a:buChar char="•"/>
            </a:pPr>
            <a:r>
              <a:rPr lang="en-US" sz="1600">
                <a:ea typeface="+mn-lt"/>
                <a:cs typeface="+mn-lt"/>
              </a:rPr>
              <a:t>Using what you learned about  summaries, write a single sentence summary of what you read today.</a:t>
            </a:r>
            <a:endParaRPr lang="en-US">
              <a:ea typeface="+mn-lt"/>
              <a:cs typeface="+mn-lt"/>
            </a:endParaRPr>
          </a:p>
          <a:p>
            <a:pPr marL="914400" lvl="1" indent="-228600">
              <a:buFont typeface="Arial"/>
              <a:buChar char="•"/>
            </a:pPr>
            <a:r>
              <a:rPr lang="en-US" sz="1600">
                <a:ea typeface="+mn-lt"/>
                <a:cs typeface="+mn-lt"/>
              </a:rPr>
              <a:t>Let’s pretend that they are making a new movie based on this book!  Pick an actor to play a character.  Find and cite an image of that actor.</a:t>
            </a:r>
            <a:endParaRPr lang="en-US">
              <a:ea typeface="+mn-lt"/>
              <a:cs typeface="+mn-lt"/>
            </a:endParaRPr>
          </a:p>
          <a:p>
            <a:pPr marL="914400" lvl="1" indent="-228600">
              <a:buFont typeface="Arial"/>
              <a:buChar char="•"/>
            </a:pPr>
            <a:r>
              <a:rPr lang="en-US" sz="1600">
                <a:ea typeface="+mn-lt"/>
                <a:cs typeface="+mn-lt"/>
              </a:rPr>
              <a:t>Pick a set to use for a scene in the new movie adaptation.  Find and cite and image of a place that could work for the scene.</a:t>
            </a:r>
            <a:endParaRPr lang="en-US">
              <a:cs typeface="Calibri"/>
            </a:endParaRPr>
          </a:p>
          <a:p>
            <a:pPr lvl="1" indent="-228600">
              <a:buFont typeface="Arial"/>
              <a:buChar char="•"/>
            </a:pPr>
            <a:r>
              <a:rPr lang="en-US" sz="2000">
                <a:ea typeface="+mn-lt"/>
                <a:cs typeface="+mn-lt"/>
              </a:rPr>
              <a:t>Weekly Informal Journal</a:t>
            </a:r>
          </a:p>
          <a:p>
            <a:pPr marL="800100" lvl="1" indent="-342900">
              <a:buAutoNum type="arabicPeriod"/>
            </a:pPr>
            <a:endParaRPr lang="en-US" sz="1600">
              <a:ea typeface="+mn-lt"/>
              <a:cs typeface="+mn-lt"/>
            </a:endParaRPr>
          </a:p>
        </p:txBody>
      </p:sp>
      <p:pic>
        <p:nvPicPr>
          <p:cNvPr id="7" name="Content Placeholder 6" descr="SLCC Devalcourt Building - ACSW Architects">
            <a:extLst>
              <a:ext uri="{FF2B5EF4-FFF2-40B4-BE49-F238E27FC236}">
                <a16:creationId xmlns:a16="http://schemas.microsoft.com/office/drawing/2014/main" id="{ADC1A933-DC26-23E3-A5E0-94F689653F33}"/>
              </a:ext>
            </a:extLst>
          </p:cNvPr>
          <p:cNvPicPr>
            <a:picLocks noGrp="1" noChangeAspect="1"/>
          </p:cNvPicPr>
          <p:nvPr>
            <p:ph idx="1"/>
          </p:nvPr>
        </p:nvPicPr>
        <p:blipFill rotWithShape="1">
          <a:blip r:embed="rId3"/>
          <a:srcRect t="17060" r="-340" b="-263"/>
          <a:stretch/>
        </p:blipFill>
        <p:spPr>
          <a:xfrm>
            <a:off x="1997568" y="1420075"/>
            <a:ext cx="3081949" cy="3316437"/>
          </a:xfrm>
        </p:spPr>
      </p:pic>
      <p:sp>
        <p:nvSpPr>
          <p:cNvPr id="8" name="TextBox 7">
            <a:extLst>
              <a:ext uri="{FF2B5EF4-FFF2-40B4-BE49-F238E27FC236}">
                <a16:creationId xmlns:a16="http://schemas.microsoft.com/office/drawing/2014/main" id="{9CFAA7BE-0A7D-A688-CB59-98EFE630B77D}"/>
              </a:ext>
            </a:extLst>
          </p:cNvPr>
          <p:cNvSpPr txBox="1"/>
          <p:nvPr/>
        </p:nvSpPr>
        <p:spPr>
          <a:xfrm>
            <a:off x="1999989" y="5068866"/>
            <a:ext cx="713533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accent1">
                    <a:lumMod val="50000"/>
                  </a:schemeClr>
                </a:solidFill>
                <a:cs typeface="Segoe UI"/>
              </a:rPr>
              <a:t>Student feedback:​</a:t>
            </a:r>
            <a:endParaRPr lang="en-US" sz="1600">
              <a:solidFill>
                <a:schemeClr val="accent1">
                  <a:lumMod val="50000"/>
                </a:schemeClr>
              </a:solidFill>
              <a:cs typeface="Calibri"/>
            </a:endParaRPr>
          </a:p>
          <a:p>
            <a:endParaRPr lang="en-US" sz="1600">
              <a:solidFill>
                <a:schemeClr val="accent1">
                  <a:lumMod val="50000"/>
                </a:schemeClr>
              </a:solidFill>
              <a:ea typeface="+mn-lt"/>
              <a:cs typeface="Segoe UI"/>
            </a:endParaRPr>
          </a:p>
          <a:p>
            <a:r>
              <a:rPr lang="en-US" sz="1600" i="1">
                <a:solidFill>
                  <a:schemeClr val="accent1">
                    <a:lumMod val="50000"/>
                  </a:schemeClr>
                </a:solidFill>
                <a:ea typeface="+mn-lt"/>
                <a:cs typeface="+mn-lt"/>
              </a:rPr>
              <a:t>"I really like [in-class reading time], my life outside of class is hectic and I rarely have time to read so being able to read in class helps a lot." </a:t>
            </a:r>
            <a:endParaRPr lang="en-US" sz="1600">
              <a:solidFill>
                <a:schemeClr val="accent1">
                  <a:lumMod val="50000"/>
                </a:schemeClr>
              </a:solidFill>
              <a:cs typeface="Calibri"/>
            </a:endParaRPr>
          </a:p>
          <a:p>
            <a:r>
              <a:rPr lang="en-US" sz="1600" i="1">
                <a:solidFill>
                  <a:schemeClr val="accent1">
                    <a:lumMod val="50000"/>
                  </a:schemeClr>
                </a:solidFill>
                <a:cs typeface="Calibri"/>
              </a:rPr>
              <a:t>"</a:t>
            </a:r>
            <a:r>
              <a:rPr lang="en-US" sz="1600" i="1">
                <a:solidFill>
                  <a:schemeClr val="accent1">
                    <a:lumMod val="50000"/>
                  </a:schemeClr>
                </a:solidFill>
                <a:ea typeface="+mn-lt"/>
                <a:cs typeface="+mn-lt"/>
              </a:rPr>
              <a:t>Great, I can read something that I personally find interesting and it helps ensure that I keep some sort of reading in my life, it also helps understand larger concepts."</a:t>
            </a:r>
            <a:endParaRPr lang="en-US" sz="1600" i="1">
              <a:solidFill>
                <a:schemeClr val="accent1">
                  <a:lumMod val="50000"/>
                </a:schemeClr>
              </a:solidFill>
              <a:cs typeface="Calibri"/>
            </a:endParaRPr>
          </a:p>
          <a:p>
            <a:endParaRPr lang="en-US"/>
          </a:p>
          <a:p>
            <a:endParaRPr lang="en-US">
              <a:cs typeface="Calibri" panose="020F0502020204030204"/>
            </a:endParaRPr>
          </a:p>
        </p:txBody>
      </p:sp>
    </p:spTree>
    <p:extLst>
      <p:ext uri="{BB962C8B-B14F-4D97-AF65-F5344CB8AC3E}">
        <p14:creationId xmlns:p14="http://schemas.microsoft.com/office/powerpoint/2010/main" val="3957387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9392"/>
            <a:ext cx="9450355" cy="1748894"/>
          </a:xfrm>
        </p:spPr>
        <p:txBody>
          <a:bodyPr/>
          <a:lstStyle/>
          <a:p>
            <a:r>
              <a:rPr lang="en-US" b="1">
                <a:cs typeface="Calibri Light"/>
              </a:rPr>
              <a:t>Sami's Sample Assignments</a:t>
            </a:r>
          </a:p>
        </p:txBody>
      </p:sp>
      <p:sp>
        <p:nvSpPr>
          <p:cNvPr id="4" name="TextBox 3">
            <a:extLst>
              <a:ext uri="{FF2B5EF4-FFF2-40B4-BE49-F238E27FC236}">
                <a16:creationId xmlns:a16="http://schemas.microsoft.com/office/drawing/2014/main" id="{965640E9-EB15-6F5B-E629-E4F0A9E3F71F}"/>
              </a:ext>
            </a:extLst>
          </p:cNvPr>
          <p:cNvSpPr txBox="1"/>
          <p:nvPr/>
        </p:nvSpPr>
        <p:spPr>
          <a:xfrm>
            <a:off x="6632221" y="1382888"/>
            <a:ext cx="5292607" cy="4139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300">
                <a:cs typeface="Calibri"/>
              </a:rPr>
              <a:t>Application in the English Workshop:</a:t>
            </a:r>
          </a:p>
          <a:p>
            <a:pPr marL="457200" indent="-228600">
              <a:buFont typeface="Arial"/>
              <a:buChar char="•"/>
            </a:pPr>
            <a:r>
              <a:rPr lang="en-US" sz="2000">
                <a:cs typeface="Calibri"/>
              </a:rPr>
              <a:t>Peer Review</a:t>
            </a:r>
          </a:p>
          <a:p>
            <a:pPr marL="457200" indent="-228600">
              <a:buFont typeface="Arial"/>
              <a:buChar char="•"/>
            </a:pPr>
            <a:r>
              <a:rPr lang="en-US" sz="2000">
                <a:ea typeface="+mn-lt"/>
                <a:cs typeface="+mn-lt"/>
              </a:rPr>
              <a:t>Open-Note Quizzes, Multiple Choice:</a:t>
            </a:r>
          </a:p>
          <a:p>
            <a:pPr marL="457200" indent="-228600">
              <a:buFont typeface="Arial"/>
              <a:buChar char="•"/>
            </a:pPr>
            <a:r>
              <a:rPr lang="en-US" sz="2000">
                <a:ea typeface="+mn-lt"/>
                <a:cs typeface="+mn-lt"/>
              </a:rPr>
              <a:t>Novel Project</a:t>
            </a:r>
            <a:endParaRPr lang="en-US"/>
          </a:p>
          <a:p>
            <a:pPr marL="457200" indent="-228600">
              <a:buFont typeface="Arial"/>
              <a:buChar char="•"/>
            </a:pPr>
            <a:r>
              <a:rPr lang="en-US" sz="2000">
                <a:ea typeface="+mn-lt"/>
                <a:cs typeface="+mn-lt"/>
              </a:rPr>
              <a:t>Weekly Informal Journal:</a:t>
            </a:r>
            <a:endParaRPr lang="en-US">
              <a:ea typeface="+mn-lt"/>
              <a:cs typeface="+mn-lt"/>
            </a:endParaRPr>
          </a:p>
          <a:p>
            <a:pPr marL="457200">
              <a:buFont typeface="Arial"/>
              <a:buChar char="•"/>
            </a:pPr>
            <a:r>
              <a:rPr lang="en-US" sz="1600">
                <a:ea typeface="+mn-lt"/>
                <a:cs typeface="+mn-lt"/>
              </a:rPr>
              <a:t>  Skim through this 13-page, peer-reviewed academic journal article, Falk's "Understanding Museum Visitors’ Motivations and Learning" and respond. He lists the 5 types of visitors (Falk 117). Write 200+ words in your informal writing response, describing what you hope visitors, of different types, might gain from your imaginary museum.  </a:t>
            </a:r>
            <a:br>
              <a:rPr lang="en-US" sz="1600">
                <a:ea typeface="+mn-lt"/>
                <a:cs typeface="+mn-lt"/>
              </a:rPr>
            </a:br>
            <a:r>
              <a:rPr lang="en-US" sz="1600" i="1">
                <a:ea typeface="+mn-lt"/>
                <a:cs typeface="+mn-lt"/>
              </a:rPr>
              <a:t>Have fun with it. </a:t>
            </a:r>
            <a:r>
              <a:rPr lang="en-US" sz="1600">
                <a:ea typeface="+mn-lt"/>
                <a:cs typeface="+mn-lt"/>
              </a:rPr>
              <a:t> What do you think your museum looks like? Who will it attract? What amenities might it have?</a:t>
            </a:r>
            <a:endParaRPr lang="en-US" sz="1600">
              <a:cs typeface="Calibri"/>
            </a:endParaRPr>
          </a:p>
          <a:p>
            <a:pPr marL="800100" lvl="1" indent="-342900">
              <a:buAutoNum type="arabicPeriod"/>
            </a:pPr>
            <a:endParaRPr lang="en-US" sz="1600">
              <a:ea typeface="+mn-lt"/>
              <a:cs typeface="+mn-lt"/>
            </a:endParaRPr>
          </a:p>
        </p:txBody>
      </p:sp>
      <p:pic>
        <p:nvPicPr>
          <p:cNvPr id="8" name="Picture 7" descr="100+] Journals Backgrounds | Wallpapers.com">
            <a:extLst>
              <a:ext uri="{FF2B5EF4-FFF2-40B4-BE49-F238E27FC236}">
                <a16:creationId xmlns:a16="http://schemas.microsoft.com/office/drawing/2014/main" id="{5E096EB4-9721-2A83-C142-9A5080D2778B}"/>
              </a:ext>
            </a:extLst>
          </p:cNvPr>
          <p:cNvPicPr>
            <a:picLocks noChangeAspect="1"/>
          </p:cNvPicPr>
          <p:nvPr/>
        </p:nvPicPr>
        <p:blipFill rotWithShape="1">
          <a:blip r:embed="rId3"/>
          <a:srcRect t="6145" b="3631"/>
          <a:stretch/>
        </p:blipFill>
        <p:spPr>
          <a:xfrm>
            <a:off x="1971767" y="1308970"/>
            <a:ext cx="2492680" cy="3373479"/>
          </a:xfrm>
          <a:prstGeom prst="rect">
            <a:avLst/>
          </a:prstGeom>
        </p:spPr>
      </p:pic>
      <p:sp>
        <p:nvSpPr>
          <p:cNvPr id="10" name="TextBox 9">
            <a:extLst>
              <a:ext uri="{FF2B5EF4-FFF2-40B4-BE49-F238E27FC236}">
                <a16:creationId xmlns:a16="http://schemas.microsoft.com/office/drawing/2014/main" id="{BE1FCAD7-D13A-F1BB-6BF6-E9AE9FC0C412}"/>
              </a:ext>
            </a:extLst>
          </p:cNvPr>
          <p:cNvSpPr txBox="1"/>
          <p:nvPr/>
        </p:nvSpPr>
        <p:spPr>
          <a:xfrm>
            <a:off x="1906044" y="4934772"/>
            <a:ext cx="74460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accent1">
                    <a:lumMod val="50000"/>
                  </a:schemeClr>
                </a:solidFill>
                <a:cs typeface="Segoe UI"/>
              </a:rPr>
              <a:t>Student feedback:​</a:t>
            </a:r>
            <a:endParaRPr lang="en-US" sz="1600">
              <a:solidFill>
                <a:schemeClr val="accent1">
                  <a:lumMod val="50000"/>
                </a:schemeClr>
              </a:solidFill>
              <a:cs typeface="Calibri"/>
            </a:endParaRPr>
          </a:p>
          <a:p>
            <a:endParaRPr lang="en-US" sz="1600">
              <a:solidFill>
                <a:schemeClr val="accent1">
                  <a:lumMod val="50000"/>
                </a:schemeClr>
              </a:solidFill>
              <a:ea typeface="+mn-lt"/>
              <a:cs typeface="Segoe UI"/>
            </a:endParaRPr>
          </a:p>
          <a:p>
            <a:r>
              <a:rPr lang="en-US" sz="1600" i="1">
                <a:solidFill>
                  <a:schemeClr val="accent1">
                    <a:lumMod val="50000"/>
                  </a:schemeClr>
                </a:solidFill>
                <a:ea typeface="+mn-lt"/>
                <a:cs typeface="+mn-lt"/>
              </a:rPr>
              <a:t>"I love being able to write freely without having to do a full paper, it allows me to explore my creativity, and even decrease my stress when I am able to write about issues I might be struggling with, without having to have a therapy session." </a:t>
            </a:r>
          </a:p>
          <a:p>
            <a:r>
              <a:rPr lang="en-US" sz="1600" i="1">
                <a:solidFill>
                  <a:schemeClr val="accent1">
                    <a:lumMod val="50000"/>
                  </a:schemeClr>
                </a:solidFill>
                <a:cs typeface="Calibri"/>
              </a:rPr>
              <a:t>"</a:t>
            </a:r>
            <a:r>
              <a:rPr lang="en-US" sz="1600" i="1">
                <a:solidFill>
                  <a:schemeClr val="accent1">
                    <a:lumMod val="50000"/>
                  </a:schemeClr>
                </a:solidFill>
                <a:ea typeface="+mn-lt"/>
                <a:cs typeface="+mn-lt"/>
              </a:rPr>
              <a:t>it helps me recap everything that we went over and helps me feel motivated and excited to see what can be accomplished the next week."</a:t>
            </a:r>
            <a:endParaRPr lang="en-US" sz="1600" i="1">
              <a:solidFill>
                <a:schemeClr val="accent1">
                  <a:lumMod val="50000"/>
                </a:schemeClr>
              </a:solidFill>
              <a:cs typeface="Calibri"/>
            </a:endParaRPr>
          </a:p>
        </p:txBody>
      </p:sp>
    </p:spTree>
    <p:extLst>
      <p:ext uri="{BB962C8B-B14F-4D97-AF65-F5344CB8AC3E}">
        <p14:creationId xmlns:p14="http://schemas.microsoft.com/office/powerpoint/2010/main" val="1633267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9392"/>
            <a:ext cx="9450355" cy="1748894"/>
          </a:xfrm>
        </p:spPr>
        <p:txBody>
          <a:bodyPr/>
          <a:lstStyle/>
          <a:p>
            <a:r>
              <a:rPr lang="en-US" b="1">
                <a:cs typeface="Calibri Light"/>
              </a:rPr>
              <a:t>Sami's Assignments</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81010" y="1378221"/>
            <a:ext cx="8170354" cy="4684967"/>
          </a:xfrm>
        </p:spPr>
        <p:txBody>
          <a:bodyPr vert="horz" lIns="91440" tIns="45720" rIns="91440" bIns="45720" rtlCol="0" anchor="t">
            <a:normAutofit/>
          </a:bodyPr>
          <a:lstStyle/>
          <a:p>
            <a:pPr marL="0" indent="0">
              <a:buNone/>
            </a:pPr>
            <a:r>
              <a:rPr lang="en-US" sz="2400">
                <a:cs typeface="Calibri"/>
              </a:rPr>
              <a:t>But not every day </a:t>
            </a:r>
            <a:r>
              <a:rPr lang="en-US" sz="2400" i="1">
                <a:cs typeface="Calibri"/>
              </a:rPr>
              <a:t>has to </a:t>
            </a:r>
            <a:r>
              <a:rPr lang="en-US" sz="2400">
                <a:cs typeface="Calibri"/>
              </a:rPr>
              <a:t>directly connect to their project...</a:t>
            </a:r>
            <a:endParaRPr lang="en-US" sz="2400" i="1">
              <a:cs typeface="Calibri"/>
            </a:endParaRPr>
          </a:p>
          <a:p>
            <a:pPr marL="0" indent="0">
              <a:buNone/>
            </a:pPr>
            <a:r>
              <a:rPr lang="en-US" sz="2400">
                <a:cs typeface="Calibri"/>
              </a:rPr>
              <a:t>  the day they designed their presentations, with minimalism,</a:t>
            </a:r>
            <a:endParaRPr lang="en-US" sz="2400" i="1">
              <a:cs typeface="Calibri"/>
            </a:endParaRPr>
          </a:p>
          <a:p>
            <a:pPr marL="0" indent="0">
              <a:buNone/>
            </a:pPr>
            <a:r>
              <a:rPr lang="en-US" sz="2400">
                <a:cs typeface="Calibri"/>
              </a:rPr>
              <a:t>     we read and discussed a 2023 article by Joseph Foley: </a:t>
            </a:r>
            <a:endParaRPr lang="en-US" sz="2400" i="1">
              <a:cs typeface="Calibri"/>
            </a:endParaRPr>
          </a:p>
          <a:p>
            <a:pPr marL="0" indent="0">
              <a:buNone/>
            </a:pPr>
            <a:r>
              <a:rPr lang="en-US" sz="2400">
                <a:cs typeface="Calibri"/>
              </a:rPr>
              <a:t>           "</a:t>
            </a:r>
            <a:r>
              <a:rPr lang="en-US" sz="2400">
                <a:ea typeface="+mn-lt"/>
                <a:cs typeface="+mn-lt"/>
              </a:rPr>
              <a:t>Is the minimalist logo trend destroying brands?" </a:t>
            </a:r>
            <a:endParaRPr lang="en-US" sz="2400" i="1">
              <a:ea typeface="+mn-lt"/>
              <a:cs typeface="+mn-lt"/>
            </a:endParaRPr>
          </a:p>
          <a:p>
            <a:pPr marL="0" indent="0">
              <a:buNone/>
            </a:pPr>
            <a:r>
              <a:rPr lang="en-US" sz="2400">
                <a:ea typeface="+mn-lt"/>
                <a:cs typeface="+mn-lt"/>
              </a:rPr>
              <a:t>                 There was no writing for that day, but </a:t>
            </a:r>
            <a:endParaRPr lang="en-US" sz="2400" i="1">
              <a:ea typeface="+mn-lt"/>
              <a:cs typeface="+mn-lt"/>
            </a:endParaRPr>
          </a:p>
          <a:p>
            <a:pPr marL="0" indent="0">
              <a:buNone/>
            </a:pPr>
            <a:r>
              <a:rPr lang="en-US" sz="2400">
                <a:ea typeface="+mn-lt"/>
                <a:cs typeface="+mn-lt"/>
              </a:rPr>
              <a:t>                        they had </a:t>
            </a:r>
            <a:r>
              <a:rPr lang="en-US" sz="2400" i="1">
                <a:ea typeface="+mn-lt"/>
                <a:cs typeface="+mn-lt"/>
              </a:rPr>
              <a:t>fun </a:t>
            </a:r>
            <a:r>
              <a:rPr lang="en-US" sz="2400">
                <a:ea typeface="+mn-lt"/>
                <a:cs typeface="+mn-lt"/>
              </a:rPr>
              <a:t>discussing the reading.</a:t>
            </a:r>
            <a:endParaRPr lang="en-US" sz="2400" i="1">
              <a:ea typeface="+mn-lt"/>
              <a:cs typeface="+mn-lt"/>
            </a:endParaRPr>
          </a:p>
          <a:p>
            <a:pPr marL="0" indent="0">
              <a:buNone/>
            </a:pPr>
            <a:endParaRPr lang="en-US" sz="3600">
              <a:ea typeface="+mn-lt"/>
              <a:cs typeface="+mn-lt"/>
            </a:endParaRPr>
          </a:p>
          <a:p>
            <a:pPr lvl="1"/>
            <a:endParaRPr lang="en-US" sz="3200">
              <a:cs typeface="Calibri"/>
            </a:endParaRPr>
          </a:p>
        </p:txBody>
      </p:sp>
    </p:spTree>
    <p:extLst>
      <p:ext uri="{BB962C8B-B14F-4D97-AF65-F5344CB8AC3E}">
        <p14:creationId xmlns:p14="http://schemas.microsoft.com/office/powerpoint/2010/main" val="1937165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Adam's Sample Assignments</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9835290" cy="4684967"/>
          </a:xfrm>
        </p:spPr>
        <p:txBody>
          <a:bodyPr vert="horz" lIns="91440" tIns="45720" rIns="91440" bIns="45720" rtlCol="0" anchor="t">
            <a:normAutofit/>
          </a:bodyPr>
          <a:lstStyle/>
          <a:p>
            <a:pPr marL="457200" lvl="1" indent="0">
              <a:buNone/>
            </a:pPr>
            <a:r>
              <a:rPr lang="en-US" sz="2800">
                <a:ea typeface="Calibri"/>
                <a:cs typeface="Calibri"/>
              </a:rPr>
              <a:t>Conceptualizing the co-req as the "deluxe edition" of 1010.</a:t>
            </a:r>
            <a:endParaRPr lang="en-US" sz="2800">
              <a:cs typeface="Calibri"/>
            </a:endParaRPr>
          </a:p>
          <a:p>
            <a:pPr marL="457200" lvl="1" indent="0">
              <a:buNone/>
            </a:pPr>
            <a:endParaRPr lang="en-US" sz="2800">
              <a:cs typeface="Calibri"/>
            </a:endParaRPr>
          </a:p>
          <a:p>
            <a:pPr marL="457200" lvl="1" indent="0">
              <a:buNone/>
            </a:pPr>
            <a:r>
              <a:rPr lang="en-US" sz="2800">
                <a:cs typeface="Calibri"/>
              </a:rPr>
              <a:t>"Reading &amp; Response"</a:t>
            </a:r>
            <a:endParaRPr lang="en-US">
              <a:ea typeface="Calibri"/>
              <a:cs typeface="Calibri"/>
            </a:endParaRPr>
          </a:p>
          <a:p>
            <a:pPr marL="457200" lvl="1" indent="0">
              <a:buNone/>
            </a:pPr>
            <a:r>
              <a:rPr lang="en-US" sz="2800">
                <a:ea typeface="Calibri" panose="020F0502020204030204"/>
                <a:cs typeface="Calibri"/>
              </a:rPr>
              <a:t>Literary Character Dinner Party</a:t>
            </a:r>
          </a:p>
          <a:p>
            <a:pPr marL="457200" lvl="1" indent="0">
              <a:buNone/>
            </a:pPr>
            <a:r>
              <a:rPr lang="en-US" sz="2800">
                <a:ea typeface="Calibri" panose="020F0502020204030204"/>
                <a:cs typeface="Calibri"/>
              </a:rPr>
              <a:t>Interactive Fiction</a:t>
            </a:r>
          </a:p>
          <a:p>
            <a:pPr marL="457200" lvl="1" indent="0">
              <a:buNone/>
            </a:pPr>
            <a:r>
              <a:rPr lang="en-US" sz="2800">
                <a:ea typeface="Calibri" panose="020F0502020204030204"/>
                <a:cs typeface="Calibri"/>
              </a:rPr>
              <a:t>Journal: </a:t>
            </a:r>
            <a:r>
              <a:rPr lang="en-US" sz="2800" i="1">
                <a:ea typeface="Calibri" panose="020F0502020204030204"/>
                <a:cs typeface="Calibri"/>
              </a:rPr>
              <a:t>What's On Your Mind?</a:t>
            </a:r>
            <a:endParaRPr lang="en-US" sz="2800">
              <a:ea typeface="Calibri" panose="020F0502020204030204"/>
              <a:cs typeface="Calibri"/>
            </a:endParaRPr>
          </a:p>
          <a:p>
            <a:pPr marL="457200" lvl="1" indent="0">
              <a:buNone/>
            </a:pPr>
            <a:endParaRPr lang="en-US" sz="2800">
              <a:ea typeface="Calibri" panose="020F0502020204030204"/>
              <a:cs typeface="Calibri"/>
            </a:endParaRPr>
          </a:p>
        </p:txBody>
      </p:sp>
    </p:spTree>
    <p:extLst>
      <p:ext uri="{BB962C8B-B14F-4D97-AF65-F5344CB8AC3E}">
        <p14:creationId xmlns:p14="http://schemas.microsoft.com/office/powerpoint/2010/main" val="37144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"Reading &amp; Response"</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9835290" cy="4684967"/>
          </a:xfrm>
        </p:spPr>
        <p:txBody>
          <a:bodyPr vert="horz" lIns="91440" tIns="45720" rIns="91440" bIns="45720" rtlCol="0" anchor="t">
            <a:normAutofit/>
          </a:bodyPr>
          <a:lstStyle/>
          <a:p>
            <a:pPr marL="457200" lvl="1" indent="0">
              <a:buNone/>
            </a:pPr>
            <a:r>
              <a:rPr lang="en-US" sz="2800">
                <a:cs typeface="Calibri"/>
              </a:rPr>
              <a:t>•Supplemental readings for the co-req</a:t>
            </a:r>
            <a:br>
              <a:rPr lang="en-US" sz="2800">
                <a:cs typeface="Calibri"/>
              </a:rPr>
            </a:br>
            <a:r>
              <a:rPr lang="en-US" sz="2800">
                <a:cs typeface="Calibri"/>
              </a:rPr>
              <a:t>•Emphasis on contemporary publications </a:t>
            </a:r>
            <a:endParaRPr lang="en-US"/>
          </a:p>
          <a:p>
            <a:pPr marL="457200" lvl="1" indent="0">
              <a:buNone/>
            </a:pPr>
            <a:r>
              <a:rPr lang="en-US" sz="1600">
                <a:cs typeface="Calibri"/>
              </a:rPr>
              <a:t>                        </a:t>
            </a:r>
            <a:r>
              <a:rPr lang="en-US" sz="1800">
                <a:cs typeface="Calibri"/>
              </a:rPr>
              <a:t>(sometimes published only days before class)</a:t>
            </a:r>
          </a:p>
          <a:p>
            <a:pPr marL="457200" lvl="1" indent="0">
              <a:buNone/>
            </a:pPr>
            <a:r>
              <a:rPr lang="en-US" sz="2800">
                <a:cs typeface="Calibri"/>
              </a:rPr>
              <a:t>•Topics of interest to students </a:t>
            </a:r>
            <a:br>
              <a:rPr lang="en-US" sz="2800">
                <a:cs typeface="Calibri"/>
              </a:rPr>
            </a:br>
            <a:r>
              <a:rPr lang="en-US" sz="1800">
                <a:cs typeface="Calibri"/>
              </a:rPr>
              <a:t>                     (based upon their writing and conversation)</a:t>
            </a:r>
          </a:p>
          <a:p>
            <a:pPr marL="457200" lvl="1" indent="0">
              <a:buNone/>
            </a:pPr>
            <a:r>
              <a:rPr lang="en-US" sz="2800">
                <a:cs typeface="Calibri"/>
              </a:rPr>
              <a:t>•Instructor reads the article</a:t>
            </a:r>
            <a:endParaRPr lang="en-US"/>
          </a:p>
          <a:p>
            <a:pPr marL="457200" lvl="1" indent="0">
              <a:buNone/>
            </a:pPr>
            <a:r>
              <a:rPr lang="en-US" sz="1800">
                <a:cs typeface="Calibri"/>
              </a:rPr>
              <a:t>                     (explain words or concepts, ask questions, actively demonstrate the reading process)</a:t>
            </a:r>
          </a:p>
          <a:p>
            <a:pPr marL="457200" lvl="1" indent="0">
              <a:buNone/>
            </a:pPr>
            <a:r>
              <a:rPr lang="en-US" sz="2800">
                <a:cs typeface="Calibri"/>
              </a:rPr>
              <a:t>•Student writes a response</a:t>
            </a:r>
          </a:p>
          <a:p>
            <a:pPr marL="457200" lvl="1" indent="0">
              <a:buNone/>
            </a:pPr>
            <a:r>
              <a:rPr lang="en-US" sz="1800">
                <a:cs typeface="Calibri"/>
              </a:rPr>
              <a:t>                     (low-stakes homework, attending class prepares them to do this)</a:t>
            </a:r>
          </a:p>
          <a:p>
            <a:pPr marL="457200" lvl="1" indent="0">
              <a:buNone/>
            </a:pPr>
            <a:endParaRPr lang="en-US" sz="1800">
              <a:cs typeface="Calibri"/>
            </a:endParaRPr>
          </a:p>
          <a:p>
            <a:pPr marL="457200" lvl="1" indent="0">
              <a:buNone/>
            </a:pPr>
            <a:r>
              <a:rPr lang="en-US" sz="1800">
                <a:cs typeface="Calibri"/>
              </a:rPr>
              <a:t>"I just found an interesting essay I think y'all would like: it was published</a:t>
            </a:r>
          </a:p>
          <a:p>
            <a:pPr marL="457200" lvl="1" indent="0">
              <a:buNone/>
            </a:pPr>
            <a:r>
              <a:rPr lang="en-US" sz="1800">
                <a:cs typeface="Calibri"/>
              </a:rPr>
              <a:t>yesterday, so no one has ever done this in a college class before. We</a:t>
            </a:r>
          </a:p>
          <a:p>
            <a:pPr marL="457200" lvl="1" indent="0">
              <a:buNone/>
            </a:pPr>
            <a:r>
              <a:rPr lang="en-US" sz="1800">
                <a:cs typeface="Calibri"/>
              </a:rPr>
              <a:t>might be the first, so let's read it and see what we think about it!"</a:t>
            </a:r>
          </a:p>
        </p:txBody>
      </p:sp>
    </p:spTree>
    <p:extLst>
      <p:ext uri="{BB962C8B-B14F-4D97-AF65-F5344CB8AC3E}">
        <p14:creationId xmlns:p14="http://schemas.microsoft.com/office/powerpoint/2010/main" val="968753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"Reading &amp; Response" Topics (Fall 2023)</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9835290" cy="4684967"/>
          </a:xfrm>
        </p:spPr>
        <p:txBody>
          <a:bodyPr vert="horz" lIns="91440" tIns="45720" rIns="91440" bIns="45720" rtlCol="0" anchor="t">
            <a:normAutofit/>
          </a:bodyPr>
          <a:lstStyle/>
          <a:p>
            <a:pPr marL="457200" lvl="1" indent="0">
              <a:buNone/>
            </a:pPr>
            <a:r>
              <a:rPr lang="en-US" sz="2800">
                <a:cs typeface="Calibri"/>
              </a:rPr>
              <a:t>•ChatGPT</a:t>
            </a:r>
          </a:p>
          <a:p>
            <a:pPr marL="457200" lvl="1" indent="0">
              <a:buNone/>
            </a:pPr>
            <a:r>
              <a:rPr lang="en-US" sz="2800">
                <a:cs typeface="Calibri"/>
              </a:rPr>
              <a:t>•Shopping</a:t>
            </a:r>
          </a:p>
          <a:p>
            <a:pPr marL="457200" lvl="1" indent="0">
              <a:buNone/>
            </a:pPr>
            <a:r>
              <a:rPr lang="en-US" sz="2800">
                <a:cs typeface="Calibri"/>
              </a:rPr>
              <a:t>•Digital Privacy</a:t>
            </a:r>
            <a:endParaRPr lang="en-US"/>
          </a:p>
          <a:p>
            <a:pPr marL="457200" lvl="1" indent="0">
              <a:buNone/>
            </a:pPr>
            <a:r>
              <a:rPr lang="en-US" sz="2800">
                <a:cs typeface="Calibri"/>
              </a:rPr>
              <a:t>•Plato's Allegory of the Cave</a:t>
            </a:r>
          </a:p>
          <a:p>
            <a:pPr marL="457200" lvl="1" indent="0">
              <a:buNone/>
            </a:pPr>
            <a:r>
              <a:rPr lang="en-US" sz="2800">
                <a:cs typeface="Calibri"/>
              </a:rPr>
              <a:t>•The Internet</a:t>
            </a:r>
          </a:p>
          <a:p>
            <a:pPr marL="457200" lvl="1" indent="0">
              <a:buNone/>
            </a:pPr>
            <a:r>
              <a:rPr lang="en-US" sz="2800">
                <a:cs typeface="Calibri"/>
              </a:rPr>
              <a:t>•Social Media</a:t>
            </a:r>
            <a:endParaRPr lang="en-US"/>
          </a:p>
        </p:txBody>
      </p:sp>
      <p:pic>
        <p:nvPicPr>
          <p:cNvPr id="4" name="Picture 3" descr="Robots sitting on a green cafe chair">
            <a:extLst>
              <a:ext uri="{FF2B5EF4-FFF2-40B4-BE49-F238E27FC236}">
                <a16:creationId xmlns:a16="http://schemas.microsoft.com/office/drawing/2014/main" id="{5E7BE918-50E0-A2AF-AC49-BD5202C14CF6}"/>
              </a:ext>
            </a:extLst>
          </p:cNvPr>
          <p:cNvPicPr>
            <a:picLocks noChangeAspect="1"/>
          </p:cNvPicPr>
          <p:nvPr/>
        </p:nvPicPr>
        <p:blipFill rotWithShape="1">
          <a:blip r:embed="rId3"/>
          <a:srcRect l="17871" t="-103" b="-339"/>
          <a:stretch/>
        </p:blipFill>
        <p:spPr>
          <a:xfrm>
            <a:off x="7855184" y="1710384"/>
            <a:ext cx="4064002" cy="2794717"/>
          </a:xfrm>
          <a:prstGeom prst="rect">
            <a:avLst/>
          </a:prstGeom>
        </p:spPr>
      </p:pic>
    </p:spTree>
    <p:extLst>
      <p:ext uri="{BB962C8B-B14F-4D97-AF65-F5344CB8AC3E}">
        <p14:creationId xmlns:p14="http://schemas.microsoft.com/office/powerpoint/2010/main" val="3268055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Literary Character Dinner Party</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4190846" cy="4684967"/>
          </a:xfrm>
        </p:spPr>
        <p:txBody>
          <a:bodyPr vert="horz" lIns="91440" tIns="45720" rIns="91440" bIns="45720" rtlCol="0" anchor="t">
            <a:normAutofit/>
          </a:bodyPr>
          <a:lstStyle/>
          <a:p>
            <a:pPr marL="457200" lvl="1" indent="0">
              <a:buNone/>
            </a:pPr>
            <a:r>
              <a:rPr lang="en-US" sz="2000">
                <a:cs typeface="Calibri"/>
              </a:rPr>
              <a:t>Students attend a mock dinner party in which they play one of the characters from the short stories that we read in 1010.</a:t>
            </a:r>
          </a:p>
          <a:p>
            <a:pPr marL="457200" lvl="1" indent="0">
              <a:buNone/>
            </a:pPr>
            <a:endParaRPr lang="en-US" sz="2000">
              <a:cs typeface="Calibri"/>
            </a:endParaRPr>
          </a:p>
          <a:p>
            <a:pPr marL="457200" lvl="1" indent="0">
              <a:buNone/>
            </a:pPr>
            <a:r>
              <a:rPr lang="en-US" sz="2000">
                <a:cs typeface="Calibri"/>
              </a:rPr>
              <a:t>Encourages students to get inside the head of fictional characters.</a:t>
            </a:r>
          </a:p>
          <a:p>
            <a:pPr marL="457200" lvl="1" indent="0">
              <a:buNone/>
            </a:pPr>
            <a:endParaRPr lang="en-US" sz="2000">
              <a:cs typeface="Calibri"/>
            </a:endParaRPr>
          </a:p>
          <a:p>
            <a:pPr marL="457200" lvl="1" indent="0">
              <a:buNone/>
            </a:pPr>
            <a:r>
              <a:rPr lang="en-US" sz="2000">
                <a:cs typeface="Calibri"/>
              </a:rPr>
              <a:t>One student acts as the "host" and the instructor acts as their assistant. </a:t>
            </a:r>
          </a:p>
        </p:txBody>
      </p:sp>
      <p:pic>
        <p:nvPicPr>
          <p:cNvPr id="4" name="Picture 3" descr="Candlelit table set for banquet">
            <a:extLst>
              <a:ext uri="{FF2B5EF4-FFF2-40B4-BE49-F238E27FC236}">
                <a16:creationId xmlns:a16="http://schemas.microsoft.com/office/drawing/2014/main" id="{226F5F52-3F91-68BB-7134-FE932C1FFD38}"/>
              </a:ext>
            </a:extLst>
          </p:cNvPr>
          <p:cNvPicPr>
            <a:picLocks noChangeAspect="1"/>
          </p:cNvPicPr>
          <p:nvPr/>
        </p:nvPicPr>
        <p:blipFill>
          <a:blip r:embed="rId3"/>
          <a:stretch>
            <a:fillRect/>
          </a:stretch>
        </p:blipFill>
        <p:spPr>
          <a:xfrm>
            <a:off x="6822253" y="1662034"/>
            <a:ext cx="4841051" cy="3308152"/>
          </a:xfrm>
          <a:prstGeom prst="rect">
            <a:avLst/>
          </a:prstGeom>
        </p:spPr>
      </p:pic>
    </p:spTree>
    <p:extLst>
      <p:ext uri="{BB962C8B-B14F-4D97-AF65-F5344CB8AC3E}">
        <p14:creationId xmlns:p14="http://schemas.microsoft.com/office/powerpoint/2010/main" val="1862256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Literary Character Dinner Party</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9308475" cy="4684967"/>
          </a:xfrm>
        </p:spPr>
        <p:txBody>
          <a:bodyPr vert="horz" lIns="91440" tIns="45720" rIns="91440" bIns="45720" rtlCol="0" anchor="t">
            <a:noAutofit/>
          </a:bodyPr>
          <a:lstStyle/>
          <a:p>
            <a:pPr lvl="1" indent="228600">
              <a:buNone/>
            </a:pPr>
            <a:r>
              <a:rPr lang="en-US">
                <a:ea typeface="+mn-lt"/>
                <a:cs typeface="+mn-lt"/>
              </a:rPr>
              <a:t>You, a famous literary character, have been invited to a fancy dinner party! Other luminaries such as yourself are going to be there as well. The conversation promises to be engaging; the food? Almost certainly divine.</a:t>
            </a:r>
            <a:endParaRPr lang="en-US">
              <a:cs typeface="Calibri"/>
            </a:endParaRPr>
          </a:p>
          <a:p>
            <a:pPr lvl="1" indent="228600">
              <a:buNone/>
            </a:pPr>
            <a:endParaRPr lang="en-US">
              <a:cs typeface="Calibri"/>
            </a:endParaRPr>
          </a:p>
          <a:p>
            <a:pPr lvl="1" indent="228600">
              <a:buNone/>
            </a:pPr>
            <a:r>
              <a:rPr lang="en-US">
                <a:ea typeface="+mn-lt"/>
                <a:cs typeface="+mn-lt"/>
              </a:rPr>
              <a:t>A dinner party such as this is a formal affair; you don’t know most of the other guests, and you don’t want to embarrass yourself in conversation. It’s best to plan out some topics of talk: tidbits of insight, philosophy, or debate that the diverse group of guests might help to enrich. Interesting subjects of conversation: we’ve got to prepare a few before the party!</a:t>
            </a:r>
            <a:endParaRPr lang="en-US">
              <a:cs typeface="Calibri"/>
            </a:endParaRPr>
          </a:p>
          <a:p>
            <a:pPr marL="457200" lvl="1" indent="0">
              <a:buNone/>
            </a:pPr>
            <a:endParaRPr lang="en-US">
              <a:cs typeface="Calibri"/>
            </a:endParaRPr>
          </a:p>
        </p:txBody>
      </p:sp>
    </p:spTree>
    <p:extLst>
      <p:ext uri="{BB962C8B-B14F-4D97-AF65-F5344CB8AC3E}">
        <p14:creationId xmlns:p14="http://schemas.microsoft.com/office/powerpoint/2010/main" val="152471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54681"/>
            <a:ext cx="9450355" cy="1654821"/>
          </a:xfrm>
        </p:spPr>
        <p:txBody>
          <a:bodyPr/>
          <a:lstStyle/>
          <a:p>
            <a:r>
              <a:rPr lang="en-US" b="1">
                <a:cs typeface="Calibri Light"/>
              </a:rPr>
              <a:t>"English Workshop" Course Description</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845346" y="1431695"/>
            <a:ext cx="9438633" cy="4684967"/>
          </a:xfrm>
        </p:spPr>
        <p:txBody>
          <a:bodyPr vert="horz" lIns="91440" tIns="45720" rIns="91440" bIns="45720" rtlCol="0" anchor="t">
            <a:normAutofit/>
          </a:bodyPr>
          <a:lstStyle/>
          <a:p>
            <a:pPr>
              <a:buFont typeface="Arial"/>
              <a:buChar char="•"/>
            </a:pPr>
            <a:r>
              <a:rPr lang="en-US" sz="2400">
                <a:cs typeface="Calibri"/>
              </a:rPr>
              <a:t>Fall 2023: launched the two-tier system</a:t>
            </a:r>
          </a:p>
          <a:p>
            <a:pPr marL="514350" indent="-285750">
              <a:buFont typeface="Arial"/>
              <a:buChar char="•"/>
            </a:pPr>
            <a:r>
              <a:rPr lang="en-US" sz="2400">
                <a:solidFill>
                  <a:schemeClr val="accent1">
                    <a:lumMod val="75000"/>
                  </a:schemeClr>
                </a:solidFill>
                <a:cs typeface="Calibri"/>
              </a:rPr>
              <a:t>ENGL 88 </a:t>
            </a:r>
            <a:r>
              <a:rPr lang="en-US" sz="2400">
                <a:solidFill>
                  <a:schemeClr val="accent1">
                    <a:lumMod val="75000"/>
                  </a:schemeClr>
                </a:solidFill>
                <a:ea typeface="+mn-lt"/>
                <a:cs typeface="+mn-lt"/>
              </a:rPr>
              <a:t>Pre-Requisite: ACT English score of 14 or below, or Accuplacer NG Writing score of 224 or below</a:t>
            </a:r>
            <a:endParaRPr lang="en-US" sz="2400">
              <a:solidFill>
                <a:schemeClr val="accent1">
                  <a:lumMod val="75000"/>
                </a:schemeClr>
              </a:solidFill>
              <a:cs typeface="Calibri"/>
            </a:endParaRPr>
          </a:p>
          <a:p>
            <a:pPr marL="514350" indent="-285750">
              <a:buFont typeface="Arial"/>
              <a:buChar char="•"/>
            </a:pPr>
            <a:r>
              <a:rPr lang="en-US" sz="2400">
                <a:ea typeface="+mn-lt"/>
                <a:cs typeface="+mn-lt"/>
              </a:rPr>
              <a:t>ENGL 93 Pre-Requisite: ACT English score of 15 - 17 or Accuplacer NG Writing Score of 225 - 249 </a:t>
            </a:r>
            <a:endParaRPr lang="en-US" sz="2400">
              <a:cs typeface="Calibri"/>
            </a:endParaRPr>
          </a:p>
          <a:p>
            <a:pPr lvl="2">
              <a:buFont typeface="Arial"/>
              <a:buChar char="•"/>
            </a:pPr>
            <a:r>
              <a:rPr lang="en-US" sz="1800">
                <a:ea typeface="+mn-lt"/>
                <a:cs typeface="+mn-lt"/>
              </a:rPr>
              <a:t>This course is a supplement to ENGL 1010. It provides students with support, practice, and additional exposure to critical thinking, reading, writing, and rhetorical skills required in college level composition</a:t>
            </a:r>
            <a:r>
              <a:rPr lang="en-US" sz="1800">
                <a:solidFill>
                  <a:schemeClr val="accent1">
                    <a:lumMod val="75000"/>
                  </a:schemeClr>
                </a:solidFill>
                <a:ea typeface="+mn-lt"/>
                <a:cs typeface="+mn-lt"/>
              </a:rPr>
              <a:t>, </a:t>
            </a:r>
            <a:r>
              <a:rPr lang="en-US" sz="1800" u="sng">
                <a:solidFill>
                  <a:schemeClr val="accent1">
                    <a:lumMod val="75000"/>
                  </a:schemeClr>
                </a:solidFill>
                <a:ea typeface="+mn-lt"/>
                <a:cs typeface="+mn-lt"/>
              </a:rPr>
              <a:t>with additional emphasis on foundational literacy and composition skills. Students will read and respond to a variety of texts, become familiar with strategies for building college-level essays, and regularize their application of English mechanics to communicate clearly with college and professional audiences.</a:t>
            </a:r>
            <a:r>
              <a:rPr lang="en-US" sz="1800">
                <a:solidFill>
                  <a:schemeClr val="accent1">
                    <a:lumMod val="75000"/>
                  </a:schemeClr>
                </a:solidFill>
                <a:ea typeface="+mn-lt"/>
                <a:cs typeface="+mn-lt"/>
              </a:rPr>
              <a:t> </a:t>
            </a:r>
            <a:r>
              <a:rPr lang="en-US" sz="1800">
                <a:ea typeface="+mn-lt"/>
                <a:cs typeface="+mn-lt"/>
              </a:rPr>
              <a:t>This is a supplemental course that cannot be used for certificate or degree programs. </a:t>
            </a:r>
            <a:endParaRPr lang="en-US" sz="1800">
              <a:cs typeface="Calibri"/>
            </a:endParaRPr>
          </a:p>
        </p:txBody>
      </p:sp>
    </p:spTree>
    <p:extLst>
      <p:ext uri="{BB962C8B-B14F-4D97-AF65-F5344CB8AC3E}">
        <p14:creationId xmlns:p14="http://schemas.microsoft.com/office/powerpoint/2010/main" val="3803752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9288981" y="4049934"/>
            <a:ext cx="2699818" cy="1098338"/>
          </a:xfrm>
        </p:spPr>
        <p:txBody>
          <a:bodyPr>
            <a:normAutofit/>
          </a:bodyPr>
          <a:lstStyle/>
          <a:p>
            <a:r>
              <a:rPr lang="en-US" sz="2400" b="1">
                <a:cs typeface="Calibri Light"/>
              </a:rPr>
              <a:t>Literary Character</a:t>
            </a:r>
            <a:br>
              <a:rPr lang="en-US" sz="2400" b="1">
                <a:cs typeface="Calibri Light"/>
              </a:rPr>
            </a:br>
            <a:r>
              <a:rPr lang="en-US" sz="2400" b="1">
                <a:cs typeface="Calibri Light"/>
              </a:rPr>
              <a:t>Dinner Party</a:t>
            </a:r>
            <a:br>
              <a:rPr lang="en-US" sz="2400" b="1">
                <a:cs typeface="Calibri Light"/>
              </a:rPr>
            </a:br>
            <a:r>
              <a:rPr lang="en-US" sz="2400" b="1">
                <a:cs typeface="Calibri Light"/>
              </a:rPr>
              <a:t>Spring 2023</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9308475" cy="4684967"/>
          </a:xfrm>
        </p:spPr>
        <p:txBody>
          <a:bodyPr vert="horz" lIns="91440" tIns="45720" rIns="91440" bIns="45720" rtlCol="0" anchor="t">
            <a:noAutofit/>
          </a:bodyPr>
          <a:lstStyle/>
          <a:p>
            <a:pPr lvl="1" indent="228600">
              <a:buNone/>
            </a:pPr>
            <a:endParaRPr lang="en-US">
              <a:cs typeface="Calibri"/>
            </a:endParaRPr>
          </a:p>
          <a:p>
            <a:pPr marL="457200" lvl="1" indent="0">
              <a:buNone/>
            </a:pPr>
            <a:endParaRPr lang="en-US">
              <a:cs typeface="Calibri"/>
            </a:endParaRPr>
          </a:p>
        </p:txBody>
      </p:sp>
      <p:pic>
        <p:nvPicPr>
          <p:cNvPr id="4" name="Picture 3" descr="A group of people sitting at tables&#10;&#10;Description automatically generated">
            <a:extLst>
              <a:ext uri="{FF2B5EF4-FFF2-40B4-BE49-F238E27FC236}">
                <a16:creationId xmlns:a16="http://schemas.microsoft.com/office/drawing/2014/main" id="{338FD387-2F75-2360-76C4-A09E99B2E269}"/>
              </a:ext>
            </a:extLst>
          </p:cNvPr>
          <p:cNvPicPr>
            <a:picLocks noChangeAspect="1"/>
          </p:cNvPicPr>
          <p:nvPr/>
        </p:nvPicPr>
        <p:blipFill>
          <a:blip r:embed="rId3"/>
          <a:stretch>
            <a:fillRect/>
          </a:stretch>
        </p:blipFill>
        <p:spPr>
          <a:xfrm>
            <a:off x="3464170" y="56661"/>
            <a:ext cx="5053910" cy="6738816"/>
          </a:xfrm>
          <a:prstGeom prst="rect">
            <a:avLst/>
          </a:prstGeom>
        </p:spPr>
      </p:pic>
    </p:spTree>
    <p:extLst>
      <p:ext uri="{BB962C8B-B14F-4D97-AF65-F5344CB8AC3E}">
        <p14:creationId xmlns:p14="http://schemas.microsoft.com/office/powerpoint/2010/main" val="204106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Interactive Fiction</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9835290" cy="4684967"/>
          </a:xfrm>
        </p:spPr>
        <p:txBody>
          <a:bodyPr vert="horz" lIns="91440" tIns="45720" rIns="91440" bIns="45720" rtlCol="0" anchor="t">
            <a:normAutofit/>
          </a:bodyPr>
          <a:lstStyle/>
          <a:p>
            <a:pPr lvl="1">
              <a:buNone/>
            </a:pPr>
            <a:endParaRPr lang="en-US"/>
          </a:p>
          <a:p>
            <a:pPr marL="457200" lvl="1" indent="0">
              <a:buNone/>
            </a:pPr>
            <a:endParaRPr lang="en-US" sz="2800">
              <a:cs typeface="Calibri"/>
            </a:endParaRPr>
          </a:p>
        </p:txBody>
      </p:sp>
      <p:pic>
        <p:nvPicPr>
          <p:cNvPr id="5" name="Picture 4" descr="You have died of dysentery,” and what the Oregon Trail video game still  teaches us about health | by Northeast Ohio Regional Sewer District | Medium">
            <a:extLst>
              <a:ext uri="{FF2B5EF4-FFF2-40B4-BE49-F238E27FC236}">
                <a16:creationId xmlns:a16="http://schemas.microsoft.com/office/drawing/2014/main" id="{C06691B8-D715-A3ED-5C08-D21552B60CB7}"/>
              </a:ext>
            </a:extLst>
          </p:cNvPr>
          <p:cNvPicPr>
            <a:picLocks noChangeAspect="1"/>
          </p:cNvPicPr>
          <p:nvPr/>
        </p:nvPicPr>
        <p:blipFill>
          <a:blip r:embed="rId3"/>
          <a:stretch>
            <a:fillRect/>
          </a:stretch>
        </p:blipFill>
        <p:spPr>
          <a:xfrm>
            <a:off x="7319036" y="971681"/>
            <a:ext cx="4568237" cy="3142427"/>
          </a:xfrm>
          <a:prstGeom prst="rect">
            <a:avLst/>
          </a:prstGeom>
        </p:spPr>
      </p:pic>
      <p:pic>
        <p:nvPicPr>
          <p:cNvPr id="6" name="Picture 5" descr="Zork I: The Great Underground Empire | PCjs Machines">
            <a:extLst>
              <a:ext uri="{FF2B5EF4-FFF2-40B4-BE49-F238E27FC236}">
                <a16:creationId xmlns:a16="http://schemas.microsoft.com/office/drawing/2014/main" id="{70F5D616-EC0D-FD1B-1001-21101BDFB270}"/>
              </a:ext>
            </a:extLst>
          </p:cNvPr>
          <p:cNvPicPr>
            <a:picLocks noChangeAspect="1"/>
          </p:cNvPicPr>
          <p:nvPr/>
        </p:nvPicPr>
        <p:blipFill>
          <a:blip r:embed="rId4"/>
          <a:stretch>
            <a:fillRect/>
          </a:stretch>
        </p:blipFill>
        <p:spPr>
          <a:xfrm>
            <a:off x="3556000" y="3336192"/>
            <a:ext cx="5461000" cy="3409462"/>
          </a:xfrm>
          <a:prstGeom prst="rect">
            <a:avLst/>
          </a:prstGeom>
        </p:spPr>
      </p:pic>
      <p:pic>
        <p:nvPicPr>
          <p:cNvPr id="4" name="Picture 3" descr="The Lurking Horror (1987) - Game details | Adventure Gamers">
            <a:extLst>
              <a:ext uri="{FF2B5EF4-FFF2-40B4-BE49-F238E27FC236}">
                <a16:creationId xmlns:a16="http://schemas.microsoft.com/office/drawing/2014/main" id="{75577E88-3900-4AC4-7F4A-8D8F8B548E15}"/>
              </a:ext>
            </a:extLst>
          </p:cNvPr>
          <p:cNvPicPr>
            <a:picLocks noChangeAspect="1"/>
          </p:cNvPicPr>
          <p:nvPr/>
        </p:nvPicPr>
        <p:blipFill>
          <a:blip r:embed="rId5"/>
          <a:stretch>
            <a:fillRect/>
          </a:stretch>
        </p:blipFill>
        <p:spPr>
          <a:xfrm>
            <a:off x="1715477" y="1262674"/>
            <a:ext cx="5400430" cy="3404576"/>
          </a:xfrm>
          <a:prstGeom prst="rect">
            <a:avLst/>
          </a:prstGeom>
        </p:spPr>
      </p:pic>
    </p:spTree>
    <p:extLst>
      <p:ext uri="{BB962C8B-B14F-4D97-AF65-F5344CB8AC3E}">
        <p14:creationId xmlns:p14="http://schemas.microsoft.com/office/powerpoint/2010/main" val="1076513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Interactive Fiction</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9835290" cy="4684967"/>
          </a:xfrm>
        </p:spPr>
        <p:txBody>
          <a:bodyPr vert="horz" lIns="91440" tIns="45720" rIns="91440" bIns="45720" rtlCol="0" anchor="t">
            <a:normAutofit/>
          </a:bodyPr>
          <a:lstStyle/>
          <a:p>
            <a:pPr lvl="1">
              <a:buNone/>
            </a:pPr>
            <a:endParaRPr lang="en-US"/>
          </a:p>
          <a:p>
            <a:pPr marL="457200" lvl="1" indent="0">
              <a:buNone/>
            </a:pPr>
            <a:endParaRPr lang="en-US" sz="2800">
              <a:cs typeface="Calibri"/>
            </a:endParaRPr>
          </a:p>
        </p:txBody>
      </p:sp>
      <p:sp>
        <p:nvSpPr>
          <p:cNvPr id="7" name="TextBox 6">
            <a:extLst>
              <a:ext uri="{FF2B5EF4-FFF2-40B4-BE49-F238E27FC236}">
                <a16:creationId xmlns:a16="http://schemas.microsoft.com/office/drawing/2014/main" id="{FE5E2D6A-B331-55AE-E1CD-9841DFFB676F}"/>
              </a:ext>
            </a:extLst>
          </p:cNvPr>
          <p:cNvSpPr txBox="1"/>
          <p:nvPr/>
        </p:nvSpPr>
        <p:spPr>
          <a:xfrm>
            <a:off x="2266461" y="1611923"/>
            <a:ext cx="564466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Students explore text-based, Interactive Fiction.</a:t>
            </a:r>
            <a:endParaRPr lang="en-US"/>
          </a:p>
          <a:p>
            <a:endParaRPr lang="en-US">
              <a:cs typeface="Calibri" panose="020F0502020204030204"/>
            </a:endParaRPr>
          </a:p>
          <a:p>
            <a:r>
              <a:rPr lang="en-US">
                <a:cs typeface="Calibri" panose="020F0502020204030204"/>
              </a:rPr>
              <a:t>Assignments focus on different tasks: writing narratives, mapping, designing games, and reflecting on challenges.</a:t>
            </a:r>
          </a:p>
          <a:p>
            <a:endParaRPr lang="en-US">
              <a:cs typeface="Calibri" panose="020F0502020204030204"/>
            </a:endParaRPr>
          </a:p>
          <a:p>
            <a:r>
              <a:rPr lang="en-US">
                <a:cs typeface="Calibri" panose="020F0502020204030204"/>
              </a:rPr>
              <a:t>Instruction combines context and history, as well as collaborative demonstration with the class.</a:t>
            </a:r>
          </a:p>
          <a:p>
            <a:endParaRPr lang="en-US">
              <a:cs typeface="Calibri" panose="020F0502020204030204"/>
            </a:endParaRPr>
          </a:p>
          <a:p>
            <a:r>
              <a:rPr lang="en-US">
                <a:cs typeface="Calibri" panose="020F0502020204030204"/>
              </a:rPr>
              <a:t>"Serialized" throughout the semester; classroom texts increase in complexity.</a:t>
            </a:r>
          </a:p>
          <a:p>
            <a:endParaRPr lang="en-US">
              <a:cs typeface="Calibri" panose="020F0502020204030204"/>
            </a:endParaRPr>
          </a:p>
          <a:p>
            <a:r>
              <a:rPr lang="en-US">
                <a:cs typeface="Calibri" panose="020F0502020204030204"/>
              </a:rPr>
              <a:t>Advanced texts require extreme patience, literary prowess, and problem solving.</a:t>
            </a:r>
          </a:p>
          <a:p>
            <a:endParaRPr lang="en-US">
              <a:cs typeface="Calibri" panose="020F0502020204030204"/>
            </a:endParaRPr>
          </a:p>
          <a:p>
            <a:r>
              <a:rPr lang="en-US">
                <a:cs typeface="Calibri" panose="020F0502020204030204"/>
              </a:rPr>
              <a:t>Makes language fun, while working on fundamentals.</a:t>
            </a:r>
          </a:p>
        </p:txBody>
      </p:sp>
    </p:spTree>
    <p:extLst>
      <p:ext uri="{BB962C8B-B14F-4D97-AF65-F5344CB8AC3E}">
        <p14:creationId xmlns:p14="http://schemas.microsoft.com/office/powerpoint/2010/main" val="3352104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Student Responses to Interactive Fiction</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9835290" cy="4684967"/>
          </a:xfrm>
        </p:spPr>
        <p:txBody>
          <a:bodyPr vert="horz" lIns="91440" tIns="45720" rIns="91440" bIns="45720" rtlCol="0" anchor="t">
            <a:normAutofit/>
          </a:bodyPr>
          <a:lstStyle/>
          <a:p>
            <a:pPr lvl="1">
              <a:buNone/>
            </a:pPr>
            <a:endParaRPr lang="en-US"/>
          </a:p>
          <a:p>
            <a:pPr marL="457200" lvl="1" indent="0">
              <a:buNone/>
            </a:pPr>
            <a:endParaRPr lang="en-US" sz="2800">
              <a:cs typeface="Calibri"/>
            </a:endParaRPr>
          </a:p>
        </p:txBody>
      </p:sp>
      <p:sp>
        <p:nvSpPr>
          <p:cNvPr id="7" name="TextBox 6">
            <a:extLst>
              <a:ext uri="{FF2B5EF4-FFF2-40B4-BE49-F238E27FC236}">
                <a16:creationId xmlns:a16="http://schemas.microsoft.com/office/drawing/2014/main" id="{FE5E2D6A-B331-55AE-E1CD-9841DFFB676F}"/>
              </a:ext>
            </a:extLst>
          </p:cNvPr>
          <p:cNvSpPr txBox="1"/>
          <p:nvPr/>
        </p:nvSpPr>
        <p:spPr>
          <a:xfrm>
            <a:off x="3126152" y="2540001"/>
            <a:ext cx="564466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"Playing interactive fiction, like Zork, has been a really enjoyable experience for me. I love immersive storytelling and the challenge of solving puzzles. It presents the challenge of using your imagination and thinking creatively to progress in the game."</a:t>
            </a:r>
          </a:p>
          <a:p>
            <a:endParaRPr lang="en-US">
              <a:cs typeface="Calibri"/>
            </a:endParaRPr>
          </a:p>
          <a:p>
            <a:r>
              <a:rPr lang="en-US">
                <a:ea typeface="+mn-lt"/>
                <a:cs typeface="+mn-lt"/>
              </a:rPr>
              <a:t>"My favorite assignment in English 88 so far this semester was the Colossal Cave assignment. This was my favorite because it was really cool going on a journey, entering new rooms, collecting things, and being able to use the things you collect."</a:t>
            </a:r>
          </a:p>
        </p:txBody>
      </p:sp>
      <p:sp>
        <p:nvSpPr>
          <p:cNvPr id="4" name="TextBox 3">
            <a:extLst>
              <a:ext uri="{FF2B5EF4-FFF2-40B4-BE49-F238E27FC236}">
                <a16:creationId xmlns:a16="http://schemas.microsoft.com/office/drawing/2014/main" id="{7425EC25-DD4E-1B60-6277-FDC206F54AC9}"/>
              </a:ext>
            </a:extLst>
          </p:cNvPr>
          <p:cNvSpPr txBox="1"/>
          <p:nvPr/>
        </p:nvSpPr>
        <p:spPr>
          <a:xfrm>
            <a:off x="2794000" y="1436077"/>
            <a:ext cx="71295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cs typeface="Calibri"/>
              </a:rPr>
              <a:t>What has been your favorite assignment in English 88?</a:t>
            </a:r>
          </a:p>
        </p:txBody>
      </p:sp>
    </p:spTree>
    <p:extLst>
      <p:ext uri="{BB962C8B-B14F-4D97-AF65-F5344CB8AC3E}">
        <p14:creationId xmlns:p14="http://schemas.microsoft.com/office/powerpoint/2010/main" val="992796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Student Response 1</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5822" y="1709885"/>
            <a:ext cx="4999884" cy="4684967"/>
          </a:xfrm>
        </p:spPr>
        <p:txBody>
          <a:bodyPr vert="horz" lIns="91440" tIns="45720" rIns="91440" bIns="45720" rtlCol="0" anchor="t">
            <a:normAutofit/>
          </a:bodyPr>
          <a:lstStyle/>
          <a:p>
            <a:pPr marL="457200" lvl="1" indent="0">
              <a:buNone/>
            </a:pPr>
            <a:r>
              <a:rPr lang="en-US" sz="2800" i="1">
                <a:cs typeface="Calibri"/>
              </a:rPr>
              <a:t>What's On Your Mind?</a:t>
            </a:r>
          </a:p>
          <a:p>
            <a:pPr marL="457200" lvl="1" indent="0">
              <a:buNone/>
            </a:pPr>
            <a:endParaRPr lang="en-US" sz="2000">
              <a:cs typeface="Calibri"/>
            </a:endParaRPr>
          </a:p>
          <a:p>
            <a:pPr marL="457200" lvl="1" indent="0">
              <a:buNone/>
            </a:pPr>
            <a:r>
              <a:rPr lang="en-US" sz="2000">
                <a:ea typeface="+mn-lt"/>
                <a:cs typeface="+mn-lt"/>
              </a:rPr>
              <a:t>"What’s on my mind is graduating from college with my associates. I dreamed about that moment for a long time.</a:t>
            </a:r>
            <a:br>
              <a:rPr lang="en-US" sz="2000">
                <a:ea typeface="+mn-lt"/>
                <a:cs typeface="+mn-lt"/>
              </a:rPr>
            </a:br>
            <a:r>
              <a:rPr lang="en-US" sz="2000">
                <a:ea typeface="+mn-lt"/>
                <a:cs typeface="+mn-lt"/>
              </a:rPr>
              <a:t>I want everyone to be there for me while crossing that stage. While traveling it, they are screaming my name, and people are clapping for me. At that moment, it felt like I had accomplished a significant milestone that nobody in my family had yet. That’s all I could think about right now."</a:t>
            </a:r>
          </a:p>
        </p:txBody>
      </p:sp>
      <p:pic>
        <p:nvPicPr>
          <p:cNvPr id="4" name="Picture 3" descr="Grad Fact Sheet Spring 2022">
            <a:extLst>
              <a:ext uri="{FF2B5EF4-FFF2-40B4-BE49-F238E27FC236}">
                <a16:creationId xmlns:a16="http://schemas.microsoft.com/office/drawing/2014/main" id="{958C35CD-4C6A-A7EF-9F95-03ECC426A87F}"/>
              </a:ext>
            </a:extLst>
          </p:cNvPr>
          <p:cNvPicPr>
            <a:picLocks noChangeAspect="1"/>
          </p:cNvPicPr>
          <p:nvPr/>
        </p:nvPicPr>
        <p:blipFill>
          <a:blip r:embed="rId3"/>
          <a:stretch>
            <a:fillRect/>
          </a:stretch>
        </p:blipFill>
        <p:spPr>
          <a:xfrm>
            <a:off x="7335720" y="1710796"/>
            <a:ext cx="4444412" cy="2956630"/>
          </a:xfrm>
          <a:prstGeom prst="rect">
            <a:avLst/>
          </a:prstGeom>
        </p:spPr>
      </p:pic>
    </p:spTree>
    <p:extLst>
      <p:ext uri="{BB962C8B-B14F-4D97-AF65-F5344CB8AC3E}">
        <p14:creationId xmlns:p14="http://schemas.microsoft.com/office/powerpoint/2010/main" val="520491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64088"/>
            <a:ext cx="9450355" cy="1645414"/>
          </a:xfrm>
        </p:spPr>
        <p:txBody>
          <a:bodyPr/>
          <a:lstStyle/>
          <a:p>
            <a:r>
              <a:rPr lang="en-US" b="1">
                <a:cs typeface="Calibri Light"/>
              </a:rPr>
              <a:t>Student Response 2</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856976" y="1314051"/>
            <a:ext cx="6808167" cy="4807263"/>
          </a:xfrm>
        </p:spPr>
        <p:txBody>
          <a:bodyPr vert="horz" lIns="91440" tIns="45720" rIns="91440" bIns="45720" rtlCol="0" anchor="t">
            <a:normAutofit/>
          </a:bodyPr>
          <a:lstStyle/>
          <a:p>
            <a:pPr marL="457200" lvl="1" indent="0">
              <a:buNone/>
            </a:pPr>
            <a:r>
              <a:rPr lang="en-US" sz="2800" i="1">
                <a:cs typeface="Calibri"/>
              </a:rPr>
              <a:t>What's On Your Mind?</a:t>
            </a:r>
          </a:p>
          <a:p>
            <a:pPr marL="457200" lvl="1" indent="0">
              <a:buNone/>
            </a:pPr>
            <a:endParaRPr lang="en-US" sz="2800">
              <a:cs typeface="Calibri"/>
            </a:endParaRPr>
          </a:p>
          <a:p>
            <a:pPr marL="457200" lvl="1" indent="0">
              <a:buNone/>
            </a:pPr>
            <a:r>
              <a:rPr lang="en-US" sz="2000">
                <a:ea typeface="+mn-lt"/>
                <a:cs typeface="+mn-lt"/>
              </a:rPr>
              <a:t>"Sometimes it feels like I have a million things to do. From school to two jobs, planning a wedding and being a mom, it's rough. I need to make a decision on which job to let go. Both come with their own pro's and con's. I definitely want to continue school, no if, ands, or buts. I want to let one of my jobs go, I just don't know which. It's easier to go to school when I work the bar, but I rely on tips. With my other job it's a little more inconvenient, during the day. A 9-5. [...] I'm just burnt out, I need to choose one, but I am not sure which. I wish there was a book for all of this. I always try to stay optimistic, so I know in the end I will always choose school, and that I am proud of myself. Anything can go but school."</a:t>
            </a:r>
            <a:endParaRPr lang="en-US" sz="2000"/>
          </a:p>
        </p:txBody>
      </p:sp>
      <p:pic>
        <p:nvPicPr>
          <p:cNvPr id="4" name="Picture 3" descr="A vintage weighing scales">
            <a:extLst>
              <a:ext uri="{FF2B5EF4-FFF2-40B4-BE49-F238E27FC236}">
                <a16:creationId xmlns:a16="http://schemas.microsoft.com/office/drawing/2014/main" id="{CFFD5338-B294-4932-6826-8F9643800A7C}"/>
              </a:ext>
            </a:extLst>
          </p:cNvPr>
          <p:cNvPicPr>
            <a:picLocks noChangeAspect="1"/>
          </p:cNvPicPr>
          <p:nvPr/>
        </p:nvPicPr>
        <p:blipFill>
          <a:blip r:embed="rId3"/>
          <a:stretch>
            <a:fillRect/>
          </a:stretch>
        </p:blipFill>
        <p:spPr>
          <a:xfrm>
            <a:off x="9174271" y="927447"/>
            <a:ext cx="2538609" cy="3813132"/>
          </a:xfrm>
          <a:prstGeom prst="rect">
            <a:avLst/>
          </a:prstGeom>
        </p:spPr>
      </p:pic>
    </p:spTree>
    <p:extLst>
      <p:ext uri="{BB962C8B-B14F-4D97-AF65-F5344CB8AC3E}">
        <p14:creationId xmlns:p14="http://schemas.microsoft.com/office/powerpoint/2010/main" val="3434647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Looking Forward</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3961" y="1759941"/>
            <a:ext cx="9438633" cy="4684967"/>
          </a:xfrm>
        </p:spPr>
        <p:txBody>
          <a:bodyPr vert="horz" lIns="91440" tIns="45720" rIns="91440" bIns="45720" rtlCol="0" anchor="t">
            <a:normAutofit/>
          </a:bodyPr>
          <a:lstStyle/>
          <a:p>
            <a:pPr lvl="1"/>
            <a:endParaRPr lang="en-US" sz="1600">
              <a:ea typeface="+mn-lt"/>
              <a:cs typeface="+mn-lt"/>
            </a:endParaRPr>
          </a:p>
          <a:p>
            <a:pPr lvl="1"/>
            <a:endParaRPr lang="en-US" sz="3200">
              <a:ea typeface="+mn-lt"/>
              <a:cs typeface="+mn-lt"/>
            </a:endParaRPr>
          </a:p>
        </p:txBody>
      </p:sp>
      <p:sp>
        <p:nvSpPr>
          <p:cNvPr id="4" name="TextBox 3">
            <a:extLst>
              <a:ext uri="{FF2B5EF4-FFF2-40B4-BE49-F238E27FC236}">
                <a16:creationId xmlns:a16="http://schemas.microsoft.com/office/drawing/2014/main" id="{8DD1CD63-0986-0CD3-DEE9-50B3AFFE031D}"/>
              </a:ext>
            </a:extLst>
          </p:cNvPr>
          <p:cNvSpPr txBox="1"/>
          <p:nvPr/>
        </p:nvSpPr>
        <p:spPr>
          <a:xfrm>
            <a:off x="1981200" y="1535723"/>
            <a:ext cx="9929446"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buFont typeface="Arial"/>
              <a:buChar char="•"/>
            </a:pPr>
            <a:r>
              <a:rPr lang="en-US" sz="2000" b="1" dirty="0">
                <a:cs typeface="Arial"/>
              </a:rPr>
              <a:t>Continued challenges:</a:t>
            </a:r>
            <a:endParaRPr lang="en-US" sz="2000" b="1" dirty="0">
              <a:cs typeface="Calibri" panose="020F0502020204030204"/>
            </a:endParaRPr>
          </a:p>
          <a:p>
            <a:pPr marL="685800" lvl="2" indent="-228600">
              <a:buFont typeface="Arial"/>
              <a:buChar char="•"/>
            </a:pPr>
            <a:r>
              <a:rPr lang="en-US" sz="2000" dirty="0">
                <a:cs typeface="Arial"/>
              </a:rPr>
              <a:t>Student attrition and persistence</a:t>
            </a:r>
            <a:endParaRPr lang="en-US" sz="2000" dirty="0">
              <a:ea typeface="Calibri"/>
              <a:cs typeface="Arial"/>
            </a:endParaRPr>
          </a:p>
          <a:p>
            <a:pPr marL="685800" lvl="2" indent="-228600">
              <a:buFont typeface="Arial"/>
              <a:buChar char="•"/>
            </a:pPr>
            <a:r>
              <a:rPr lang="en-US" sz="2000" dirty="0">
                <a:cs typeface="Arial"/>
              </a:rPr>
              <a:t>Staffing, training/onboarding strategies</a:t>
            </a:r>
            <a:endParaRPr lang="en-US" sz="2000" dirty="0">
              <a:ea typeface="Calibri"/>
              <a:cs typeface="Arial"/>
            </a:endParaRPr>
          </a:p>
          <a:p>
            <a:pPr marL="228600" lvl="1" indent="-228600">
              <a:buFont typeface="Arial"/>
              <a:buChar char="•"/>
            </a:pPr>
            <a:r>
              <a:rPr lang="en-US" sz="2000" b="1" dirty="0">
                <a:cs typeface="Arial"/>
              </a:rPr>
              <a:t>Outcomes:</a:t>
            </a:r>
            <a:endParaRPr lang="en-US" sz="2000" b="1" dirty="0">
              <a:ea typeface="Calibri"/>
              <a:cs typeface="Arial"/>
            </a:endParaRPr>
          </a:p>
          <a:p>
            <a:pPr marL="685800" lvl="2" indent="-228600">
              <a:buFont typeface="Arial"/>
              <a:buChar char="•"/>
            </a:pPr>
            <a:r>
              <a:rPr lang="en-US" sz="2000">
                <a:cs typeface="Arial"/>
              </a:rPr>
              <a:t>Fall data will be gathered Dec. 2023 – will use this along with faculty input and discussions for necessary updates, resources, etc. that may be needed</a:t>
            </a:r>
          </a:p>
          <a:p>
            <a:pPr marL="228600" lvl="1" indent="-228600">
              <a:buFont typeface="Arial"/>
              <a:buChar char="•"/>
            </a:pPr>
            <a:r>
              <a:rPr lang="en-US" sz="2000" b="1" dirty="0">
                <a:ea typeface="Calibri" panose="020F0502020204030204"/>
                <a:cs typeface="Arial"/>
              </a:rPr>
              <a:t>Departmental Placement Opportunities:</a:t>
            </a:r>
            <a:endParaRPr lang="en-US" sz="2000" dirty="0">
              <a:ea typeface="Calibri" panose="020F0502020204030204"/>
              <a:cs typeface="Arial"/>
            </a:endParaRPr>
          </a:p>
          <a:p>
            <a:pPr marL="685800" lvl="2" indent="-228600">
              <a:buFont typeface="Arial"/>
              <a:buChar char="•"/>
            </a:pPr>
            <a:r>
              <a:rPr lang="en-US" sz="2000" dirty="0">
                <a:ea typeface="Calibri" panose="020F0502020204030204"/>
                <a:cs typeface="Arial"/>
              </a:rPr>
              <a:t>Began development in Spring 2023; currently working through logistics for implementation</a:t>
            </a:r>
          </a:p>
          <a:p>
            <a:pPr marL="685800" lvl="2" indent="-228600">
              <a:buFont typeface="Arial"/>
              <a:buChar char="•"/>
            </a:pPr>
            <a:endParaRPr lang="en-US" sz="2400">
              <a:ea typeface="Calibri" panose="020F0502020204030204"/>
              <a:cs typeface="Arial"/>
            </a:endParaRPr>
          </a:p>
          <a:p>
            <a:pPr marL="685800" lvl="2" indent="-228600">
              <a:buFont typeface="Arial"/>
              <a:buChar char="•"/>
            </a:pPr>
            <a:endParaRPr lang="en-US" sz="2400">
              <a:ea typeface="Calibri" panose="020F0502020204030204"/>
              <a:cs typeface="Arial"/>
            </a:endParaRPr>
          </a:p>
          <a:p>
            <a:pPr marL="1143000" lvl="3" indent="-228600">
              <a:buFont typeface="Arial"/>
              <a:buChar char="•"/>
            </a:pPr>
            <a:endParaRPr lang="en-US" sz="2400">
              <a:ea typeface="Calibri" panose="020F0502020204030204"/>
              <a:cs typeface="Arial"/>
            </a:endParaRPr>
          </a:p>
          <a:p>
            <a:pPr marL="685800" lvl="2" indent="-228600">
              <a:buFont typeface="Arial"/>
              <a:buChar char="•"/>
            </a:pPr>
            <a:endParaRPr lang="en-US" sz="2400">
              <a:ea typeface="Calibri" panose="020F0502020204030204"/>
              <a:cs typeface="Arial"/>
            </a:endParaRPr>
          </a:p>
        </p:txBody>
      </p:sp>
    </p:spTree>
    <p:extLst>
      <p:ext uri="{BB962C8B-B14F-4D97-AF65-F5344CB8AC3E}">
        <p14:creationId xmlns:p14="http://schemas.microsoft.com/office/powerpoint/2010/main" val="417135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EBAB-3CED-447E-BF62-F871FE3DE76C}"/>
              </a:ext>
            </a:extLst>
          </p:cNvPr>
          <p:cNvSpPr>
            <a:spLocks noGrp="1"/>
          </p:cNvSpPr>
          <p:nvPr>
            <p:ph type="title"/>
          </p:nvPr>
        </p:nvSpPr>
        <p:spPr>
          <a:xfrm>
            <a:off x="4702628" y="365125"/>
            <a:ext cx="6651172" cy="1325563"/>
          </a:xfrm>
        </p:spPr>
        <p:txBody>
          <a:bodyPr/>
          <a:lstStyle/>
          <a:p>
            <a:r>
              <a:rPr lang="en-US" b="1">
                <a:cs typeface="Calibri Light"/>
              </a:rPr>
              <a:t>Contact Us:</a:t>
            </a:r>
          </a:p>
        </p:txBody>
      </p:sp>
      <p:sp>
        <p:nvSpPr>
          <p:cNvPr id="3" name="Content Placeholder 2">
            <a:extLst>
              <a:ext uri="{FF2B5EF4-FFF2-40B4-BE49-F238E27FC236}">
                <a16:creationId xmlns:a16="http://schemas.microsoft.com/office/drawing/2014/main" id="{25F2E41D-B26A-4AEA-B36E-EDD11CF278DC}"/>
              </a:ext>
            </a:extLst>
          </p:cNvPr>
          <p:cNvSpPr>
            <a:spLocks noGrp="1"/>
          </p:cNvSpPr>
          <p:nvPr>
            <p:ph idx="1"/>
          </p:nvPr>
        </p:nvSpPr>
        <p:spPr>
          <a:xfrm>
            <a:off x="4508664" y="1520825"/>
            <a:ext cx="7699226" cy="4967865"/>
          </a:xfrm>
        </p:spPr>
        <p:txBody>
          <a:bodyPr vert="horz" lIns="91440" tIns="45720" rIns="91440" bIns="45720" rtlCol="0" anchor="t">
            <a:normAutofit/>
          </a:bodyPr>
          <a:lstStyle/>
          <a:p>
            <a:r>
              <a:rPr lang="en-US" dirty="0">
                <a:cs typeface="Calibri"/>
              </a:rPr>
              <a:t>Katherine Marsh:</a:t>
            </a:r>
          </a:p>
          <a:p>
            <a:pPr lvl="1"/>
            <a:r>
              <a:rPr lang="en-US" dirty="0">
                <a:cs typeface="Calibri"/>
              </a:rPr>
              <a:t> </a:t>
            </a:r>
            <a:r>
              <a:rPr lang="en-US" i="1" dirty="0">
                <a:cs typeface="Calibri"/>
                <a:hlinkClick r:id="rId4"/>
              </a:rPr>
              <a:t>katherine.marsh@solacc.edu</a:t>
            </a:r>
            <a:endParaRPr lang="en-US" dirty="0">
              <a:ea typeface="Calibri"/>
              <a:cs typeface="Calibri"/>
            </a:endParaRPr>
          </a:p>
          <a:p>
            <a:r>
              <a:rPr lang="en-US" dirty="0">
                <a:ea typeface="+mn-lt"/>
                <a:cs typeface="+mn-lt"/>
              </a:rPr>
              <a:t>Aimee Rust: </a:t>
            </a:r>
            <a:endParaRPr lang="en-US" i="1" dirty="0">
              <a:ea typeface="+mn-lt"/>
              <a:cs typeface="+mn-lt"/>
            </a:endParaRPr>
          </a:p>
          <a:p>
            <a:pPr lvl="1"/>
            <a:r>
              <a:rPr lang="en-US" i="1" dirty="0">
                <a:ea typeface="+mn-lt"/>
                <a:cs typeface="+mn-lt"/>
                <a:hlinkClick r:id="rId5"/>
              </a:rPr>
              <a:t>aimee.rust@solacc.edu</a:t>
            </a:r>
            <a:r>
              <a:rPr lang="en-US" i="1" dirty="0">
                <a:ea typeface="+mn-lt"/>
                <a:cs typeface="+mn-lt"/>
              </a:rPr>
              <a:t> </a:t>
            </a:r>
            <a:endParaRPr lang="en-US" i="1" dirty="0">
              <a:ea typeface="Calibri"/>
              <a:cs typeface="Calibri"/>
            </a:endParaRPr>
          </a:p>
          <a:p>
            <a:r>
              <a:rPr lang="en-US" dirty="0">
                <a:cs typeface="Calibri"/>
              </a:rPr>
              <a:t>Dr. Adam Maillet: </a:t>
            </a:r>
            <a:endParaRPr lang="en-US" i="1" dirty="0">
              <a:cs typeface="Calibri"/>
            </a:endParaRPr>
          </a:p>
          <a:p>
            <a:pPr lvl="1"/>
            <a:r>
              <a:rPr lang="en-US" i="1" dirty="0">
                <a:cs typeface="Calibri"/>
                <a:hlinkClick r:id="rId6"/>
              </a:rPr>
              <a:t>adam.maillet@solacc.edu</a:t>
            </a:r>
            <a:endParaRPr lang="en-US" i="1" dirty="0">
              <a:ea typeface="Calibri"/>
              <a:cs typeface="Calibri"/>
            </a:endParaRPr>
          </a:p>
          <a:p>
            <a:r>
              <a:rPr lang="en-US" dirty="0">
                <a:latin typeface="Calibri"/>
                <a:ea typeface="Calibri"/>
                <a:cs typeface="Arial"/>
              </a:rPr>
              <a:t>Sami Richardson:</a:t>
            </a:r>
          </a:p>
          <a:p>
            <a:pPr lvl="1"/>
            <a:r>
              <a:rPr lang="en-US" dirty="0">
                <a:latin typeface="Calibri"/>
                <a:ea typeface="Calibri"/>
                <a:cs typeface="Arial"/>
              </a:rPr>
              <a:t> </a:t>
            </a:r>
            <a:r>
              <a:rPr lang="en-US" i="1" dirty="0">
                <a:latin typeface="Calibri"/>
                <a:ea typeface="Calibri"/>
                <a:cs typeface="Arial"/>
                <a:hlinkClick r:id="rId7"/>
              </a:rPr>
              <a:t>samantha.richardson@solacc.edu</a:t>
            </a:r>
            <a:endParaRPr lang="en-US" dirty="0">
              <a:latin typeface="Calibri"/>
              <a:ea typeface="Calibri"/>
              <a:cs typeface="Arial"/>
            </a:endParaRPr>
          </a:p>
          <a:p>
            <a:endParaRPr lang="en-US" i="1">
              <a:ea typeface="Calibri"/>
              <a:cs typeface="Calibri"/>
            </a:endParaRPr>
          </a:p>
          <a:p>
            <a:endParaRPr lang="en-US" i="1">
              <a:ea typeface="Calibri"/>
              <a:cs typeface="Calibri"/>
            </a:endParaRPr>
          </a:p>
          <a:p>
            <a:endParaRPr lang="en-US" i="1">
              <a:ea typeface="Calibri"/>
              <a:cs typeface="Calibri"/>
            </a:endParaRPr>
          </a:p>
        </p:txBody>
      </p:sp>
    </p:spTree>
    <p:extLst>
      <p:ext uri="{BB962C8B-B14F-4D97-AF65-F5344CB8AC3E}">
        <p14:creationId xmlns:p14="http://schemas.microsoft.com/office/powerpoint/2010/main" val="2414942499"/>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27496"/>
            <a:ext cx="9450355" cy="911636"/>
          </a:xfrm>
        </p:spPr>
        <p:txBody>
          <a:bodyPr/>
          <a:lstStyle/>
          <a:p>
            <a:r>
              <a:rPr lang="en-US" b="1">
                <a:cs typeface="Calibri Light"/>
              </a:rPr>
              <a:t>Logistics</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2014280" y="1271264"/>
            <a:ext cx="9438633" cy="5040231"/>
          </a:xfrm>
        </p:spPr>
        <p:txBody>
          <a:bodyPr vert="horz" lIns="91440" tIns="45720" rIns="91440" bIns="45720" rtlCol="0" anchor="t">
            <a:normAutofit/>
          </a:bodyPr>
          <a:lstStyle/>
          <a:p>
            <a:r>
              <a:rPr lang="en-US" sz="2400">
                <a:cs typeface="Calibri"/>
              </a:rPr>
              <a:t>Why 2 levels/tiers?</a:t>
            </a:r>
          </a:p>
          <a:p>
            <a:r>
              <a:rPr lang="en-US" sz="2400">
                <a:ea typeface="+mn-lt"/>
                <a:cs typeface="+mn-lt"/>
              </a:rPr>
              <a:t>Letter grade awarded for ENGL 1010 and co-req (not pass/fail)</a:t>
            </a:r>
          </a:p>
          <a:p>
            <a:r>
              <a:rPr lang="en-US" sz="2400">
                <a:ea typeface="+mn-lt"/>
                <a:cs typeface="+mn-lt"/>
              </a:rPr>
              <a:t>Both levels/tiers carry 3 credit hours</a:t>
            </a:r>
          </a:p>
          <a:p>
            <a:r>
              <a:rPr lang="en-US" sz="2400">
                <a:ea typeface="+mn-lt"/>
                <a:cs typeface="+mn-lt"/>
              </a:rPr>
              <a:t>Same instructor for both ENGL 1010 and co-req</a:t>
            </a:r>
          </a:p>
          <a:p>
            <a:r>
              <a:rPr lang="en-US" sz="2400">
                <a:ea typeface="+mn-lt"/>
                <a:cs typeface="+mn-lt"/>
              </a:rPr>
              <a:t>Enrollment of 22 seats</a:t>
            </a:r>
          </a:p>
          <a:p>
            <a:r>
              <a:rPr lang="en-US" sz="2400">
                <a:ea typeface="+mn-lt"/>
                <a:cs typeface="+mn-lt"/>
              </a:rPr>
              <a:t>Scheduling</a:t>
            </a:r>
          </a:p>
          <a:p>
            <a:pPr lvl="1"/>
            <a:r>
              <a:rPr lang="en-US" sz="2000">
                <a:ea typeface="+mn-lt"/>
                <a:cs typeface="+mn-lt"/>
              </a:rPr>
              <a:t>Traditional lecture and </a:t>
            </a:r>
            <a:r>
              <a:rPr lang="en-US" sz="2000" err="1">
                <a:ea typeface="+mn-lt"/>
                <a:cs typeface="+mn-lt"/>
              </a:rPr>
              <a:t>HySync</a:t>
            </a:r>
            <a:r>
              <a:rPr lang="en-US" sz="2000">
                <a:ea typeface="+mn-lt"/>
                <a:cs typeface="+mn-lt"/>
              </a:rPr>
              <a:t> (virtual synchronous) courses only at this time – no asynchronous online options</a:t>
            </a:r>
            <a:endParaRPr lang="en-US" sz="2000">
              <a:cs typeface="Calibri"/>
            </a:endParaRPr>
          </a:p>
          <a:p>
            <a:pPr lvl="1"/>
            <a:r>
              <a:rPr lang="en-US" sz="2000">
                <a:ea typeface="+mn-lt"/>
                <a:cs typeface="+mn-lt"/>
              </a:rPr>
              <a:t>15 and 12-week terms only (no 8-week for Fall or Spring – will pilot this during Summer 2024, along with 10-week)</a:t>
            </a:r>
          </a:p>
          <a:p>
            <a:pPr lvl="1"/>
            <a:endParaRPr lang="en-US">
              <a:ea typeface="+mn-lt"/>
              <a:cs typeface="+mn-lt"/>
            </a:endParaRPr>
          </a:p>
          <a:p>
            <a:pPr lvl="1"/>
            <a:endParaRPr lang="en-US">
              <a:ea typeface="+mn-lt"/>
              <a:cs typeface="+mn-lt"/>
            </a:endParaRPr>
          </a:p>
          <a:p>
            <a:pPr lvl="1"/>
            <a:endParaRPr lang="en-US">
              <a:ea typeface="+mn-lt"/>
              <a:cs typeface="+mn-lt"/>
            </a:endParaRPr>
          </a:p>
          <a:p>
            <a:pPr lvl="1"/>
            <a:endParaRPr lang="en-US">
              <a:ea typeface="+mn-lt"/>
              <a:cs typeface="+mn-lt"/>
            </a:endParaRPr>
          </a:p>
          <a:p>
            <a:endParaRPr lang="en-US">
              <a:ea typeface="+mn-lt"/>
              <a:cs typeface="+mn-lt"/>
            </a:endParaRPr>
          </a:p>
        </p:txBody>
      </p:sp>
    </p:spTree>
    <p:extLst>
      <p:ext uri="{BB962C8B-B14F-4D97-AF65-F5344CB8AC3E}">
        <p14:creationId xmlns:p14="http://schemas.microsoft.com/office/powerpoint/2010/main" val="3210838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845786"/>
          </a:xfrm>
        </p:spPr>
        <p:txBody>
          <a:bodyPr/>
          <a:lstStyle/>
          <a:p>
            <a:r>
              <a:rPr lang="en-US" b="1">
                <a:cs typeface="Calibri Light"/>
              </a:rPr>
              <a:t>Logistics</a:t>
            </a:r>
            <a:endParaRPr lang="en-US" b="1"/>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2014280" y="1421783"/>
            <a:ext cx="9438633" cy="4889712"/>
          </a:xfrm>
        </p:spPr>
        <p:txBody>
          <a:bodyPr vert="horz" lIns="91440" tIns="45720" rIns="91440" bIns="45720" rtlCol="0" anchor="t">
            <a:normAutofit/>
          </a:bodyPr>
          <a:lstStyle/>
          <a:p>
            <a:r>
              <a:rPr lang="en-US">
                <a:cs typeface="Calibri"/>
              </a:rPr>
              <a:t>Staffing</a:t>
            </a:r>
            <a:endParaRPr lang="en-US"/>
          </a:p>
          <a:p>
            <a:pPr lvl="1"/>
            <a:r>
              <a:rPr lang="en-US">
                <a:cs typeface="Calibri"/>
              </a:rPr>
              <a:t>Hiring: necessary to account for additional courses and loads for faculty</a:t>
            </a:r>
            <a:endParaRPr lang="en-US">
              <a:ea typeface="Calibri"/>
              <a:cs typeface="Calibri"/>
            </a:endParaRPr>
          </a:p>
          <a:p>
            <a:pPr lvl="2"/>
            <a:r>
              <a:rPr lang="en-US">
                <a:cs typeface="Calibri"/>
              </a:rPr>
              <a:t>1 new fulltime faculty member</a:t>
            </a:r>
            <a:endParaRPr lang="en-US">
              <a:ea typeface="Calibri"/>
              <a:cs typeface="Calibri"/>
            </a:endParaRPr>
          </a:p>
          <a:p>
            <a:pPr lvl="2"/>
            <a:r>
              <a:rPr lang="en-US">
                <a:cs typeface="Calibri"/>
              </a:rPr>
              <a:t>5 new adjunct faculty members</a:t>
            </a:r>
            <a:endParaRPr lang="en-US">
              <a:ea typeface="Calibri"/>
              <a:cs typeface="Calibri"/>
            </a:endParaRPr>
          </a:p>
          <a:p>
            <a:r>
              <a:rPr lang="en-US">
                <a:cs typeface="Calibri"/>
              </a:rPr>
              <a:t>Course Offerings</a:t>
            </a:r>
            <a:endParaRPr lang="en-US">
              <a:ea typeface="Calibri"/>
              <a:cs typeface="Calibri"/>
            </a:endParaRPr>
          </a:p>
          <a:p>
            <a:pPr lvl="1"/>
            <a:r>
              <a:rPr lang="en-US">
                <a:cs typeface="Calibri"/>
              </a:rPr>
              <a:t>Fall 2022:</a:t>
            </a:r>
            <a:endParaRPr lang="en-US">
              <a:ea typeface="Calibri"/>
              <a:cs typeface="Calibri"/>
            </a:endParaRPr>
          </a:p>
          <a:p>
            <a:pPr lvl="2"/>
            <a:r>
              <a:rPr lang="en-US">
                <a:cs typeface="Calibri"/>
              </a:rPr>
              <a:t>ENGL 0083 (standalone developmental): 29 sections</a:t>
            </a:r>
            <a:endParaRPr lang="en-US">
              <a:ea typeface="Calibri"/>
              <a:cs typeface="Calibri"/>
            </a:endParaRPr>
          </a:p>
          <a:p>
            <a:pPr lvl="2"/>
            <a:r>
              <a:rPr lang="en-US">
                <a:cs typeface="Calibri"/>
              </a:rPr>
              <a:t>ENGL 0093 + 1010: 5 paired sections</a:t>
            </a:r>
            <a:endParaRPr lang="en-US">
              <a:ea typeface="Calibri"/>
              <a:cs typeface="Calibri"/>
            </a:endParaRPr>
          </a:p>
          <a:p>
            <a:pPr lvl="1"/>
            <a:r>
              <a:rPr lang="en-US">
                <a:cs typeface="Calibri"/>
              </a:rPr>
              <a:t>Fall 2023: </a:t>
            </a:r>
            <a:endParaRPr lang="en-US">
              <a:ea typeface="Calibri"/>
              <a:cs typeface="Calibri"/>
            </a:endParaRPr>
          </a:p>
          <a:p>
            <a:pPr lvl="2"/>
            <a:r>
              <a:rPr lang="en-US">
                <a:cs typeface="Calibri"/>
              </a:rPr>
              <a:t>ENGL 0088 + 1010: 25 paired sections </a:t>
            </a:r>
            <a:endParaRPr lang="en-US">
              <a:ea typeface="Calibri"/>
              <a:cs typeface="Calibri"/>
            </a:endParaRPr>
          </a:p>
          <a:p>
            <a:pPr lvl="2"/>
            <a:r>
              <a:rPr lang="en-US">
                <a:cs typeface="Calibri"/>
              </a:rPr>
              <a:t>ENGL 0093 + 1010: 6 paired sections</a:t>
            </a:r>
            <a:endParaRPr lang="en-US">
              <a:ea typeface="Calibri"/>
              <a:cs typeface="Calibri"/>
            </a:endParaRPr>
          </a:p>
          <a:p>
            <a:pPr lvl="1"/>
            <a:endParaRPr lang="en-US">
              <a:cs typeface="Calibri"/>
            </a:endParaRPr>
          </a:p>
          <a:p>
            <a:pPr marL="0" indent="0">
              <a:buNone/>
            </a:pPr>
            <a:endParaRPr lang="en-US">
              <a:cs typeface="Calibri"/>
            </a:endParaRPr>
          </a:p>
          <a:p>
            <a:endParaRPr lang="en-US">
              <a:cs typeface="Calibri"/>
            </a:endParaRPr>
          </a:p>
        </p:txBody>
      </p:sp>
    </p:spTree>
    <p:extLst>
      <p:ext uri="{BB962C8B-B14F-4D97-AF65-F5344CB8AC3E}">
        <p14:creationId xmlns:p14="http://schemas.microsoft.com/office/powerpoint/2010/main" val="304933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Training</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3444" y="1626717"/>
            <a:ext cx="9438633" cy="4769442"/>
          </a:xfrm>
        </p:spPr>
        <p:txBody>
          <a:bodyPr vert="horz" lIns="91440" tIns="45720" rIns="91440" bIns="45720" rtlCol="0" anchor="t">
            <a:normAutofit/>
          </a:bodyPr>
          <a:lstStyle/>
          <a:p>
            <a:r>
              <a:rPr lang="en-US">
                <a:cs typeface="Calibri"/>
              </a:rPr>
              <a:t>Many new and returning faculty (full-time and adjunct) came into Fall 2023 with co-req and/or standalone developmental and college-level teaching experience.</a:t>
            </a:r>
            <a:endParaRPr lang="en-US">
              <a:ea typeface="Calibri"/>
              <a:cs typeface="Calibri"/>
            </a:endParaRPr>
          </a:p>
          <a:p>
            <a:pPr lvl="1"/>
            <a:r>
              <a:rPr lang="en-US">
                <a:cs typeface="Calibri"/>
              </a:rPr>
              <a:t>However, some had not taught co-req or developmental in a few years, if at all (only college-level courses)</a:t>
            </a:r>
            <a:endParaRPr lang="en-US"/>
          </a:p>
          <a:p>
            <a:r>
              <a:rPr lang="en-US">
                <a:cs typeface="Calibri"/>
              </a:rPr>
              <a:t>Departmental workshops and trainings coordinated with Department Chair and co-requisite Course Lead</a:t>
            </a:r>
            <a:endParaRPr lang="en-US">
              <a:ea typeface="Calibri"/>
              <a:cs typeface="Calibri"/>
            </a:endParaRPr>
          </a:p>
        </p:txBody>
      </p:sp>
    </p:spTree>
    <p:extLst>
      <p:ext uri="{BB962C8B-B14F-4D97-AF65-F5344CB8AC3E}">
        <p14:creationId xmlns:p14="http://schemas.microsoft.com/office/powerpoint/2010/main" val="1628979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Preparing to Implement: Trainings and Workshops</a:t>
            </a:r>
          </a:p>
        </p:txBody>
      </p:sp>
      <p:sp>
        <p:nvSpPr>
          <p:cNvPr id="3" name="Content Placeholder 2">
            <a:extLst>
              <a:ext uri="{FF2B5EF4-FFF2-40B4-BE49-F238E27FC236}">
                <a16:creationId xmlns:a16="http://schemas.microsoft.com/office/drawing/2014/main" id="{7EC6663B-13F9-45AA-9C86-A743FEBF5313}"/>
              </a:ext>
            </a:extLst>
          </p:cNvPr>
          <p:cNvSpPr>
            <a:spLocks noGrp="1"/>
          </p:cNvSpPr>
          <p:nvPr>
            <p:ph idx="1"/>
          </p:nvPr>
        </p:nvSpPr>
        <p:spPr>
          <a:xfrm>
            <a:off x="1903444" y="1626717"/>
            <a:ext cx="9438633" cy="4769442"/>
          </a:xfrm>
        </p:spPr>
        <p:txBody>
          <a:bodyPr vert="horz" lIns="91440" tIns="45720" rIns="91440" bIns="45720" rtlCol="0" anchor="t">
            <a:normAutofit/>
          </a:bodyPr>
          <a:lstStyle/>
          <a:p>
            <a:pPr marL="0" indent="0">
              <a:buNone/>
            </a:pPr>
            <a:r>
              <a:rPr lang="en-US" u="sng">
                <a:cs typeface="Calibri"/>
              </a:rPr>
              <a:t>Workshop 1</a:t>
            </a:r>
            <a:r>
              <a:rPr lang="en-US">
                <a:cs typeface="Calibri"/>
              </a:rPr>
              <a:t>: "Best Practices in Corequisite Teaching"</a:t>
            </a:r>
            <a:endParaRPr lang="en-US"/>
          </a:p>
          <a:p>
            <a:pPr marL="0" indent="0">
              <a:buNone/>
            </a:pPr>
            <a:r>
              <a:rPr lang="en-US">
                <a:cs typeface="Calibri"/>
              </a:rPr>
              <a:t>Goals:</a:t>
            </a:r>
            <a:endParaRPr lang="en-US"/>
          </a:p>
          <a:p>
            <a:pPr marL="514350" indent="-514350">
              <a:buAutoNum type="arabicPeriod"/>
            </a:pPr>
            <a:r>
              <a:rPr lang="en-US">
                <a:cs typeface="Calibri"/>
              </a:rPr>
              <a:t>To onboard faculty unfamiliar with the corequisite/paired course model</a:t>
            </a:r>
            <a:endParaRPr lang="en-US">
              <a:ea typeface="Calibri"/>
              <a:cs typeface="Calibri"/>
            </a:endParaRPr>
          </a:p>
          <a:p>
            <a:pPr marL="514350" indent="-514350">
              <a:buAutoNum type="arabicPeriod"/>
            </a:pPr>
            <a:r>
              <a:rPr lang="en-US">
                <a:cs typeface="Calibri"/>
              </a:rPr>
              <a:t>To provide "why/how" understanding by incorporating theory and praxis. For example, when designing a </a:t>
            </a:r>
            <a:r>
              <a:rPr lang="en-US" err="1">
                <a:cs typeface="Calibri"/>
              </a:rPr>
              <a:t>coreq</a:t>
            </a:r>
            <a:r>
              <a:rPr lang="en-US">
                <a:cs typeface="Calibri"/>
              </a:rPr>
              <a:t> section, a best practice would be to anticipate "affective" or "hidden curriculum" student needs by deliberately designing assignments that address those needs </a:t>
            </a:r>
            <a:endParaRPr lang="en-US">
              <a:ea typeface="Calibri"/>
              <a:cs typeface="Calibri"/>
            </a:endParaRPr>
          </a:p>
        </p:txBody>
      </p:sp>
    </p:spTree>
    <p:extLst>
      <p:ext uri="{BB962C8B-B14F-4D97-AF65-F5344CB8AC3E}">
        <p14:creationId xmlns:p14="http://schemas.microsoft.com/office/powerpoint/2010/main" val="374541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normAutofit/>
          </a:bodyPr>
          <a:lstStyle/>
          <a:p>
            <a:pPr algn="ctr"/>
            <a:r>
              <a:rPr lang="en-US" sz="4200" b="1">
                <a:cs typeface="Calibri Light"/>
              </a:rPr>
              <a:t>Slide 10 from "Best Practices in Corequisite Teaching"</a:t>
            </a:r>
            <a:endParaRPr lang="en-US" sz="4200" b="1">
              <a:ea typeface="Calibri Light"/>
              <a:cs typeface="Calibri Light"/>
            </a:endParaRPr>
          </a:p>
        </p:txBody>
      </p:sp>
      <p:pic>
        <p:nvPicPr>
          <p:cNvPr id="4" name="Content Placeholder 3" descr="A close-up of a computer&#10;&#10;Description automatically generated">
            <a:extLst>
              <a:ext uri="{FF2B5EF4-FFF2-40B4-BE49-F238E27FC236}">
                <a16:creationId xmlns:a16="http://schemas.microsoft.com/office/drawing/2014/main" id="{B4D36F78-644B-9C0B-0E80-E8AC7319A897}"/>
              </a:ext>
            </a:extLst>
          </p:cNvPr>
          <p:cNvPicPr>
            <a:picLocks noGrp="1" noChangeAspect="1"/>
          </p:cNvPicPr>
          <p:nvPr>
            <p:ph idx="1"/>
          </p:nvPr>
        </p:nvPicPr>
        <p:blipFill>
          <a:blip r:embed="rId3"/>
          <a:stretch>
            <a:fillRect/>
          </a:stretch>
        </p:blipFill>
        <p:spPr>
          <a:xfrm>
            <a:off x="2747070" y="1945883"/>
            <a:ext cx="7922170" cy="4367592"/>
          </a:xfrm>
        </p:spPr>
      </p:pic>
    </p:spTree>
    <p:extLst>
      <p:ext uri="{BB962C8B-B14F-4D97-AF65-F5344CB8AC3E}">
        <p14:creationId xmlns:p14="http://schemas.microsoft.com/office/powerpoint/2010/main" val="1182693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563-36DC-46AA-9EA9-9B9D14600F95}"/>
              </a:ext>
            </a:extLst>
          </p:cNvPr>
          <p:cNvSpPr>
            <a:spLocks noGrp="1"/>
          </p:cNvSpPr>
          <p:nvPr>
            <p:ph type="title"/>
          </p:nvPr>
        </p:nvSpPr>
        <p:spPr>
          <a:xfrm>
            <a:off x="1903444" y="365125"/>
            <a:ext cx="9450355" cy="1325563"/>
          </a:xfrm>
        </p:spPr>
        <p:txBody>
          <a:bodyPr/>
          <a:lstStyle/>
          <a:p>
            <a:r>
              <a:rPr lang="en-US" b="1">
                <a:cs typeface="Calibri Light"/>
              </a:rPr>
              <a:t>Slide 27 from "Best Practices in Corequisite Teaching"</a:t>
            </a:r>
          </a:p>
        </p:txBody>
      </p:sp>
      <p:pic>
        <p:nvPicPr>
          <p:cNvPr id="6" name="Content Placeholder 5" descr="A white background with black text&#10;&#10;Description automatically generated">
            <a:extLst>
              <a:ext uri="{FF2B5EF4-FFF2-40B4-BE49-F238E27FC236}">
                <a16:creationId xmlns:a16="http://schemas.microsoft.com/office/drawing/2014/main" id="{DC3F6E14-9BA1-72A0-7E55-4E48869B8E77}"/>
              </a:ext>
            </a:extLst>
          </p:cNvPr>
          <p:cNvPicPr>
            <a:picLocks noGrp="1" noChangeAspect="1"/>
          </p:cNvPicPr>
          <p:nvPr>
            <p:ph idx="1"/>
          </p:nvPr>
        </p:nvPicPr>
        <p:blipFill>
          <a:blip r:embed="rId3"/>
          <a:stretch>
            <a:fillRect/>
          </a:stretch>
        </p:blipFill>
        <p:spPr>
          <a:xfrm>
            <a:off x="3048000" y="1875462"/>
            <a:ext cx="7254657" cy="4084649"/>
          </a:xfrm>
        </p:spPr>
      </p:pic>
    </p:spTree>
    <p:extLst>
      <p:ext uri="{BB962C8B-B14F-4D97-AF65-F5344CB8AC3E}">
        <p14:creationId xmlns:p14="http://schemas.microsoft.com/office/powerpoint/2010/main" val="2450322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2932</Words>
  <Application>Microsoft Office PowerPoint</Application>
  <PresentationFormat>Widescreen</PresentationFormat>
  <Paragraphs>293</Paragraphs>
  <Slides>37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Gill Sans MT</vt:lpstr>
      <vt:lpstr>Office Theme</vt:lpstr>
      <vt:lpstr>Supplement and Support for Students: SLCC's English Co-Req Model</vt:lpstr>
      <vt:lpstr>SLCC's History with Co-requisite</vt:lpstr>
      <vt:lpstr>"English Workshop" Course Description</vt:lpstr>
      <vt:lpstr>Logistics</vt:lpstr>
      <vt:lpstr>Logistics</vt:lpstr>
      <vt:lpstr>Training</vt:lpstr>
      <vt:lpstr>Preparing to Implement: Trainings and Workshops</vt:lpstr>
      <vt:lpstr>Slide 10 from "Best Practices in Corequisite Teaching"</vt:lpstr>
      <vt:lpstr>Slide 27 from "Best Practices in Corequisite Teaching"</vt:lpstr>
      <vt:lpstr>Preparing to Implement: Trainings and Workshops</vt:lpstr>
      <vt:lpstr>Slide 4 from "Scaffolding Suggestions"</vt:lpstr>
      <vt:lpstr>Implementation: Resources</vt:lpstr>
      <vt:lpstr>Sample Resources: Ready-to-Use Presentations and Lessons</vt:lpstr>
      <vt:lpstr>Sample Resources: Assignments</vt:lpstr>
      <vt:lpstr>Aimee's Sample Assignment: Paragraph Organization Worksheet</vt:lpstr>
      <vt:lpstr>Assessment</vt:lpstr>
      <vt:lpstr>Assessment</vt:lpstr>
      <vt:lpstr>Sami's Slogan</vt:lpstr>
      <vt:lpstr>Sami's Sample Assignments</vt:lpstr>
      <vt:lpstr>Sami's Sample Assignments</vt:lpstr>
      <vt:lpstr>Sami's Sample Assignments</vt:lpstr>
      <vt:lpstr>Sami's Sample Assignments</vt:lpstr>
      <vt:lpstr>Sami's Sample Assignments</vt:lpstr>
      <vt:lpstr>Sami's Assignments</vt:lpstr>
      <vt:lpstr>Adam's Sample Assignments</vt:lpstr>
      <vt:lpstr>"Reading &amp; Response"</vt:lpstr>
      <vt:lpstr>"Reading &amp; Response" Topics (Fall 2023)</vt:lpstr>
      <vt:lpstr>Literary Character Dinner Party</vt:lpstr>
      <vt:lpstr>Literary Character Dinner Party</vt:lpstr>
      <vt:lpstr>Literary Character Dinner Party Spring 2023</vt:lpstr>
      <vt:lpstr>Interactive Fiction</vt:lpstr>
      <vt:lpstr>Interactive Fiction</vt:lpstr>
      <vt:lpstr>Student Responses to Interactive Fiction</vt:lpstr>
      <vt:lpstr>Student Response 1</vt:lpstr>
      <vt:lpstr>Student Response 2</vt:lpstr>
      <vt:lpstr>Looking Forward</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Lazarus</dc:creator>
  <cp:lastModifiedBy>Kim Langlois</cp:lastModifiedBy>
  <cp:revision>44</cp:revision>
  <dcterms:created xsi:type="dcterms:W3CDTF">2018-04-25T21:13:20Z</dcterms:created>
  <dcterms:modified xsi:type="dcterms:W3CDTF">2023-10-27T18:56:03Z</dcterms:modified>
</cp:coreProperties>
</file>