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4" r:id="rId3"/>
    <p:sldId id="259" r:id="rId4"/>
    <p:sldId id="285" r:id="rId5"/>
    <p:sldId id="287" r:id="rId6"/>
    <p:sldId id="288" r:id="rId7"/>
    <p:sldId id="264" r:id="rId8"/>
    <p:sldId id="282" r:id="rId9"/>
    <p:sldId id="257" r:id="rId10"/>
    <p:sldId id="258" r:id="rId11"/>
    <p:sldId id="260" r:id="rId12"/>
    <p:sldId id="273" r:id="rId13"/>
    <p:sldId id="266" r:id="rId14"/>
    <p:sldId id="268" r:id="rId15"/>
    <p:sldId id="271" r:id="rId16"/>
    <p:sldId id="272" r:id="rId17"/>
    <p:sldId id="276" r:id="rId18"/>
    <p:sldId id="279" r:id="rId19"/>
    <p:sldId id="274" r:id="rId20"/>
    <p:sldId id="267" r:id="rId21"/>
    <p:sldId id="269" r:id="rId22"/>
    <p:sldId id="270" r:id="rId23"/>
    <p:sldId id="275" r:id="rId24"/>
    <p:sldId id="277" r:id="rId25"/>
    <p:sldId id="278" r:id="rId26"/>
    <p:sldId id="283" r:id="rId27"/>
    <p:sldId id="261" r:id="rId28"/>
    <p:sldId id="289"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CCCC00"/>
    <a:srgbClr val="66CCFF"/>
    <a:srgbClr val="66FF99"/>
    <a:srgbClr val="9900CC"/>
    <a:srgbClr val="FFCC00"/>
    <a:srgbClr val="FF9900"/>
    <a:srgbClr val="0000FF"/>
    <a:srgbClr val="00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5" autoAdjust="0"/>
    <p:restoredTop sz="94660"/>
  </p:normalViewPr>
  <p:slideViewPr>
    <p:cSldViewPr snapToGrid="0">
      <p:cViewPr varScale="1">
        <p:scale>
          <a:sx n="114" d="100"/>
          <a:sy n="114" d="100"/>
        </p:scale>
        <p:origin x="3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yllis.okwan\Downloads\Fall%202021%20Semester%20MATH%20129%20MATH%20130%20MATH%20134%20and%20SMAT%20121%20Classes%20Final%20Grades.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hyllis.okwan\Downloads\Fall%202022%20Semester%20MATH%20129%20MATH%20130%20MATH%20134%20and%20SMAT%20121%20Classes%20Final%20Grades.xls"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phyllis.okwan\Downloads\Spring%202023%20Semester%20MATH%20129%20MATH%20130%20MATH%20134%20and%20SMAT%20121%20Classes%20Final%20Grades%20(1).xls"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phyllis.okwan\Downloads\Spring%202023%20Semester%20MATH%20129%20MATH%20130%20MATH%20134%20and%20SMAT%20121%20Classes%20Final%20Grades%20(1).xls"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phyllis.okwan\Desktop\SUBR\BoR%20Co-requisite\Spring%202022%20Semester%20MATH%20129%20MATH%20130%20MATH%20134%20and%20SMAT%20121%20Classes%20Final%20Grades.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phyllis.okwan\Desktop\SUBR\BoR%20Co-requisite\Spring%202022%20Semester%20MATH%20129%20MATH%20130%20MATH%20134%20and%20SMAT%20121%20Classes%20Final%20Grades.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yllis.okwan\Downloads\Fall%202022%20Semester%20MATH%20129%20MATH%20130%20MATH%20134%20and%20SMAT%20121%20Classes%20Final%20Grades.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hyllis.okwan\Downloads\Spring%202023%20Semester%20MATH%20129%20MATH%20130%20MATH%20134%20and%20SMAT%20121%20Classes%20Final%20Grades%20(1).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hyllis.okwan\Downloads\Spring%202023%20Semester%20MATH%20129%20MATH%20130%20MATH%20134%20and%20SMAT%20121%20Classes%20Final%20Grades%20(1).xls"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hyllis.okwan\Downloads\Fall%202021%20Semester%20MATH%20129%20MATH%20130%20MATH%20134%20and%20SMAT%20121%20Classes%20Final%20Grades.xls"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hyllis.okwan\Desktop\SUBR\BoR%20Co-requisite\Spring%202022%20Semester%20MATH%20129%20MATH%20130%20MATH%20134%20and%20SMAT%20121%20Classes%20Final%20Grades.xls"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hyllis.okwan\Desktop\SUBR\BoR%20Co-requisite\Spring%202022%20Semester%20MATH%20129%20MATH%20130%20MATH%20134%20and%20SMAT%20121%20Classes%20Final%20Grades.xls"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'Fall 2021 Math 129-130 chart'!$B$3:$B$4</c:f>
              <c:strCache>
                <c:ptCount val="2"/>
                <c:pt idx="0">
                  <c:v>Fall 2021</c:v>
                </c:pt>
                <c:pt idx="1">
                  <c:v>Math 129</c:v>
                </c:pt>
              </c:strCache>
            </c:strRef>
          </c:tx>
          <c:spPr>
            <a:solidFill>
              <a:srgbClr val="FFCC00"/>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tx>
                <c:rich>
                  <a:bodyPr/>
                  <a:lstStyle/>
                  <a:p>
                    <a:r>
                      <a:rPr lang="en-US"/>
                      <a:t>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7E2-49A5-90B6-C69B08C3C855}"/>
                </c:ext>
              </c:extLst>
            </c:dLbl>
            <c:dLbl>
              <c:idx val="1"/>
              <c:tx>
                <c:rich>
                  <a:bodyPr/>
                  <a:lstStyle/>
                  <a:p>
                    <a:r>
                      <a:rPr lang="en-US"/>
                      <a:t>18%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E2-49A5-90B6-C69B08C3C855}"/>
                </c:ext>
              </c:extLst>
            </c:dLbl>
            <c:dLbl>
              <c:idx val="2"/>
              <c:tx>
                <c:rich>
                  <a:bodyPr/>
                  <a:lstStyle/>
                  <a:p>
                    <a:r>
                      <a:rPr lang="en-US"/>
                      <a:t>15%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7E2-49A5-90B6-C69B08C3C855}"/>
                </c:ext>
              </c:extLst>
            </c:dLbl>
            <c:dLbl>
              <c:idx val="3"/>
              <c:tx>
                <c:rich>
                  <a:bodyPr/>
                  <a:lstStyle/>
                  <a:p>
                    <a:r>
                      <a:rPr lang="en-US"/>
                      <a:t>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7E2-49A5-90B6-C69B08C3C855}"/>
                </c:ext>
              </c:extLst>
            </c:dLbl>
            <c:dLbl>
              <c:idx val="4"/>
              <c:tx>
                <c:rich>
                  <a:bodyPr/>
                  <a:lstStyle/>
                  <a:p>
                    <a:r>
                      <a:rPr lang="en-US"/>
                      <a:t>24%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7E2-49A5-90B6-C69B08C3C855}"/>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2021 Math 129-130 chart'!$A$5:$A$9</c:f>
              <c:strCache>
                <c:ptCount val="5"/>
                <c:pt idx="0">
                  <c:v>A</c:v>
                </c:pt>
                <c:pt idx="1">
                  <c:v>B</c:v>
                </c:pt>
                <c:pt idx="2">
                  <c:v>C</c:v>
                </c:pt>
                <c:pt idx="3">
                  <c:v>D</c:v>
                </c:pt>
                <c:pt idx="4">
                  <c:v>F</c:v>
                </c:pt>
              </c:strCache>
            </c:strRef>
          </c:cat>
          <c:val>
            <c:numRef>
              <c:f>'Fall 2021 Math 129-130 chart'!$B$5:$B$9</c:f>
              <c:numCache>
                <c:formatCode>0</c:formatCode>
                <c:ptCount val="5"/>
                <c:pt idx="0">
                  <c:v>36.969696969696969</c:v>
                </c:pt>
                <c:pt idx="1">
                  <c:v>17.575757575757574</c:v>
                </c:pt>
                <c:pt idx="2">
                  <c:v>15.151515151515152</c:v>
                </c:pt>
                <c:pt idx="3">
                  <c:v>6.666666666666667</c:v>
                </c:pt>
                <c:pt idx="4">
                  <c:v>23.636363636363637</c:v>
                </c:pt>
              </c:numCache>
            </c:numRef>
          </c:val>
          <c:extLst>
            <c:ext xmlns:c16="http://schemas.microsoft.com/office/drawing/2014/chart" uri="{C3380CC4-5D6E-409C-BE32-E72D297353CC}">
              <c16:uniqueId val="{00000005-57E2-49A5-90B6-C69B08C3C855}"/>
            </c:ext>
          </c:extLst>
        </c:ser>
        <c:ser>
          <c:idx val="1"/>
          <c:order val="1"/>
          <c:tx>
            <c:strRef>
              <c:f>'Fall 2021 Math 129-130 chart'!$C$3:$C$4</c:f>
              <c:strCache>
                <c:ptCount val="2"/>
                <c:pt idx="0">
                  <c:v>Fall 2021</c:v>
                </c:pt>
                <c:pt idx="1">
                  <c:v>Math 130</c:v>
                </c:pt>
              </c:strCache>
            </c:strRef>
          </c:tx>
          <c:spPr>
            <a:solidFill>
              <a:srgbClr val="0000FF"/>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tx>
                <c:rich>
                  <a:bodyPr/>
                  <a:lstStyle/>
                  <a:p>
                    <a:fld id="{2E6D5C82-2A7E-4C19-90A4-D1CD140DE9F3}"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7E2-49A5-90B6-C69B08C3C855}"/>
                </c:ext>
              </c:extLst>
            </c:dLbl>
            <c:dLbl>
              <c:idx val="1"/>
              <c:tx>
                <c:rich>
                  <a:bodyPr/>
                  <a:lstStyle/>
                  <a:p>
                    <a:r>
                      <a:rPr lang="en-US"/>
                      <a:t>24%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7E2-49A5-90B6-C69B08C3C855}"/>
                </c:ext>
              </c:extLst>
            </c:dLbl>
            <c:dLbl>
              <c:idx val="2"/>
              <c:tx>
                <c:rich>
                  <a:bodyPr/>
                  <a:lstStyle/>
                  <a:p>
                    <a:r>
                      <a:rPr lang="en-US"/>
                      <a:t>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7E2-49A5-90B6-C69B08C3C855}"/>
                </c:ext>
              </c:extLst>
            </c:dLbl>
            <c:dLbl>
              <c:idx val="3"/>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7E2-49A5-90B6-C69B08C3C855}"/>
                </c:ext>
              </c:extLst>
            </c:dLbl>
            <c:dLbl>
              <c:idx val="4"/>
              <c:tx>
                <c:rich>
                  <a:bodyPr/>
                  <a:lstStyle/>
                  <a:p>
                    <a:r>
                      <a:rPr lang="en-US"/>
                      <a:t>20%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7E2-49A5-90B6-C69B08C3C855}"/>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2021 Math 129-130 chart'!$A$5:$A$9</c:f>
              <c:strCache>
                <c:ptCount val="5"/>
                <c:pt idx="0">
                  <c:v>A</c:v>
                </c:pt>
                <c:pt idx="1">
                  <c:v>B</c:v>
                </c:pt>
                <c:pt idx="2">
                  <c:v>C</c:v>
                </c:pt>
                <c:pt idx="3">
                  <c:v>D</c:v>
                </c:pt>
                <c:pt idx="4">
                  <c:v>F</c:v>
                </c:pt>
              </c:strCache>
            </c:strRef>
          </c:cat>
          <c:val>
            <c:numRef>
              <c:f>'Fall 2021 Math 129-130 chart'!$C$5:$C$9</c:f>
              <c:numCache>
                <c:formatCode>0</c:formatCode>
                <c:ptCount val="5"/>
                <c:pt idx="0">
                  <c:v>16.513761467889911</c:v>
                </c:pt>
                <c:pt idx="1">
                  <c:v>23.853211009174313</c:v>
                </c:pt>
                <c:pt idx="2">
                  <c:v>28.440366972477065</c:v>
                </c:pt>
                <c:pt idx="3">
                  <c:v>11.467889908256881</c:v>
                </c:pt>
                <c:pt idx="4">
                  <c:v>19.724770642201836</c:v>
                </c:pt>
              </c:numCache>
            </c:numRef>
          </c:val>
          <c:extLst>
            <c:ext xmlns:c16="http://schemas.microsoft.com/office/drawing/2014/chart" uri="{C3380CC4-5D6E-409C-BE32-E72D297353CC}">
              <c16:uniqueId val="{0000000B-57E2-49A5-90B6-C69B08C3C855}"/>
            </c:ext>
          </c:extLst>
        </c:ser>
        <c:dLbls>
          <c:dLblPos val="inEnd"/>
          <c:showLegendKey val="0"/>
          <c:showVal val="1"/>
          <c:showCatName val="0"/>
          <c:showSerName val="0"/>
          <c:showPercent val="0"/>
          <c:showBubbleSize val="0"/>
        </c:dLbls>
        <c:gapWidth val="100"/>
        <c:overlap val="-5"/>
        <c:axId val="854806944"/>
        <c:axId val="834666688"/>
      </c:barChart>
      <c:catAx>
        <c:axId val="8548069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Grade</a:t>
                </a:r>
              </a:p>
            </c:rich>
          </c:tx>
          <c:layout>
            <c:manualLayout>
              <c:xMode val="edge"/>
              <c:yMode val="edge"/>
              <c:x val="0.50194774588249624"/>
              <c:y val="0.862022589338430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4666688"/>
        <c:crosses val="autoZero"/>
        <c:auto val="1"/>
        <c:lblAlgn val="ctr"/>
        <c:lblOffset val="100"/>
        <c:noMultiLvlLbl val="0"/>
      </c:catAx>
      <c:valAx>
        <c:axId val="834666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5.6227974240681058E-3"/>
              <c:y val="0.31696222127883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4806944"/>
        <c:crosses val="autoZero"/>
        <c:crossBetween val="between"/>
      </c:valAx>
      <c:spPr>
        <a:noFill/>
        <a:ln>
          <a:noFill/>
        </a:ln>
        <a:effectLst/>
      </c:spPr>
    </c:plotArea>
    <c:legend>
      <c:legendPos val="b"/>
      <c:layout>
        <c:manualLayout>
          <c:xMode val="edge"/>
          <c:yMode val="edge"/>
          <c:x val="0.10073874703353164"/>
          <c:y val="0.94286897519305934"/>
          <c:w val="0.33070567170247944"/>
          <c:h val="5.71310248069406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'Fall 22 MATH 134 - SMAT 121'!$M$11:$M$12</c:f>
              <c:strCache>
                <c:ptCount val="2"/>
                <c:pt idx="0">
                  <c:v>Fall 22</c:v>
                </c:pt>
                <c:pt idx="1">
                  <c:v>MATH 134</c:v>
                </c:pt>
              </c:strCache>
            </c:strRef>
          </c:tx>
          <c:spPr>
            <a:solidFill>
              <a:schemeClr val="accent1"/>
            </a:solidFill>
            <a:ln>
              <a:noFill/>
            </a:ln>
            <a:effectLst/>
          </c:spPr>
          <c:invertIfNegative val="0"/>
          <c:dLbls>
            <c:dLbl>
              <c:idx val="0"/>
              <c:tx>
                <c:rich>
                  <a:bodyPr/>
                  <a:lstStyle/>
                  <a:p>
                    <a:fld id="{FE0C6F84-E158-4F3C-B29E-67E00137A26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27-44CD-BF34-4B4F07F54236}"/>
                </c:ext>
              </c:extLst>
            </c:dLbl>
            <c:dLbl>
              <c:idx val="1"/>
              <c:tx>
                <c:rich>
                  <a:bodyPr/>
                  <a:lstStyle/>
                  <a:p>
                    <a:fld id="{64D62075-B77B-4363-86B4-0C5479067147}"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627-44CD-BF34-4B4F07F54236}"/>
                </c:ext>
              </c:extLst>
            </c:dLbl>
            <c:dLbl>
              <c:idx val="2"/>
              <c:tx>
                <c:rich>
                  <a:bodyPr/>
                  <a:lstStyle/>
                  <a:p>
                    <a:fld id="{825F6286-4CF6-4956-8D2D-95E2C3761665}"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627-44CD-BF34-4B4F07F54236}"/>
                </c:ext>
              </c:extLst>
            </c:dLbl>
            <c:dLbl>
              <c:idx val="3"/>
              <c:tx>
                <c:rich>
                  <a:bodyPr/>
                  <a:lstStyle/>
                  <a:p>
                    <a:fld id="{10ACC4AD-6478-4E93-AB53-7C761FAC92E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627-44CD-BF34-4B4F07F54236}"/>
                </c:ext>
              </c:extLst>
            </c:dLbl>
            <c:dLbl>
              <c:idx val="4"/>
              <c:tx>
                <c:rich>
                  <a:bodyPr/>
                  <a:lstStyle/>
                  <a:p>
                    <a:fld id="{38434D3B-1414-4C53-823C-1646ED10FED7}"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627-44CD-BF34-4B4F07F54236}"/>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22 MATH 134 - SMAT 121'!$L$13:$L$17</c:f>
              <c:strCache>
                <c:ptCount val="5"/>
                <c:pt idx="0">
                  <c:v>A</c:v>
                </c:pt>
                <c:pt idx="1">
                  <c:v>B</c:v>
                </c:pt>
                <c:pt idx="2">
                  <c:v>C</c:v>
                </c:pt>
                <c:pt idx="3">
                  <c:v>D</c:v>
                </c:pt>
                <c:pt idx="4">
                  <c:v>F</c:v>
                </c:pt>
              </c:strCache>
            </c:strRef>
          </c:cat>
          <c:val>
            <c:numRef>
              <c:f>'Fall 22 MATH 134 - SMAT 121'!$M$13:$M$17</c:f>
              <c:numCache>
                <c:formatCode>General</c:formatCode>
                <c:ptCount val="5"/>
                <c:pt idx="0">
                  <c:v>27</c:v>
                </c:pt>
                <c:pt idx="1">
                  <c:v>28</c:v>
                </c:pt>
                <c:pt idx="2">
                  <c:v>24</c:v>
                </c:pt>
                <c:pt idx="3">
                  <c:v>10</c:v>
                </c:pt>
                <c:pt idx="4">
                  <c:v>11</c:v>
                </c:pt>
              </c:numCache>
            </c:numRef>
          </c:val>
          <c:extLst>
            <c:ext xmlns:c16="http://schemas.microsoft.com/office/drawing/2014/chart" uri="{C3380CC4-5D6E-409C-BE32-E72D297353CC}">
              <c16:uniqueId val="{00000000-5627-44CD-BF34-4B4F07F54236}"/>
            </c:ext>
          </c:extLst>
        </c:ser>
        <c:ser>
          <c:idx val="1"/>
          <c:order val="1"/>
          <c:tx>
            <c:strRef>
              <c:f>'Fall 22 MATH 134 - SMAT 121'!$N$11:$N$12</c:f>
              <c:strCache>
                <c:ptCount val="2"/>
                <c:pt idx="0">
                  <c:v>Fall 22</c:v>
                </c:pt>
                <c:pt idx="1">
                  <c:v>SMAT 121</c:v>
                </c:pt>
              </c:strCache>
            </c:strRef>
          </c:tx>
          <c:spPr>
            <a:solidFill>
              <a:schemeClr val="accent2"/>
            </a:solidFill>
            <a:ln>
              <a:noFill/>
            </a:ln>
            <a:effectLst/>
          </c:spPr>
          <c:invertIfNegative val="0"/>
          <c:dLbls>
            <c:dLbl>
              <c:idx val="0"/>
              <c:tx>
                <c:rich>
                  <a:bodyPr/>
                  <a:lstStyle/>
                  <a:p>
                    <a:fld id="{F374F289-0B60-4AD8-A5CE-842A2D3E425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27-44CD-BF34-4B4F07F54236}"/>
                </c:ext>
              </c:extLst>
            </c:dLbl>
            <c:dLbl>
              <c:idx val="1"/>
              <c:tx>
                <c:rich>
                  <a:bodyPr/>
                  <a:lstStyle/>
                  <a:p>
                    <a:fld id="{B0758996-04A8-4EBC-BD3D-3EE1671BAAE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627-44CD-BF34-4B4F07F54236}"/>
                </c:ext>
              </c:extLst>
            </c:dLbl>
            <c:dLbl>
              <c:idx val="2"/>
              <c:tx>
                <c:rich>
                  <a:bodyPr/>
                  <a:lstStyle/>
                  <a:p>
                    <a:fld id="{50AC18B4-0B6C-4C3C-92D1-16EA883C7240}"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627-44CD-BF34-4B4F07F54236}"/>
                </c:ext>
              </c:extLst>
            </c:dLbl>
            <c:dLbl>
              <c:idx val="3"/>
              <c:tx>
                <c:rich>
                  <a:bodyPr/>
                  <a:lstStyle/>
                  <a:p>
                    <a:fld id="{CB117079-DE59-42DA-99A4-9AA1B45E289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627-44CD-BF34-4B4F07F54236}"/>
                </c:ext>
              </c:extLst>
            </c:dLbl>
            <c:dLbl>
              <c:idx val="4"/>
              <c:tx>
                <c:rich>
                  <a:bodyPr/>
                  <a:lstStyle/>
                  <a:p>
                    <a:fld id="{2DBF47AC-13A2-484C-85E1-4CF8E38CB392}"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627-44CD-BF34-4B4F07F54236}"/>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22 MATH 134 - SMAT 121'!$L$13:$L$17</c:f>
              <c:strCache>
                <c:ptCount val="5"/>
                <c:pt idx="0">
                  <c:v>A</c:v>
                </c:pt>
                <c:pt idx="1">
                  <c:v>B</c:v>
                </c:pt>
                <c:pt idx="2">
                  <c:v>C</c:v>
                </c:pt>
                <c:pt idx="3">
                  <c:v>D</c:v>
                </c:pt>
                <c:pt idx="4">
                  <c:v>F</c:v>
                </c:pt>
              </c:strCache>
            </c:strRef>
          </c:cat>
          <c:val>
            <c:numRef>
              <c:f>'Fall 22 MATH 134 - SMAT 121'!$N$13:$N$17</c:f>
              <c:numCache>
                <c:formatCode>General</c:formatCode>
                <c:ptCount val="5"/>
                <c:pt idx="0">
                  <c:v>16</c:v>
                </c:pt>
                <c:pt idx="1">
                  <c:v>26</c:v>
                </c:pt>
                <c:pt idx="2">
                  <c:v>28</c:v>
                </c:pt>
                <c:pt idx="3">
                  <c:v>13</c:v>
                </c:pt>
                <c:pt idx="4">
                  <c:v>18</c:v>
                </c:pt>
              </c:numCache>
            </c:numRef>
          </c:val>
          <c:extLst>
            <c:ext xmlns:c16="http://schemas.microsoft.com/office/drawing/2014/chart" uri="{C3380CC4-5D6E-409C-BE32-E72D297353CC}">
              <c16:uniqueId val="{00000001-5627-44CD-BF34-4B4F07F54236}"/>
            </c:ext>
          </c:extLst>
        </c:ser>
        <c:dLbls>
          <c:dLblPos val="inEnd"/>
          <c:showLegendKey val="0"/>
          <c:showVal val="1"/>
          <c:showCatName val="0"/>
          <c:showSerName val="0"/>
          <c:showPercent val="0"/>
          <c:showBubbleSize val="0"/>
        </c:dLbls>
        <c:gapWidth val="100"/>
        <c:overlap val="-5"/>
        <c:axId val="864547136"/>
        <c:axId val="869119264"/>
      </c:barChart>
      <c:catAx>
        <c:axId val="8645471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Grade</a:t>
                </a:r>
              </a:p>
            </c:rich>
          </c:tx>
          <c:layout>
            <c:manualLayout>
              <c:xMode val="edge"/>
              <c:yMode val="edge"/>
              <c:x val="0.50086816044673332"/>
              <c:y val="0.862244732950897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69119264"/>
        <c:crosses val="autoZero"/>
        <c:auto val="1"/>
        <c:lblAlgn val="ctr"/>
        <c:lblOffset val="100"/>
        <c:noMultiLvlLbl val="0"/>
      </c:catAx>
      <c:valAx>
        <c:axId val="86911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0"/>
              <c:y val="0.309097526383218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4547136"/>
        <c:crosses val="autoZero"/>
        <c:crossBetween val="between"/>
      </c:valAx>
      <c:spPr>
        <a:noFill/>
        <a:ln>
          <a:noFill/>
        </a:ln>
        <a:effectLst/>
      </c:spPr>
    </c:plotArea>
    <c:legend>
      <c:legendPos val="b"/>
      <c:layout>
        <c:manualLayout>
          <c:xMode val="edge"/>
          <c:yMode val="edge"/>
          <c:x val="2.4829930384682655E-4"/>
          <c:y val="0.92312999651141658"/>
          <c:w val="0.33300793269118534"/>
          <c:h val="6.04404584231172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'Spring 23 MATH 134 - SMAT 121'!$M$11:$M$12</c:f>
              <c:strCache>
                <c:ptCount val="2"/>
                <c:pt idx="0">
                  <c:v>Spring 23</c:v>
                </c:pt>
                <c:pt idx="1">
                  <c:v>MATH 134</c:v>
                </c:pt>
              </c:strCache>
            </c:strRef>
          </c:tx>
          <c:spPr>
            <a:solidFill>
              <a:schemeClr val="accent4">
                <a:lumMod val="75000"/>
              </a:schemeClr>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FA221993-9C3D-4A98-847A-55FF6BDABF19}"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0678-438E-93F2-49FE9C23DD89}"/>
                </c:ext>
              </c:extLst>
            </c:dLbl>
            <c:dLbl>
              <c:idx val="1"/>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30888479-1979-460C-9F68-B5619F000869}"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0678-438E-93F2-49FE9C23DD89}"/>
                </c:ext>
              </c:extLst>
            </c:dLbl>
            <c:dLbl>
              <c:idx val="2"/>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8137D109-1AAF-4674-8274-09F35D414F6E}"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0678-438E-93F2-49FE9C23DD89}"/>
                </c:ext>
              </c:extLst>
            </c:dLbl>
            <c:dLbl>
              <c:idx val="3"/>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86D68DD5-DB48-4D4D-A49A-3632ED78906B}"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0678-438E-93F2-49FE9C23DD89}"/>
                </c:ext>
              </c:extLst>
            </c:dLbl>
            <c:dLbl>
              <c:idx val="4"/>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8F1646CA-7232-4394-BA68-7E7467538A7C}"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0678-438E-93F2-49FE9C23DD8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134 - SMAT 121'!$L$13:$L$17</c:f>
              <c:strCache>
                <c:ptCount val="5"/>
                <c:pt idx="0">
                  <c:v>A</c:v>
                </c:pt>
                <c:pt idx="1">
                  <c:v>B</c:v>
                </c:pt>
                <c:pt idx="2">
                  <c:v>C</c:v>
                </c:pt>
                <c:pt idx="3">
                  <c:v>D</c:v>
                </c:pt>
                <c:pt idx="4">
                  <c:v>F</c:v>
                </c:pt>
              </c:strCache>
            </c:strRef>
          </c:cat>
          <c:val>
            <c:numRef>
              <c:f>'Spring 23 MATH 134 - SMAT 121'!$M$13:$M$17</c:f>
              <c:numCache>
                <c:formatCode>General</c:formatCode>
                <c:ptCount val="5"/>
                <c:pt idx="0">
                  <c:v>20</c:v>
                </c:pt>
                <c:pt idx="1">
                  <c:v>25</c:v>
                </c:pt>
                <c:pt idx="2">
                  <c:v>34</c:v>
                </c:pt>
                <c:pt idx="3">
                  <c:v>9</c:v>
                </c:pt>
                <c:pt idx="4">
                  <c:v>12</c:v>
                </c:pt>
              </c:numCache>
            </c:numRef>
          </c:val>
          <c:extLst>
            <c:ext xmlns:c16="http://schemas.microsoft.com/office/drawing/2014/chart" uri="{C3380CC4-5D6E-409C-BE32-E72D297353CC}">
              <c16:uniqueId val="{00000000-0678-438E-93F2-49FE9C23DD89}"/>
            </c:ext>
          </c:extLst>
        </c:ser>
        <c:ser>
          <c:idx val="1"/>
          <c:order val="1"/>
          <c:tx>
            <c:strRef>
              <c:f>'Spring 23 MATH 134 - SMAT 121'!$N$11:$N$12</c:f>
              <c:strCache>
                <c:ptCount val="2"/>
                <c:pt idx="0">
                  <c:v>Spring 23</c:v>
                </c:pt>
                <c:pt idx="1">
                  <c:v>SMAT 121</c:v>
                </c:pt>
              </c:strCache>
            </c:strRef>
          </c:tx>
          <c:spPr>
            <a:solidFill>
              <a:schemeClr val="accent3">
                <a:lumMod val="75000"/>
              </a:schemeClr>
            </a:solidFill>
            <a:ln>
              <a:noFill/>
            </a:ln>
            <a:effectLst/>
          </c:spPr>
          <c:invertIfNegative val="0"/>
          <c:dLbls>
            <c:dLbl>
              <c:idx val="0"/>
              <c:tx>
                <c:rich>
                  <a:bodyPr/>
                  <a:lstStyle/>
                  <a:p>
                    <a:fld id="{9951DB0C-D845-46DF-B84D-E3D403BB8F03}"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78-438E-93F2-49FE9C23DD89}"/>
                </c:ext>
              </c:extLst>
            </c:dLbl>
            <c:dLbl>
              <c:idx val="1"/>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2663A526-F7C3-4542-BE28-B717B8D84347}"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0678-438E-93F2-49FE9C23DD89}"/>
                </c:ext>
              </c:extLst>
            </c:dLbl>
            <c:dLbl>
              <c:idx val="2"/>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C6627132-5173-4326-93A5-38DCD0E53C45}"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0678-438E-93F2-49FE9C23DD89}"/>
                </c:ext>
              </c:extLst>
            </c:dLbl>
            <c:dLbl>
              <c:idx val="3"/>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4378DF82-E31D-4906-95B5-035692750118}"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0678-438E-93F2-49FE9C23DD89}"/>
                </c:ext>
              </c:extLst>
            </c:dLbl>
            <c:dLbl>
              <c:idx val="4"/>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3AD1DA99-8879-44A0-A5DE-40276CB115A6}" type="VALUE">
                      <a:rPr lang="en-US" smtClean="0"/>
                      <a:pPr>
                        <a:defRPr sz="1400" b="1" i="0" u="none" strike="noStrike" kern="1200" baseline="0">
                          <a:solidFill>
                            <a:schemeClr val="bg1"/>
                          </a:solidFill>
                          <a:latin typeface="+mn-lt"/>
                          <a:ea typeface="+mn-ea"/>
                          <a:cs typeface="+mn-cs"/>
                        </a:defRPr>
                      </a:pPr>
                      <a:t>[VALUE]</a:t>
                    </a:fld>
                    <a:r>
                      <a:rPr lang="en-US" dirty="0"/>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0678-438E-93F2-49FE9C23DD8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134 - SMAT 121'!$L$13:$L$17</c:f>
              <c:strCache>
                <c:ptCount val="5"/>
                <c:pt idx="0">
                  <c:v>A</c:v>
                </c:pt>
                <c:pt idx="1">
                  <c:v>B</c:v>
                </c:pt>
                <c:pt idx="2">
                  <c:v>C</c:v>
                </c:pt>
                <c:pt idx="3">
                  <c:v>D</c:v>
                </c:pt>
                <c:pt idx="4">
                  <c:v>F</c:v>
                </c:pt>
              </c:strCache>
            </c:strRef>
          </c:cat>
          <c:val>
            <c:numRef>
              <c:f>'Spring 23 MATH 134 - SMAT 121'!$N$13:$N$17</c:f>
              <c:numCache>
                <c:formatCode>General</c:formatCode>
                <c:ptCount val="5"/>
                <c:pt idx="0">
                  <c:v>9</c:v>
                </c:pt>
                <c:pt idx="1">
                  <c:v>18</c:v>
                </c:pt>
                <c:pt idx="2">
                  <c:v>18</c:v>
                </c:pt>
                <c:pt idx="3">
                  <c:v>13</c:v>
                </c:pt>
                <c:pt idx="4">
                  <c:v>41</c:v>
                </c:pt>
              </c:numCache>
            </c:numRef>
          </c:val>
          <c:extLst>
            <c:ext xmlns:c16="http://schemas.microsoft.com/office/drawing/2014/chart" uri="{C3380CC4-5D6E-409C-BE32-E72D297353CC}">
              <c16:uniqueId val="{00000001-0678-438E-93F2-49FE9C23DD89}"/>
            </c:ext>
          </c:extLst>
        </c:ser>
        <c:dLbls>
          <c:dLblPos val="inEnd"/>
          <c:showLegendKey val="0"/>
          <c:showVal val="1"/>
          <c:showCatName val="0"/>
          <c:showSerName val="0"/>
          <c:showPercent val="0"/>
          <c:showBubbleSize val="0"/>
        </c:dLbls>
        <c:gapWidth val="100"/>
        <c:overlap val="-5"/>
        <c:axId val="838501712"/>
        <c:axId val="999821824"/>
      </c:barChart>
      <c:catAx>
        <c:axId val="838501712"/>
        <c:scaling>
          <c:orientation val="minMax"/>
        </c:scaling>
        <c:delete val="0"/>
        <c:axPos val="b"/>
        <c:title>
          <c:tx>
            <c:rich>
              <a:bodyPr/>
              <a:lstStyle/>
              <a:p>
                <a:pPr>
                  <a:defRPr b="0">
                    <a:solidFill>
                      <a:schemeClr val="tx1"/>
                    </a:solidFill>
                  </a:defRPr>
                </a:pPr>
                <a:r>
                  <a:rPr lang="en-US" b="0" dirty="0">
                    <a:solidFill>
                      <a:schemeClr val="tx1"/>
                    </a:solidFill>
                  </a:rPr>
                  <a:t>Grade</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99821824"/>
        <c:crosses val="autoZero"/>
        <c:auto val="1"/>
        <c:lblAlgn val="ctr"/>
        <c:lblOffset val="100"/>
        <c:noMultiLvlLbl val="0"/>
      </c:catAx>
      <c:valAx>
        <c:axId val="99982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b="0">
                    <a:solidFill>
                      <a:schemeClr val="tx1"/>
                    </a:solidFill>
                  </a:defRPr>
                </a:pPr>
                <a:r>
                  <a:rPr lang="en-US" b="0" dirty="0">
                    <a:solidFill>
                      <a:schemeClr val="tx1"/>
                    </a:solidFill>
                  </a:rPr>
                  <a:t>Percentage</a:t>
                </a:r>
              </a:p>
            </c:rich>
          </c:tx>
          <c:layout>
            <c:manualLayout>
              <c:xMode val="edge"/>
              <c:yMode val="edge"/>
              <c:x val="0"/>
              <c:y val="0.32519057016600522"/>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8501712"/>
        <c:crosses val="autoZero"/>
        <c:crossBetween val="between"/>
      </c:valAx>
      <c:spPr>
        <a:noFill/>
        <a:ln>
          <a:noFill/>
        </a:ln>
        <a:effectLst/>
      </c:spPr>
    </c:plotArea>
    <c:legend>
      <c:legendPos val="b"/>
      <c:layout>
        <c:manualLayout>
          <c:xMode val="edge"/>
          <c:yMode val="edge"/>
          <c:x val="3.2415852795932747E-4"/>
          <c:y val="0.94543726468869083"/>
          <c:w val="0.3667010859491176"/>
          <c:h val="5.45627353113092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'Spring 23 MATH 134 - SMAT 121'!$X$21:$X$22</c:f>
              <c:strCache>
                <c:ptCount val="2"/>
                <c:pt idx="0">
                  <c:v>Year 2</c:v>
                </c:pt>
                <c:pt idx="1">
                  <c:v>MATH 134</c:v>
                </c:pt>
              </c:strCache>
            </c:strRef>
          </c:tx>
          <c:spPr>
            <a:solidFill>
              <a:schemeClr val="accent1"/>
            </a:solidFill>
            <a:ln>
              <a:noFill/>
            </a:ln>
            <a:effectLst/>
          </c:spPr>
          <c:invertIfNegative val="0"/>
          <c:dLbls>
            <c:dLbl>
              <c:idx val="0"/>
              <c:tx>
                <c:rich>
                  <a:bodyPr/>
                  <a:lstStyle/>
                  <a:p>
                    <a:fld id="{28CA5C18-B325-4101-B0A5-3A7BE19361A1}"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17-4A3D-A8F9-D832B398DB56}"/>
                </c:ext>
              </c:extLst>
            </c:dLbl>
            <c:dLbl>
              <c:idx val="1"/>
              <c:tx>
                <c:rich>
                  <a:bodyPr/>
                  <a:lstStyle/>
                  <a:p>
                    <a:fld id="{BE3043CA-49EE-4061-9C9E-B8D19E5CAF4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17-4A3D-A8F9-D832B398DB56}"/>
                </c:ext>
              </c:extLst>
            </c:dLbl>
            <c:dLbl>
              <c:idx val="2"/>
              <c:tx>
                <c:rich>
                  <a:bodyPr/>
                  <a:lstStyle/>
                  <a:p>
                    <a:fld id="{A5855818-D9A6-49A5-AAD6-EE0FAB661F67}"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417-4A3D-A8F9-D832B398DB56}"/>
                </c:ext>
              </c:extLst>
            </c:dLbl>
            <c:dLbl>
              <c:idx val="3"/>
              <c:tx>
                <c:rich>
                  <a:bodyPr/>
                  <a:lstStyle/>
                  <a:p>
                    <a:fld id="{F94170EA-67F9-4E15-BAB3-7270D4E6187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417-4A3D-A8F9-D832B398DB56}"/>
                </c:ext>
              </c:extLst>
            </c:dLbl>
            <c:dLbl>
              <c:idx val="4"/>
              <c:tx>
                <c:rich>
                  <a:bodyPr/>
                  <a:lstStyle/>
                  <a:p>
                    <a:fld id="{407E8D00-48BB-4202-BE20-3A3CFD5794C0}"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417-4A3D-A8F9-D832B398DB56}"/>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134 - SMAT 121'!$W$23:$W$27</c:f>
              <c:strCache>
                <c:ptCount val="5"/>
                <c:pt idx="0">
                  <c:v>A</c:v>
                </c:pt>
                <c:pt idx="1">
                  <c:v>B</c:v>
                </c:pt>
                <c:pt idx="2">
                  <c:v>C</c:v>
                </c:pt>
                <c:pt idx="3">
                  <c:v>D</c:v>
                </c:pt>
                <c:pt idx="4">
                  <c:v>F</c:v>
                </c:pt>
              </c:strCache>
            </c:strRef>
          </c:cat>
          <c:val>
            <c:numRef>
              <c:f>'Spring 23 MATH 134 - SMAT 121'!$X$23:$X$27</c:f>
              <c:numCache>
                <c:formatCode>General</c:formatCode>
                <c:ptCount val="5"/>
                <c:pt idx="0">
                  <c:v>24</c:v>
                </c:pt>
                <c:pt idx="1">
                  <c:v>27</c:v>
                </c:pt>
                <c:pt idx="2">
                  <c:v>28</c:v>
                </c:pt>
                <c:pt idx="3">
                  <c:v>9</c:v>
                </c:pt>
                <c:pt idx="4">
                  <c:v>11</c:v>
                </c:pt>
              </c:numCache>
            </c:numRef>
          </c:val>
          <c:extLst>
            <c:ext xmlns:c16="http://schemas.microsoft.com/office/drawing/2014/chart" uri="{C3380CC4-5D6E-409C-BE32-E72D297353CC}">
              <c16:uniqueId val="{00000000-2417-4A3D-A8F9-D832B398DB56}"/>
            </c:ext>
          </c:extLst>
        </c:ser>
        <c:ser>
          <c:idx val="1"/>
          <c:order val="1"/>
          <c:tx>
            <c:strRef>
              <c:f>'Spring 23 MATH 134 - SMAT 121'!$Y$21:$Y$22</c:f>
              <c:strCache>
                <c:ptCount val="2"/>
                <c:pt idx="0">
                  <c:v>Year 2</c:v>
                </c:pt>
                <c:pt idx="1">
                  <c:v>SMAT 121</c:v>
                </c:pt>
              </c:strCache>
            </c:strRef>
          </c:tx>
          <c:spPr>
            <a:solidFill>
              <a:srgbClr val="CCCC00"/>
            </a:solidFill>
            <a:ln>
              <a:noFill/>
            </a:ln>
            <a:effectLst/>
          </c:spPr>
          <c:invertIfNegative val="0"/>
          <c:dLbls>
            <c:dLbl>
              <c:idx val="0"/>
              <c:tx>
                <c:rich>
                  <a:bodyPr/>
                  <a:lstStyle/>
                  <a:p>
                    <a:fld id="{3DD0F5F8-139F-4760-9E22-7A1E1039175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17-4A3D-A8F9-D832B398DB56}"/>
                </c:ext>
              </c:extLst>
            </c:dLbl>
            <c:dLbl>
              <c:idx val="1"/>
              <c:tx>
                <c:rich>
                  <a:bodyPr/>
                  <a:lstStyle/>
                  <a:p>
                    <a:fld id="{FE7E6445-0BE2-4423-9F2E-B7A23A6F6952}"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417-4A3D-A8F9-D832B398DB56}"/>
                </c:ext>
              </c:extLst>
            </c:dLbl>
            <c:dLbl>
              <c:idx val="2"/>
              <c:tx>
                <c:rich>
                  <a:bodyPr/>
                  <a:lstStyle/>
                  <a:p>
                    <a:fld id="{CB3F8D14-5CF4-4EE1-B56A-79774875DFF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417-4A3D-A8F9-D832B398DB56}"/>
                </c:ext>
              </c:extLst>
            </c:dLbl>
            <c:dLbl>
              <c:idx val="3"/>
              <c:tx>
                <c:rich>
                  <a:bodyPr/>
                  <a:lstStyle/>
                  <a:p>
                    <a:fld id="{9E304B4F-221F-4F7C-9263-6C692749D13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417-4A3D-A8F9-D832B398DB56}"/>
                </c:ext>
              </c:extLst>
            </c:dLbl>
            <c:dLbl>
              <c:idx val="4"/>
              <c:tx>
                <c:rich>
                  <a:bodyPr/>
                  <a:lstStyle/>
                  <a:p>
                    <a:fld id="{43ACB310-66A9-4D5D-AD59-17BB87E02EA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417-4A3D-A8F9-D832B398DB56}"/>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134 - SMAT 121'!$W$23:$W$27</c:f>
              <c:strCache>
                <c:ptCount val="5"/>
                <c:pt idx="0">
                  <c:v>A</c:v>
                </c:pt>
                <c:pt idx="1">
                  <c:v>B</c:v>
                </c:pt>
                <c:pt idx="2">
                  <c:v>C</c:v>
                </c:pt>
                <c:pt idx="3">
                  <c:v>D</c:v>
                </c:pt>
                <c:pt idx="4">
                  <c:v>F</c:v>
                </c:pt>
              </c:strCache>
            </c:strRef>
          </c:cat>
          <c:val>
            <c:numRef>
              <c:f>'Spring 23 MATH 134 - SMAT 121'!$Y$23:$Y$27</c:f>
              <c:numCache>
                <c:formatCode>General</c:formatCode>
                <c:ptCount val="5"/>
                <c:pt idx="0">
                  <c:v>14</c:v>
                </c:pt>
                <c:pt idx="1">
                  <c:v>23</c:v>
                </c:pt>
                <c:pt idx="2">
                  <c:v>24</c:v>
                </c:pt>
                <c:pt idx="3">
                  <c:v>13</c:v>
                </c:pt>
                <c:pt idx="4">
                  <c:v>26</c:v>
                </c:pt>
              </c:numCache>
            </c:numRef>
          </c:val>
          <c:extLst>
            <c:ext xmlns:c16="http://schemas.microsoft.com/office/drawing/2014/chart" uri="{C3380CC4-5D6E-409C-BE32-E72D297353CC}">
              <c16:uniqueId val="{00000001-2417-4A3D-A8F9-D832B398DB56}"/>
            </c:ext>
          </c:extLst>
        </c:ser>
        <c:dLbls>
          <c:dLblPos val="inEnd"/>
          <c:showLegendKey val="0"/>
          <c:showVal val="1"/>
          <c:showCatName val="0"/>
          <c:showSerName val="0"/>
          <c:showPercent val="0"/>
          <c:showBubbleSize val="0"/>
        </c:dLbls>
        <c:gapWidth val="80"/>
        <c:overlap val="-5"/>
        <c:axId val="837574272"/>
        <c:axId val="999920000"/>
      </c:barChart>
      <c:catAx>
        <c:axId val="8375742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Grade</a:t>
                </a:r>
              </a:p>
            </c:rich>
          </c:tx>
          <c:layout>
            <c:manualLayout>
              <c:xMode val="edge"/>
              <c:yMode val="edge"/>
              <c:x val="0.50083067097218836"/>
              <c:y val="0.869912539589299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99920000"/>
        <c:crosses val="autoZero"/>
        <c:auto val="1"/>
        <c:lblAlgn val="ctr"/>
        <c:lblOffset val="100"/>
        <c:noMultiLvlLbl val="0"/>
      </c:catAx>
      <c:valAx>
        <c:axId val="999920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2.3869896600114417E-3"/>
              <c:y val="0.3119662252754580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7574272"/>
        <c:crosses val="autoZero"/>
        <c:crossBetween val="between"/>
      </c:valAx>
      <c:spPr>
        <a:noFill/>
        <a:ln>
          <a:noFill/>
        </a:ln>
        <a:effectLst/>
      </c:spPr>
    </c:plotArea>
    <c:legend>
      <c:legendPos val="b"/>
      <c:layout>
        <c:manualLayout>
          <c:xMode val="edge"/>
          <c:yMode val="edge"/>
          <c:x val="7.5763268019966639E-5"/>
          <c:y val="0.9377521320447576"/>
          <c:w val="0.32132050730298045"/>
          <c:h val="5.70761896132745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Passing</a:t>
            </a:r>
            <a:r>
              <a:rPr lang="en-US" baseline="0" dirty="0">
                <a:solidFill>
                  <a:schemeClr val="tx1"/>
                </a:solidFill>
              </a:rPr>
              <a:t> Rate:  Final Grade A, B or C </a:t>
            </a:r>
            <a:endParaRPr lang="en-US" dirty="0">
              <a:solidFill>
                <a:schemeClr val="tx1"/>
              </a:solidFill>
            </a:endParaRPr>
          </a:p>
        </c:rich>
      </c:tx>
      <c:layout>
        <c:manualLayout>
          <c:xMode val="edge"/>
          <c:yMode val="edge"/>
          <c:x val="0.34035830740503537"/>
          <c:y val="2.00354906894128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59925182934956E-2"/>
          <c:y val="0.14202665035781231"/>
          <c:w val="0.87846095659142098"/>
          <c:h val="0.59995979514232189"/>
        </c:manualLayout>
      </c:layout>
      <c:barChart>
        <c:barDir val="col"/>
        <c:grouping val="clustered"/>
        <c:varyColors val="0"/>
        <c:ser>
          <c:idx val="0"/>
          <c:order val="0"/>
          <c:tx>
            <c:strRef>
              <c:f>Sheet1!$B$1</c:f>
              <c:strCache>
                <c:ptCount val="1"/>
                <c:pt idx="0">
                  <c:v>SMAT121</c:v>
                </c:pt>
              </c:strCache>
            </c:strRef>
          </c:tx>
          <c:spPr>
            <a:solidFill>
              <a:srgbClr val="9966FF"/>
            </a:solidFill>
            <a:ln>
              <a:noFill/>
            </a:ln>
            <a:effectLst/>
          </c:spPr>
          <c:invertIfNegative val="0"/>
          <c:cat>
            <c:strRef>
              <c:f>Sheet1!$A$2:$A$5</c:f>
              <c:strCache>
                <c:ptCount val="4"/>
                <c:pt idx="0">
                  <c:v>FALL 21</c:v>
                </c:pt>
                <c:pt idx="1">
                  <c:v>SPRING 22</c:v>
                </c:pt>
                <c:pt idx="2">
                  <c:v>FALL 22</c:v>
                </c:pt>
                <c:pt idx="3">
                  <c:v>SPRING 23</c:v>
                </c:pt>
              </c:strCache>
            </c:strRef>
          </c:cat>
          <c:val>
            <c:numRef>
              <c:f>Sheet1!$B$2:$B$5</c:f>
              <c:numCache>
                <c:formatCode>General</c:formatCode>
                <c:ptCount val="4"/>
                <c:pt idx="0">
                  <c:v>60</c:v>
                </c:pt>
                <c:pt idx="1">
                  <c:v>56</c:v>
                </c:pt>
                <c:pt idx="2">
                  <c:v>69</c:v>
                </c:pt>
                <c:pt idx="3">
                  <c:v>46</c:v>
                </c:pt>
              </c:numCache>
            </c:numRef>
          </c:val>
          <c:extLst>
            <c:ext xmlns:c16="http://schemas.microsoft.com/office/drawing/2014/chart" uri="{C3380CC4-5D6E-409C-BE32-E72D297353CC}">
              <c16:uniqueId val="{00000000-47EA-4986-8091-BC420138366E}"/>
            </c:ext>
          </c:extLst>
        </c:ser>
        <c:ser>
          <c:idx val="1"/>
          <c:order val="1"/>
          <c:tx>
            <c:strRef>
              <c:f>Sheet1!$C$1</c:f>
              <c:strCache>
                <c:ptCount val="1"/>
                <c:pt idx="0">
                  <c:v>MATH 129</c:v>
                </c:pt>
              </c:strCache>
            </c:strRef>
          </c:tx>
          <c:spPr>
            <a:solidFill>
              <a:srgbClr val="92D050"/>
            </a:solidFill>
            <a:ln>
              <a:noFill/>
            </a:ln>
            <a:effectLst/>
          </c:spPr>
          <c:invertIfNegative val="0"/>
          <c:cat>
            <c:strRef>
              <c:f>Sheet1!$A$2:$A$5</c:f>
              <c:strCache>
                <c:ptCount val="4"/>
                <c:pt idx="0">
                  <c:v>FALL 21</c:v>
                </c:pt>
                <c:pt idx="1">
                  <c:v>SPRING 22</c:v>
                </c:pt>
                <c:pt idx="2">
                  <c:v>FALL 22</c:v>
                </c:pt>
                <c:pt idx="3">
                  <c:v>SPRING 23</c:v>
                </c:pt>
              </c:strCache>
            </c:strRef>
          </c:cat>
          <c:val>
            <c:numRef>
              <c:f>Sheet1!$C$2:$C$5</c:f>
              <c:numCache>
                <c:formatCode>General</c:formatCode>
                <c:ptCount val="4"/>
                <c:pt idx="0">
                  <c:v>73</c:v>
                </c:pt>
                <c:pt idx="1">
                  <c:v>71</c:v>
                </c:pt>
                <c:pt idx="2">
                  <c:v>64</c:v>
                </c:pt>
                <c:pt idx="3">
                  <c:v>60</c:v>
                </c:pt>
              </c:numCache>
            </c:numRef>
          </c:val>
          <c:extLst>
            <c:ext xmlns:c16="http://schemas.microsoft.com/office/drawing/2014/chart" uri="{C3380CC4-5D6E-409C-BE32-E72D297353CC}">
              <c16:uniqueId val="{00000001-47EA-4986-8091-BC420138366E}"/>
            </c:ext>
          </c:extLst>
        </c:ser>
        <c:ser>
          <c:idx val="2"/>
          <c:order val="2"/>
          <c:tx>
            <c:strRef>
              <c:f>Sheet1!$D$1</c:f>
              <c:strCache>
                <c:ptCount val="1"/>
                <c:pt idx="0">
                  <c:v>MATH 130</c:v>
                </c:pt>
              </c:strCache>
            </c:strRef>
          </c:tx>
          <c:spPr>
            <a:solidFill>
              <a:srgbClr val="FFFF00"/>
            </a:solidFill>
            <a:ln>
              <a:noFill/>
            </a:ln>
            <a:effectLst/>
          </c:spPr>
          <c:invertIfNegative val="0"/>
          <c:cat>
            <c:strRef>
              <c:f>Sheet1!$A$2:$A$5</c:f>
              <c:strCache>
                <c:ptCount val="4"/>
                <c:pt idx="0">
                  <c:v>FALL 21</c:v>
                </c:pt>
                <c:pt idx="1">
                  <c:v>SPRING 22</c:v>
                </c:pt>
                <c:pt idx="2">
                  <c:v>FALL 22</c:v>
                </c:pt>
                <c:pt idx="3">
                  <c:v>SPRING 23</c:v>
                </c:pt>
              </c:strCache>
            </c:strRef>
          </c:cat>
          <c:val>
            <c:numRef>
              <c:f>Sheet1!$D$2:$D$5</c:f>
              <c:numCache>
                <c:formatCode>General</c:formatCode>
                <c:ptCount val="4"/>
                <c:pt idx="0">
                  <c:v>69</c:v>
                </c:pt>
                <c:pt idx="1">
                  <c:v>54</c:v>
                </c:pt>
                <c:pt idx="2">
                  <c:v>56</c:v>
                </c:pt>
                <c:pt idx="3">
                  <c:v>59</c:v>
                </c:pt>
              </c:numCache>
            </c:numRef>
          </c:val>
          <c:extLst>
            <c:ext xmlns:c16="http://schemas.microsoft.com/office/drawing/2014/chart" uri="{C3380CC4-5D6E-409C-BE32-E72D297353CC}">
              <c16:uniqueId val="{00000002-47EA-4986-8091-BC420138366E}"/>
            </c:ext>
          </c:extLst>
        </c:ser>
        <c:ser>
          <c:idx val="3"/>
          <c:order val="3"/>
          <c:tx>
            <c:strRef>
              <c:f>Sheet1!$E$1</c:f>
              <c:strCache>
                <c:ptCount val="1"/>
                <c:pt idx="0">
                  <c:v>MATH134</c:v>
                </c:pt>
              </c:strCache>
            </c:strRef>
          </c:tx>
          <c:spPr>
            <a:solidFill>
              <a:srgbClr val="00B0F0"/>
            </a:solidFill>
            <a:ln>
              <a:noFill/>
            </a:ln>
            <a:effectLst/>
          </c:spPr>
          <c:invertIfNegative val="0"/>
          <c:cat>
            <c:strRef>
              <c:f>Sheet1!$A$2:$A$5</c:f>
              <c:strCache>
                <c:ptCount val="4"/>
                <c:pt idx="0">
                  <c:v>FALL 21</c:v>
                </c:pt>
                <c:pt idx="1">
                  <c:v>SPRING 22</c:v>
                </c:pt>
                <c:pt idx="2">
                  <c:v>FALL 22</c:v>
                </c:pt>
                <c:pt idx="3">
                  <c:v>SPRING 23</c:v>
                </c:pt>
              </c:strCache>
            </c:strRef>
          </c:cat>
          <c:val>
            <c:numRef>
              <c:f>Sheet1!$E$2:$E$5</c:f>
              <c:numCache>
                <c:formatCode>General</c:formatCode>
                <c:ptCount val="4"/>
                <c:pt idx="0">
                  <c:v>73</c:v>
                </c:pt>
                <c:pt idx="1">
                  <c:v>77</c:v>
                </c:pt>
                <c:pt idx="2">
                  <c:v>79</c:v>
                </c:pt>
                <c:pt idx="3">
                  <c:v>79</c:v>
                </c:pt>
              </c:numCache>
            </c:numRef>
          </c:val>
          <c:extLst>
            <c:ext xmlns:c16="http://schemas.microsoft.com/office/drawing/2014/chart" uri="{C3380CC4-5D6E-409C-BE32-E72D297353CC}">
              <c16:uniqueId val="{00000003-47EA-4986-8091-BC420138366E}"/>
            </c:ext>
          </c:extLst>
        </c:ser>
        <c:dLbls>
          <c:showLegendKey val="0"/>
          <c:showVal val="0"/>
          <c:showCatName val="0"/>
          <c:showSerName val="0"/>
          <c:showPercent val="0"/>
          <c:showBubbleSize val="0"/>
        </c:dLbls>
        <c:gapWidth val="219"/>
        <c:overlap val="-27"/>
        <c:axId val="1146291232"/>
        <c:axId val="1126628448"/>
      </c:barChart>
      <c:catAx>
        <c:axId val="114629123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Semester</a:t>
                </a:r>
              </a:p>
            </c:rich>
          </c:tx>
          <c:layout>
            <c:manualLayout>
              <c:xMode val="edge"/>
              <c:yMode val="edge"/>
              <c:x val="0.46786087438319029"/>
              <c:y val="0.9341927138985739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6628448"/>
        <c:crosses val="autoZero"/>
        <c:auto val="1"/>
        <c:lblAlgn val="ctr"/>
        <c:lblOffset val="100"/>
        <c:noMultiLvlLbl val="0"/>
      </c:catAx>
      <c:valAx>
        <c:axId val="1126628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p>
            </c:rich>
          </c:tx>
          <c:layout>
            <c:manualLayout>
              <c:xMode val="edge"/>
              <c:yMode val="edge"/>
              <c:x val="4.0943594656789664E-3"/>
              <c:y val="0.301756166477214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46291232"/>
        <c:crosses val="autoZero"/>
        <c:crossBetween val="between"/>
      </c:valAx>
      <c:spPr>
        <a:noFill/>
        <a:ln>
          <a:noFill/>
        </a:ln>
        <a:effectLst/>
      </c:spPr>
    </c:plotArea>
    <c:legend>
      <c:legendPos val="b"/>
      <c:layout>
        <c:manualLayout>
          <c:xMode val="edge"/>
          <c:yMode val="edge"/>
          <c:x val="0"/>
          <c:y val="0.82655137947980661"/>
          <c:w val="0.99871691673323471"/>
          <c:h val="9.59905091722844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14522091903752E-2"/>
          <c:y val="3.3280905731602778E-2"/>
          <c:w val="0.89892564084914628"/>
          <c:h val="0.76252773625233816"/>
        </c:manualLayout>
      </c:layout>
      <c:barChart>
        <c:barDir val="col"/>
        <c:grouping val="clustered"/>
        <c:varyColors val="0"/>
        <c:ser>
          <c:idx val="0"/>
          <c:order val="0"/>
          <c:tx>
            <c:strRef>
              <c:f>'Spring 2022 MATH 129-130'!$N$10:$N$11</c:f>
              <c:strCache>
                <c:ptCount val="2"/>
                <c:pt idx="0">
                  <c:v>Spring 2022</c:v>
                </c:pt>
                <c:pt idx="1">
                  <c:v>MATH 129</c:v>
                </c:pt>
              </c:strCache>
            </c:strRef>
          </c:tx>
          <c:spPr>
            <a:solidFill>
              <a:schemeClr val="accent1"/>
            </a:solidFill>
            <a:ln>
              <a:noFill/>
            </a:ln>
            <a:effectLst/>
          </c:spPr>
          <c:invertIfNegative val="0"/>
          <c:dLbls>
            <c:dLbl>
              <c:idx val="0"/>
              <c:tx>
                <c:rich>
                  <a:bodyPr/>
                  <a:lstStyle/>
                  <a:p>
                    <a:fld id="{554B18B3-15DB-4A5C-A306-CF32C59049B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98-4785-9FE1-CDB7403072CB}"/>
                </c:ext>
              </c:extLst>
            </c:dLbl>
            <c:dLbl>
              <c:idx val="1"/>
              <c:tx>
                <c:rich>
                  <a:bodyPr/>
                  <a:lstStyle/>
                  <a:p>
                    <a:fld id="{411C73E2-53B2-4A30-86CD-9CEE074E027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B98-4785-9FE1-CDB7403072CB}"/>
                </c:ext>
              </c:extLst>
            </c:dLbl>
            <c:dLbl>
              <c:idx val="2"/>
              <c:tx>
                <c:rich>
                  <a:bodyPr/>
                  <a:lstStyle/>
                  <a:p>
                    <a:fld id="{E43FA37E-61E4-4094-A359-DED23ED94EC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B98-4785-9FE1-CDB7403072CB}"/>
                </c:ext>
              </c:extLst>
            </c:dLbl>
            <c:dLbl>
              <c:idx val="3"/>
              <c:layout>
                <c:manualLayout>
                  <c:x val="1.1236215508136169E-3"/>
                  <c:y val="6.0771896410457021E-2"/>
                </c:manualLayout>
              </c:layout>
              <c:tx>
                <c:rich>
                  <a:bodyPr/>
                  <a:lstStyle/>
                  <a:p>
                    <a:fld id="{94C189F5-C16F-4B4A-8498-8F346A16DB1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3.0337781871967659E-2"/>
                      <c:h val="5.5048056772160507E-2"/>
                    </c:manualLayout>
                  </c15:layout>
                  <c15:dlblFieldTable/>
                  <c15:showDataLabelsRange val="0"/>
                </c:ext>
                <c:ext xmlns:c16="http://schemas.microsoft.com/office/drawing/2014/chart" uri="{C3380CC4-5D6E-409C-BE32-E72D297353CC}">
                  <c16:uniqueId val="{00000008-2B98-4785-9FE1-CDB7403072CB}"/>
                </c:ext>
              </c:extLst>
            </c:dLbl>
            <c:dLbl>
              <c:idx val="4"/>
              <c:layout>
                <c:manualLayout>
                  <c:x val="-5.6181077540680847E-4"/>
                  <c:y val="9.3683439139656238E-2"/>
                </c:manualLayout>
              </c:layout>
              <c:tx>
                <c:rich>
                  <a:bodyPr/>
                  <a:lstStyle/>
                  <a:p>
                    <a:fld id="{77DF90D7-9B4D-4DD2-A725-9160759FECF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9.5507831819157452E-2"/>
                      <c:h val="8.0804828121436759E-2"/>
                    </c:manualLayout>
                  </c15:layout>
                  <c15:dlblFieldTable/>
                  <c15:showDataLabelsRange val="0"/>
                </c:ext>
                <c:ext xmlns:c16="http://schemas.microsoft.com/office/drawing/2014/chart" uri="{C3380CC4-5D6E-409C-BE32-E72D297353CC}">
                  <c16:uniqueId val="{0000000A-2B98-4785-9FE1-CDB7403072CB}"/>
                </c:ext>
              </c:extLst>
            </c:dLbl>
            <c:spPr>
              <a:noFill/>
              <a:ln>
                <a:noFill/>
              </a:ln>
              <a:effectLst/>
            </c:spPr>
            <c:txPr>
              <a:bodyPr rot="0" spcFirstLastPara="1" vertOverflow="overflow" horzOverflow="overflow" vert="horz" wrap="square" anchor="ctr" anchorCtr="1">
                <a:no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'Spring 2022 MATH 129-130'!$M$12:$M$16</c:f>
              <c:strCache>
                <c:ptCount val="5"/>
                <c:pt idx="0">
                  <c:v>A</c:v>
                </c:pt>
                <c:pt idx="1">
                  <c:v>B</c:v>
                </c:pt>
                <c:pt idx="2">
                  <c:v>C</c:v>
                </c:pt>
                <c:pt idx="3">
                  <c:v>D</c:v>
                </c:pt>
                <c:pt idx="4">
                  <c:v>F</c:v>
                </c:pt>
              </c:strCache>
            </c:strRef>
          </c:cat>
          <c:val>
            <c:numRef>
              <c:f>'Spring 2022 MATH 129-130'!$N$12:$N$16</c:f>
              <c:numCache>
                <c:formatCode>0</c:formatCode>
                <c:ptCount val="5"/>
                <c:pt idx="0">
                  <c:v>22.916666666666664</c:v>
                </c:pt>
                <c:pt idx="1">
                  <c:v>29.166666666666668</c:v>
                </c:pt>
                <c:pt idx="2">
                  <c:v>18.75</c:v>
                </c:pt>
                <c:pt idx="3">
                  <c:v>4.1666666666666661</c:v>
                </c:pt>
                <c:pt idx="4">
                  <c:v>25</c:v>
                </c:pt>
              </c:numCache>
            </c:numRef>
          </c:val>
          <c:extLst>
            <c:ext xmlns:c16="http://schemas.microsoft.com/office/drawing/2014/chart" uri="{C3380CC4-5D6E-409C-BE32-E72D297353CC}">
              <c16:uniqueId val="{00000000-2B98-4785-9FE1-CDB7403072CB}"/>
            </c:ext>
          </c:extLst>
        </c:ser>
        <c:ser>
          <c:idx val="1"/>
          <c:order val="1"/>
          <c:tx>
            <c:strRef>
              <c:f>'Spring 2022 MATH 129-130'!$O$10:$O$11</c:f>
              <c:strCache>
                <c:ptCount val="2"/>
                <c:pt idx="0">
                  <c:v>Spring 2022</c:v>
                </c:pt>
                <c:pt idx="1">
                  <c:v>MATH 130</c:v>
                </c:pt>
              </c:strCache>
            </c:strRef>
          </c:tx>
          <c:spPr>
            <a:solidFill>
              <a:schemeClr val="accent2"/>
            </a:solidFill>
            <a:ln>
              <a:noFill/>
            </a:ln>
            <a:effectLst/>
          </c:spPr>
          <c:invertIfNegative val="0"/>
          <c:dLbls>
            <c:dLbl>
              <c:idx val="0"/>
              <c:tx>
                <c:rich>
                  <a:bodyPr/>
                  <a:lstStyle/>
                  <a:p>
                    <a:fld id="{49CED072-1B86-4CCF-B613-9415139F2193}"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98-4785-9FE1-CDB7403072CB}"/>
                </c:ext>
              </c:extLst>
            </c:dLbl>
            <c:dLbl>
              <c:idx val="1"/>
              <c:tx>
                <c:rich>
                  <a:bodyPr/>
                  <a:lstStyle/>
                  <a:p>
                    <a:fld id="{F40F421C-1A77-4A57-B978-368F07DDEB5B}"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98-4785-9FE1-CDB7403072CB}"/>
                </c:ext>
              </c:extLst>
            </c:dLbl>
            <c:dLbl>
              <c:idx val="2"/>
              <c:tx>
                <c:rich>
                  <a:bodyPr/>
                  <a:lstStyle/>
                  <a:p>
                    <a:fld id="{5D0DADB2-B432-48A4-9D8C-E1E64289EE4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98-4785-9FE1-CDB7403072CB}"/>
                </c:ext>
              </c:extLst>
            </c:dLbl>
            <c:dLbl>
              <c:idx val="3"/>
              <c:tx>
                <c:rich>
                  <a:bodyPr/>
                  <a:lstStyle/>
                  <a:p>
                    <a:fld id="{04E4821B-6738-4E47-84DF-ED6D04099326}"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B98-4785-9FE1-CDB7403072CB}"/>
                </c:ext>
              </c:extLst>
            </c:dLbl>
            <c:dLbl>
              <c:idx val="4"/>
              <c:tx>
                <c:rich>
                  <a:bodyPr/>
                  <a:lstStyle/>
                  <a:p>
                    <a:fld id="{E630FA34-71E1-449A-9655-4039386827DA}"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B98-4785-9FE1-CDB7403072CB}"/>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2022 MATH 129-130'!$M$12:$M$16</c:f>
              <c:strCache>
                <c:ptCount val="5"/>
                <c:pt idx="0">
                  <c:v>A</c:v>
                </c:pt>
                <c:pt idx="1">
                  <c:v>B</c:v>
                </c:pt>
                <c:pt idx="2">
                  <c:v>C</c:v>
                </c:pt>
                <c:pt idx="3">
                  <c:v>D</c:v>
                </c:pt>
                <c:pt idx="4">
                  <c:v>F</c:v>
                </c:pt>
              </c:strCache>
            </c:strRef>
          </c:cat>
          <c:val>
            <c:numRef>
              <c:f>'Spring 2022 MATH 129-130'!$O$12:$O$16</c:f>
              <c:numCache>
                <c:formatCode>0</c:formatCode>
                <c:ptCount val="5"/>
                <c:pt idx="0">
                  <c:v>12.745098039215685</c:v>
                </c:pt>
                <c:pt idx="1">
                  <c:v>11.76470588235294</c:v>
                </c:pt>
                <c:pt idx="2">
                  <c:v>29.901960784313726</c:v>
                </c:pt>
                <c:pt idx="3">
                  <c:v>16.666666666666664</c:v>
                </c:pt>
                <c:pt idx="4">
                  <c:v>28.921568627450984</c:v>
                </c:pt>
              </c:numCache>
            </c:numRef>
          </c:val>
          <c:extLst>
            <c:ext xmlns:c16="http://schemas.microsoft.com/office/drawing/2014/chart" uri="{C3380CC4-5D6E-409C-BE32-E72D297353CC}">
              <c16:uniqueId val="{00000001-2B98-4785-9FE1-CDB7403072CB}"/>
            </c:ext>
          </c:extLst>
        </c:ser>
        <c:dLbls>
          <c:dLblPos val="inEnd"/>
          <c:showLegendKey val="0"/>
          <c:showVal val="1"/>
          <c:showCatName val="0"/>
          <c:showSerName val="0"/>
          <c:showPercent val="0"/>
          <c:showBubbleSize val="0"/>
        </c:dLbls>
        <c:gapWidth val="100"/>
        <c:overlap val="-5"/>
        <c:axId val="1768192352"/>
        <c:axId val="1709900656"/>
      </c:barChart>
      <c:catAx>
        <c:axId val="1768192352"/>
        <c:scaling>
          <c:orientation val="minMax"/>
        </c:scaling>
        <c:delete val="0"/>
        <c:axPos val="b"/>
        <c:title>
          <c:tx>
            <c:rich>
              <a:bodyPr/>
              <a:lstStyle/>
              <a:p>
                <a:pPr>
                  <a:defRPr>
                    <a:solidFill>
                      <a:schemeClr val="tx1"/>
                    </a:solidFill>
                  </a:defRPr>
                </a:pPr>
                <a:r>
                  <a:rPr lang="en-US" b="0" dirty="0">
                    <a:solidFill>
                      <a:schemeClr val="tx1"/>
                    </a:solidFill>
                  </a:rPr>
                  <a:t>Grade</a:t>
                </a:r>
              </a:p>
            </c:rich>
          </c:tx>
          <c:layout>
            <c:manualLayout>
              <c:xMode val="edge"/>
              <c:yMode val="edge"/>
              <c:x val="0.50799399225214281"/>
              <c:y val="0.86534729973212166"/>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09900656"/>
        <c:crosses val="autoZero"/>
        <c:auto val="1"/>
        <c:lblAlgn val="ctr"/>
        <c:lblOffset val="100"/>
        <c:noMultiLvlLbl val="0"/>
      </c:catAx>
      <c:valAx>
        <c:axId val="170990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dirty="0"/>
                  <a:t>Percentage</a:t>
                </a:r>
              </a:p>
            </c:rich>
          </c:tx>
          <c:layout>
            <c:manualLayout>
              <c:xMode val="edge"/>
              <c:yMode val="edge"/>
              <c:x val="9.8484986558124224E-3"/>
              <c:y val="0.31904676191802317"/>
            </c:manualLayout>
          </c:layout>
          <c:overlay val="0"/>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8192352"/>
        <c:crosses val="autoZero"/>
        <c:crossBetween val="between"/>
      </c:valAx>
      <c:spPr>
        <a:noFill/>
        <a:ln>
          <a:noFill/>
        </a:ln>
        <a:effectLst/>
      </c:spPr>
    </c:plotArea>
    <c:legend>
      <c:legendPos val="b"/>
      <c:layout>
        <c:manualLayout>
          <c:xMode val="edge"/>
          <c:yMode val="edge"/>
          <c:x val="2.8018255399709334E-2"/>
          <c:y val="0.93638726610600498"/>
          <c:w val="0.40237781323428007"/>
          <c:h val="5.600130892536468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6986955175772E-2"/>
          <c:y val="3.7361865473780627E-2"/>
          <c:w val="0.89350777142133786"/>
          <c:h val="0.72486374374898799"/>
        </c:manualLayout>
      </c:layout>
      <c:barChart>
        <c:barDir val="col"/>
        <c:grouping val="clustered"/>
        <c:varyColors val="0"/>
        <c:ser>
          <c:idx val="0"/>
          <c:order val="0"/>
          <c:tx>
            <c:strRef>
              <c:f>'Spring 2022 MATH 129-130'!$V$10:$V$11</c:f>
              <c:strCache>
                <c:ptCount val="2"/>
                <c:pt idx="0">
                  <c:v>Year 1</c:v>
                </c:pt>
                <c:pt idx="1">
                  <c:v>MATH 129</c:v>
                </c:pt>
              </c:strCache>
            </c:strRef>
          </c:tx>
          <c:spPr>
            <a:solidFill>
              <a:schemeClr val="accent1"/>
            </a:solidFill>
            <a:ln>
              <a:noFill/>
            </a:ln>
            <a:effectLst/>
          </c:spPr>
          <c:invertIfNegative val="0"/>
          <c:dLbls>
            <c:dLbl>
              <c:idx val="0"/>
              <c:tx>
                <c:rich>
                  <a:bodyPr/>
                  <a:lstStyle/>
                  <a:p>
                    <a:fld id="{B7D6F2FB-C8F3-4681-8D2E-6FD44E99AAC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50-4AF1-8E4E-82E45365FA5F}"/>
                </c:ext>
              </c:extLst>
            </c:dLbl>
            <c:dLbl>
              <c:idx val="1"/>
              <c:tx>
                <c:rich>
                  <a:bodyPr/>
                  <a:lstStyle/>
                  <a:p>
                    <a:fld id="{D5CFE5AB-0A25-4367-9AC6-04881EA48B22}"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50-4AF1-8E4E-82E45365FA5F}"/>
                </c:ext>
              </c:extLst>
            </c:dLbl>
            <c:dLbl>
              <c:idx val="2"/>
              <c:tx>
                <c:rich>
                  <a:bodyPr/>
                  <a:lstStyle/>
                  <a:p>
                    <a:fld id="{CF92C4EE-069E-4286-9BBA-0DD9C0E2087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D50-4AF1-8E4E-82E45365FA5F}"/>
                </c:ext>
              </c:extLst>
            </c:dLbl>
            <c:dLbl>
              <c:idx val="3"/>
              <c:tx>
                <c:rich>
                  <a:bodyPr/>
                  <a:lstStyle/>
                  <a:p>
                    <a:fld id="{E2167B6D-EE24-430C-ABFB-1424E880EFF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D50-4AF1-8E4E-82E45365FA5F}"/>
                </c:ext>
              </c:extLst>
            </c:dLbl>
            <c:dLbl>
              <c:idx val="4"/>
              <c:layout>
                <c:manualLayout>
                  <c:x val="-2.3677016412555324E-3"/>
                  <c:y val="8.0420343413746695E-2"/>
                </c:manualLayout>
              </c:layout>
              <c:tx>
                <c:rich>
                  <a:bodyPr/>
                  <a:lstStyle/>
                  <a:p>
                    <a:fld id="{DDE28F08-DC2A-4A17-A6A7-1B69CAFDF9B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9070616515017242E-2"/>
                      <c:h val="7.1875705054051706E-2"/>
                    </c:manualLayout>
                  </c15:layout>
                  <c15:dlblFieldTable/>
                  <c15:showDataLabelsRange val="0"/>
                </c:ext>
                <c:ext xmlns:c16="http://schemas.microsoft.com/office/drawing/2014/chart" uri="{C3380CC4-5D6E-409C-BE32-E72D297353CC}">
                  <c16:uniqueId val="{0000000A-1D50-4AF1-8E4E-82E45365FA5F}"/>
                </c:ext>
              </c:extLst>
            </c:dLbl>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2022 MATH 129-130'!$U$12:$U$16</c:f>
              <c:strCache>
                <c:ptCount val="5"/>
                <c:pt idx="0">
                  <c:v>A</c:v>
                </c:pt>
                <c:pt idx="1">
                  <c:v>B</c:v>
                </c:pt>
                <c:pt idx="2">
                  <c:v>C</c:v>
                </c:pt>
                <c:pt idx="3">
                  <c:v>D</c:v>
                </c:pt>
                <c:pt idx="4">
                  <c:v>F</c:v>
                </c:pt>
              </c:strCache>
            </c:strRef>
          </c:cat>
          <c:val>
            <c:numRef>
              <c:f>'Spring 2022 MATH 129-130'!$V$12:$V$16</c:f>
              <c:numCache>
                <c:formatCode>General</c:formatCode>
                <c:ptCount val="5"/>
                <c:pt idx="0">
                  <c:v>32</c:v>
                </c:pt>
                <c:pt idx="1">
                  <c:v>22</c:v>
                </c:pt>
                <c:pt idx="2">
                  <c:v>16</c:v>
                </c:pt>
                <c:pt idx="3">
                  <c:v>6</c:v>
                </c:pt>
                <c:pt idx="4">
                  <c:v>24</c:v>
                </c:pt>
              </c:numCache>
            </c:numRef>
          </c:val>
          <c:extLst>
            <c:ext xmlns:c16="http://schemas.microsoft.com/office/drawing/2014/chart" uri="{C3380CC4-5D6E-409C-BE32-E72D297353CC}">
              <c16:uniqueId val="{00000000-1D50-4AF1-8E4E-82E45365FA5F}"/>
            </c:ext>
          </c:extLst>
        </c:ser>
        <c:ser>
          <c:idx val="1"/>
          <c:order val="1"/>
          <c:tx>
            <c:strRef>
              <c:f>'Spring 2022 MATH 129-130'!$W$10:$W$11</c:f>
              <c:strCache>
                <c:ptCount val="2"/>
                <c:pt idx="0">
                  <c:v>Year 1</c:v>
                </c:pt>
                <c:pt idx="1">
                  <c:v>MATH 130</c:v>
                </c:pt>
              </c:strCache>
            </c:strRef>
          </c:tx>
          <c:spPr>
            <a:solidFill>
              <a:srgbClr val="CCCC00"/>
            </a:solidFill>
            <a:ln>
              <a:noFill/>
            </a:ln>
            <a:effectLst/>
          </c:spPr>
          <c:invertIfNegative val="0"/>
          <c:dLbls>
            <c:dLbl>
              <c:idx val="0"/>
              <c:tx>
                <c:rich>
                  <a:bodyPr/>
                  <a:lstStyle/>
                  <a:p>
                    <a:fld id="{880E6748-01FC-4C07-8D1D-DEF9910FB2A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50-4AF1-8E4E-82E45365FA5F}"/>
                </c:ext>
              </c:extLst>
            </c:dLbl>
            <c:dLbl>
              <c:idx val="1"/>
              <c:tx>
                <c:rich>
                  <a:bodyPr/>
                  <a:lstStyle/>
                  <a:p>
                    <a:fld id="{831D4017-188F-4C05-A107-14B2CE4FA63B}"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50-4AF1-8E4E-82E45365FA5F}"/>
                </c:ext>
              </c:extLst>
            </c:dLbl>
            <c:dLbl>
              <c:idx val="2"/>
              <c:tx>
                <c:rich>
                  <a:bodyPr/>
                  <a:lstStyle/>
                  <a:p>
                    <a:fld id="{D6A8BC6E-6AD8-4244-AE50-54D89C684EE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D50-4AF1-8E4E-82E45365FA5F}"/>
                </c:ext>
              </c:extLst>
            </c:dLbl>
            <c:dLbl>
              <c:idx val="3"/>
              <c:tx>
                <c:rich>
                  <a:bodyPr/>
                  <a:lstStyle/>
                  <a:p>
                    <a:fld id="{311DB94C-8820-4542-85D3-33B7EBD14C5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D50-4AF1-8E4E-82E45365FA5F}"/>
                </c:ext>
              </c:extLst>
            </c:dLbl>
            <c:dLbl>
              <c:idx val="4"/>
              <c:tx>
                <c:rich>
                  <a:bodyPr/>
                  <a:lstStyle/>
                  <a:p>
                    <a:fld id="{E981898A-1FE9-473B-816B-81EF861DBDF6}"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D50-4AF1-8E4E-82E45365FA5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2022 MATH 129-130'!$U$12:$U$16</c:f>
              <c:strCache>
                <c:ptCount val="5"/>
                <c:pt idx="0">
                  <c:v>A</c:v>
                </c:pt>
                <c:pt idx="1">
                  <c:v>B</c:v>
                </c:pt>
                <c:pt idx="2">
                  <c:v>C</c:v>
                </c:pt>
                <c:pt idx="3">
                  <c:v>D</c:v>
                </c:pt>
                <c:pt idx="4">
                  <c:v>F</c:v>
                </c:pt>
              </c:strCache>
            </c:strRef>
          </c:cat>
          <c:val>
            <c:numRef>
              <c:f>'Spring 2022 MATH 129-130'!$W$12:$W$16</c:f>
              <c:numCache>
                <c:formatCode>General</c:formatCode>
                <c:ptCount val="5"/>
                <c:pt idx="0">
                  <c:v>15</c:v>
                </c:pt>
                <c:pt idx="1">
                  <c:v>18</c:v>
                </c:pt>
                <c:pt idx="2">
                  <c:v>29</c:v>
                </c:pt>
                <c:pt idx="3">
                  <c:v>14</c:v>
                </c:pt>
                <c:pt idx="4">
                  <c:v>24</c:v>
                </c:pt>
              </c:numCache>
            </c:numRef>
          </c:val>
          <c:extLst>
            <c:ext xmlns:c16="http://schemas.microsoft.com/office/drawing/2014/chart" uri="{C3380CC4-5D6E-409C-BE32-E72D297353CC}">
              <c16:uniqueId val="{00000001-1D50-4AF1-8E4E-82E45365FA5F}"/>
            </c:ext>
          </c:extLst>
        </c:ser>
        <c:dLbls>
          <c:dLblPos val="inEnd"/>
          <c:showLegendKey val="0"/>
          <c:showVal val="1"/>
          <c:showCatName val="0"/>
          <c:showSerName val="0"/>
          <c:showPercent val="0"/>
          <c:showBubbleSize val="0"/>
        </c:dLbls>
        <c:gapWidth val="100"/>
        <c:overlap val="-5"/>
        <c:axId val="329824640"/>
        <c:axId val="491692352"/>
      </c:barChart>
      <c:catAx>
        <c:axId val="3298246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0" dirty="0">
                    <a:solidFill>
                      <a:schemeClr val="tx1"/>
                    </a:solidFill>
                  </a:rPr>
                  <a:t>Grade</a:t>
                </a:r>
              </a:p>
            </c:rich>
          </c:tx>
          <c:layout>
            <c:manualLayout>
              <c:xMode val="edge"/>
              <c:yMode val="edge"/>
              <c:x val="0.51552564421293157"/>
              <c:y val="0.8431394624387569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91692352"/>
        <c:crosses val="autoZero"/>
        <c:auto val="1"/>
        <c:lblAlgn val="ctr"/>
        <c:lblOffset val="100"/>
        <c:noMultiLvlLbl val="0"/>
      </c:catAx>
      <c:valAx>
        <c:axId val="491692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b="0" dirty="0">
                    <a:solidFill>
                      <a:schemeClr val="tx1"/>
                    </a:solidFill>
                  </a:rPr>
                  <a:t>Percentage</a:t>
                </a:r>
              </a:p>
            </c:rich>
          </c:tx>
          <c:layout>
            <c:manualLayout>
              <c:xMode val="edge"/>
              <c:yMode val="edge"/>
              <c:x val="2.0894500901078267E-3"/>
              <c:y val="0.3003399061378221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29824640"/>
        <c:crosses val="autoZero"/>
        <c:crossBetween val="between"/>
      </c:valAx>
      <c:spPr>
        <a:noFill/>
        <a:ln>
          <a:noFill/>
        </a:ln>
        <a:effectLst/>
      </c:spPr>
    </c:plotArea>
    <c:legend>
      <c:legendPos val="b"/>
      <c:layout>
        <c:manualLayout>
          <c:xMode val="edge"/>
          <c:yMode val="edge"/>
          <c:x val="7.6718194006675658E-3"/>
          <c:y val="0.93713171788956773"/>
          <c:w val="0.34064142156060806"/>
          <c:h val="6.28682821104322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74626424945753E-2"/>
          <c:y val="3.4719382640558773E-2"/>
          <c:w val="0.90397828793218782"/>
          <c:h val="0.70991479796141999"/>
        </c:manualLayout>
      </c:layout>
      <c:barChart>
        <c:barDir val="col"/>
        <c:grouping val="clustered"/>
        <c:varyColors val="0"/>
        <c:ser>
          <c:idx val="0"/>
          <c:order val="0"/>
          <c:tx>
            <c:strRef>
              <c:f>'Fall 22 MATH 129 - 130'!$L$11:$L$12</c:f>
              <c:strCache>
                <c:ptCount val="2"/>
                <c:pt idx="0">
                  <c:v>Fall 22</c:v>
                </c:pt>
                <c:pt idx="1">
                  <c:v>MATH 129</c:v>
                </c:pt>
              </c:strCache>
            </c:strRef>
          </c:tx>
          <c:spPr>
            <a:solidFill>
              <a:schemeClr val="accent1"/>
            </a:solidFill>
            <a:ln>
              <a:noFill/>
            </a:ln>
            <a:effectLst/>
          </c:spPr>
          <c:invertIfNegative val="0"/>
          <c:dLbls>
            <c:dLbl>
              <c:idx val="0"/>
              <c:tx>
                <c:rich>
                  <a:bodyPr/>
                  <a:lstStyle/>
                  <a:p>
                    <a:fld id="{2588CD94-C844-47C7-A26F-116B76F3848B}"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97-4AD3-A513-914030351B2F}"/>
                </c:ext>
              </c:extLst>
            </c:dLbl>
            <c:dLbl>
              <c:idx val="1"/>
              <c:tx>
                <c:rich>
                  <a:bodyPr/>
                  <a:lstStyle/>
                  <a:p>
                    <a:fld id="{EE770B20-BFDE-4990-8BC3-CD2DC8C6BAC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97-4AD3-A513-914030351B2F}"/>
                </c:ext>
              </c:extLst>
            </c:dLbl>
            <c:dLbl>
              <c:idx val="2"/>
              <c:tx>
                <c:rich>
                  <a:bodyPr/>
                  <a:lstStyle/>
                  <a:p>
                    <a:fld id="{9ECF5A17-67B5-48FD-92EB-9C79E594B70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197-4AD3-A513-914030351B2F}"/>
                </c:ext>
              </c:extLst>
            </c:dLbl>
            <c:dLbl>
              <c:idx val="3"/>
              <c:tx>
                <c:rich>
                  <a:bodyPr/>
                  <a:lstStyle/>
                  <a:p>
                    <a:fld id="{B9AB3A25-AB42-4601-B58D-A729E9667423}"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197-4AD3-A513-914030351B2F}"/>
                </c:ext>
              </c:extLst>
            </c:dLbl>
            <c:dLbl>
              <c:idx val="4"/>
              <c:tx>
                <c:rich>
                  <a:bodyPr/>
                  <a:lstStyle/>
                  <a:p>
                    <a:fld id="{C8867320-BB60-4090-AA9E-947F35002F10}"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197-4AD3-A513-914030351B2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22 MATH 129 - 130'!$K$13:$K$17</c:f>
              <c:strCache>
                <c:ptCount val="5"/>
                <c:pt idx="0">
                  <c:v>A</c:v>
                </c:pt>
                <c:pt idx="1">
                  <c:v>B</c:v>
                </c:pt>
                <c:pt idx="2">
                  <c:v>C</c:v>
                </c:pt>
                <c:pt idx="3">
                  <c:v>D</c:v>
                </c:pt>
                <c:pt idx="4">
                  <c:v>F</c:v>
                </c:pt>
              </c:strCache>
            </c:strRef>
          </c:cat>
          <c:val>
            <c:numRef>
              <c:f>'Fall 22 MATH 129 - 130'!$L$13:$L$17</c:f>
              <c:numCache>
                <c:formatCode>General</c:formatCode>
                <c:ptCount val="5"/>
                <c:pt idx="0">
                  <c:v>17</c:v>
                </c:pt>
                <c:pt idx="1">
                  <c:v>28</c:v>
                </c:pt>
                <c:pt idx="2">
                  <c:v>19</c:v>
                </c:pt>
                <c:pt idx="3">
                  <c:v>11</c:v>
                </c:pt>
                <c:pt idx="4">
                  <c:v>25</c:v>
                </c:pt>
              </c:numCache>
            </c:numRef>
          </c:val>
          <c:extLst>
            <c:ext xmlns:c16="http://schemas.microsoft.com/office/drawing/2014/chart" uri="{C3380CC4-5D6E-409C-BE32-E72D297353CC}">
              <c16:uniqueId val="{00000000-7197-4AD3-A513-914030351B2F}"/>
            </c:ext>
          </c:extLst>
        </c:ser>
        <c:ser>
          <c:idx val="1"/>
          <c:order val="1"/>
          <c:tx>
            <c:strRef>
              <c:f>'Fall 22 MATH 129 - 130'!$M$11:$M$12</c:f>
              <c:strCache>
                <c:ptCount val="2"/>
                <c:pt idx="0">
                  <c:v>Fall 22</c:v>
                </c:pt>
                <c:pt idx="1">
                  <c:v>MATH 130</c:v>
                </c:pt>
              </c:strCache>
            </c:strRef>
          </c:tx>
          <c:spPr>
            <a:solidFill>
              <a:schemeClr val="accent2"/>
            </a:solidFill>
            <a:ln>
              <a:noFill/>
            </a:ln>
            <a:effectLst/>
          </c:spPr>
          <c:invertIfNegative val="0"/>
          <c:dLbls>
            <c:dLbl>
              <c:idx val="0"/>
              <c:tx>
                <c:rich>
                  <a:bodyPr/>
                  <a:lstStyle/>
                  <a:p>
                    <a:fld id="{A4FC4D9B-A454-4BEB-84F2-340F2FDD2C9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97-4AD3-A513-914030351B2F}"/>
                </c:ext>
              </c:extLst>
            </c:dLbl>
            <c:dLbl>
              <c:idx val="1"/>
              <c:tx>
                <c:rich>
                  <a:bodyPr/>
                  <a:lstStyle/>
                  <a:p>
                    <a:fld id="{F0AC5B0C-6C4D-43B6-AD5D-BA0C7E7D284A}"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197-4AD3-A513-914030351B2F}"/>
                </c:ext>
              </c:extLst>
            </c:dLbl>
            <c:dLbl>
              <c:idx val="2"/>
              <c:tx>
                <c:rich>
                  <a:bodyPr/>
                  <a:lstStyle/>
                  <a:p>
                    <a:fld id="{9BA83F39-3F53-40EB-BA52-1842888E5B6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197-4AD3-A513-914030351B2F}"/>
                </c:ext>
              </c:extLst>
            </c:dLbl>
            <c:dLbl>
              <c:idx val="3"/>
              <c:tx>
                <c:rich>
                  <a:bodyPr/>
                  <a:lstStyle/>
                  <a:p>
                    <a:fld id="{CE28E3F3-9C1B-4423-98B6-523DAFF44F85}"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197-4AD3-A513-914030351B2F}"/>
                </c:ext>
              </c:extLst>
            </c:dLbl>
            <c:dLbl>
              <c:idx val="4"/>
              <c:layout>
                <c:manualLayout>
                  <c:x val="0"/>
                  <c:y val="9.8669679436760374E-2"/>
                </c:manualLayout>
              </c:layout>
              <c:tx>
                <c:rich>
                  <a:bodyPr/>
                  <a:lstStyle/>
                  <a:p>
                    <a:fld id="{DE6F1AB0-BF22-4105-96A9-67E2F6A355C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3502390854261839E-2"/>
                      <c:h val="0.10649421183841916"/>
                    </c:manualLayout>
                  </c15:layout>
                  <c15:dlblFieldTable/>
                  <c15:showDataLabelsRange val="0"/>
                </c:ext>
                <c:ext xmlns:c16="http://schemas.microsoft.com/office/drawing/2014/chart" uri="{C3380CC4-5D6E-409C-BE32-E72D297353CC}">
                  <c16:uniqueId val="{0000000B-7197-4AD3-A513-914030351B2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22 MATH 129 - 130'!$K$13:$K$17</c:f>
              <c:strCache>
                <c:ptCount val="5"/>
                <c:pt idx="0">
                  <c:v>A</c:v>
                </c:pt>
                <c:pt idx="1">
                  <c:v>B</c:v>
                </c:pt>
                <c:pt idx="2">
                  <c:v>C</c:v>
                </c:pt>
                <c:pt idx="3">
                  <c:v>D</c:v>
                </c:pt>
                <c:pt idx="4">
                  <c:v>F</c:v>
                </c:pt>
              </c:strCache>
            </c:strRef>
          </c:cat>
          <c:val>
            <c:numRef>
              <c:f>'Fall 22 MATH 129 - 130'!$M$13:$M$17</c:f>
              <c:numCache>
                <c:formatCode>General</c:formatCode>
                <c:ptCount val="5"/>
                <c:pt idx="0">
                  <c:v>10</c:v>
                </c:pt>
                <c:pt idx="1">
                  <c:v>18</c:v>
                </c:pt>
                <c:pt idx="2">
                  <c:v>29</c:v>
                </c:pt>
                <c:pt idx="3">
                  <c:v>12</c:v>
                </c:pt>
                <c:pt idx="4">
                  <c:v>32</c:v>
                </c:pt>
              </c:numCache>
            </c:numRef>
          </c:val>
          <c:extLst>
            <c:ext xmlns:c16="http://schemas.microsoft.com/office/drawing/2014/chart" uri="{C3380CC4-5D6E-409C-BE32-E72D297353CC}">
              <c16:uniqueId val="{00000001-7197-4AD3-A513-914030351B2F}"/>
            </c:ext>
          </c:extLst>
        </c:ser>
        <c:dLbls>
          <c:dLblPos val="inEnd"/>
          <c:showLegendKey val="0"/>
          <c:showVal val="1"/>
          <c:showCatName val="0"/>
          <c:showSerName val="0"/>
          <c:showPercent val="0"/>
          <c:showBubbleSize val="0"/>
        </c:dLbls>
        <c:gapWidth val="100"/>
        <c:overlap val="-5"/>
        <c:axId val="616238672"/>
        <c:axId val="869085984"/>
      </c:barChart>
      <c:catAx>
        <c:axId val="6162386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solidFill>
                      <a:schemeClr val="tx1"/>
                    </a:solidFill>
                  </a:rPr>
                  <a:t>Grade</a:t>
                </a:r>
              </a:p>
            </c:rich>
          </c:tx>
          <c:layout>
            <c:manualLayout>
              <c:xMode val="edge"/>
              <c:yMode val="edge"/>
              <c:x val="0.51282569645102494"/>
              <c:y val="0.819825261001842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69085984"/>
        <c:crosses val="autoZero"/>
        <c:auto val="1"/>
        <c:lblAlgn val="ctr"/>
        <c:lblOffset val="100"/>
        <c:noMultiLvlLbl val="0"/>
      </c:catAx>
      <c:valAx>
        <c:axId val="869085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1.1887536246703573E-2"/>
              <c:y val="0.3037945981048892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6238672"/>
        <c:crosses val="autoZero"/>
        <c:crossBetween val="between"/>
      </c:valAx>
      <c:spPr>
        <a:noFill/>
        <a:ln>
          <a:noFill/>
        </a:ln>
        <a:effectLst/>
      </c:spPr>
    </c:plotArea>
    <c:legend>
      <c:legendPos val="b"/>
      <c:layout>
        <c:manualLayout>
          <c:xMode val="edge"/>
          <c:yMode val="edge"/>
          <c:x val="4.6498556914052427E-2"/>
          <c:y val="0.94157818634408186"/>
          <c:w val="0.31510844425918039"/>
          <c:h val="5.84218136559181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79453920617373E-2"/>
          <c:y val="3.5486270456708505E-2"/>
          <c:w val="0.90317138427453136"/>
          <c:h val="0.7062126108839446"/>
        </c:manualLayout>
      </c:layout>
      <c:barChart>
        <c:barDir val="col"/>
        <c:grouping val="clustered"/>
        <c:varyColors val="0"/>
        <c:ser>
          <c:idx val="0"/>
          <c:order val="0"/>
          <c:tx>
            <c:strRef>
              <c:f>'Spring 23 MATH 129 - 130'!$L$11:$L$12</c:f>
              <c:strCache>
                <c:ptCount val="2"/>
                <c:pt idx="0">
                  <c:v>Spring 23</c:v>
                </c:pt>
                <c:pt idx="1">
                  <c:v>MATH 129</c:v>
                </c:pt>
              </c:strCache>
            </c:strRef>
          </c:tx>
          <c:spPr>
            <a:solidFill>
              <a:schemeClr val="accent1">
                <a:lumMod val="75000"/>
              </a:schemeClr>
            </a:solidFill>
            <a:ln>
              <a:noFill/>
            </a:ln>
            <a:effectLst/>
          </c:spPr>
          <c:invertIfNegative val="0"/>
          <c:dLbls>
            <c:dLbl>
              <c:idx val="0"/>
              <c:tx>
                <c:rich>
                  <a:bodyPr/>
                  <a:lstStyle/>
                  <a:p>
                    <a:fld id="{B0871AAF-687E-472F-B2FC-A7377C496F71}"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F6-4842-A64A-188497F426AE}"/>
                </c:ext>
              </c:extLst>
            </c:dLbl>
            <c:dLbl>
              <c:idx val="1"/>
              <c:tx>
                <c:rich>
                  <a:bodyPr/>
                  <a:lstStyle/>
                  <a:p>
                    <a:fld id="{D8DDB3A5-56B8-4811-AA06-82AA1025A81B}"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9F6-4842-A64A-188497F426AE}"/>
                </c:ext>
              </c:extLst>
            </c:dLbl>
            <c:dLbl>
              <c:idx val="2"/>
              <c:tx>
                <c:rich>
                  <a:bodyPr/>
                  <a:lstStyle/>
                  <a:p>
                    <a:fld id="{2D64A194-20E2-421F-915B-19FE19C558D0}"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9F6-4842-A64A-188497F426AE}"/>
                </c:ext>
              </c:extLst>
            </c:dLbl>
            <c:dLbl>
              <c:idx val="3"/>
              <c:tx>
                <c:rich>
                  <a:bodyPr/>
                  <a:lstStyle/>
                  <a:p>
                    <a:fld id="{5335609E-CCE6-418F-B243-9372E7F329A7}"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9F6-4842-A64A-188497F426AE}"/>
                </c:ext>
              </c:extLst>
            </c:dLbl>
            <c:dLbl>
              <c:idx val="4"/>
              <c:tx>
                <c:rich>
                  <a:bodyPr/>
                  <a:lstStyle/>
                  <a:p>
                    <a:fld id="{71D47488-492B-4A12-8070-A5EEAA1B2C0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9F6-4842-A64A-188497F426A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129 - 130'!$K$13:$K$17</c:f>
              <c:strCache>
                <c:ptCount val="5"/>
                <c:pt idx="0">
                  <c:v>A</c:v>
                </c:pt>
                <c:pt idx="1">
                  <c:v>B</c:v>
                </c:pt>
                <c:pt idx="2">
                  <c:v>C</c:v>
                </c:pt>
                <c:pt idx="3">
                  <c:v>D</c:v>
                </c:pt>
                <c:pt idx="4">
                  <c:v>F</c:v>
                </c:pt>
              </c:strCache>
            </c:strRef>
          </c:cat>
          <c:val>
            <c:numRef>
              <c:f>'Spring 23 MATH 129 - 130'!$L$13:$L$17</c:f>
              <c:numCache>
                <c:formatCode>General</c:formatCode>
                <c:ptCount val="5"/>
                <c:pt idx="0">
                  <c:v>21</c:v>
                </c:pt>
                <c:pt idx="1">
                  <c:v>15</c:v>
                </c:pt>
                <c:pt idx="2">
                  <c:v>17</c:v>
                </c:pt>
                <c:pt idx="3">
                  <c:v>18</c:v>
                </c:pt>
                <c:pt idx="4">
                  <c:v>29</c:v>
                </c:pt>
              </c:numCache>
            </c:numRef>
          </c:val>
          <c:extLst>
            <c:ext xmlns:c16="http://schemas.microsoft.com/office/drawing/2014/chart" uri="{C3380CC4-5D6E-409C-BE32-E72D297353CC}">
              <c16:uniqueId val="{00000000-39F6-4842-A64A-188497F426AE}"/>
            </c:ext>
          </c:extLst>
        </c:ser>
        <c:ser>
          <c:idx val="1"/>
          <c:order val="1"/>
          <c:tx>
            <c:strRef>
              <c:f>'Spring 23 MATH 129 - 130'!$M$11:$M$12</c:f>
              <c:strCache>
                <c:ptCount val="2"/>
                <c:pt idx="0">
                  <c:v>Spring 23</c:v>
                </c:pt>
                <c:pt idx="1">
                  <c:v>MATH 130</c:v>
                </c:pt>
              </c:strCache>
            </c:strRef>
          </c:tx>
          <c:spPr>
            <a:solidFill>
              <a:schemeClr val="accent4">
                <a:lumMod val="75000"/>
              </a:schemeClr>
            </a:solidFill>
            <a:ln>
              <a:noFill/>
            </a:ln>
            <a:effectLst/>
          </c:spPr>
          <c:invertIfNegative val="0"/>
          <c:dLbls>
            <c:dLbl>
              <c:idx val="0"/>
              <c:tx>
                <c:rich>
                  <a:bodyPr/>
                  <a:lstStyle/>
                  <a:p>
                    <a:fld id="{A3C4D5D6-F6BB-4203-8FE1-3188E0BF5D8A}"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F6-4842-A64A-188497F426AE}"/>
                </c:ext>
              </c:extLst>
            </c:dLbl>
            <c:dLbl>
              <c:idx val="1"/>
              <c:tx>
                <c:rich>
                  <a:bodyPr/>
                  <a:lstStyle/>
                  <a:p>
                    <a:fld id="{A033ADFF-59EF-445D-9559-FE241027466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F6-4842-A64A-188497F426AE}"/>
                </c:ext>
              </c:extLst>
            </c:dLbl>
            <c:dLbl>
              <c:idx val="2"/>
              <c:tx>
                <c:rich>
                  <a:bodyPr/>
                  <a:lstStyle/>
                  <a:p>
                    <a:fld id="{12BBD378-0095-44E9-AC2C-25EA8E6B19F4}"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9F6-4842-A64A-188497F426AE}"/>
                </c:ext>
              </c:extLst>
            </c:dLbl>
            <c:dLbl>
              <c:idx val="3"/>
              <c:tx>
                <c:rich>
                  <a:bodyPr/>
                  <a:lstStyle/>
                  <a:p>
                    <a:fld id="{C98986C1-48EC-47A4-A2E8-F17EC2DD41B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9F6-4842-A64A-188497F426AE}"/>
                </c:ext>
              </c:extLst>
            </c:dLbl>
            <c:dLbl>
              <c:idx val="4"/>
              <c:tx>
                <c:rich>
                  <a:bodyPr/>
                  <a:lstStyle/>
                  <a:p>
                    <a:fld id="{7FF87C0B-BE26-4A32-9145-3A30C236E8B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9F6-4842-A64A-188497F426A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129 - 130'!$K$13:$K$17</c:f>
              <c:strCache>
                <c:ptCount val="5"/>
                <c:pt idx="0">
                  <c:v>A</c:v>
                </c:pt>
                <c:pt idx="1">
                  <c:v>B</c:v>
                </c:pt>
                <c:pt idx="2">
                  <c:v>C</c:v>
                </c:pt>
                <c:pt idx="3">
                  <c:v>D</c:v>
                </c:pt>
                <c:pt idx="4">
                  <c:v>F</c:v>
                </c:pt>
              </c:strCache>
            </c:strRef>
          </c:cat>
          <c:val>
            <c:numRef>
              <c:f>'Spring 23 MATH 129 - 130'!$M$13:$M$17</c:f>
              <c:numCache>
                <c:formatCode>General</c:formatCode>
                <c:ptCount val="5"/>
                <c:pt idx="0">
                  <c:v>17</c:v>
                </c:pt>
                <c:pt idx="1">
                  <c:v>18</c:v>
                </c:pt>
                <c:pt idx="2">
                  <c:v>24</c:v>
                </c:pt>
                <c:pt idx="3">
                  <c:v>11</c:v>
                </c:pt>
                <c:pt idx="4">
                  <c:v>29</c:v>
                </c:pt>
              </c:numCache>
            </c:numRef>
          </c:val>
          <c:extLst>
            <c:ext xmlns:c16="http://schemas.microsoft.com/office/drawing/2014/chart" uri="{C3380CC4-5D6E-409C-BE32-E72D297353CC}">
              <c16:uniqueId val="{00000001-39F6-4842-A64A-188497F426AE}"/>
            </c:ext>
          </c:extLst>
        </c:ser>
        <c:dLbls>
          <c:dLblPos val="inEnd"/>
          <c:showLegendKey val="0"/>
          <c:showVal val="1"/>
          <c:showCatName val="0"/>
          <c:showSerName val="0"/>
          <c:showPercent val="0"/>
          <c:showBubbleSize val="0"/>
        </c:dLbls>
        <c:gapWidth val="100"/>
        <c:overlap val="-5"/>
        <c:axId val="722378096"/>
        <c:axId val="999937472"/>
      </c:barChart>
      <c:catAx>
        <c:axId val="7223780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Grade</a:t>
                </a:r>
              </a:p>
            </c:rich>
          </c:tx>
          <c:layout>
            <c:manualLayout>
              <c:xMode val="edge"/>
              <c:yMode val="edge"/>
              <c:x val="0.50748259821118402"/>
              <c:y val="0.813140263982815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9937472"/>
        <c:crosses val="autoZero"/>
        <c:auto val="1"/>
        <c:lblAlgn val="ctr"/>
        <c:lblOffset val="100"/>
        <c:noMultiLvlLbl val="0"/>
      </c:catAx>
      <c:valAx>
        <c:axId val="99993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1.8668792309806115E-2"/>
              <c:y val="0.2968366709638499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2237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04076001973725E-2"/>
          <c:y val="3.3470005737990804E-2"/>
          <c:w val="0.90186000166792923"/>
          <c:h val="0.75097220369385176"/>
        </c:manualLayout>
      </c:layout>
      <c:barChart>
        <c:barDir val="col"/>
        <c:grouping val="clustered"/>
        <c:varyColors val="0"/>
        <c:ser>
          <c:idx val="0"/>
          <c:order val="0"/>
          <c:tx>
            <c:strRef>
              <c:f>'Spring 23 MATH 129 - 130'!$U$11:$U$12</c:f>
              <c:strCache>
                <c:ptCount val="2"/>
                <c:pt idx="0">
                  <c:v>Year 2</c:v>
                </c:pt>
                <c:pt idx="1">
                  <c:v>MATH 129</c:v>
                </c:pt>
              </c:strCache>
            </c:strRef>
          </c:tx>
          <c:spPr>
            <a:solidFill>
              <a:schemeClr val="accent1"/>
            </a:solidFill>
            <a:ln>
              <a:noFill/>
            </a:ln>
            <a:effectLst/>
          </c:spPr>
          <c:invertIfNegative val="0"/>
          <c:dLbls>
            <c:dLbl>
              <c:idx val="0"/>
              <c:tx>
                <c:rich>
                  <a:bodyPr/>
                  <a:lstStyle/>
                  <a:p>
                    <a:fld id="{964274DA-91BF-4CAD-8A99-0D40DC74D13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38E-4294-BF51-DBC43DA0E4A9}"/>
                </c:ext>
              </c:extLst>
            </c:dLbl>
            <c:dLbl>
              <c:idx val="1"/>
              <c:tx>
                <c:rich>
                  <a:bodyPr/>
                  <a:lstStyle/>
                  <a:p>
                    <a:fld id="{B144AFF9-18F0-46A6-8FB2-D85248180371}"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38E-4294-BF51-DBC43DA0E4A9}"/>
                </c:ext>
              </c:extLst>
            </c:dLbl>
            <c:dLbl>
              <c:idx val="2"/>
              <c:tx>
                <c:rich>
                  <a:bodyPr/>
                  <a:lstStyle/>
                  <a:p>
                    <a:fld id="{330A8921-DF0E-4C14-AEA9-40CA7EF6F9C1}"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38E-4294-BF51-DBC43DA0E4A9}"/>
                </c:ext>
              </c:extLst>
            </c:dLbl>
            <c:dLbl>
              <c:idx val="3"/>
              <c:tx>
                <c:rich>
                  <a:bodyPr/>
                  <a:lstStyle/>
                  <a:p>
                    <a:fld id="{C9B70CA2-A456-42C3-8430-879EA6F67813}"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38E-4294-BF51-DBC43DA0E4A9}"/>
                </c:ext>
              </c:extLst>
            </c:dLbl>
            <c:dLbl>
              <c:idx val="4"/>
              <c:tx>
                <c:rich>
                  <a:bodyPr/>
                  <a:lstStyle/>
                  <a:p>
                    <a:fld id="{B2D4D29C-0DF8-4098-AF1F-9A6B6DB090D3}"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38E-4294-BF51-DBC43DA0E4A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129 - 130'!$T$13:$T$17</c:f>
              <c:strCache>
                <c:ptCount val="5"/>
                <c:pt idx="0">
                  <c:v>A</c:v>
                </c:pt>
                <c:pt idx="1">
                  <c:v>B</c:v>
                </c:pt>
                <c:pt idx="2">
                  <c:v>C</c:v>
                </c:pt>
                <c:pt idx="3">
                  <c:v>D</c:v>
                </c:pt>
                <c:pt idx="4">
                  <c:v>F</c:v>
                </c:pt>
              </c:strCache>
            </c:strRef>
          </c:cat>
          <c:val>
            <c:numRef>
              <c:f>'Spring 23 MATH 129 - 130'!$U$13:$U$17</c:f>
              <c:numCache>
                <c:formatCode>General</c:formatCode>
                <c:ptCount val="5"/>
                <c:pt idx="0">
                  <c:v>19</c:v>
                </c:pt>
                <c:pt idx="1">
                  <c:v>23</c:v>
                </c:pt>
                <c:pt idx="2">
                  <c:v>18</c:v>
                </c:pt>
                <c:pt idx="3">
                  <c:v>14</c:v>
                </c:pt>
                <c:pt idx="4">
                  <c:v>27</c:v>
                </c:pt>
              </c:numCache>
            </c:numRef>
          </c:val>
          <c:extLst>
            <c:ext xmlns:c16="http://schemas.microsoft.com/office/drawing/2014/chart" uri="{C3380CC4-5D6E-409C-BE32-E72D297353CC}">
              <c16:uniqueId val="{00000000-038E-4294-BF51-DBC43DA0E4A9}"/>
            </c:ext>
          </c:extLst>
        </c:ser>
        <c:ser>
          <c:idx val="1"/>
          <c:order val="1"/>
          <c:tx>
            <c:strRef>
              <c:f>'Spring 23 MATH 129 - 130'!$V$11:$V$12</c:f>
              <c:strCache>
                <c:ptCount val="2"/>
                <c:pt idx="0">
                  <c:v>Year 2</c:v>
                </c:pt>
                <c:pt idx="1">
                  <c:v>MATH 130</c:v>
                </c:pt>
              </c:strCache>
            </c:strRef>
          </c:tx>
          <c:spPr>
            <a:solidFill>
              <a:schemeClr val="accent2"/>
            </a:solidFill>
            <a:ln>
              <a:noFill/>
            </a:ln>
            <a:effectLst/>
          </c:spPr>
          <c:invertIfNegative val="0"/>
          <c:dLbls>
            <c:dLbl>
              <c:idx val="0"/>
              <c:tx>
                <c:rich>
                  <a:bodyPr/>
                  <a:lstStyle/>
                  <a:p>
                    <a:fld id="{B65E2400-22EF-403C-918C-0298A735C66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8E-4294-BF51-DBC43DA0E4A9}"/>
                </c:ext>
              </c:extLst>
            </c:dLbl>
            <c:dLbl>
              <c:idx val="1"/>
              <c:tx>
                <c:rich>
                  <a:bodyPr/>
                  <a:lstStyle/>
                  <a:p>
                    <a:fld id="{A96BD573-746C-4D92-AB14-B0AD195AEE6B}"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38E-4294-BF51-DBC43DA0E4A9}"/>
                </c:ext>
              </c:extLst>
            </c:dLbl>
            <c:dLbl>
              <c:idx val="2"/>
              <c:tx>
                <c:rich>
                  <a:bodyPr/>
                  <a:lstStyle/>
                  <a:p>
                    <a:fld id="{A4075F78-8FF8-4FA5-B4BF-1E684E5550F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38E-4294-BF51-DBC43DA0E4A9}"/>
                </c:ext>
              </c:extLst>
            </c:dLbl>
            <c:dLbl>
              <c:idx val="3"/>
              <c:tx>
                <c:rich>
                  <a:bodyPr/>
                  <a:lstStyle/>
                  <a:p>
                    <a:fld id="{1A39EE92-5DEA-4ADE-B425-189D3614A85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38E-4294-BF51-DBC43DA0E4A9}"/>
                </c:ext>
              </c:extLst>
            </c:dLbl>
            <c:dLbl>
              <c:idx val="4"/>
              <c:tx>
                <c:rich>
                  <a:bodyPr/>
                  <a:lstStyle/>
                  <a:p>
                    <a:fld id="{71021CAB-9B33-483F-B878-08E78540057B}"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38E-4294-BF51-DBC43DA0E4A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23 MATH 129 - 130'!$T$13:$T$17</c:f>
              <c:strCache>
                <c:ptCount val="5"/>
                <c:pt idx="0">
                  <c:v>A</c:v>
                </c:pt>
                <c:pt idx="1">
                  <c:v>B</c:v>
                </c:pt>
                <c:pt idx="2">
                  <c:v>C</c:v>
                </c:pt>
                <c:pt idx="3">
                  <c:v>D</c:v>
                </c:pt>
                <c:pt idx="4">
                  <c:v>F</c:v>
                </c:pt>
              </c:strCache>
            </c:strRef>
          </c:cat>
          <c:val>
            <c:numRef>
              <c:f>'Spring 23 MATH 129 - 130'!$V$13:$V$17</c:f>
              <c:numCache>
                <c:formatCode>General</c:formatCode>
                <c:ptCount val="5"/>
                <c:pt idx="0">
                  <c:v>13</c:v>
                </c:pt>
                <c:pt idx="1">
                  <c:v>18</c:v>
                </c:pt>
                <c:pt idx="2">
                  <c:v>27</c:v>
                </c:pt>
                <c:pt idx="3">
                  <c:v>12</c:v>
                </c:pt>
                <c:pt idx="4">
                  <c:v>31</c:v>
                </c:pt>
              </c:numCache>
            </c:numRef>
          </c:val>
          <c:extLst>
            <c:ext xmlns:c16="http://schemas.microsoft.com/office/drawing/2014/chart" uri="{C3380CC4-5D6E-409C-BE32-E72D297353CC}">
              <c16:uniqueId val="{00000001-038E-4294-BF51-DBC43DA0E4A9}"/>
            </c:ext>
          </c:extLst>
        </c:ser>
        <c:dLbls>
          <c:showLegendKey val="0"/>
          <c:showVal val="0"/>
          <c:showCatName val="0"/>
          <c:showSerName val="0"/>
          <c:showPercent val="0"/>
          <c:showBubbleSize val="0"/>
        </c:dLbls>
        <c:gapWidth val="219"/>
        <c:overlap val="-5"/>
        <c:axId val="873734672"/>
        <c:axId val="999869248"/>
      </c:barChart>
      <c:catAx>
        <c:axId val="8737346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Grade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99869248"/>
        <c:crosses val="autoZero"/>
        <c:auto val="1"/>
        <c:lblAlgn val="ctr"/>
        <c:lblOffset val="100"/>
        <c:noMultiLvlLbl val="0"/>
      </c:catAx>
      <c:valAx>
        <c:axId val="99986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1.1876611462843405E-2"/>
              <c:y val="0.3440252969852243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3734672"/>
        <c:crosses val="autoZero"/>
        <c:crossBetween val="between"/>
      </c:valAx>
      <c:spPr>
        <a:noFill/>
        <a:ln>
          <a:noFill/>
        </a:ln>
        <a:effectLst/>
      </c:spPr>
    </c:plotArea>
    <c:legend>
      <c:legendPos val="b"/>
      <c:layout>
        <c:manualLayout>
          <c:xMode val="edge"/>
          <c:yMode val="edge"/>
          <c:x val="3.6399079859061743E-4"/>
          <c:y val="0.943680495170926"/>
          <c:w val="0.31745383658463699"/>
          <c:h val="5.63195048290737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86223703320512E-2"/>
          <c:y val="3.5203512912977006E-2"/>
          <c:w val="0.89124690011993224"/>
          <c:h val="0.75686031289522637"/>
        </c:manualLayout>
      </c:layout>
      <c:barChart>
        <c:barDir val="col"/>
        <c:grouping val="clustered"/>
        <c:varyColors val="0"/>
        <c:ser>
          <c:idx val="0"/>
          <c:order val="0"/>
          <c:tx>
            <c:strRef>
              <c:f>'Fall 2021 Math 134 - SMAT 121'!$P$11:$P$12</c:f>
              <c:strCache>
                <c:ptCount val="2"/>
                <c:pt idx="0">
                  <c:v>Fall 2021</c:v>
                </c:pt>
                <c:pt idx="1">
                  <c:v>MATH 134</c:v>
                </c:pt>
              </c:strCache>
            </c:strRef>
          </c:tx>
          <c:spPr>
            <a:solidFill>
              <a:srgbClr val="FF9900"/>
            </a:solidFill>
            <a:ln>
              <a:noFill/>
            </a:ln>
            <a:effectLst/>
          </c:spPr>
          <c:invertIfNegative val="0"/>
          <c:dLbls>
            <c:dLbl>
              <c:idx val="0"/>
              <c:tx>
                <c:rich>
                  <a:bodyPr/>
                  <a:lstStyle/>
                  <a:p>
                    <a:fld id="{EC37FEDA-2F59-406F-9731-A6A173F3F92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34-451C-B821-0BA76CA87915}"/>
                </c:ext>
              </c:extLst>
            </c:dLbl>
            <c:dLbl>
              <c:idx val="1"/>
              <c:tx>
                <c:rich>
                  <a:bodyPr/>
                  <a:lstStyle/>
                  <a:p>
                    <a:fld id="{D72BA7EF-E4ED-4B0C-902F-E5235BC0D15F}"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634-451C-B821-0BA76CA87915}"/>
                </c:ext>
              </c:extLst>
            </c:dLbl>
            <c:dLbl>
              <c:idx val="2"/>
              <c:layout>
                <c:manualLayout>
                  <c:x val="0"/>
                  <c:y val="0.1119913795169653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3019C447-4AC0-48E5-8C64-E1F44A047105}" type="VALUE">
                      <a:rPr lang="en-US" smtClean="0"/>
                      <a:pPr>
                        <a:defRPr b="1">
                          <a:solidFill>
                            <a:schemeClr val="bg1"/>
                          </a:solidFill>
                        </a:defRPr>
                      </a:pPr>
                      <a:t>[VALUE]</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5722808140751422E-2"/>
                      <c:h val="0.13031145944573602"/>
                    </c:manualLayout>
                  </c15:layout>
                  <c15:dlblFieldTable/>
                  <c15:showDataLabelsRange val="0"/>
                </c:ext>
                <c:ext xmlns:c16="http://schemas.microsoft.com/office/drawing/2014/chart" uri="{C3380CC4-5D6E-409C-BE32-E72D297353CC}">
                  <c16:uniqueId val="{00000006-3634-451C-B821-0BA76CA87915}"/>
                </c:ext>
              </c:extLst>
            </c:dLbl>
            <c:dLbl>
              <c:idx val="3"/>
              <c:tx>
                <c:rich>
                  <a:bodyPr/>
                  <a:lstStyle/>
                  <a:p>
                    <a:fld id="{D6A2DADE-1C27-4590-A080-B7ACB59EEC3F}"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634-451C-B821-0BA76CA87915}"/>
                </c:ext>
              </c:extLst>
            </c:dLbl>
            <c:dLbl>
              <c:idx val="4"/>
              <c:tx>
                <c:rich>
                  <a:bodyPr/>
                  <a:lstStyle/>
                  <a:p>
                    <a:fld id="{8E0F4C87-CB68-4E67-B02D-64A472778F6A}"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634-451C-B821-0BA76CA879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2021 Math 134 - SMAT 121'!$O$13:$O$17</c:f>
              <c:strCache>
                <c:ptCount val="5"/>
                <c:pt idx="0">
                  <c:v>A</c:v>
                </c:pt>
                <c:pt idx="1">
                  <c:v>B</c:v>
                </c:pt>
                <c:pt idx="2">
                  <c:v>C</c:v>
                </c:pt>
                <c:pt idx="3">
                  <c:v>D</c:v>
                </c:pt>
                <c:pt idx="4">
                  <c:v>F</c:v>
                </c:pt>
              </c:strCache>
            </c:strRef>
          </c:cat>
          <c:val>
            <c:numRef>
              <c:f>'Fall 2021 Math 134 - SMAT 121'!$P$13:$P$17</c:f>
              <c:numCache>
                <c:formatCode>0</c:formatCode>
                <c:ptCount val="5"/>
                <c:pt idx="0">
                  <c:v>23.776223776223777</c:v>
                </c:pt>
                <c:pt idx="1">
                  <c:v>29.02097902097902</c:v>
                </c:pt>
                <c:pt idx="2">
                  <c:v>20.62937062937063</c:v>
                </c:pt>
                <c:pt idx="3">
                  <c:v>11.888111888111888</c:v>
                </c:pt>
                <c:pt idx="4">
                  <c:v>14.685314685314685</c:v>
                </c:pt>
              </c:numCache>
            </c:numRef>
          </c:val>
          <c:extLst>
            <c:ext xmlns:c16="http://schemas.microsoft.com/office/drawing/2014/chart" uri="{C3380CC4-5D6E-409C-BE32-E72D297353CC}">
              <c16:uniqueId val="{00000000-3634-451C-B821-0BA76CA87915}"/>
            </c:ext>
          </c:extLst>
        </c:ser>
        <c:ser>
          <c:idx val="1"/>
          <c:order val="1"/>
          <c:tx>
            <c:strRef>
              <c:f>'Fall 2021 Math 134 - SMAT 121'!$Q$11:$Q$12</c:f>
              <c:strCache>
                <c:ptCount val="2"/>
                <c:pt idx="0">
                  <c:v>Fall 2021</c:v>
                </c:pt>
                <c:pt idx="1">
                  <c:v>SMAT 121</c:v>
                </c:pt>
              </c:strCache>
            </c:strRef>
          </c:tx>
          <c:spPr>
            <a:solidFill>
              <a:srgbClr val="00B050"/>
            </a:solidFill>
            <a:ln>
              <a:noFill/>
            </a:ln>
            <a:effectLst/>
            <a:scene3d>
              <a:camera prst="orthographicFront"/>
              <a:lightRig rig="threePt" dir="t"/>
            </a:scene3d>
            <a:sp3d>
              <a:bevelB/>
            </a:sp3d>
          </c:spPr>
          <c:invertIfNegative val="0"/>
          <c:dLbls>
            <c:dLbl>
              <c:idx val="0"/>
              <c:tx>
                <c:rich>
                  <a:bodyPr/>
                  <a:lstStyle/>
                  <a:p>
                    <a:fld id="{3C0533DF-A757-4A8D-84B3-3766E89B31EB}"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34-451C-B821-0BA76CA87915}"/>
                </c:ext>
              </c:extLst>
            </c:dLbl>
            <c:dLbl>
              <c:idx val="1"/>
              <c:tx>
                <c:rich>
                  <a:bodyPr/>
                  <a:lstStyle/>
                  <a:p>
                    <a:fld id="{0764D35A-11A6-4F5F-AF8F-F95F43A77AC6}"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634-451C-B821-0BA76CA87915}"/>
                </c:ext>
              </c:extLst>
            </c:dLbl>
            <c:dLbl>
              <c:idx val="2"/>
              <c:tx>
                <c:rich>
                  <a:bodyPr/>
                  <a:lstStyle/>
                  <a:p>
                    <a:fld id="{0F330E2A-D58C-4A4C-8CB3-D17905526C9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634-451C-B821-0BA76CA87915}"/>
                </c:ext>
              </c:extLst>
            </c:dLbl>
            <c:dLbl>
              <c:idx val="3"/>
              <c:tx>
                <c:rich>
                  <a:bodyPr/>
                  <a:lstStyle/>
                  <a:p>
                    <a:fld id="{5647DAFD-6504-4DFC-8A36-62C1A9318CD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634-451C-B821-0BA76CA87915}"/>
                </c:ext>
              </c:extLst>
            </c:dLbl>
            <c:dLbl>
              <c:idx val="4"/>
              <c:tx>
                <c:rich>
                  <a:bodyPr/>
                  <a:lstStyle/>
                  <a:p>
                    <a:fld id="{575CECC7-8305-41CD-996D-42CD0602E9D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634-451C-B821-0BA76CA879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2021 Math 134 - SMAT 121'!$O$13:$O$17</c:f>
              <c:strCache>
                <c:ptCount val="5"/>
                <c:pt idx="0">
                  <c:v>A</c:v>
                </c:pt>
                <c:pt idx="1">
                  <c:v>B</c:v>
                </c:pt>
                <c:pt idx="2">
                  <c:v>C</c:v>
                </c:pt>
                <c:pt idx="3">
                  <c:v>D</c:v>
                </c:pt>
                <c:pt idx="4">
                  <c:v>F</c:v>
                </c:pt>
              </c:strCache>
            </c:strRef>
          </c:cat>
          <c:val>
            <c:numRef>
              <c:f>'Fall 2021 Math 134 - SMAT 121'!$Q$13:$Q$17</c:f>
              <c:numCache>
                <c:formatCode>0</c:formatCode>
                <c:ptCount val="5"/>
                <c:pt idx="0">
                  <c:v>16.842105263157894</c:v>
                </c:pt>
                <c:pt idx="1">
                  <c:v>21.578947368421055</c:v>
                </c:pt>
                <c:pt idx="2">
                  <c:v>21.578947368421055</c:v>
                </c:pt>
                <c:pt idx="3">
                  <c:v>10</c:v>
                </c:pt>
                <c:pt idx="4">
                  <c:v>30</c:v>
                </c:pt>
              </c:numCache>
            </c:numRef>
          </c:val>
          <c:extLst>
            <c:ext xmlns:c16="http://schemas.microsoft.com/office/drawing/2014/chart" uri="{C3380CC4-5D6E-409C-BE32-E72D297353CC}">
              <c16:uniqueId val="{00000001-3634-451C-B821-0BA76CA87915}"/>
            </c:ext>
          </c:extLst>
        </c:ser>
        <c:dLbls>
          <c:dLblPos val="outEnd"/>
          <c:showLegendKey val="0"/>
          <c:showVal val="1"/>
          <c:showCatName val="0"/>
          <c:showSerName val="0"/>
          <c:showPercent val="0"/>
          <c:showBubbleSize val="0"/>
        </c:dLbls>
        <c:gapWidth val="100"/>
        <c:overlap val="-5"/>
        <c:axId val="839475792"/>
        <c:axId val="834725760"/>
      </c:barChart>
      <c:catAx>
        <c:axId val="8394757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Grade</a:t>
                </a:r>
              </a:p>
            </c:rich>
          </c:tx>
          <c:layout>
            <c:manualLayout>
              <c:xMode val="edge"/>
              <c:yMode val="edge"/>
              <c:x val="0.49345790870148143"/>
              <c:y val="0.854884827635028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4725760"/>
        <c:crosses val="autoZero"/>
        <c:auto val="1"/>
        <c:lblAlgn val="ctr"/>
        <c:lblOffset val="100"/>
        <c:noMultiLvlLbl val="0"/>
      </c:catAx>
      <c:valAx>
        <c:axId val="83472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1.1806386986911741E-3"/>
              <c:y val="0.353390930962088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9475792"/>
        <c:crosses val="autoZero"/>
        <c:crossBetween val="between"/>
      </c:valAx>
      <c:spPr>
        <a:noFill/>
        <a:ln>
          <a:noFill/>
        </a:ln>
        <a:effectLst/>
      </c:spPr>
    </c:plotArea>
    <c:legend>
      <c:legendPos val="b"/>
      <c:layout>
        <c:manualLayout>
          <c:xMode val="edge"/>
          <c:yMode val="edge"/>
          <c:x val="1.9284713573336071E-3"/>
          <c:y val="0.94076354718839117"/>
          <c:w val="0.35492513095516087"/>
          <c:h val="5.923645281160884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43106612076909E-2"/>
          <c:y val="2.0792726216599975E-2"/>
          <c:w val="0.89528016964178114"/>
          <c:h val="0.77822975870497224"/>
        </c:manualLayout>
      </c:layout>
      <c:barChart>
        <c:barDir val="col"/>
        <c:grouping val="clustered"/>
        <c:varyColors val="0"/>
        <c:ser>
          <c:idx val="0"/>
          <c:order val="0"/>
          <c:tx>
            <c:strRef>
              <c:f>'Spring 2022 MATH 134-SMAT 121'!$N$10:$N$11</c:f>
              <c:strCache>
                <c:ptCount val="2"/>
                <c:pt idx="0">
                  <c:v>SPRING 2022</c:v>
                </c:pt>
                <c:pt idx="1">
                  <c:v>MATH 134</c:v>
                </c:pt>
              </c:strCache>
            </c:strRef>
          </c:tx>
          <c:spPr>
            <a:solidFill>
              <a:srgbClr val="FFCC00"/>
            </a:solidFill>
            <a:ln>
              <a:noFill/>
            </a:ln>
            <a:effectLst/>
          </c:spPr>
          <c:invertIfNegative val="0"/>
          <c:dLbls>
            <c:dLbl>
              <c:idx val="0"/>
              <c:tx>
                <c:rich>
                  <a:bodyPr/>
                  <a:lstStyle/>
                  <a:p>
                    <a:fld id="{0EC5DAE2-2DE3-4F08-A63A-4E8612683674}"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5F-4049-BCA4-0E5A8A74DEDF}"/>
                </c:ext>
              </c:extLst>
            </c:dLbl>
            <c:dLbl>
              <c:idx val="1"/>
              <c:tx>
                <c:rich>
                  <a:bodyPr/>
                  <a:lstStyle/>
                  <a:p>
                    <a:fld id="{33A97BA2-BE98-4F6E-9701-57E61C0CF596}"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C5F-4049-BCA4-0E5A8A74DEDF}"/>
                </c:ext>
              </c:extLst>
            </c:dLbl>
            <c:dLbl>
              <c:idx val="2"/>
              <c:tx>
                <c:rich>
                  <a:bodyPr/>
                  <a:lstStyle/>
                  <a:p>
                    <a:fld id="{96BDCDE8-8868-437D-9FD0-3095AE7B372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C5F-4049-BCA4-0E5A8A74DEDF}"/>
                </c:ext>
              </c:extLst>
            </c:dLbl>
            <c:dLbl>
              <c:idx val="3"/>
              <c:tx>
                <c:rich>
                  <a:bodyPr/>
                  <a:lstStyle/>
                  <a:p>
                    <a:fld id="{6EDD900D-551F-4F48-A204-C2264F385FD8}"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C5F-4049-BCA4-0E5A8A74DEDF}"/>
                </c:ext>
              </c:extLst>
            </c:dLbl>
            <c:dLbl>
              <c:idx val="4"/>
              <c:tx>
                <c:rich>
                  <a:bodyPr/>
                  <a:lstStyle/>
                  <a:p>
                    <a:fld id="{5A277591-099F-4974-A7B4-7E6D664D23AA}"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C5F-4049-BCA4-0E5A8A74DED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2022 MATH 134-SMAT 121'!$M$12:$M$16</c:f>
              <c:strCache>
                <c:ptCount val="5"/>
                <c:pt idx="0">
                  <c:v>A</c:v>
                </c:pt>
                <c:pt idx="1">
                  <c:v>B</c:v>
                </c:pt>
                <c:pt idx="2">
                  <c:v>C</c:v>
                </c:pt>
                <c:pt idx="3">
                  <c:v>D</c:v>
                </c:pt>
                <c:pt idx="4">
                  <c:v>F</c:v>
                </c:pt>
              </c:strCache>
            </c:strRef>
          </c:cat>
          <c:val>
            <c:numRef>
              <c:f>'Spring 2022 MATH 134-SMAT 121'!$N$12:$N$16</c:f>
              <c:numCache>
                <c:formatCode>General</c:formatCode>
                <c:ptCount val="5"/>
                <c:pt idx="0">
                  <c:v>25</c:v>
                </c:pt>
                <c:pt idx="1">
                  <c:v>25</c:v>
                </c:pt>
                <c:pt idx="2">
                  <c:v>26</c:v>
                </c:pt>
                <c:pt idx="3">
                  <c:v>13</c:v>
                </c:pt>
                <c:pt idx="4">
                  <c:v>10</c:v>
                </c:pt>
              </c:numCache>
            </c:numRef>
          </c:val>
          <c:extLst>
            <c:ext xmlns:c16="http://schemas.microsoft.com/office/drawing/2014/chart" uri="{C3380CC4-5D6E-409C-BE32-E72D297353CC}">
              <c16:uniqueId val="{00000000-DC5F-4049-BCA4-0E5A8A74DEDF}"/>
            </c:ext>
          </c:extLst>
        </c:ser>
        <c:ser>
          <c:idx val="1"/>
          <c:order val="1"/>
          <c:tx>
            <c:strRef>
              <c:f>'Spring 2022 MATH 134-SMAT 121'!$O$10:$O$11</c:f>
              <c:strCache>
                <c:ptCount val="2"/>
                <c:pt idx="0">
                  <c:v>SPRING 2022</c:v>
                </c:pt>
                <c:pt idx="1">
                  <c:v>SMAT 121</c:v>
                </c:pt>
              </c:strCache>
            </c:strRef>
          </c:tx>
          <c:spPr>
            <a:solidFill>
              <a:schemeClr val="accent2"/>
            </a:solidFill>
            <a:ln>
              <a:noFill/>
            </a:ln>
            <a:effectLst/>
          </c:spPr>
          <c:invertIfNegative val="0"/>
          <c:dLbls>
            <c:dLbl>
              <c:idx val="0"/>
              <c:tx>
                <c:rich>
                  <a:bodyPr/>
                  <a:lstStyle/>
                  <a:p>
                    <a:fld id="{93886C44-8450-444F-858D-01B971BA409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5F-4049-BCA4-0E5A8A74DEDF}"/>
                </c:ext>
              </c:extLst>
            </c:dLbl>
            <c:dLbl>
              <c:idx val="1"/>
              <c:tx>
                <c:rich>
                  <a:bodyPr/>
                  <a:lstStyle/>
                  <a:p>
                    <a:fld id="{B0C43E28-7E97-4A41-A92C-4447294B96D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5F-4049-BCA4-0E5A8A74DEDF}"/>
                </c:ext>
              </c:extLst>
            </c:dLbl>
            <c:dLbl>
              <c:idx val="2"/>
              <c:tx>
                <c:rich>
                  <a:bodyPr/>
                  <a:lstStyle/>
                  <a:p>
                    <a:fld id="{26D7FCF9-869D-47A4-A3A1-D875A0F79D02}"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C5F-4049-BCA4-0E5A8A74DEDF}"/>
                </c:ext>
              </c:extLst>
            </c:dLbl>
            <c:dLbl>
              <c:idx val="3"/>
              <c:tx>
                <c:rich>
                  <a:bodyPr/>
                  <a:lstStyle/>
                  <a:p>
                    <a:fld id="{46B44E8D-760E-4402-BF81-0495AAA838F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5F-4049-BCA4-0E5A8A74DEDF}"/>
                </c:ext>
              </c:extLst>
            </c:dLbl>
            <c:dLbl>
              <c:idx val="4"/>
              <c:tx>
                <c:rich>
                  <a:bodyPr/>
                  <a:lstStyle/>
                  <a:p>
                    <a:fld id="{FAAC97CB-4178-4DF5-BE0F-B73E96262925}"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C5F-4049-BCA4-0E5A8A74DED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2022 MATH 134-SMAT 121'!$M$12:$M$16</c:f>
              <c:strCache>
                <c:ptCount val="5"/>
                <c:pt idx="0">
                  <c:v>A</c:v>
                </c:pt>
                <c:pt idx="1">
                  <c:v>B</c:v>
                </c:pt>
                <c:pt idx="2">
                  <c:v>C</c:v>
                </c:pt>
                <c:pt idx="3">
                  <c:v>D</c:v>
                </c:pt>
                <c:pt idx="4">
                  <c:v>F</c:v>
                </c:pt>
              </c:strCache>
            </c:strRef>
          </c:cat>
          <c:val>
            <c:numRef>
              <c:f>'Spring 2022 MATH 134-SMAT 121'!$O$12:$O$16</c:f>
              <c:numCache>
                <c:formatCode>General</c:formatCode>
                <c:ptCount val="5"/>
                <c:pt idx="0">
                  <c:v>11</c:v>
                </c:pt>
                <c:pt idx="1">
                  <c:v>21</c:v>
                </c:pt>
                <c:pt idx="2">
                  <c:v>25</c:v>
                </c:pt>
                <c:pt idx="3">
                  <c:v>13</c:v>
                </c:pt>
                <c:pt idx="4">
                  <c:v>31</c:v>
                </c:pt>
              </c:numCache>
            </c:numRef>
          </c:val>
          <c:extLst>
            <c:ext xmlns:c16="http://schemas.microsoft.com/office/drawing/2014/chart" uri="{C3380CC4-5D6E-409C-BE32-E72D297353CC}">
              <c16:uniqueId val="{00000001-DC5F-4049-BCA4-0E5A8A74DEDF}"/>
            </c:ext>
          </c:extLst>
        </c:ser>
        <c:dLbls>
          <c:dLblPos val="inEnd"/>
          <c:showLegendKey val="0"/>
          <c:showVal val="1"/>
          <c:showCatName val="0"/>
          <c:showSerName val="0"/>
          <c:showPercent val="0"/>
          <c:showBubbleSize val="0"/>
        </c:dLbls>
        <c:gapWidth val="100"/>
        <c:overlap val="-5"/>
        <c:axId val="1772861328"/>
        <c:axId val="1765847040"/>
      </c:barChart>
      <c:catAx>
        <c:axId val="17728613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Grade</a:t>
                </a:r>
              </a:p>
            </c:rich>
          </c:tx>
          <c:layout>
            <c:manualLayout>
              <c:xMode val="edge"/>
              <c:yMode val="edge"/>
              <c:x val="0.49907282437029049"/>
              <c:y val="0.863517300160577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5847040"/>
        <c:crosses val="autoZero"/>
        <c:auto val="1"/>
        <c:lblAlgn val="ctr"/>
        <c:lblOffset val="100"/>
        <c:noMultiLvlLbl val="0"/>
      </c:catAx>
      <c:valAx>
        <c:axId val="1765847040"/>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9.2589559838640763E-3"/>
              <c:y val="0.383592623810783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72861328"/>
        <c:crosses val="autoZero"/>
        <c:crossBetween val="between"/>
      </c:valAx>
      <c:spPr>
        <a:noFill/>
        <a:ln>
          <a:noFill/>
        </a:ln>
        <a:effectLst/>
      </c:spPr>
    </c:plotArea>
    <c:legend>
      <c:legendPos val="b"/>
      <c:layout>
        <c:manualLayout>
          <c:xMode val="edge"/>
          <c:yMode val="edge"/>
          <c:x val="4.3728128876563936E-4"/>
          <c:y val="0.94252855412849146"/>
          <c:w val="0.45644853427001508"/>
          <c:h val="5.269660230403121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'Spring 2022 MATH 134-SMAT 121'!$N$27:$N$28</c:f>
              <c:strCache>
                <c:ptCount val="2"/>
                <c:pt idx="0">
                  <c:v>Year 1</c:v>
                </c:pt>
                <c:pt idx="1">
                  <c:v>MATH 134</c:v>
                </c:pt>
              </c:strCache>
            </c:strRef>
          </c:tx>
          <c:spPr>
            <a:solidFill>
              <a:srgbClr val="9900CC"/>
            </a:solidFill>
            <a:ln>
              <a:noFill/>
            </a:ln>
            <a:effectLst/>
          </c:spPr>
          <c:invertIfNegative val="0"/>
          <c:dLbls>
            <c:dLbl>
              <c:idx val="0"/>
              <c:tx>
                <c:rich>
                  <a:bodyPr/>
                  <a:lstStyle/>
                  <a:p>
                    <a:fld id="{E869BC52-3F7A-4971-8D2E-C6BD41A6954F}"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82-4896-B3CA-39EC3C8EC9C8}"/>
                </c:ext>
              </c:extLst>
            </c:dLbl>
            <c:dLbl>
              <c:idx val="1"/>
              <c:tx>
                <c:rich>
                  <a:bodyPr/>
                  <a:lstStyle/>
                  <a:p>
                    <a:fld id="{EEA81E02-F82D-40FC-B8D2-988529DE2115}"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82-4896-B3CA-39EC3C8EC9C8}"/>
                </c:ext>
              </c:extLst>
            </c:dLbl>
            <c:dLbl>
              <c:idx val="2"/>
              <c:tx>
                <c:rich>
                  <a:bodyPr/>
                  <a:lstStyle/>
                  <a:p>
                    <a:fld id="{ADEB0A45-B952-4D60-AD29-C72C95EE63D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282-4896-B3CA-39EC3C8EC9C8}"/>
                </c:ext>
              </c:extLst>
            </c:dLbl>
            <c:dLbl>
              <c:idx val="3"/>
              <c:tx>
                <c:rich>
                  <a:bodyPr/>
                  <a:lstStyle/>
                  <a:p>
                    <a:fld id="{DBEC5232-5347-44C6-9BBE-48B2A18B921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282-4896-B3CA-39EC3C8EC9C8}"/>
                </c:ext>
              </c:extLst>
            </c:dLbl>
            <c:dLbl>
              <c:idx val="4"/>
              <c:tx>
                <c:rich>
                  <a:bodyPr/>
                  <a:lstStyle/>
                  <a:p>
                    <a:fld id="{CE3D7CEB-4CC6-4EDE-8940-1415CCFE72E0}"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282-4896-B3CA-39EC3C8EC9C8}"/>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2022 MATH 134-SMAT 121'!$M$29:$M$33</c:f>
              <c:strCache>
                <c:ptCount val="5"/>
                <c:pt idx="0">
                  <c:v>A</c:v>
                </c:pt>
                <c:pt idx="1">
                  <c:v>B</c:v>
                </c:pt>
                <c:pt idx="2">
                  <c:v>C</c:v>
                </c:pt>
                <c:pt idx="3">
                  <c:v>D</c:v>
                </c:pt>
                <c:pt idx="4">
                  <c:v>F</c:v>
                </c:pt>
              </c:strCache>
            </c:strRef>
          </c:cat>
          <c:val>
            <c:numRef>
              <c:f>'Spring 2022 MATH 134-SMAT 121'!$N$29:$N$33</c:f>
              <c:numCache>
                <c:formatCode>General</c:formatCode>
                <c:ptCount val="5"/>
                <c:pt idx="0">
                  <c:v>24</c:v>
                </c:pt>
                <c:pt idx="1">
                  <c:v>28</c:v>
                </c:pt>
                <c:pt idx="2">
                  <c:v>23</c:v>
                </c:pt>
                <c:pt idx="3">
                  <c:v>12</c:v>
                </c:pt>
                <c:pt idx="4">
                  <c:v>13</c:v>
                </c:pt>
              </c:numCache>
            </c:numRef>
          </c:val>
          <c:extLst>
            <c:ext xmlns:c16="http://schemas.microsoft.com/office/drawing/2014/chart" uri="{C3380CC4-5D6E-409C-BE32-E72D297353CC}">
              <c16:uniqueId val="{00000000-6282-4896-B3CA-39EC3C8EC9C8}"/>
            </c:ext>
          </c:extLst>
        </c:ser>
        <c:ser>
          <c:idx val="1"/>
          <c:order val="1"/>
          <c:tx>
            <c:strRef>
              <c:f>'Spring 2022 MATH 134-SMAT 121'!$O$27:$O$28</c:f>
              <c:strCache>
                <c:ptCount val="2"/>
                <c:pt idx="0">
                  <c:v>Year 1</c:v>
                </c:pt>
                <c:pt idx="1">
                  <c:v>SMAT 121</c:v>
                </c:pt>
              </c:strCache>
            </c:strRef>
          </c:tx>
          <c:spPr>
            <a:solidFill>
              <a:schemeClr val="accent2"/>
            </a:solidFill>
            <a:ln>
              <a:noFill/>
            </a:ln>
            <a:effectLst/>
          </c:spPr>
          <c:invertIfNegative val="0"/>
          <c:dLbls>
            <c:dLbl>
              <c:idx val="0"/>
              <c:tx>
                <c:rich>
                  <a:bodyPr/>
                  <a:lstStyle/>
                  <a:p>
                    <a:fld id="{CD48A451-510D-4B8C-B120-BACB1B5A4221}"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82-4896-B3CA-39EC3C8EC9C8}"/>
                </c:ext>
              </c:extLst>
            </c:dLbl>
            <c:dLbl>
              <c:idx val="1"/>
              <c:tx>
                <c:rich>
                  <a:bodyPr/>
                  <a:lstStyle/>
                  <a:p>
                    <a:fld id="{7AE432F8-EB8C-4A1C-A079-9E6C8A07B0A0}"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282-4896-B3CA-39EC3C8EC9C8}"/>
                </c:ext>
              </c:extLst>
            </c:dLbl>
            <c:dLbl>
              <c:idx val="2"/>
              <c:tx>
                <c:rich>
                  <a:bodyPr/>
                  <a:lstStyle/>
                  <a:p>
                    <a:fld id="{F4359B4B-5C7A-4DE9-A78D-2AB6E4389FF4}"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82-4896-B3CA-39EC3C8EC9C8}"/>
                </c:ext>
              </c:extLst>
            </c:dLbl>
            <c:dLbl>
              <c:idx val="3"/>
              <c:tx>
                <c:rich>
                  <a:bodyPr/>
                  <a:lstStyle/>
                  <a:p>
                    <a:fld id="{71553CB8-0E17-4B46-A661-1274BA662974}"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282-4896-B3CA-39EC3C8EC9C8}"/>
                </c:ext>
              </c:extLst>
            </c:dLbl>
            <c:dLbl>
              <c:idx val="4"/>
              <c:tx>
                <c:rich>
                  <a:bodyPr/>
                  <a:lstStyle/>
                  <a:p>
                    <a:fld id="{B88694ED-97EB-4B32-8780-28672AF9247F}"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282-4896-B3CA-39EC3C8EC9C8}"/>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'Spring 2022 MATH 134-SMAT 121'!$M$29:$M$33</c:f>
              <c:strCache>
                <c:ptCount val="5"/>
                <c:pt idx="0">
                  <c:v>A</c:v>
                </c:pt>
                <c:pt idx="1">
                  <c:v>B</c:v>
                </c:pt>
                <c:pt idx="2">
                  <c:v>C</c:v>
                </c:pt>
                <c:pt idx="3">
                  <c:v>D</c:v>
                </c:pt>
                <c:pt idx="4">
                  <c:v>F</c:v>
                </c:pt>
              </c:strCache>
            </c:strRef>
          </c:cat>
          <c:val>
            <c:numRef>
              <c:f>'Spring 2022 MATH 134-SMAT 121'!$O$29:$O$33</c:f>
              <c:numCache>
                <c:formatCode>General</c:formatCode>
                <c:ptCount val="5"/>
                <c:pt idx="0">
                  <c:v>14</c:v>
                </c:pt>
                <c:pt idx="1">
                  <c:v>21</c:v>
                </c:pt>
                <c:pt idx="2">
                  <c:v>23</c:v>
                </c:pt>
                <c:pt idx="3">
                  <c:v>11</c:v>
                </c:pt>
                <c:pt idx="4">
                  <c:v>30</c:v>
                </c:pt>
              </c:numCache>
            </c:numRef>
          </c:val>
          <c:extLst>
            <c:ext xmlns:c16="http://schemas.microsoft.com/office/drawing/2014/chart" uri="{C3380CC4-5D6E-409C-BE32-E72D297353CC}">
              <c16:uniqueId val="{00000001-6282-4896-B3CA-39EC3C8EC9C8}"/>
            </c:ext>
          </c:extLst>
        </c:ser>
        <c:dLbls>
          <c:showLegendKey val="0"/>
          <c:showVal val="0"/>
          <c:showCatName val="0"/>
          <c:showSerName val="0"/>
          <c:showPercent val="0"/>
          <c:showBubbleSize val="0"/>
        </c:dLbls>
        <c:gapWidth val="100"/>
        <c:overlap val="-5"/>
        <c:axId val="1777258864"/>
        <c:axId val="1765807104"/>
      </c:barChart>
      <c:catAx>
        <c:axId val="17772588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Grade</a:t>
                </a:r>
              </a:p>
            </c:rich>
          </c:tx>
          <c:layout>
            <c:manualLayout>
              <c:xMode val="edge"/>
              <c:yMode val="edge"/>
              <c:x val="0.50081511021017699"/>
              <c:y val="0.87223141630228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5807104"/>
        <c:crosses val="autoZero"/>
        <c:auto val="1"/>
        <c:lblAlgn val="ctr"/>
        <c:lblOffset val="100"/>
        <c:noMultiLvlLbl val="0"/>
      </c:catAx>
      <c:valAx>
        <c:axId val="176580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Percentage</a:t>
                </a:r>
              </a:p>
            </c:rich>
          </c:tx>
          <c:layout>
            <c:manualLayout>
              <c:xMode val="edge"/>
              <c:yMode val="edge"/>
              <c:x val="0"/>
              <c:y val="0.3363491441008647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77258864"/>
        <c:crosses val="autoZero"/>
        <c:crossBetween val="between"/>
      </c:valAx>
      <c:spPr>
        <a:noFill/>
        <a:ln>
          <a:noFill/>
        </a:ln>
        <a:effectLst/>
      </c:spPr>
    </c:plotArea>
    <c:legend>
      <c:legendPos val="b"/>
      <c:layout>
        <c:manualLayout>
          <c:xMode val="edge"/>
          <c:yMode val="edge"/>
          <c:x val="5.3347089313550942E-4"/>
          <c:y val="0.94503382419263127"/>
          <c:w val="0.31530128656346817"/>
          <c:h val="5.496617580736877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10/27/2023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10/27/2023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10/27/2023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thank-you-thanks-end-text-sign-489376/"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reepngimg.com/png/85354-text-question-blog-questions-logo-an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EF50-116F-4779-9C36-8039FF0661D0}"/>
              </a:ext>
            </a:extLst>
          </p:cNvPr>
          <p:cNvSpPr>
            <a:spLocks noGrp="1"/>
          </p:cNvSpPr>
          <p:nvPr>
            <p:ph type="ctrTitle"/>
          </p:nvPr>
        </p:nvSpPr>
        <p:spPr/>
        <p:txBody>
          <a:bodyPr>
            <a:normAutofit fontScale="90000"/>
          </a:bodyPr>
          <a:lstStyle/>
          <a:p>
            <a:r>
              <a:rPr lang="en-US" dirty="0"/>
              <a:t>Best Practices:  The CoRequisite Model for College Mathematics and PreCalculus I</a:t>
            </a:r>
            <a:endParaRPr lang="en-US" cap="none" dirty="0"/>
          </a:p>
        </p:txBody>
      </p:sp>
      <p:sp>
        <p:nvSpPr>
          <p:cNvPr id="3" name="Subtitle 2">
            <a:extLst>
              <a:ext uri="{FF2B5EF4-FFF2-40B4-BE49-F238E27FC236}">
                <a16:creationId xmlns:a16="http://schemas.microsoft.com/office/drawing/2014/main" id="{766E1DD9-37CA-41BB-9813-9FC28C0573AE}"/>
              </a:ext>
            </a:extLst>
          </p:cNvPr>
          <p:cNvSpPr>
            <a:spLocks noGrp="1"/>
          </p:cNvSpPr>
          <p:nvPr>
            <p:ph type="subTitle" idx="1"/>
          </p:nvPr>
        </p:nvSpPr>
        <p:spPr>
          <a:xfrm>
            <a:off x="2695194" y="4352544"/>
            <a:ext cx="6801612" cy="2189658"/>
          </a:xfrm>
        </p:spPr>
        <p:txBody>
          <a:bodyPr>
            <a:normAutofit/>
          </a:bodyPr>
          <a:lstStyle/>
          <a:p>
            <a:r>
              <a:rPr lang="en-US" dirty="0"/>
              <a:t>Presented by Phyllis Okwan</a:t>
            </a:r>
          </a:p>
          <a:p>
            <a:r>
              <a:rPr lang="en-US" dirty="0"/>
              <a:t>and </a:t>
            </a:r>
          </a:p>
          <a:p>
            <a:r>
              <a:rPr lang="en-US" dirty="0"/>
              <a:t>Kimyata Dilworth</a:t>
            </a:r>
          </a:p>
          <a:p>
            <a:r>
              <a:rPr lang="en-US" dirty="0"/>
              <a:t>Southern University and A&amp;M College</a:t>
            </a:r>
          </a:p>
          <a:p>
            <a:r>
              <a:rPr lang="en-US" dirty="0"/>
              <a:t>November 7, 2023</a:t>
            </a:r>
          </a:p>
        </p:txBody>
      </p:sp>
    </p:spTree>
    <p:extLst>
      <p:ext uri="{BB962C8B-B14F-4D97-AF65-F5344CB8AC3E}">
        <p14:creationId xmlns:p14="http://schemas.microsoft.com/office/powerpoint/2010/main" val="323280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9B42-9215-428E-AAB8-5335AF484B02}"/>
              </a:ext>
            </a:extLst>
          </p:cNvPr>
          <p:cNvSpPr>
            <a:spLocks noGrp="1"/>
          </p:cNvSpPr>
          <p:nvPr>
            <p:ph type="title"/>
          </p:nvPr>
        </p:nvSpPr>
        <p:spPr>
          <a:xfrm>
            <a:off x="1819374" y="1030679"/>
            <a:ext cx="8235060" cy="996084"/>
          </a:xfrm>
        </p:spPr>
        <p:txBody>
          <a:bodyPr/>
          <a:lstStyle/>
          <a:p>
            <a:r>
              <a:rPr lang="en-US" dirty="0"/>
              <a:t>Course offering comparison</a:t>
            </a:r>
          </a:p>
        </p:txBody>
      </p:sp>
      <p:graphicFrame>
        <p:nvGraphicFramePr>
          <p:cNvPr id="4" name="Content Placeholder 5">
            <a:extLst>
              <a:ext uri="{FF2B5EF4-FFF2-40B4-BE49-F238E27FC236}">
                <a16:creationId xmlns:a16="http://schemas.microsoft.com/office/drawing/2014/main" id="{4BED41F7-BEA0-4ECA-91C8-B9B5AFD79B1D}"/>
              </a:ext>
            </a:extLst>
          </p:cNvPr>
          <p:cNvGraphicFramePr>
            <a:graphicFrameLocks noGrp="1"/>
          </p:cNvGraphicFramePr>
          <p:nvPr>
            <p:ph idx="1"/>
            <p:extLst>
              <p:ext uri="{D42A27DB-BD31-4B8C-83A1-F6EECF244321}">
                <p14:modId xmlns:p14="http://schemas.microsoft.com/office/powerpoint/2010/main" val="2092914759"/>
              </p:ext>
            </p:extLst>
          </p:nvPr>
        </p:nvGraphicFramePr>
        <p:xfrm>
          <a:off x="1957061" y="2572437"/>
          <a:ext cx="7729727" cy="3464560"/>
        </p:xfrm>
        <a:graphic>
          <a:graphicData uri="http://schemas.openxmlformats.org/drawingml/2006/table">
            <a:tbl>
              <a:tblPr>
                <a:tableStyleId>{69CF1AB2-1976-4502-BF36-3FF5EA218861}</a:tableStyleId>
              </a:tblPr>
              <a:tblGrid>
                <a:gridCol w="2095767">
                  <a:extLst>
                    <a:ext uri="{9D8B030D-6E8A-4147-A177-3AD203B41FA5}">
                      <a16:colId xmlns:a16="http://schemas.microsoft.com/office/drawing/2014/main" val="340728230"/>
                    </a:ext>
                  </a:extLst>
                </a:gridCol>
                <a:gridCol w="3082565">
                  <a:extLst>
                    <a:ext uri="{9D8B030D-6E8A-4147-A177-3AD203B41FA5}">
                      <a16:colId xmlns:a16="http://schemas.microsoft.com/office/drawing/2014/main" val="4104324468"/>
                    </a:ext>
                  </a:extLst>
                </a:gridCol>
                <a:gridCol w="2551395">
                  <a:extLst>
                    <a:ext uri="{9D8B030D-6E8A-4147-A177-3AD203B41FA5}">
                      <a16:colId xmlns:a16="http://schemas.microsoft.com/office/drawing/2014/main" val="1597738975"/>
                    </a:ext>
                  </a:extLst>
                </a:gridCol>
              </a:tblGrid>
              <a:tr h="406530">
                <a:tc>
                  <a:txBody>
                    <a:bodyPr/>
                    <a:lstStyle/>
                    <a:p>
                      <a:pPr algn="ctr" fontAlgn="ctr"/>
                      <a:endParaRPr lang="en-US" sz="2800" b="0" i="0" u="none" strike="noStrike" dirty="0">
                        <a:solidFill>
                          <a:srgbClr val="000000"/>
                        </a:solidFill>
                        <a:effectLst/>
                        <a:latin typeface="+mj-lt"/>
                      </a:endParaRPr>
                    </a:p>
                  </a:txBody>
                  <a:tcPr marL="6350" marR="6350" marT="6350" marB="0" anchor="ctr"/>
                </a:tc>
                <a:tc gridSpan="2">
                  <a:txBody>
                    <a:bodyPr/>
                    <a:lstStyle/>
                    <a:p>
                      <a:pPr algn="ctr" fontAlgn="ctr"/>
                      <a:r>
                        <a:rPr lang="en-US" sz="2800" b="1" u="none" strike="noStrike" dirty="0" err="1">
                          <a:effectLst/>
                        </a:rPr>
                        <a:t>PreCalculus</a:t>
                      </a:r>
                      <a:r>
                        <a:rPr lang="en-US" sz="2800" b="1" u="none" strike="noStrike" dirty="0">
                          <a:effectLst/>
                        </a:rPr>
                        <a:t> I</a:t>
                      </a:r>
                      <a:endParaRPr lang="en-US" sz="2800" b="1" i="0" u="none" strike="noStrike" dirty="0">
                        <a:solidFill>
                          <a:srgbClr val="000000"/>
                        </a:solidFill>
                        <a:effectLst/>
                        <a:latin typeface="+mj-lt"/>
                      </a:endParaRPr>
                    </a:p>
                  </a:txBody>
                  <a:tcPr marL="6350" marR="6350" marT="6350" marB="0" anchor="ctr"/>
                </a:tc>
                <a:tc hMerge="1">
                  <a:txBody>
                    <a:bodyPr/>
                    <a:lstStyle/>
                    <a:p>
                      <a:endParaRPr lang="en-US"/>
                    </a:p>
                  </a:txBody>
                  <a:tcPr/>
                </a:tc>
                <a:extLst>
                  <a:ext uri="{0D108BD9-81ED-4DB2-BD59-A6C34878D82A}">
                    <a16:rowId xmlns:a16="http://schemas.microsoft.com/office/drawing/2014/main" val="191968127"/>
                  </a:ext>
                </a:extLst>
              </a:tr>
              <a:tr h="406530">
                <a:tc>
                  <a:txBody>
                    <a:bodyPr/>
                    <a:lstStyle/>
                    <a:p>
                      <a:pPr algn="ctr" fontAlgn="ctr"/>
                      <a:endParaRPr lang="en-US" sz="2800" b="0" i="0" u="none" strike="noStrike">
                        <a:solidFill>
                          <a:srgbClr val="000000"/>
                        </a:solidFill>
                        <a:effectLst/>
                        <a:latin typeface="+mj-lt"/>
                      </a:endParaRPr>
                    </a:p>
                  </a:txBody>
                  <a:tcPr marL="6350" marR="6350" marT="6350" marB="0" anchor="ctr"/>
                </a:tc>
                <a:tc gridSpan="2">
                  <a:txBody>
                    <a:bodyPr/>
                    <a:lstStyle/>
                    <a:p>
                      <a:pPr algn="ctr" fontAlgn="ctr"/>
                      <a:r>
                        <a:rPr lang="en-US" sz="2800" b="1" u="none" strike="noStrike" dirty="0">
                          <a:effectLst/>
                        </a:rPr>
                        <a:t>Section</a:t>
                      </a:r>
                      <a:endParaRPr lang="en-US" sz="2800" b="1" i="0" u="none" strike="noStrike" dirty="0">
                        <a:solidFill>
                          <a:srgbClr val="000000"/>
                        </a:solidFill>
                        <a:effectLst/>
                        <a:latin typeface="+mj-lt"/>
                      </a:endParaRPr>
                    </a:p>
                  </a:txBody>
                  <a:tcPr marL="6350" marR="6350" marT="6350" marB="0" anchor="ctr"/>
                </a:tc>
                <a:tc hMerge="1">
                  <a:txBody>
                    <a:bodyPr/>
                    <a:lstStyle/>
                    <a:p>
                      <a:endParaRPr lang="en-US"/>
                    </a:p>
                  </a:txBody>
                  <a:tcPr/>
                </a:tc>
                <a:extLst>
                  <a:ext uri="{0D108BD9-81ED-4DB2-BD59-A6C34878D82A}">
                    <a16:rowId xmlns:a16="http://schemas.microsoft.com/office/drawing/2014/main" val="2056431336"/>
                  </a:ext>
                </a:extLst>
              </a:tr>
              <a:tr h="406530">
                <a:tc>
                  <a:txBody>
                    <a:bodyPr/>
                    <a:lstStyle/>
                    <a:p>
                      <a:pPr algn="l" fontAlgn="ctr"/>
                      <a:r>
                        <a:rPr lang="en-US" sz="2800" u="none" strike="noStrike" dirty="0">
                          <a:effectLst/>
                        </a:rPr>
                        <a:t> </a:t>
                      </a:r>
                      <a:r>
                        <a:rPr lang="en-US" sz="2800" b="1" u="none" strike="noStrike" dirty="0">
                          <a:effectLst/>
                        </a:rPr>
                        <a:t>Semester</a:t>
                      </a:r>
                      <a:endParaRPr lang="en-US" sz="2800" b="1" i="0" u="none" strike="noStrike" dirty="0">
                        <a:solidFill>
                          <a:srgbClr val="000000"/>
                        </a:solidFill>
                        <a:effectLst/>
                        <a:latin typeface="+mj-lt"/>
                      </a:endParaRPr>
                    </a:p>
                  </a:txBody>
                  <a:tcPr marL="6350" marR="6350" marT="6350" marB="0" anchor="ctr"/>
                </a:tc>
                <a:tc>
                  <a:txBody>
                    <a:bodyPr/>
                    <a:lstStyle/>
                    <a:p>
                      <a:pPr algn="ctr" fontAlgn="ctr"/>
                      <a:r>
                        <a:rPr lang="en-US" sz="2800" b="1" u="none" strike="noStrike" dirty="0">
                          <a:effectLst/>
                        </a:rPr>
                        <a:t>Corequisite</a:t>
                      </a:r>
                      <a:endParaRPr lang="en-US" sz="2800" b="1" i="0" u="none" strike="noStrike" dirty="0">
                        <a:solidFill>
                          <a:srgbClr val="000000"/>
                        </a:solidFill>
                        <a:effectLst/>
                        <a:latin typeface="+mj-lt"/>
                      </a:endParaRPr>
                    </a:p>
                  </a:txBody>
                  <a:tcPr marL="6350" marR="6350" marT="6350" marB="0" anchor="ctr"/>
                </a:tc>
                <a:tc>
                  <a:txBody>
                    <a:bodyPr/>
                    <a:lstStyle/>
                    <a:p>
                      <a:pPr algn="ctr" fontAlgn="ctr"/>
                      <a:r>
                        <a:rPr lang="en-US" sz="2800" b="1" u="none" strike="noStrike" dirty="0">
                          <a:effectLst/>
                        </a:rPr>
                        <a:t>Regular</a:t>
                      </a:r>
                      <a:endParaRPr lang="en-US" sz="2800" b="1"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289057824"/>
                  </a:ext>
                </a:extLst>
              </a:tr>
              <a:tr h="406530">
                <a:tc>
                  <a:txBody>
                    <a:bodyPr/>
                    <a:lstStyle/>
                    <a:p>
                      <a:pPr algn="l" fontAlgn="ctr"/>
                      <a:r>
                        <a:rPr lang="en-US" sz="2800" u="none" strike="noStrike" dirty="0">
                          <a:effectLst/>
                        </a:rPr>
                        <a:t> Fall 2021</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15</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18</a:t>
                      </a:r>
                      <a:endParaRPr lang="en-US" sz="2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74255643"/>
                  </a:ext>
                </a:extLst>
              </a:tr>
              <a:tr h="406530">
                <a:tc>
                  <a:txBody>
                    <a:bodyPr/>
                    <a:lstStyle/>
                    <a:p>
                      <a:pPr algn="l" fontAlgn="ctr"/>
                      <a:r>
                        <a:rPr lang="en-US" sz="2800" u="none" strike="noStrike" dirty="0">
                          <a:effectLst/>
                        </a:rPr>
                        <a:t> Spring 2022</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11</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19</a:t>
                      </a:r>
                      <a:endParaRPr lang="en-US" sz="2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154741785"/>
                  </a:ext>
                </a:extLst>
              </a:tr>
              <a:tr h="406530">
                <a:tc>
                  <a:txBody>
                    <a:bodyPr/>
                    <a:lstStyle/>
                    <a:p>
                      <a:pPr algn="l" fontAlgn="ctr"/>
                      <a:r>
                        <a:rPr lang="en-US" sz="2800" u="none" strike="noStrike" dirty="0">
                          <a:effectLst/>
                        </a:rPr>
                        <a:t> Fall 2022</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21</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19</a:t>
                      </a:r>
                      <a:endParaRPr lang="en-US" sz="2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2576364698"/>
                  </a:ext>
                </a:extLst>
              </a:tr>
              <a:tr h="406530">
                <a:tc>
                  <a:txBody>
                    <a:bodyPr/>
                    <a:lstStyle/>
                    <a:p>
                      <a:pPr algn="l" fontAlgn="ctr"/>
                      <a:r>
                        <a:rPr lang="en-US" sz="2800" u="none" strike="noStrike" dirty="0">
                          <a:effectLst/>
                        </a:rPr>
                        <a:t> Spring 2023</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13</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11</a:t>
                      </a:r>
                      <a:endParaRPr lang="en-US" sz="2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983100764"/>
                  </a:ext>
                </a:extLst>
              </a:tr>
              <a:tr h="406530">
                <a:tc>
                  <a:txBody>
                    <a:bodyPr/>
                    <a:lstStyle/>
                    <a:p>
                      <a:pPr algn="l" fontAlgn="ctr"/>
                      <a:r>
                        <a:rPr lang="en-US" sz="2800" u="none" strike="noStrike" dirty="0">
                          <a:effectLst/>
                        </a:rPr>
                        <a:t> Fall 2023</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22</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22</a:t>
                      </a:r>
                      <a:endParaRPr lang="en-US" sz="2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930138630"/>
                  </a:ext>
                </a:extLst>
              </a:tr>
            </a:tbl>
          </a:graphicData>
        </a:graphic>
      </p:graphicFrame>
    </p:spTree>
    <p:extLst>
      <p:ext uri="{BB962C8B-B14F-4D97-AF65-F5344CB8AC3E}">
        <p14:creationId xmlns:p14="http://schemas.microsoft.com/office/powerpoint/2010/main" val="175670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E9D0-12F3-4C20-86EF-9FB616903AFD}"/>
              </a:ext>
            </a:extLst>
          </p:cNvPr>
          <p:cNvSpPr>
            <a:spLocks noGrp="1"/>
          </p:cNvSpPr>
          <p:nvPr>
            <p:ph type="title"/>
          </p:nvPr>
        </p:nvSpPr>
        <p:spPr>
          <a:xfrm>
            <a:off x="754143" y="569849"/>
            <a:ext cx="10529741" cy="1188720"/>
          </a:xfrm>
        </p:spPr>
        <p:txBody>
          <a:bodyPr/>
          <a:lstStyle/>
          <a:p>
            <a:r>
              <a:rPr lang="en-US" dirty="0"/>
              <a:t>Where are we now?</a:t>
            </a:r>
          </a:p>
        </p:txBody>
      </p:sp>
      <p:sp>
        <p:nvSpPr>
          <p:cNvPr id="12" name="TextBox 11">
            <a:extLst>
              <a:ext uri="{FF2B5EF4-FFF2-40B4-BE49-F238E27FC236}">
                <a16:creationId xmlns:a16="http://schemas.microsoft.com/office/drawing/2014/main" id="{5EFC5447-ACF9-40F7-869F-9A6B8E9883E6}"/>
              </a:ext>
            </a:extLst>
          </p:cNvPr>
          <p:cNvSpPr txBox="1"/>
          <p:nvPr/>
        </p:nvSpPr>
        <p:spPr>
          <a:xfrm>
            <a:off x="254524" y="6278252"/>
            <a:ext cx="3968684" cy="377072"/>
          </a:xfrm>
          <a:prstGeom prst="rect">
            <a:avLst/>
          </a:prstGeom>
          <a:noFill/>
        </p:spPr>
        <p:txBody>
          <a:bodyPr wrap="square" rtlCol="0">
            <a:spAutoFit/>
          </a:bodyPr>
          <a:lstStyle/>
          <a:p>
            <a:r>
              <a:rPr lang="en-US" dirty="0"/>
              <a:t>www.mathedleadership.org</a:t>
            </a:r>
          </a:p>
        </p:txBody>
      </p:sp>
      <p:sp>
        <p:nvSpPr>
          <p:cNvPr id="13" name="Freeform 3">
            <a:extLst>
              <a:ext uri="{FF2B5EF4-FFF2-40B4-BE49-F238E27FC236}">
                <a16:creationId xmlns:a16="http://schemas.microsoft.com/office/drawing/2014/main" id="{4374EC5D-D5AE-5EA3-0214-7D6D07C9840B}"/>
              </a:ext>
            </a:extLst>
          </p:cNvPr>
          <p:cNvSpPr/>
          <p:nvPr/>
        </p:nvSpPr>
        <p:spPr>
          <a:xfrm>
            <a:off x="1631296" y="4937951"/>
            <a:ext cx="2344201" cy="1350200"/>
          </a:xfrm>
          <a:custGeom>
            <a:avLst/>
            <a:gdLst/>
            <a:ahLst/>
            <a:cxnLst/>
            <a:rect l="l" t="t" r="r" b="b"/>
            <a:pathLst>
              <a:path w="928401" h="534735">
                <a:moveTo>
                  <a:pt x="0" y="0"/>
                </a:moveTo>
                <a:lnTo>
                  <a:pt x="928401" y="0"/>
                </a:lnTo>
                <a:lnTo>
                  <a:pt x="928401" y="534735"/>
                </a:lnTo>
                <a:lnTo>
                  <a:pt x="0" y="534735"/>
                </a:lnTo>
                <a:close/>
              </a:path>
            </a:pathLst>
          </a:custGeom>
          <a:solidFill>
            <a:srgbClr val="18B6B4"/>
          </a:solidFill>
        </p:spPr>
      </p:sp>
      <p:sp>
        <p:nvSpPr>
          <p:cNvPr id="14" name="TextBox 4">
            <a:extLst>
              <a:ext uri="{FF2B5EF4-FFF2-40B4-BE49-F238E27FC236}">
                <a16:creationId xmlns:a16="http://schemas.microsoft.com/office/drawing/2014/main" id="{2C50CA9B-D4ED-9506-EBA8-D0F8D796019E}"/>
              </a:ext>
            </a:extLst>
          </p:cNvPr>
          <p:cNvSpPr txBox="1"/>
          <p:nvPr/>
        </p:nvSpPr>
        <p:spPr>
          <a:xfrm>
            <a:off x="1502241" y="4845410"/>
            <a:ext cx="2344201" cy="1542604"/>
          </a:xfrm>
          <a:prstGeom prst="rect">
            <a:avLst/>
          </a:prstGeom>
        </p:spPr>
        <p:txBody>
          <a:bodyPr lIns="33783" tIns="33783" rIns="33783" bIns="33783" rtlCol="0" anchor="ctr"/>
          <a:lstStyle/>
          <a:p>
            <a:pPr marL="0" marR="0" lvl="0" indent="0" algn="ctr" defTabSz="608625" eaLnBrk="1" fontAlgn="auto" latinLnBrk="0" hangingPunct="1">
              <a:lnSpc>
                <a:spcPts val="3723"/>
              </a:lnSpc>
              <a:spcBef>
                <a:spcPts val="0"/>
              </a:spcBef>
              <a:spcAft>
                <a:spcPts val="0"/>
              </a:spcAft>
              <a:buClrTx/>
              <a:buSzTx/>
              <a:buFontTx/>
              <a:buNone/>
              <a:tabLst/>
              <a:defRPr/>
            </a:pPr>
            <a:r>
              <a:rPr kumimoji="0" lang="en-US" sz="2659" b="1" i="0" u="none" strike="noStrike" kern="0" cap="none" spc="132" normalizeH="0" baseline="0" noProof="0" dirty="0">
                <a:ln>
                  <a:noFill/>
                </a:ln>
                <a:solidFill>
                  <a:srgbClr val="FFFFFF"/>
                </a:solidFill>
                <a:effectLst/>
                <a:uLnTx/>
                <a:uFillTx/>
              </a:rPr>
              <a:t>1</a:t>
            </a:r>
          </a:p>
        </p:txBody>
      </p:sp>
      <p:sp>
        <p:nvSpPr>
          <p:cNvPr id="16" name="Freeform 6">
            <a:extLst>
              <a:ext uri="{FF2B5EF4-FFF2-40B4-BE49-F238E27FC236}">
                <a16:creationId xmlns:a16="http://schemas.microsoft.com/office/drawing/2014/main" id="{8A246533-5ECC-925C-F9E6-76F1A7C7EB73}"/>
              </a:ext>
            </a:extLst>
          </p:cNvPr>
          <p:cNvSpPr/>
          <p:nvPr/>
        </p:nvSpPr>
        <p:spPr>
          <a:xfrm>
            <a:off x="3581614" y="4527524"/>
            <a:ext cx="2344201" cy="1350200"/>
          </a:xfrm>
          <a:custGeom>
            <a:avLst/>
            <a:gdLst/>
            <a:ahLst/>
            <a:cxnLst/>
            <a:rect l="l" t="t" r="r" b="b"/>
            <a:pathLst>
              <a:path w="928401" h="534735">
                <a:moveTo>
                  <a:pt x="0" y="0"/>
                </a:moveTo>
                <a:lnTo>
                  <a:pt x="928401" y="0"/>
                </a:lnTo>
                <a:lnTo>
                  <a:pt x="928401" y="534735"/>
                </a:lnTo>
                <a:lnTo>
                  <a:pt x="0" y="534735"/>
                </a:lnTo>
                <a:close/>
              </a:path>
            </a:pathLst>
          </a:custGeom>
          <a:solidFill>
            <a:srgbClr val="37C9EF"/>
          </a:solidFill>
        </p:spPr>
      </p:sp>
      <p:sp>
        <p:nvSpPr>
          <p:cNvPr id="17" name="TextBox 7">
            <a:extLst>
              <a:ext uri="{FF2B5EF4-FFF2-40B4-BE49-F238E27FC236}">
                <a16:creationId xmlns:a16="http://schemas.microsoft.com/office/drawing/2014/main" id="{FEAA3F1A-20EB-C53A-38A3-14868941D607}"/>
              </a:ext>
            </a:extLst>
          </p:cNvPr>
          <p:cNvSpPr txBox="1"/>
          <p:nvPr/>
        </p:nvSpPr>
        <p:spPr>
          <a:xfrm>
            <a:off x="3581614" y="4335120"/>
            <a:ext cx="2344201" cy="1542604"/>
          </a:xfrm>
          <a:prstGeom prst="rect">
            <a:avLst/>
          </a:prstGeom>
        </p:spPr>
        <p:txBody>
          <a:bodyPr lIns="33783" tIns="33783" rIns="33783" bIns="33783" rtlCol="0" anchor="ctr"/>
          <a:lstStyle/>
          <a:p>
            <a:pPr marL="0" marR="0" lvl="0" indent="0" algn="ctr" defTabSz="608625" eaLnBrk="1" fontAlgn="auto" latinLnBrk="0" hangingPunct="1">
              <a:lnSpc>
                <a:spcPts val="3723"/>
              </a:lnSpc>
              <a:spcBef>
                <a:spcPts val="0"/>
              </a:spcBef>
              <a:spcAft>
                <a:spcPts val="0"/>
              </a:spcAft>
              <a:buClrTx/>
              <a:buSzTx/>
              <a:buFontTx/>
              <a:buNone/>
              <a:tabLst/>
              <a:defRPr/>
            </a:pPr>
            <a:r>
              <a:rPr kumimoji="0" lang="en-US" sz="2659" b="1" i="0" u="none" strike="noStrike" kern="0" cap="none" spc="132" normalizeH="0" baseline="0" noProof="0" dirty="0">
                <a:ln>
                  <a:noFill/>
                </a:ln>
                <a:solidFill>
                  <a:srgbClr val="FFFFFF"/>
                </a:solidFill>
                <a:effectLst/>
                <a:uLnTx/>
                <a:uFillTx/>
              </a:rPr>
              <a:t>2</a:t>
            </a:r>
          </a:p>
        </p:txBody>
      </p:sp>
      <p:sp>
        <p:nvSpPr>
          <p:cNvPr id="19" name="Freeform 9">
            <a:extLst>
              <a:ext uri="{FF2B5EF4-FFF2-40B4-BE49-F238E27FC236}">
                <a16:creationId xmlns:a16="http://schemas.microsoft.com/office/drawing/2014/main" id="{6958087C-7F6D-3D58-1032-B5AE2EA877E8}"/>
              </a:ext>
            </a:extLst>
          </p:cNvPr>
          <p:cNvSpPr/>
          <p:nvPr/>
        </p:nvSpPr>
        <p:spPr>
          <a:xfrm>
            <a:off x="5514730" y="4120660"/>
            <a:ext cx="2344201" cy="1350200"/>
          </a:xfrm>
          <a:custGeom>
            <a:avLst/>
            <a:gdLst/>
            <a:ahLst/>
            <a:cxnLst/>
            <a:rect l="l" t="t" r="r" b="b"/>
            <a:pathLst>
              <a:path w="928401" h="534735">
                <a:moveTo>
                  <a:pt x="0" y="0"/>
                </a:moveTo>
                <a:lnTo>
                  <a:pt x="928401" y="0"/>
                </a:lnTo>
                <a:lnTo>
                  <a:pt x="928401" y="534735"/>
                </a:lnTo>
                <a:lnTo>
                  <a:pt x="0" y="534735"/>
                </a:lnTo>
                <a:close/>
              </a:path>
            </a:pathLst>
          </a:custGeom>
          <a:solidFill>
            <a:srgbClr val="2C92D5"/>
          </a:solidFill>
        </p:spPr>
      </p:sp>
      <p:sp>
        <p:nvSpPr>
          <p:cNvPr id="20" name="TextBox 10">
            <a:extLst>
              <a:ext uri="{FF2B5EF4-FFF2-40B4-BE49-F238E27FC236}">
                <a16:creationId xmlns:a16="http://schemas.microsoft.com/office/drawing/2014/main" id="{25D201C2-B1DD-E421-CF8A-5BDAD505B44E}"/>
              </a:ext>
            </a:extLst>
          </p:cNvPr>
          <p:cNvSpPr txBox="1"/>
          <p:nvPr/>
        </p:nvSpPr>
        <p:spPr>
          <a:xfrm>
            <a:off x="5514730" y="3928256"/>
            <a:ext cx="2344201" cy="1542604"/>
          </a:xfrm>
          <a:prstGeom prst="rect">
            <a:avLst/>
          </a:prstGeom>
        </p:spPr>
        <p:txBody>
          <a:bodyPr lIns="33783" tIns="33783" rIns="33783" bIns="33783" rtlCol="0" anchor="ctr"/>
          <a:lstStyle/>
          <a:p>
            <a:pPr marL="0" marR="0" lvl="0" indent="0" algn="ctr" defTabSz="608625" eaLnBrk="1" fontAlgn="auto" latinLnBrk="0" hangingPunct="1">
              <a:lnSpc>
                <a:spcPts val="3723"/>
              </a:lnSpc>
              <a:spcBef>
                <a:spcPts val="0"/>
              </a:spcBef>
              <a:spcAft>
                <a:spcPts val="0"/>
              </a:spcAft>
              <a:buClrTx/>
              <a:buSzTx/>
              <a:buFontTx/>
              <a:buNone/>
              <a:tabLst/>
              <a:defRPr/>
            </a:pPr>
            <a:r>
              <a:rPr kumimoji="0" lang="en-US" sz="2659" b="1" i="0" u="none" strike="noStrike" kern="0" cap="none" spc="132" normalizeH="0" baseline="0" noProof="0" dirty="0">
                <a:ln>
                  <a:noFill/>
                </a:ln>
                <a:solidFill>
                  <a:srgbClr val="FFFFFF"/>
                </a:solidFill>
                <a:effectLst/>
                <a:uLnTx/>
                <a:uFillTx/>
              </a:rPr>
              <a:t>3</a:t>
            </a:r>
          </a:p>
        </p:txBody>
      </p:sp>
      <p:grpSp>
        <p:nvGrpSpPr>
          <p:cNvPr id="21" name="Group 11">
            <a:extLst>
              <a:ext uri="{FF2B5EF4-FFF2-40B4-BE49-F238E27FC236}">
                <a16:creationId xmlns:a16="http://schemas.microsoft.com/office/drawing/2014/main" id="{5ABD0983-FFD0-8AB7-7594-3BF3F9F3C272}"/>
              </a:ext>
            </a:extLst>
          </p:cNvPr>
          <p:cNvGrpSpPr/>
          <p:nvPr/>
        </p:nvGrpSpPr>
        <p:grpSpPr>
          <a:xfrm rot="-10800000">
            <a:off x="5508396" y="5467296"/>
            <a:ext cx="411085" cy="410427"/>
            <a:chOff x="0" y="0"/>
            <a:chExt cx="6350000" cy="6339840"/>
          </a:xfrm>
        </p:grpSpPr>
        <p:sp>
          <p:nvSpPr>
            <p:cNvPr id="22" name="Freeform 12">
              <a:extLst>
                <a:ext uri="{FF2B5EF4-FFF2-40B4-BE49-F238E27FC236}">
                  <a16:creationId xmlns:a16="http://schemas.microsoft.com/office/drawing/2014/main" id="{9704E2D1-5A0E-4F48-3337-C622B022FC04}"/>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2C92D5">
                <a:alpha val="49804"/>
              </a:srgbClr>
            </a:solidFill>
          </p:spPr>
        </p:sp>
      </p:grpSp>
      <p:grpSp>
        <p:nvGrpSpPr>
          <p:cNvPr id="23" name="Group 13">
            <a:extLst>
              <a:ext uri="{FF2B5EF4-FFF2-40B4-BE49-F238E27FC236}">
                <a16:creationId xmlns:a16="http://schemas.microsoft.com/office/drawing/2014/main" id="{C7AA08BC-EA96-D1EE-A6A7-6E68A95F65F9}"/>
              </a:ext>
            </a:extLst>
          </p:cNvPr>
          <p:cNvGrpSpPr/>
          <p:nvPr/>
        </p:nvGrpSpPr>
        <p:grpSpPr>
          <a:xfrm rot="-10800000">
            <a:off x="3570747" y="5877724"/>
            <a:ext cx="411085" cy="410427"/>
            <a:chOff x="0" y="0"/>
            <a:chExt cx="6350000" cy="6339840"/>
          </a:xfrm>
        </p:grpSpPr>
        <p:sp>
          <p:nvSpPr>
            <p:cNvPr id="24" name="Freeform 14">
              <a:extLst>
                <a:ext uri="{FF2B5EF4-FFF2-40B4-BE49-F238E27FC236}">
                  <a16:creationId xmlns:a16="http://schemas.microsoft.com/office/drawing/2014/main" id="{ED22611F-2D2E-D339-8BF2-A450E6B2261B}"/>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C9EF">
                <a:alpha val="49804"/>
              </a:srgbClr>
            </a:solidFill>
          </p:spPr>
        </p:sp>
      </p:grpSp>
      <p:sp>
        <p:nvSpPr>
          <p:cNvPr id="26" name="Freeform 16">
            <a:extLst>
              <a:ext uri="{FF2B5EF4-FFF2-40B4-BE49-F238E27FC236}">
                <a16:creationId xmlns:a16="http://schemas.microsoft.com/office/drawing/2014/main" id="{05FF18D3-5B4D-545B-1AF0-6C27A83FF176}"/>
              </a:ext>
            </a:extLst>
          </p:cNvPr>
          <p:cNvSpPr/>
          <p:nvPr/>
        </p:nvSpPr>
        <p:spPr>
          <a:xfrm>
            <a:off x="7444038" y="3012990"/>
            <a:ext cx="3009829" cy="2673779"/>
          </a:xfrm>
          <a:custGeom>
            <a:avLst/>
            <a:gdLst/>
            <a:ahLst/>
            <a:cxnLst/>
            <a:rect l="l" t="t" r="r" b="b"/>
            <a:pathLst>
              <a:path w="977479" h="868343">
                <a:moveTo>
                  <a:pt x="977479" y="434171"/>
                </a:moveTo>
                <a:lnTo>
                  <a:pt x="571079" y="0"/>
                </a:lnTo>
                <a:lnTo>
                  <a:pt x="571079" y="203200"/>
                </a:lnTo>
                <a:lnTo>
                  <a:pt x="0" y="203200"/>
                </a:lnTo>
                <a:lnTo>
                  <a:pt x="0" y="665143"/>
                </a:lnTo>
                <a:lnTo>
                  <a:pt x="571079" y="665143"/>
                </a:lnTo>
                <a:lnTo>
                  <a:pt x="571079" y="868343"/>
                </a:lnTo>
                <a:lnTo>
                  <a:pt x="977479" y="434171"/>
                </a:lnTo>
                <a:close/>
              </a:path>
            </a:pathLst>
          </a:custGeom>
          <a:solidFill>
            <a:srgbClr val="13538A"/>
          </a:solidFill>
        </p:spPr>
      </p:sp>
      <p:sp>
        <p:nvSpPr>
          <p:cNvPr id="27" name="TextBox 17">
            <a:extLst>
              <a:ext uri="{FF2B5EF4-FFF2-40B4-BE49-F238E27FC236}">
                <a16:creationId xmlns:a16="http://schemas.microsoft.com/office/drawing/2014/main" id="{ECD88282-AE30-D673-F927-E16E44A08C19}"/>
              </a:ext>
            </a:extLst>
          </p:cNvPr>
          <p:cNvSpPr txBox="1"/>
          <p:nvPr/>
        </p:nvSpPr>
        <p:spPr>
          <a:xfrm>
            <a:off x="7444038" y="3404045"/>
            <a:ext cx="2696985" cy="1657036"/>
          </a:xfrm>
          <a:prstGeom prst="rect">
            <a:avLst/>
          </a:prstGeom>
        </p:spPr>
        <p:txBody>
          <a:bodyPr lIns="33783" tIns="33783" rIns="33783" bIns="33783" rtlCol="0" anchor="ctr"/>
          <a:lstStyle/>
          <a:p>
            <a:pPr marL="0" marR="0" lvl="0" indent="0" algn="ctr" defTabSz="608625" eaLnBrk="1" fontAlgn="auto" latinLnBrk="0" hangingPunct="1">
              <a:lnSpc>
                <a:spcPts val="3723"/>
              </a:lnSpc>
              <a:spcBef>
                <a:spcPts val="0"/>
              </a:spcBef>
              <a:spcAft>
                <a:spcPts val="0"/>
              </a:spcAft>
              <a:buClrTx/>
              <a:buSzTx/>
              <a:buFontTx/>
              <a:buNone/>
              <a:tabLst/>
              <a:defRPr/>
            </a:pPr>
            <a:r>
              <a:rPr kumimoji="0" lang="en-US" sz="2659" b="1" i="0" u="none" strike="noStrike" kern="0" cap="none" spc="132" normalizeH="0" baseline="0" noProof="0" dirty="0">
                <a:ln>
                  <a:noFill/>
                </a:ln>
                <a:solidFill>
                  <a:srgbClr val="FFFFFF"/>
                </a:solidFill>
                <a:effectLst/>
                <a:uLnTx/>
                <a:uFillTx/>
              </a:rPr>
              <a:t>4</a:t>
            </a:r>
          </a:p>
        </p:txBody>
      </p:sp>
      <p:grpSp>
        <p:nvGrpSpPr>
          <p:cNvPr id="28" name="Group 18">
            <a:extLst>
              <a:ext uri="{FF2B5EF4-FFF2-40B4-BE49-F238E27FC236}">
                <a16:creationId xmlns:a16="http://schemas.microsoft.com/office/drawing/2014/main" id="{CBECB617-7BD5-C4DA-00E9-C1C9DA34502F}"/>
              </a:ext>
            </a:extLst>
          </p:cNvPr>
          <p:cNvGrpSpPr/>
          <p:nvPr/>
        </p:nvGrpSpPr>
        <p:grpSpPr>
          <a:xfrm rot="-10800000">
            <a:off x="7437704" y="5056869"/>
            <a:ext cx="411085" cy="410427"/>
            <a:chOff x="0" y="0"/>
            <a:chExt cx="6350000" cy="6339840"/>
          </a:xfrm>
        </p:grpSpPr>
        <p:sp>
          <p:nvSpPr>
            <p:cNvPr id="29" name="Freeform 19">
              <a:extLst>
                <a:ext uri="{FF2B5EF4-FFF2-40B4-BE49-F238E27FC236}">
                  <a16:creationId xmlns:a16="http://schemas.microsoft.com/office/drawing/2014/main" id="{CBED1B04-8915-AC91-7A1A-5216622CAFCD}"/>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3538A">
                <a:alpha val="49804"/>
              </a:srgbClr>
            </a:solidFill>
          </p:spPr>
        </p:sp>
      </p:grpSp>
      <p:sp>
        <p:nvSpPr>
          <p:cNvPr id="30" name="TextBox 20">
            <a:extLst>
              <a:ext uri="{FF2B5EF4-FFF2-40B4-BE49-F238E27FC236}">
                <a16:creationId xmlns:a16="http://schemas.microsoft.com/office/drawing/2014/main" id="{470EEFAE-4F93-DC9B-E10E-9D4377A5F6D1}"/>
              </a:ext>
            </a:extLst>
          </p:cNvPr>
          <p:cNvSpPr txBox="1"/>
          <p:nvPr/>
        </p:nvSpPr>
        <p:spPr>
          <a:xfrm>
            <a:off x="1887530" y="3744689"/>
            <a:ext cx="1527419" cy="1330492"/>
          </a:xfrm>
          <a:prstGeom prst="rect">
            <a:avLst/>
          </a:prstGeom>
        </p:spPr>
        <p:txBody>
          <a:bodyPr wrap="square" lIns="0" tIns="0" rIns="0" bIns="0" rtlCol="0" anchor="t">
            <a:spAutoFit/>
          </a:bodyPr>
          <a:lstStyle/>
          <a:p>
            <a:pPr marL="0" marR="0" lvl="0" indent="0" algn="ctr" defTabSz="608625" eaLnBrk="1" fontAlgn="auto" latinLnBrk="0" hangingPunct="1">
              <a:lnSpc>
                <a:spcPct val="100000"/>
              </a:lnSpc>
              <a:spcBef>
                <a:spcPts val="0"/>
              </a:spcBef>
              <a:spcAft>
                <a:spcPts val="0"/>
              </a:spcAft>
              <a:buClrTx/>
              <a:buSzTx/>
              <a:buFontTx/>
              <a:buNone/>
              <a:tabLst/>
              <a:defRPr/>
            </a:pPr>
            <a:r>
              <a:rPr kumimoji="0" lang="en-US" sz="1729" b="1" i="0" u="none" strike="noStrike" kern="0" cap="none" spc="52" normalizeH="0" baseline="0" noProof="0" dirty="0">
                <a:ln>
                  <a:noFill/>
                </a:ln>
                <a:solidFill>
                  <a:srgbClr val="191919"/>
                </a:solidFill>
                <a:effectLst/>
                <a:uLnTx/>
                <a:uFillTx/>
              </a:rPr>
              <a:t>Start with basic mathematical concepts.</a:t>
            </a:r>
          </a:p>
          <a:p>
            <a:pPr marL="0" marR="0" lvl="0" indent="0" algn="ctr" defTabSz="608625" eaLnBrk="1" fontAlgn="auto" latinLnBrk="0" hangingPunct="1">
              <a:lnSpc>
                <a:spcPct val="100000"/>
              </a:lnSpc>
              <a:spcBef>
                <a:spcPts val="0"/>
              </a:spcBef>
              <a:spcAft>
                <a:spcPts val="0"/>
              </a:spcAft>
              <a:buClrTx/>
              <a:buSzTx/>
              <a:buFontTx/>
              <a:buNone/>
              <a:tabLst/>
              <a:defRPr/>
            </a:pPr>
            <a:endParaRPr kumimoji="0" lang="en-US" sz="1729" b="1" i="0" u="none" strike="noStrike" kern="0" cap="none" spc="52" normalizeH="0" baseline="0" noProof="0" dirty="0">
              <a:ln>
                <a:noFill/>
              </a:ln>
              <a:solidFill>
                <a:srgbClr val="191919"/>
              </a:solidFill>
              <a:effectLst/>
              <a:uLnTx/>
              <a:uFillTx/>
            </a:endParaRPr>
          </a:p>
        </p:txBody>
      </p:sp>
      <p:sp>
        <p:nvSpPr>
          <p:cNvPr id="31" name="TextBox 21">
            <a:extLst>
              <a:ext uri="{FF2B5EF4-FFF2-40B4-BE49-F238E27FC236}">
                <a16:creationId xmlns:a16="http://schemas.microsoft.com/office/drawing/2014/main" id="{F24A13C1-59E0-AF5C-3AF0-7B49F9DEFDD7}"/>
              </a:ext>
            </a:extLst>
          </p:cNvPr>
          <p:cNvSpPr txBox="1"/>
          <p:nvPr/>
        </p:nvSpPr>
        <p:spPr>
          <a:xfrm>
            <a:off x="3817049" y="2826698"/>
            <a:ext cx="1527420" cy="1862689"/>
          </a:xfrm>
          <a:prstGeom prst="rect">
            <a:avLst/>
          </a:prstGeom>
        </p:spPr>
        <p:txBody>
          <a:bodyPr wrap="square" lIns="0" tIns="0" rIns="0" bIns="0" rtlCol="0" anchor="t">
            <a:spAutoFit/>
          </a:bodyPr>
          <a:lstStyle/>
          <a:p>
            <a:pPr marL="0" marR="0" lvl="0" indent="0" algn="ctr" defTabSz="608625" eaLnBrk="1" fontAlgn="auto" latinLnBrk="0" hangingPunct="1">
              <a:lnSpc>
                <a:spcPct val="100000"/>
              </a:lnSpc>
              <a:spcBef>
                <a:spcPts val="0"/>
              </a:spcBef>
              <a:spcAft>
                <a:spcPts val="0"/>
              </a:spcAft>
              <a:buClrTx/>
              <a:buSzTx/>
              <a:buFontTx/>
              <a:buNone/>
              <a:tabLst/>
              <a:defRPr/>
            </a:pPr>
            <a:r>
              <a:rPr kumimoji="0" lang="en-US" sz="1729" b="1" i="0" u="none" strike="noStrike" kern="0" cap="none" spc="52" normalizeH="0" baseline="0" noProof="0" dirty="0">
                <a:ln>
                  <a:noFill/>
                </a:ln>
                <a:solidFill>
                  <a:srgbClr val="191919"/>
                </a:solidFill>
                <a:effectLst/>
                <a:uLnTx/>
                <a:uFillTx/>
              </a:rPr>
              <a:t>Replace names with ones that are meaningful to your students.</a:t>
            </a:r>
          </a:p>
          <a:p>
            <a:pPr marL="0" marR="0" lvl="0" indent="0" algn="ctr" defTabSz="608625" eaLnBrk="1" fontAlgn="auto" latinLnBrk="0" hangingPunct="1">
              <a:lnSpc>
                <a:spcPct val="100000"/>
              </a:lnSpc>
              <a:spcBef>
                <a:spcPts val="0"/>
              </a:spcBef>
              <a:spcAft>
                <a:spcPts val="0"/>
              </a:spcAft>
              <a:buClrTx/>
              <a:buSzTx/>
              <a:buFontTx/>
              <a:buNone/>
              <a:tabLst/>
              <a:defRPr/>
            </a:pPr>
            <a:endParaRPr kumimoji="0" lang="en-US" sz="1729" b="1" i="0" u="none" strike="noStrike" kern="0" cap="none" spc="52" normalizeH="0" baseline="0" noProof="0" dirty="0">
              <a:ln>
                <a:noFill/>
              </a:ln>
              <a:solidFill>
                <a:srgbClr val="191919"/>
              </a:solidFill>
              <a:effectLst/>
              <a:uLnTx/>
              <a:uFillTx/>
            </a:endParaRPr>
          </a:p>
        </p:txBody>
      </p:sp>
      <p:sp>
        <p:nvSpPr>
          <p:cNvPr id="32" name="TextBox 22">
            <a:extLst>
              <a:ext uri="{FF2B5EF4-FFF2-40B4-BE49-F238E27FC236}">
                <a16:creationId xmlns:a16="http://schemas.microsoft.com/office/drawing/2014/main" id="{A5D9946A-DCDF-510C-41D1-5CF7FD1570DD}"/>
              </a:ext>
            </a:extLst>
          </p:cNvPr>
          <p:cNvSpPr txBox="1"/>
          <p:nvPr/>
        </p:nvSpPr>
        <p:spPr>
          <a:xfrm>
            <a:off x="5809175" y="2447077"/>
            <a:ext cx="1463284" cy="1862689"/>
          </a:xfrm>
          <a:prstGeom prst="rect">
            <a:avLst/>
          </a:prstGeom>
        </p:spPr>
        <p:txBody>
          <a:bodyPr wrap="square" lIns="0" tIns="0" rIns="0" bIns="0" rtlCol="0" anchor="t">
            <a:spAutoFit/>
          </a:bodyPr>
          <a:lstStyle/>
          <a:p>
            <a:pPr marL="0" marR="0" lvl="0" indent="0" algn="ctr" defTabSz="608625" eaLnBrk="1" fontAlgn="auto" latinLnBrk="0" hangingPunct="1">
              <a:lnSpc>
                <a:spcPct val="100000"/>
              </a:lnSpc>
              <a:spcBef>
                <a:spcPts val="0"/>
              </a:spcBef>
              <a:spcAft>
                <a:spcPts val="0"/>
              </a:spcAft>
              <a:buClrTx/>
              <a:buSzTx/>
              <a:buFontTx/>
              <a:buNone/>
              <a:tabLst/>
              <a:defRPr/>
            </a:pPr>
            <a:r>
              <a:rPr kumimoji="0" lang="en-US" sz="1729" b="1" i="0" u="none" strike="noStrike" kern="0" cap="none" spc="52" normalizeH="0" baseline="0" noProof="0" dirty="0">
                <a:ln>
                  <a:noFill/>
                </a:ln>
                <a:solidFill>
                  <a:srgbClr val="191919"/>
                </a:solidFill>
                <a:effectLst/>
                <a:uLnTx/>
                <a:uFillTx/>
              </a:rPr>
              <a:t>Replace context with one that is engaging to your students.</a:t>
            </a:r>
          </a:p>
          <a:p>
            <a:pPr marL="0" marR="0" lvl="0" indent="0" algn="ctr" defTabSz="608625" eaLnBrk="1" fontAlgn="auto" latinLnBrk="0" hangingPunct="1">
              <a:lnSpc>
                <a:spcPct val="100000"/>
              </a:lnSpc>
              <a:spcBef>
                <a:spcPts val="0"/>
              </a:spcBef>
              <a:spcAft>
                <a:spcPts val="0"/>
              </a:spcAft>
              <a:buClrTx/>
              <a:buSzTx/>
              <a:buFontTx/>
              <a:buNone/>
              <a:tabLst/>
              <a:defRPr/>
            </a:pPr>
            <a:endParaRPr kumimoji="0" lang="en-US" sz="1729" b="1" i="0" u="none" strike="noStrike" kern="0" cap="none" spc="52" normalizeH="0" baseline="0" noProof="0" dirty="0">
              <a:ln>
                <a:noFill/>
              </a:ln>
              <a:solidFill>
                <a:srgbClr val="191919"/>
              </a:solidFill>
              <a:effectLst/>
              <a:uLnTx/>
              <a:uFillTx/>
            </a:endParaRPr>
          </a:p>
        </p:txBody>
      </p:sp>
      <p:sp>
        <p:nvSpPr>
          <p:cNvPr id="33" name="TextBox 23">
            <a:extLst>
              <a:ext uri="{FF2B5EF4-FFF2-40B4-BE49-F238E27FC236}">
                <a16:creationId xmlns:a16="http://schemas.microsoft.com/office/drawing/2014/main" id="{92410B8B-DA75-F0F0-ABDA-D0A335B5BB2E}"/>
              </a:ext>
            </a:extLst>
          </p:cNvPr>
          <p:cNvSpPr txBox="1"/>
          <p:nvPr/>
        </p:nvSpPr>
        <p:spPr>
          <a:xfrm>
            <a:off x="7643246" y="2161451"/>
            <a:ext cx="1463284" cy="1596591"/>
          </a:xfrm>
          <a:prstGeom prst="rect">
            <a:avLst/>
          </a:prstGeom>
        </p:spPr>
        <p:txBody>
          <a:bodyPr wrap="square" lIns="0" tIns="0" rIns="0" bIns="0" rtlCol="0" anchor="t">
            <a:spAutoFit/>
          </a:bodyPr>
          <a:lstStyle/>
          <a:p>
            <a:pPr marL="0" marR="0" lvl="0" indent="0" algn="ctr" defTabSz="608625" eaLnBrk="1" fontAlgn="auto" latinLnBrk="0" hangingPunct="1">
              <a:lnSpc>
                <a:spcPct val="100000"/>
              </a:lnSpc>
              <a:spcBef>
                <a:spcPts val="0"/>
              </a:spcBef>
              <a:spcAft>
                <a:spcPts val="0"/>
              </a:spcAft>
              <a:buClrTx/>
              <a:buSzTx/>
              <a:buFontTx/>
              <a:buNone/>
              <a:tabLst/>
              <a:defRPr/>
            </a:pPr>
            <a:r>
              <a:rPr kumimoji="0" lang="en-US" sz="1729" b="1" i="0" u="none" strike="noStrike" kern="0" cap="none" spc="52" normalizeH="0" baseline="0" noProof="0" dirty="0">
                <a:ln>
                  <a:noFill/>
                </a:ln>
                <a:solidFill>
                  <a:srgbClr val="191919"/>
                </a:solidFill>
                <a:effectLst/>
                <a:uLnTx/>
                <a:uFillTx/>
              </a:rPr>
              <a:t>Empower your students to be agents of change.</a:t>
            </a:r>
          </a:p>
          <a:p>
            <a:pPr marL="0" marR="0" lvl="0" indent="0" algn="ctr" defTabSz="608625" eaLnBrk="1" fontAlgn="auto" latinLnBrk="0" hangingPunct="1">
              <a:lnSpc>
                <a:spcPct val="100000"/>
              </a:lnSpc>
              <a:spcBef>
                <a:spcPts val="0"/>
              </a:spcBef>
              <a:spcAft>
                <a:spcPts val="0"/>
              </a:spcAft>
              <a:buClrTx/>
              <a:buSzTx/>
              <a:buFontTx/>
              <a:buNone/>
              <a:tabLst/>
              <a:defRPr/>
            </a:pPr>
            <a:endParaRPr kumimoji="0" lang="en-US" sz="1729" b="1" i="0" u="none" strike="noStrike" kern="0" cap="none" spc="52" normalizeH="0" baseline="0" noProof="0" dirty="0">
              <a:ln>
                <a:noFill/>
              </a:ln>
              <a:solidFill>
                <a:srgbClr val="191919"/>
              </a:solidFill>
              <a:effectLst/>
              <a:uLnTx/>
              <a:uFillTx/>
            </a:endParaRPr>
          </a:p>
        </p:txBody>
      </p:sp>
    </p:spTree>
    <p:extLst>
      <p:ext uri="{BB962C8B-B14F-4D97-AF65-F5344CB8AC3E}">
        <p14:creationId xmlns:p14="http://schemas.microsoft.com/office/powerpoint/2010/main" val="28898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7"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7697-64D6-45CB-8CB3-505968819951}"/>
              </a:ext>
            </a:extLst>
          </p:cNvPr>
          <p:cNvSpPr>
            <a:spLocks noGrp="1"/>
          </p:cNvSpPr>
          <p:nvPr>
            <p:ph type="title"/>
          </p:nvPr>
        </p:nvSpPr>
        <p:spPr>
          <a:xfrm>
            <a:off x="1272618" y="2161896"/>
            <a:ext cx="9407951" cy="3249090"/>
          </a:xfrm>
        </p:spPr>
        <p:txBody>
          <a:bodyPr>
            <a:normAutofit/>
          </a:bodyPr>
          <a:lstStyle/>
          <a:p>
            <a:r>
              <a:rPr lang="en-US" dirty="0"/>
              <a:t>college mathematics</a:t>
            </a:r>
            <a:br>
              <a:rPr lang="en-US" dirty="0"/>
            </a:br>
            <a:br>
              <a:rPr lang="en-US" dirty="0"/>
            </a:br>
            <a:r>
              <a:rPr lang="en-US" dirty="0"/>
              <a:t>COMPARISON: MATH 129 AND MATH 130 FROM Fall 2021 to spring 2023</a:t>
            </a:r>
          </a:p>
        </p:txBody>
      </p:sp>
    </p:spTree>
    <p:extLst>
      <p:ext uri="{BB962C8B-B14F-4D97-AF65-F5344CB8AC3E}">
        <p14:creationId xmlns:p14="http://schemas.microsoft.com/office/powerpoint/2010/main" val="224840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A7D1-BE67-4FF5-92CB-3EF2A1C2F70D}"/>
              </a:ext>
            </a:extLst>
          </p:cNvPr>
          <p:cNvSpPr>
            <a:spLocks noGrp="1"/>
          </p:cNvSpPr>
          <p:nvPr>
            <p:ph type="title"/>
          </p:nvPr>
        </p:nvSpPr>
        <p:spPr>
          <a:xfrm>
            <a:off x="433632" y="527903"/>
            <a:ext cx="11293311" cy="716436"/>
          </a:xfrm>
        </p:spPr>
        <p:txBody>
          <a:bodyPr>
            <a:noAutofit/>
          </a:bodyPr>
          <a:lstStyle/>
          <a:p>
            <a:br>
              <a:rPr lang="en-US" sz="2500" dirty="0"/>
            </a:br>
            <a:r>
              <a:rPr lang="en-US" sz="2500" dirty="0"/>
              <a:t>Fall 2021 Comparison of Grades: Math 129 and Math 130 </a:t>
            </a:r>
            <a:br>
              <a:rPr lang="en-US" sz="2500" dirty="0"/>
            </a:br>
            <a:endParaRPr lang="en-US" sz="2500" dirty="0"/>
          </a:p>
        </p:txBody>
      </p:sp>
      <p:graphicFrame>
        <p:nvGraphicFramePr>
          <p:cNvPr id="5" name="Chart 4">
            <a:extLst>
              <a:ext uri="{FF2B5EF4-FFF2-40B4-BE49-F238E27FC236}">
                <a16:creationId xmlns:a16="http://schemas.microsoft.com/office/drawing/2014/main" id="{B99EFF77-2573-4725-BD36-EDD336020AD6}"/>
              </a:ext>
            </a:extLst>
          </p:cNvPr>
          <p:cNvGraphicFramePr>
            <a:graphicFrameLocks/>
          </p:cNvGraphicFramePr>
          <p:nvPr>
            <p:extLst>
              <p:ext uri="{D42A27DB-BD31-4B8C-83A1-F6EECF244321}">
                <p14:modId xmlns:p14="http://schemas.microsoft.com/office/powerpoint/2010/main" val="960495165"/>
              </p:ext>
            </p:extLst>
          </p:nvPr>
        </p:nvGraphicFramePr>
        <p:xfrm>
          <a:off x="433632" y="1329179"/>
          <a:ext cx="11293311" cy="4906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574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2ECD-D556-4500-8A46-0D09A452D53A}"/>
              </a:ext>
            </a:extLst>
          </p:cNvPr>
          <p:cNvSpPr>
            <a:spLocks noGrp="1"/>
          </p:cNvSpPr>
          <p:nvPr>
            <p:ph type="title"/>
          </p:nvPr>
        </p:nvSpPr>
        <p:spPr>
          <a:xfrm>
            <a:off x="444631" y="315798"/>
            <a:ext cx="11302738" cy="749431"/>
          </a:xfrm>
        </p:spPr>
        <p:txBody>
          <a:bodyPr>
            <a:normAutofit/>
          </a:bodyPr>
          <a:lstStyle/>
          <a:p>
            <a:r>
              <a:rPr lang="en-US" sz="2500" dirty="0"/>
              <a:t>SPRING 2022 Comparison of Grades: Math 129 and Math 130</a:t>
            </a:r>
          </a:p>
        </p:txBody>
      </p:sp>
      <p:graphicFrame>
        <p:nvGraphicFramePr>
          <p:cNvPr id="4" name="Chart 3">
            <a:extLst>
              <a:ext uri="{FF2B5EF4-FFF2-40B4-BE49-F238E27FC236}">
                <a16:creationId xmlns:a16="http://schemas.microsoft.com/office/drawing/2014/main" id="{A2B94248-9A95-4706-B595-E8F7B5E93479}"/>
              </a:ext>
            </a:extLst>
          </p:cNvPr>
          <p:cNvGraphicFramePr>
            <a:graphicFrameLocks/>
          </p:cNvGraphicFramePr>
          <p:nvPr>
            <p:extLst>
              <p:ext uri="{D42A27DB-BD31-4B8C-83A1-F6EECF244321}">
                <p14:modId xmlns:p14="http://schemas.microsoft.com/office/powerpoint/2010/main" val="1775838609"/>
              </p:ext>
            </p:extLst>
          </p:nvPr>
        </p:nvGraphicFramePr>
        <p:xfrm>
          <a:off x="444631" y="1300899"/>
          <a:ext cx="11302738" cy="5005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9853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EFBC-4237-4CAC-AC25-B01D260DF31C}"/>
              </a:ext>
            </a:extLst>
          </p:cNvPr>
          <p:cNvSpPr>
            <a:spLocks noGrp="1"/>
          </p:cNvSpPr>
          <p:nvPr>
            <p:ph type="title"/>
          </p:nvPr>
        </p:nvSpPr>
        <p:spPr>
          <a:xfrm>
            <a:off x="340360" y="833555"/>
            <a:ext cx="11511280" cy="797282"/>
          </a:xfrm>
        </p:spPr>
        <p:txBody>
          <a:bodyPr>
            <a:normAutofit/>
          </a:bodyPr>
          <a:lstStyle/>
          <a:p>
            <a:r>
              <a:rPr lang="en-US" sz="2500" dirty="0"/>
              <a:t>Year one Comparison of Grades: Math 129 and math 130</a:t>
            </a:r>
          </a:p>
        </p:txBody>
      </p:sp>
      <p:graphicFrame>
        <p:nvGraphicFramePr>
          <p:cNvPr id="4" name="Chart 3">
            <a:extLst>
              <a:ext uri="{FF2B5EF4-FFF2-40B4-BE49-F238E27FC236}">
                <a16:creationId xmlns:a16="http://schemas.microsoft.com/office/drawing/2014/main" id="{D5F17680-87BF-44BF-A08D-C1F8E6C7CE62}"/>
              </a:ext>
            </a:extLst>
          </p:cNvPr>
          <p:cNvGraphicFramePr>
            <a:graphicFrameLocks/>
          </p:cNvGraphicFramePr>
          <p:nvPr>
            <p:extLst>
              <p:ext uri="{D42A27DB-BD31-4B8C-83A1-F6EECF244321}">
                <p14:modId xmlns:p14="http://schemas.microsoft.com/office/powerpoint/2010/main" val="3966975955"/>
              </p:ext>
            </p:extLst>
          </p:nvPr>
        </p:nvGraphicFramePr>
        <p:xfrm>
          <a:off x="556181" y="1762813"/>
          <a:ext cx="10727703" cy="4458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85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FE9B23-4177-487D-B725-80BAE684B650}"/>
              </a:ext>
            </a:extLst>
          </p:cNvPr>
          <p:cNvSpPr>
            <a:spLocks noGrp="1"/>
          </p:cNvSpPr>
          <p:nvPr>
            <p:ph type="title"/>
          </p:nvPr>
        </p:nvSpPr>
        <p:spPr>
          <a:xfrm>
            <a:off x="292231" y="518475"/>
            <a:ext cx="11434713" cy="716437"/>
          </a:xfrm>
        </p:spPr>
        <p:txBody>
          <a:bodyPr>
            <a:noAutofit/>
          </a:bodyPr>
          <a:lstStyle/>
          <a:p>
            <a:br>
              <a:rPr lang="en-US" sz="3200" dirty="0"/>
            </a:br>
            <a:r>
              <a:rPr lang="en-US" sz="2500" dirty="0"/>
              <a:t>Fall 2022 Comparison of Grades: Math 129 and Math 130 </a:t>
            </a:r>
            <a:br>
              <a:rPr lang="en-US" sz="3200" dirty="0"/>
            </a:br>
            <a:endParaRPr lang="en-US" sz="3200" dirty="0"/>
          </a:p>
        </p:txBody>
      </p:sp>
      <p:graphicFrame>
        <p:nvGraphicFramePr>
          <p:cNvPr id="5" name="Chart 4">
            <a:extLst>
              <a:ext uri="{FF2B5EF4-FFF2-40B4-BE49-F238E27FC236}">
                <a16:creationId xmlns:a16="http://schemas.microsoft.com/office/drawing/2014/main" id="{36640D7A-ADF9-42B4-B816-FFED92CF6DD1}"/>
              </a:ext>
            </a:extLst>
          </p:cNvPr>
          <p:cNvGraphicFramePr>
            <a:graphicFrameLocks/>
          </p:cNvGraphicFramePr>
          <p:nvPr>
            <p:extLst>
              <p:ext uri="{D42A27DB-BD31-4B8C-83A1-F6EECF244321}">
                <p14:modId xmlns:p14="http://schemas.microsoft.com/office/powerpoint/2010/main" val="92690001"/>
              </p:ext>
            </p:extLst>
          </p:nvPr>
        </p:nvGraphicFramePr>
        <p:xfrm>
          <a:off x="292231" y="1659119"/>
          <a:ext cx="11500701" cy="4798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595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AFB-1266-4B19-B000-69AEC01F4396}"/>
              </a:ext>
            </a:extLst>
          </p:cNvPr>
          <p:cNvSpPr>
            <a:spLocks noGrp="1"/>
          </p:cNvSpPr>
          <p:nvPr>
            <p:ph type="title"/>
          </p:nvPr>
        </p:nvSpPr>
        <p:spPr>
          <a:xfrm>
            <a:off x="444631" y="551468"/>
            <a:ext cx="11302738" cy="919113"/>
          </a:xfrm>
        </p:spPr>
        <p:txBody>
          <a:bodyPr>
            <a:normAutofit/>
          </a:bodyPr>
          <a:lstStyle/>
          <a:p>
            <a:r>
              <a:rPr lang="en-US" sz="2500" dirty="0"/>
              <a:t>SPRING 2023 Comparison of Grades: Math 129 and Math 130</a:t>
            </a:r>
          </a:p>
        </p:txBody>
      </p:sp>
      <p:graphicFrame>
        <p:nvGraphicFramePr>
          <p:cNvPr id="5" name="Chart 4">
            <a:extLst>
              <a:ext uri="{FF2B5EF4-FFF2-40B4-BE49-F238E27FC236}">
                <a16:creationId xmlns:a16="http://schemas.microsoft.com/office/drawing/2014/main" id="{2E417EF0-B24B-4074-B3F3-71D7C3F0F5A4}"/>
              </a:ext>
            </a:extLst>
          </p:cNvPr>
          <p:cNvGraphicFramePr>
            <a:graphicFrameLocks/>
          </p:cNvGraphicFramePr>
          <p:nvPr>
            <p:extLst>
              <p:ext uri="{D42A27DB-BD31-4B8C-83A1-F6EECF244321}">
                <p14:modId xmlns:p14="http://schemas.microsoft.com/office/powerpoint/2010/main" val="500961381"/>
              </p:ext>
            </p:extLst>
          </p:nvPr>
        </p:nvGraphicFramePr>
        <p:xfrm>
          <a:off x="265522" y="1611984"/>
          <a:ext cx="11404862" cy="4694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57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53B31F-C18B-43E3-84BD-AD96E3C4741C}"/>
              </a:ext>
            </a:extLst>
          </p:cNvPr>
          <p:cNvSpPr>
            <a:spLocks noGrp="1"/>
          </p:cNvSpPr>
          <p:nvPr>
            <p:ph type="title"/>
          </p:nvPr>
        </p:nvSpPr>
        <p:spPr>
          <a:xfrm>
            <a:off x="340360" y="476054"/>
            <a:ext cx="11511280" cy="797282"/>
          </a:xfrm>
        </p:spPr>
        <p:txBody>
          <a:bodyPr>
            <a:normAutofit/>
          </a:bodyPr>
          <a:lstStyle/>
          <a:p>
            <a:r>
              <a:rPr lang="en-US" sz="2500" dirty="0"/>
              <a:t>Year TWO Comparison of Grades: Math 129 and math 130</a:t>
            </a:r>
          </a:p>
        </p:txBody>
      </p:sp>
      <p:graphicFrame>
        <p:nvGraphicFramePr>
          <p:cNvPr id="5" name="Chart 4">
            <a:extLst>
              <a:ext uri="{FF2B5EF4-FFF2-40B4-BE49-F238E27FC236}">
                <a16:creationId xmlns:a16="http://schemas.microsoft.com/office/drawing/2014/main" id="{7BFC55F4-BFA4-4579-8266-6963F54A2921}"/>
              </a:ext>
            </a:extLst>
          </p:cNvPr>
          <p:cNvGraphicFramePr>
            <a:graphicFrameLocks/>
          </p:cNvGraphicFramePr>
          <p:nvPr>
            <p:extLst>
              <p:ext uri="{D42A27DB-BD31-4B8C-83A1-F6EECF244321}">
                <p14:modId xmlns:p14="http://schemas.microsoft.com/office/powerpoint/2010/main" val="3900568022"/>
              </p:ext>
            </p:extLst>
          </p:nvPr>
        </p:nvGraphicFramePr>
        <p:xfrm>
          <a:off x="340360" y="1404594"/>
          <a:ext cx="11511280" cy="4977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86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06621D-B6AF-482F-88DA-EE3B75F824E5}"/>
              </a:ext>
            </a:extLst>
          </p:cNvPr>
          <p:cNvSpPr>
            <a:spLocks noGrp="1"/>
          </p:cNvSpPr>
          <p:nvPr>
            <p:ph type="title"/>
          </p:nvPr>
        </p:nvSpPr>
        <p:spPr>
          <a:xfrm>
            <a:off x="1244337" y="2124188"/>
            <a:ext cx="9407951" cy="3249090"/>
          </a:xfrm>
        </p:spPr>
        <p:txBody>
          <a:bodyPr>
            <a:normAutofit/>
          </a:bodyPr>
          <a:lstStyle/>
          <a:p>
            <a:r>
              <a:rPr lang="en-US" dirty="0" err="1"/>
              <a:t>PreCalculus</a:t>
            </a:r>
            <a:r>
              <a:rPr lang="en-US" dirty="0"/>
              <a:t> I</a:t>
            </a:r>
            <a:br>
              <a:rPr lang="en-US" dirty="0"/>
            </a:br>
            <a:br>
              <a:rPr lang="en-US" dirty="0"/>
            </a:br>
            <a:r>
              <a:rPr lang="en-US" dirty="0"/>
              <a:t>COMPARISON: MATH 134 AND </a:t>
            </a:r>
            <a:r>
              <a:rPr lang="en-US" dirty="0" err="1"/>
              <a:t>sMAT</a:t>
            </a:r>
            <a:r>
              <a:rPr lang="en-US" dirty="0"/>
              <a:t> 121 FROM Fall 2021 to spring 2023</a:t>
            </a:r>
          </a:p>
        </p:txBody>
      </p:sp>
    </p:spTree>
    <p:extLst>
      <p:ext uri="{BB962C8B-B14F-4D97-AF65-F5344CB8AC3E}">
        <p14:creationId xmlns:p14="http://schemas.microsoft.com/office/powerpoint/2010/main" val="76327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32CC-E887-2779-2B4B-2192E1806AD7}"/>
              </a:ext>
            </a:extLst>
          </p:cNvPr>
          <p:cNvSpPr>
            <a:spLocks noGrp="1"/>
          </p:cNvSpPr>
          <p:nvPr>
            <p:ph type="title"/>
          </p:nvPr>
        </p:nvSpPr>
        <p:spPr>
          <a:xfrm>
            <a:off x="686554" y="447881"/>
            <a:ext cx="10818891" cy="1222218"/>
          </a:xfrm>
        </p:spPr>
        <p:txBody>
          <a:bodyPr/>
          <a:lstStyle/>
          <a:p>
            <a:r>
              <a:rPr lang="en-US" dirty="0"/>
              <a:t>Presentation outline</a:t>
            </a:r>
          </a:p>
        </p:txBody>
      </p:sp>
      <p:sp>
        <p:nvSpPr>
          <p:cNvPr id="15" name="Freeform 3">
            <a:extLst>
              <a:ext uri="{FF2B5EF4-FFF2-40B4-BE49-F238E27FC236}">
                <a16:creationId xmlns:a16="http://schemas.microsoft.com/office/drawing/2014/main" id="{CF828736-111F-6BE0-D9F8-5A139F87B5F3}"/>
              </a:ext>
            </a:extLst>
          </p:cNvPr>
          <p:cNvSpPr/>
          <p:nvPr/>
        </p:nvSpPr>
        <p:spPr>
          <a:xfrm>
            <a:off x="5569770" y="2238709"/>
            <a:ext cx="871413" cy="3800471"/>
          </a:xfrm>
          <a:custGeom>
            <a:avLst/>
            <a:gdLst/>
            <a:ahLst/>
            <a:cxnLst/>
            <a:rect l="l" t="t" r="r" b="b"/>
            <a:pathLst>
              <a:path w="368852" h="1608665">
                <a:moveTo>
                  <a:pt x="0" y="0"/>
                </a:moveTo>
                <a:lnTo>
                  <a:pt x="368852" y="0"/>
                </a:lnTo>
                <a:lnTo>
                  <a:pt x="368852" y="1608665"/>
                </a:lnTo>
                <a:lnTo>
                  <a:pt x="0" y="1608665"/>
                </a:lnTo>
                <a:close/>
              </a:path>
            </a:pathLst>
          </a:custGeom>
          <a:solidFill>
            <a:srgbClr val="1F497D">
              <a:lumMod val="60000"/>
              <a:lumOff val="40000"/>
            </a:srgbClr>
          </a:solidFill>
          <a:ln cap="sq">
            <a:solidFill>
              <a:srgbClr val="4F81BD"/>
            </a:solidFill>
            <a:prstDash val="solid"/>
            <a:miter/>
          </a:ln>
        </p:spPr>
      </p:sp>
      <p:sp>
        <p:nvSpPr>
          <p:cNvPr id="23" name="TextBox 14">
            <a:extLst>
              <a:ext uri="{FF2B5EF4-FFF2-40B4-BE49-F238E27FC236}">
                <a16:creationId xmlns:a16="http://schemas.microsoft.com/office/drawing/2014/main" id="{BC9D476B-C3BC-D5BA-72E0-0B92E7E91D7E}"/>
              </a:ext>
            </a:extLst>
          </p:cNvPr>
          <p:cNvSpPr txBox="1"/>
          <p:nvPr/>
        </p:nvSpPr>
        <p:spPr>
          <a:xfrm>
            <a:off x="5713897" y="2404431"/>
            <a:ext cx="583158" cy="397738"/>
          </a:xfrm>
          <a:prstGeom prst="rect">
            <a:avLst/>
          </a:prstGeom>
        </p:spPr>
        <p:txBody>
          <a:bodyPr lIns="0" tIns="0" rIns="0" bIns="0" rtlCol="0" anchor="t">
            <a:spAutoFit/>
          </a:bodyPr>
          <a:lstStyle/>
          <a:p>
            <a:pPr algn="ctr" defTabSz="607710">
              <a:lnSpc>
                <a:spcPts val="3189"/>
              </a:lnSpc>
            </a:pPr>
            <a:r>
              <a:rPr lang="en-US" sz="2657" b="1" spc="218" dirty="0">
                <a:solidFill>
                  <a:srgbClr val="FFFFFF"/>
                </a:solidFill>
                <a:latin typeface="+mj-lt"/>
              </a:rPr>
              <a:t>01</a:t>
            </a:r>
          </a:p>
        </p:txBody>
      </p:sp>
      <p:sp>
        <p:nvSpPr>
          <p:cNvPr id="24" name="TextBox 15">
            <a:extLst>
              <a:ext uri="{FF2B5EF4-FFF2-40B4-BE49-F238E27FC236}">
                <a16:creationId xmlns:a16="http://schemas.microsoft.com/office/drawing/2014/main" id="{1E728997-91D5-5D72-0CAC-94F0DA42C2DA}"/>
              </a:ext>
            </a:extLst>
          </p:cNvPr>
          <p:cNvSpPr txBox="1"/>
          <p:nvPr/>
        </p:nvSpPr>
        <p:spPr>
          <a:xfrm>
            <a:off x="5713897" y="2893339"/>
            <a:ext cx="583158" cy="397738"/>
          </a:xfrm>
          <a:prstGeom prst="rect">
            <a:avLst/>
          </a:prstGeom>
        </p:spPr>
        <p:txBody>
          <a:bodyPr lIns="0" tIns="0" rIns="0" bIns="0" rtlCol="0" anchor="t">
            <a:spAutoFit/>
          </a:bodyPr>
          <a:lstStyle/>
          <a:p>
            <a:pPr algn="ctr" defTabSz="607710">
              <a:lnSpc>
                <a:spcPts val="3189"/>
              </a:lnSpc>
            </a:pPr>
            <a:r>
              <a:rPr lang="en-US" sz="2657" b="1" spc="218" dirty="0">
                <a:solidFill>
                  <a:srgbClr val="FFFFFF"/>
                </a:solidFill>
                <a:latin typeface="+mj-lt"/>
              </a:rPr>
              <a:t>02</a:t>
            </a:r>
          </a:p>
        </p:txBody>
      </p:sp>
      <p:sp>
        <p:nvSpPr>
          <p:cNvPr id="25" name="TextBox 16">
            <a:extLst>
              <a:ext uri="{FF2B5EF4-FFF2-40B4-BE49-F238E27FC236}">
                <a16:creationId xmlns:a16="http://schemas.microsoft.com/office/drawing/2014/main" id="{BAEB9F9B-6AF0-A719-F2C8-5CDFD3151B4C}"/>
              </a:ext>
            </a:extLst>
          </p:cNvPr>
          <p:cNvSpPr txBox="1"/>
          <p:nvPr/>
        </p:nvSpPr>
        <p:spPr>
          <a:xfrm>
            <a:off x="5713897" y="3410855"/>
            <a:ext cx="583158" cy="397738"/>
          </a:xfrm>
          <a:prstGeom prst="rect">
            <a:avLst/>
          </a:prstGeom>
        </p:spPr>
        <p:txBody>
          <a:bodyPr lIns="0" tIns="0" rIns="0" bIns="0" rtlCol="0" anchor="t">
            <a:spAutoFit/>
          </a:bodyPr>
          <a:lstStyle/>
          <a:p>
            <a:pPr algn="ctr" defTabSz="607710">
              <a:lnSpc>
                <a:spcPts val="3189"/>
              </a:lnSpc>
            </a:pPr>
            <a:r>
              <a:rPr lang="en-US" sz="2657" b="1" spc="218" dirty="0">
                <a:solidFill>
                  <a:srgbClr val="FFFFFF"/>
                </a:solidFill>
                <a:latin typeface="+mj-lt"/>
              </a:rPr>
              <a:t>03</a:t>
            </a:r>
          </a:p>
        </p:txBody>
      </p:sp>
      <p:sp>
        <p:nvSpPr>
          <p:cNvPr id="26" name="TextBox 17">
            <a:extLst>
              <a:ext uri="{FF2B5EF4-FFF2-40B4-BE49-F238E27FC236}">
                <a16:creationId xmlns:a16="http://schemas.microsoft.com/office/drawing/2014/main" id="{AE3AC542-48A5-49B9-6138-C84315A2F18D}"/>
              </a:ext>
            </a:extLst>
          </p:cNvPr>
          <p:cNvSpPr txBox="1"/>
          <p:nvPr/>
        </p:nvSpPr>
        <p:spPr>
          <a:xfrm>
            <a:off x="5713897" y="3899825"/>
            <a:ext cx="583158" cy="397738"/>
          </a:xfrm>
          <a:prstGeom prst="rect">
            <a:avLst/>
          </a:prstGeom>
        </p:spPr>
        <p:txBody>
          <a:bodyPr lIns="0" tIns="0" rIns="0" bIns="0" rtlCol="0" anchor="t">
            <a:spAutoFit/>
          </a:bodyPr>
          <a:lstStyle/>
          <a:p>
            <a:pPr algn="ctr" defTabSz="607710">
              <a:lnSpc>
                <a:spcPts val="3189"/>
              </a:lnSpc>
            </a:pPr>
            <a:r>
              <a:rPr lang="en-US" sz="2657" b="1" spc="218" dirty="0">
                <a:solidFill>
                  <a:srgbClr val="FFFFFF"/>
                </a:solidFill>
                <a:latin typeface="+mj-lt"/>
              </a:rPr>
              <a:t>04</a:t>
            </a:r>
          </a:p>
        </p:txBody>
      </p:sp>
      <p:sp>
        <p:nvSpPr>
          <p:cNvPr id="27" name="TextBox 18">
            <a:extLst>
              <a:ext uri="{FF2B5EF4-FFF2-40B4-BE49-F238E27FC236}">
                <a16:creationId xmlns:a16="http://schemas.microsoft.com/office/drawing/2014/main" id="{4B3D228A-4133-EFED-D2B7-F6F02D706087}"/>
              </a:ext>
            </a:extLst>
          </p:cNvPr>
          <p:cNvSpPr txBox="1"/>
          <p:nvPr/>
        </p:nvSpPr>
        <p:spPr>
          <a:xfrm>
            <a:off x="5713897" y="4416777"/>
            <a:ext cx="583158" cy="397738"/>
          </a:xfrm>
          <a:prstGeom prst="rect">
            <a:avLst/>
          </a:prstGeom>
        </p:spPr>
        <p:txBody>
          <a:bodyPr lIns="0" tIns="0" rIns="0" bIns="0" rtlCol="0" anchor="t">
            <a:spAutoFit/>
          </a:bodyPr>
          <a:lstStyle/>
          <a:p>
            <a:pPr algn="ctr" defTabSz="607710">
              <a:lnSpc>
                <a:spcPts val="3189"/>
              </a:lnSpc>
            </a:pPr>
            <a:r>
              <a:rPr lang="en-US" sz="2657" b="1" spc="218" dirty="0">
                <a:solidFill>
                  <a:srgbClr val="FFFFFF"/>
                </a:solidFill>
                <a:latin typeface="+mj-lt"/>
              </a:rPr>
              <a:t>05</a:t>
            </a:r>
          </a:p>
        </p:txBody>
      </p:sp>
      <p:sp>
        <p:nvSpPr>
          <p:cNvPr id="28" name="TextBox 19">
            <a:extLst>
              <a:ext uri="{FF2B5EF4-FFF2-40B4-BE49-F238E27FC236}">
                <a16:creationId xmlns:a16="http://schemas.microsoft.com/office/drawing/2014/main" id="{DDB697F0-286E-0696-644B-69F62F25276C}"/>
              </a:ext>
            </a:extLst>
          </p:cNvPr>
          <p:cNvSpPr txBox="1"/>
          <p:nvPr/>
        </p:nvSpPr>
        <p:spPr>
          <a:xfrm>
            <a:off x="5713897" y="4933729"/>
            <a:ext cx="583158" cy="397738"/>
          </a:xfrm>
          <a:prstGeom prst="rect">
            <a:avLst/>
          </a:prstGeom>
        </p:spPr>
        <p:txBody>
          <a:bodyPr lIns="0" tIns="0" rIns="0" bIns="0" rtlCol="0" anchor="t">
            <a:spAutoFit/>
          </a:bodyPr>
          <a:lstStyle/>
          <a:p>
            <a:pPr algn="ctr" defTabSz="607710">
              <a:lnSpc>
                <a:spcPts val="3189"/>
              </a:lnSpc>
            </a:pPr>
            <a:r>
              <a:rPr lang="en-US" sz="2657" b="1" spc="218" dirty="0">
                <a:solidFill>
                  <a:srgbClr val="FFFFFF"/>
                </a:solidFill>
                <a:latin typeface="+mj-lt"/>
              </a:rPr>
              <a:t>06</a:t>
            </a:r>
          </a:p>
        </p:txBody>
      </p:sp>
      <p:sp>
        <p:nvSpPr>
          <p:cNvPr id="29" name="TextBox 20">
            <a:extLst>
              <a:ext uri="{FF2B5EF4-FFF2-40B4-BE49-F238E27FC236}">
                <a16:creationId xmlns:a16="http://schemas.microsoft.com/office/drawing/2014/main" id="{D0DB7D91-17B6-1037-D3C3-54DF87033DB6}"/>
              </a:ext>
            </a:extLst>
          </p:cNvPr>
          <p:cNvSpPr txBox="1"/>
          <p:nvPr/>
        </p:nvSpPr>
        <p:spPr>
          <a:xfrm>
            <a:off x="5713897" y="5483827"/>
            <a:ext cx="583158" cy="397738"/>
          </a:xfrm>
          <a:prstGeom prst="rect">
            <a:avLst/>
          </a:prstGeom>
        </p:spPr>
        <p:txBody>
          <a:bodyPr lIns="0" tIns="0" rIns="0" bIns="0" rtlCol="0" anchor="t">
            <a:spAutoFit/>
          </a:bodyPr>
          <a:lstStyle/>
          <a:p>
            <a:pPr algn="ctr" defTabSz="607710">
              <a:lnSpc>
                <a:spcPts val="3189"/>
              </a:lnSpc>
            </a:pPr>
            <a:r>
              <a:rPr lang="en-US" sz="2657" b="1" spc="218">
                <a:solidFill>
                  <a:srgbClr val="FFFFFF"/>
                </a:solidFill>
                <a:latin typeface="+mj-lt"/>
              </a:rPr>
              <a:t>07</a:t>
            </a:r>
          </a:p>
        </p:txBody>
      </p:sp>
      <p:sp>
        <p:nvSpPr>
          <p:cNvPr id="31" name="TextBox 22">
            <a:extLst>
              <a:ext uri="{FF2B5EF4-FFF2-40B4-BE49-F238E27FC236}">
                <a16:creationId xmlns:a16="http://schemas.microsoft.com/office/drawing/2014/main" id="{2A1E9E81-B748-B48D-11BA-50B5C2139138}"/>
              </a:ext>
            </a:extLst>
          </p:cNvPr>
          <p:cNvSpPr txBox="1"/>
          <p:nvPr/>
        </p:nvSpPr>
        <p:spPr>
          <a:xfrm>
            <a:off x="6529257" y="5568638"/>
            <a:ext cx="3781014" cy="297261"/>
          </a:xfrm>
          <a:prstGeom prst="rect">
            <a:avLst/>
          </a:prstGeom>
        </p:spPr>
        <p:txBody>
          <a:bodyPr lIns="0" tIns="0" rIns="0" bIns="0" rtlCol="0" anchor="t">
            <a:spAutoFit/>
          </a:bodyPr>
          <a:lstStyle>
            <a:defPPr>
              <a:defRPr lang="en-US"/>
            </a:defPPr>
            <a:lvl1pPr>
              <a:lnSpc>
                <a:spcPts val="2167"/>
              </a:lnSpc>
              <a:defRPr sz="2800">
                <a:solidFill>
                  <a:srgbClr val="000000"/>
                </a:solidFill>
                <a:latin typeface="+mj-lt"/>
                <a:cs typeface="Arial" panose="020B0604020202020204" pitchFamily="34" charset="0"/>
              </a:defRPr>
            </a:lvl1pPr>
          </a:lstStyle>
          <a:p>
            <a:r>
              <a:rPr lang="en-US" dirty="0"/>
              <a:t>Thank you</a:t>
            </a:r>
          </a:p>
        </p:txBody>
      </p:sp>
      <p:sp>
        <p:nvSpPr>
          <p:cNvPr id="32" name="TextBox 23">
            <a:extLst>
              <a:ext uri="{FF2B5EF4-FFF2-40B4-BE49-F238E27FC236}">
                <a16:creationId xmlns:a16="http://schemas.microsoft.com/office/drawing/2014/main" id="{E5C9CCAE-60AA-C24E-15A4-1480BAAD5955}"/>
              </a:ext>
            </a:extLst>
          </p:cNvPr>
          <p:cNvSpPr txBox="1"/>
          <p:nvPr/>
        </p:nvSpPr>
        <p:spPr>
          <a:xfrm>
            <a:off x="6499692" y="3032639"/>
            <a:ext cx="4007168" cy="297261"/>
          </a:xfrm>
          <a:prstGeom prst="rect">
            <a:avLst/>
          </a:prstGeom>
        </p:spPr>
        <p:txBody>
          <a:bodyPr wrap="square" lIns="0" tIns="0" rIns="0" bIns="0" rtlCol="0" anchor="t">
            <a:spAutoFit/>
          </a:bodyPr>
          <a:lstStyle/>
          <a:p>
            <a:pPr defTabSz="607710">
              <a:lnSpc>
                <a:spcPts val="2167"/>
              </a:lnSpc>
              <a:spcBef>
                <a:spcPct val="0"/>
              </a:spcBef>
            </a:pPr>
            <a:r>
              <a:rPr lang="en-US" sz="2800" dirty="0">
                <a:solidFill>
                  <a:srgbClr val="000000"/>
                </a:solidFill>
                <a:latin typeface="+mj-lt"/>
                <a:cs typeface="Arial" panose="020B0604020202020204" pitchFamily="34" charset="0"/>
              </a:rPr>
              <a:t>Understanding The Journey</a:t>
            </a:r>
          </a:p>
        </p:txBody>
      </p:sp>
      <p:sp>
        <p:nvSpPr>
          <p:cNvPr id="33" name="TextBox 24">
            <a:extLst>
              <a:ext uri="{FF2B5EF4-FFF2-40B4-BE49-F238E27FC236}">
                <a16:creationId xmlns:a16="http://schemas.microsoft.com/office/drawing/2014/main" id="{72EDC5A4-E16C-F869-28BE-89B85667923A}"/>
              </a:ext>
            </a:extLst>
          </p:cNvPr>
          <p:cNvSpPr txBox="1"/>
          <p:nvPr/>
        </p:nvSpPr>
        <p:spPr>
          <a:xfrm>
            <a:off x="6529257" y="3560820"/>
            <a:ext cx="3781014" cy="297261"/>
          </a:xfrm>
          <a:prstGeom prst="rect">
            <a:avLst/>
          </a:prstGeom>
        </p:spPr>
        <p:txBody>
          <a:bodyPr lIns="0" tIns="0" rIns="0" bIns="0" rtlCol="0" anchor="t">
            <a:spAutoFit/>
          </a:bodyPr>
          <a:lstStyle/>
          <a:p>
            <a:pPr defTabSz="607710">
              <a:lnSpc>
                <a:spcPts val="2167"/>
              </a:lnSpc>
              <a:spcBef>
                <a:spcPct val="0"/>
              </a:spcBef>
            </a:pPr>
            <a:r>
              <a:rPr lang="en-US" sz="2800" dirty="0">
                <a:solidFill>
                  <a:srgbClr val="000000"/>
                </a:solidFill>
                <a:latin typeface="+mj-lt"/>
                <a:cs typeface="Arial" panose="020B0604020202020204" pitchFamily="34" charset="0"/>
              </a:rPr>
              <a:t>Course Content</a:t>
            </a:r>
          </a:p>
        </p:txBody>
      </p:sp>
      <p:sp>
        <p:nvSpPr>
          <p:cNvPr id="34" name="TextBox 25">
            <a:extLst>
              <a:ext uri="{FF2B5EF4-FFF2-40B4-BE49-F238E27FC236}">
                <a16:creationId xmlns:a16="http://schemas.microsoft.com/office/drawing/2014/main" id="{54E2D8AB-C87B-B94D-AE8C-6AD140F76F3B}"/>
              </a:ext>
            </a:extLst>
          </p:cNvPr>
          <p:cNvSpPr txBox="1"/>
          <p:nvPr/>
        </p:nvSpPr>
        <p:spPr>
          <a:xfrm>
            <a:off x="6529257" y="4044381"/>
            <a:ext cx="3781014" cy="297261"/>
          </a:xfrm>
          <a:prstGeom prst="rect">
            <a:avLst/>
          </a:prstGeom>
        </p:spPr>
        <p:txBody>
          <a:bodyPr lIns="0" tIns="0" rIns="0" bIns="0" rtlCol="0" anchor="t">
            <a:spAutoFit/>
          </a:bodyPr>
          <a:lstStyle/>
          <a:p>
            <a:pPr defTabSz="607710">
              <a:lnSpc>
                <a:spcPts val="2167"/>
              </a:lnSpc>
              <a:spcBef>
                <a:spcPct val="0"/>
              </a:spcBef>
            </a:pPr>
            <a:r>
              <a:rPr lang="en-US" sz="2800" dirty="0">
                <a:solidFill>
                  <a:srgbClr val="000000"/>
                </a:solidFill>
                <a:latin typeface="+mj-lt"/>
                <a:cs typeface="Arial" panose="020B0604020202020204" pitchFamily="34" charset="0"/>
              </a:rPr>
              <a:t>Course Comparison</a:t>
            </a:r>
          </a:p>
        </p:txBody>
      </p:sp>
      <p:sp>
        <p:nvSpPr>
          <p:cNvPr id="35" name="TextBox 26">
            <a:extLst>
              <a:ext uri="{FF2B5EF4-FFF2-40B4-BE49-F238E27FC236}">
                <a16:creationId xmlns:a16="http://schemas.microsoft.com/office/drawing/2014/main" id="{71BFC4A9-EF57-C24E-7A35-D4F8624C84D8}"/>
              </a:ext>
            </a:extLst>
          </p:cNvPr>
          <p:cNvSpPr txBox="1"/>
          <p:nvPr/>
        </p:nvSpPr>
        <p:spPr>
          <a:xfrm>
            <a:off x="6529257" y="4572562"/>
            <a:ext cx="3602980" cy="297261"/>
          </a:xfrm>
          <a:prstGeom prst="rect">
            <a:avLst/>
          </a:prstGeom>
        </p:spPr>
        <p:txBody>
          <a:bodyPr lIns="0" tIns="0" rIns="0" bIns="0" rtlCol="0" anchor="t">
            <a:spAutoFit/>
          </a:bodyPr>
          <a:lstStyle/>
          <a:p>
            <a:pPr defTabSz="607710">
              <a:lnSpc>
                <a:spcPts val="2167"/>
              </a:lnSpc>
              <a:spcBef>
                <a:spcPct val="0"/>
              </a:spcBef>
            </a:pPr>
            <a:r>
              <a:rPr lang="en-US" sz="2800" dirty="0">
                <a:solidFill>
                  <a:srgbClr val="000000"/>
                </a:solidFill>
                <a:latin typeface="+mj-lt"/>
                <a:cs typeface="Arial" panose="020B0604020202020204" pitchFamily="34" charset="0"/>
              </a:rPr>
              <a:t>Data Presentation</a:t>
            </a:r>
          </a:p>
        </p:txBody>
      </p:sp>
      <p:sp>
        <p:nvSpPr>
          <p:cNvPr id="36" name="TextBox 27">
            <a:extLst>
              <a:ext uri="{FF2B5EF4-FFF2-40B4-BE49-F238E27FC236}">
                <a16:creationId xmlns:a16="http://schemas.microsoft.com/office/drawing/2014/main" id="{58DED28D-38BE-315B-0F3A-18FE7E30E35F}"/>
              </a:ext>
            </a:extLst>
          </p:cNvPr>
          <p:cNvSpPr txBox="1"/>
          <p:nvPr/>
        </p:nvSpPr>
        <p:spPr>
          <a:xfrm>
            <a:off x="6529257" y="5034206"/>
            <a:ext cx="4134215" cy="297261"/>
          </a:xfrm>
          <a:prstGeom prst="rect">
            <a:avLst/>
          </a:prstGeom>
        </p:spPr>
        <p:txBody>
          <a:bodyPr wrap="square" lIns="0" tIns="0" rIns="0" bIns="0" rtlCol="0" anchor="t">
            <a:spAutoFit/>
          </a:bodyPr>
          <a:lstStyle/>
          <a:p>
            <a:pPr defTabSz="607710">
              <a:lnSpc>
                <a:spcPts val="2167"/>
              </a:lnSpc>
              <a:spcBef>
                <a:spcPct val="0"/>
              </a:spcBef>
            </a:pPr>
            <a:r>
              <a:rPr lang="en-US" sz="2800" dirty="0">
                <a:solidFill>
                  <a:srgbClr val="000000"/>
                </a:solidFill>
                <a:latin typeface="+mj-lt"/>
                <a:cs typeface="Arial" panose="020B0604020202020204" pitchFamily="34" charset="0"/>
              </a:rPr>
              <a:t>How Do We Ensure Arrival?</a:t>
            </a:r>
          </a:p>
        </p:txBody>
      </p:sp>
      <p:sp>
        <p:nvSpPr>
          <p:cNvPr id="37" name="TextBox 21">
            <a:extLst>
              <a:ext uri="{FF2B5EF4-FFF2-40B4-BE49-F238E27FC236}">
                <a16:creationId xmlns:a16="http://schemas.microsoft.com/office/drawing/2014/main" id="{737864B4-0AD0-E291-8422-4A2A5E267F0C}"/>
              </a:ext>
            </a:extLst>
          </p:cNvPr>
          <p:cNvSpPr txBox="1"/>
          <p:nvPr/>
        </p:nvSpPr>
        <p:spPr>
          <a:xfrm>
            <a:off x="6529257" y="2504458"/>
            <a:ext cx="4976188" cy="297261"/>
          </a:xfrm>
          <a:prstGeom prst="rect">
            <a:avLst/>
          </a:prstGeom>
        </p:spPr>
        <p:txBody>
          <a:bodyPr wrap="square" lIns="0" tIns="0" rIns="0" bIns="0" rtlCol="0" anchor="t">
            <a:spAutoFit/>
          </a:bodyPr>
          <a:lstStyle/>
          <a:p>
            <a:pPr>
              <a:lnSpc>
                <a:spcPts val="2167"/>
              </a:lnSpc>
            </a:pPr>
            <a:r>
              <a:rPr lang="en-US" sz="2800" dirty="0">
                <a:solidFill>
                  <a:srgbClr val="000000"/>
                </a:solidFill>
                <a:latin typeface="+mj-lt"/>
                <a:cs typeface="Arial" panose="020B0604020202020204" pitchFamily="34" charset="0"/>
              </a:rPr>
              <a:t>How Did We Get Here?</a:t>
            </a:r>
          </a:p>
        </p:txBody>
      </p:sp>
      <p:sp>
        <p:nvSpPr>
          <p:cNvPr id="40" name="Freeform 7">
            <a:extLst>
              <a:ext uri="{FF2B5EF4-FFF2-40B4-BE49-F238E27FC236}">
                <a16:creationId xmlns:a16="http://schemas.microsoft.com/office/drawing/2014/main" id="{38B5B148-03FD-4151-6447-353959A25AB1}"/>
              </a:ext>
            </a:extLst>
          </p:cNvPr>
          <p:cNvSpPr/>
          <p:nvPr/>
        </p:nvSpPr>
        <p:spPr>
          <a:xfrm>
            <a:off x="1261548" y="2386324"/>
            <a:ext cx="3663537" cy="325094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934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2E62-362F-4AD7-97E6-6310FF687D52}"/>
              </a:ext>
            </a:extLst>
          </p:cNvPr>
          <p:cNvSpPr>
            <a:spLocks noGrp="1"/>
          </p:cNvSpPr>
          <p:nvPr>
            <p:ph type="title"/>
          </p:nvPr>
        </p:nvSpPr>
        <p:spPr>
          <a:xfrm>
            <a:off x="580901" y="513761"/>
            <a:ext cx="10869105" cy="788693"/>
          </a:xfrm>
        </p:spPr>
        <p:txBody>
          <a:bodyPr>
            <a:normAutofit fontScale="90000"/>
          </a:bodyPr>
          <a:lstStyle/>
          <a:p>
            <a:r>
              <a:rPr lang="en-US" dirty="0"/>
              <a:t>Fall 2021 Comparison of Grades: Math 134 and </a:t>
            </a:r>
            <a:r>
              <a:rPr lang="en-US" dirty="0" err="1"/>
              <a:t>sMat</a:t>
            </a:r>
            <a:r>
              <a:rPr lang="en-US" dirty="0"/>
              <a:t> 121</a:t>
            </a:r>
          </a:p>
        </p:txBody>
      </p:sp>
      <p:graphicFrame>
        <p:nvGraphicFramePr>
          <p:cNvPr id="5" name="Chart 4">
            <a:extLst>
              <a:ext uri="{FF2B5EF4-FFF2-40B4-BE49-F238E27FC236}">
                <a16:creationId xmlns:a16="http://schemas.microsoft.com/office/drawing/2014/main" id="{D9976CFE-0642-4FAE-A449-49D0BDC781A0}"/>
              </a:ext>
            </a:extLst>
          </p:cNvPr>
          <p:cNvGraphicFramePr>
            <a:graphicFrameLocks/>
          </p:cNvGraphicFramePr>
          <p:nvPr>
            <p:extLst>
              <p:ext uri="{D42A27DB-BD31-4B8C-83A1-F6EECF244321}">
                <p14:modId xmlns:p14="http://schemas.microsoft.com/office/powerpoint/2010/main" val="2240988442"/>
              </p:ext>
            </p:extLst>
          </p:nvPr>
        </p:nvGraphicFramePr>
        <p:xfrm>
          <a:off x="448821" y="1611984"/>
          <a:ext cx="11249843" cy="4732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423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5A75-9285-4BB8-8AED-D34FBBCB65AA}"/>
              </a:ext>
            </a:extLst>
          </p:cNvPr>
          <p:cNvSpPr>
            <a:spLocks noGrp="1"/>
          </p:cNvSpPr>
          <p:nvPr>
            <p:ph type="title"/>
          </p:nvPr>
        </p:nvSpPr>
        <p:spPr>
          <a:xfrm>
            <a:off x="600750" y="415110"/>
            <a:ext cx="10900370" cy="794303"/>
          </a:xfrm>
        </p:spPr>
        <p:txBody>
          <a:bodyPr>
            <a:normAutofit fontScale="90000"/>
          </a:bodyPr>
          <a:lstStyle/>
          <a:p>
            <a:r>
              <a:rPr lang="en-US" sz="2500" dirty="0"/>
              <a:t>Spring 2022 Comparison of Grades: Math 134 and </a:t>
            </a:r>
            <a:r>
              <a:rPr lang="en-US" sz="2500" dirty="0" err="1"/>
              <a:t>sMat</a:t>
            </a:r>
            <a:r>
              <a:rPr lang="en-US" sz="2500" dirty="0"/>
              <a:t> 121</a:t>
            </a:r>
          </a:p>
        </p:txBody>
      </p:sp>
      <p:graphicFrame>
        <p:nvGraphicFramePr>
          <p:cNvPr id="4" name="Chart 3">
            <a:extLst>
              <a:ext uri="{FF2B5EF4-FFF2-40B4-BE49-F238E27FC236}">
                <a16:creationId xmlns:a16="http://schemas.microsoft.com/office/drawing/2014/main" id="{AA90B9FB-87CB-4E26-916E-295A669F4657}"/>
              </a:ext>
            </a:extLst>
          </p:cNvPr>
          <p:cNvGraphicFramePr>
            <a:graphicFrameLocks/>
          </p:cNvGraphicFramePr>
          <p:nvPr>
            <p:extLst>
              <p:ext uri="{D42A27DB-BD31-4B8C-83A1-F6EECF244321}">
                <p14:modId xmlns:p14="http://schemas.microsoft.com/office/powerpoint/2010/main" val="1628132131"/>
              </p:ext>
            </p:extLst>
          </p:nvPr>
        </p:nvGraphicFramePr>
        <p:xfrm>
          <a:off x="600750" y="1416534"/>
          <a:ext cx="10624740" cy="5319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846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F78E9B9-F5E1-43C6-8846-757FD7CBCB94}"/>
              </a:ext>
            </a:extLst>
          </p:cNvPr>
          <p:cNvGraphicFramePr>
            <a:graphicFrameLocks/>
          </p:cNvGraphicFramePr>
          <p:nvPr>
            <p:extLst>
              <p:ext uri="{D42A27DB-BD31-4B8C-83A1-F6EECF244321}">
                <p14:modId xmlns:p14="http://schemas.microsoft.com/office/powerpoint/2010/main" val="3652310048"/>
              </p:ext>
            </p:extLst>
          </p:nvPr>
        </p:nvGraphicFramePr>
        <p:xfrm>
          <a:off x="509047" y="1404595"/>
          <a:ext cx="11406433" cy="50999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DBAF2660-E681-4624-935D-6123399A51C7}"/>
              </a:ext>
            </a:extLst>
          </p:cNvPr>
          <p:cNvSpPr>
            <a:spLocks noGrp="1"/>
          </p:cNvSpPr>
          <p:nvPr>
            <p:ph type="title"/>
          </p:nvPr>
        </p:nvSpPr>
        <p:spPr>
          <a:xfrm>
            <a:off x="509046" y="353505"/>
            <a:ext cx="11406433" cy="794303"/>
          </a:xfrm>
        </p:spPr>
        <p:txBody>
          <a:bodyPr>
            <a:normAutofit/>
          </a:bodyPr>
          <a:lstStyle/>
          <a:p>
            <a:r>
              <a:rPr lang="en-US" sz="2500" dirty="0"/>
              <a:t>Year one Comparison of Grades: Math 134 and </a:t>
            </a:r>
            <a:r>
              <a:rPr lang="en-US" sz="2500" dirty="0" err="1"/>
              <a:t>sMat</a:t>
            </a:r>
            <a:r>
              <a:rPr lang="en-US" sz="2500" dirty="0"/>
              <a:t> 121</a:t>
            </a:r>
          </a:p>
        </p:txBody>
      </p:sp>
    </p:spTree>
    <p:extLst>
      <p:ext uri="{BB962C8B-B14F-4D97-AF65-F5344CB8AC3E}">
        <p14:creationId xmlns:p14="http://schemas.microsoft.com/office/powerpoint/2010/main" val="322715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DFF0D5D-E920-425D-9A19-23FD3D4D8945}"/>
              </a:ext>
            </a:extLst>
          </p:cNvPr>
          <p:cNvGraphicFramePr>
            <a:graphicFrameLocks/>
          </p:cNvGraphicFramePr>
          <p:nvPr>
            <p:extLst>
              <p:ext uri="{D42A27DB-BD31-4B8C-83A1-F6EECF244321}">
                <p14:modId xmlns:p14="http://schemas.microsoft.com/office/powerpoint/2010/main" val="1575418727"/>
              </p:ext>
            </p:extLst>
          </p:nvPr>
        </p:nvGraphicFramePr>
        <p:xfrm>
          <a:off x="741575" y="1828802"/>
          <a:ext cx="10708850" cy="463798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CE23B6F-A6AD-481D-AF54-F6D723CF7184}"/>
              </a:ext>
            </a:extLst>
          </p:cNvPr>
          <p:cNvSpPr>
            <a:spLocks noGrp="1"/>
          </p:cNvSpPr>
          <p:nvPr>
            <p:ph type="title"/>
          </p:nvPr>
        </p:nvSpPr>
        <p:spPr>
          <a:xfrm>
            <a:off x="741574" y="606473"/>
            <a:ext cx="10708851" cy="788693"/>
          </a:xfrm>
        </p:spPr>
        <p:txBody>
          <a:bodyPr>
            <a:normAutofit fontScale="90000"/>
          </a:bodyPr>
          <a:lstStyle/>
          <a:p>
            <a:r>
              <a:rPr lang="en-US" dirty="0"/>
              <a:t>Fall 2022 Comparison of Grades: Math 134 and </a:t>
            </a:r>
            <a:r>
              <a:rPr lang="en-US" dirty="0" err="1"/>
              <a:t>sMat</a:t>
            </a:r>
            <a:r>
              <a:rPr lang="en-US" dirty="0"/>
              <a:t> 121</a:t>
            </a:r>
          </a:p>
        </p:txBody>
      </p:sp>
    </p:spTree>
    <p:extLst>
      <p:ext uri="{BB962C8B-B14F-4D97-AF65-F5344CB8AC3E}">
        <p14:creationId xmlns:p14="http://schemas.microsoft.com/office/powerpoint/2010/main" val="15480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9E97DF-C556-4A3C-BE8F-A1FE9F9B779A}"/>
              </a:ext>
            </a:extLst>
          </p:cNvPr>
          <p:cNvSpPr>
            <a:spLocks noGrp="1"/>
          </p:cNvSpPr>
          <p:nvPr>
            <p:ph type="title"/>
          </p:nvPr>
        </p:nvSpPr>
        <p:spPr>
          <a:xfrm>
            <a:off x="608238" y="323670"/>
            <a:ext cx="11080998" cy="794303"/>
          </a:xfrm>
        </p:spPr>
        <p:txBody>
          <a:bodyPr>
            <a:normAutofit fontScale="90000"/>
          </a:bodyPr>
          <a:lstStyle/>
          <a:p>
            <a:r>
              <a:rPr lang="en-US" sz="2500" dirty="0"/>
              <a:t>Spring 2023 Comparison of Grades: Math 134 and </a:t>
            </a:r>
            <a:r>
              <a:rPr lang="en-US" sz="2500" dirty="0" err="1"/>
              <a:t>sMat</a:t>
            </a:r>
            <a:r>
              <a:rPr lang="en-US" sz="2500" dirty="0"/>
              <a:t> 121</a:t>
            </a:r>
          </a:p>
        </p:txBody>
      </p:sp>
      <p:graphicFrame>
        <p:nvGraphicFramePr>
          <p:cNvPr id="5" name="Chart 4">
            <a:extLst>
              <a:ext uri="{FF2B5EF4-FFF2-40B4-BE49-F238E27FC236}">
                <a16:creationId xmlns:a16="http://schemas.microsoft.com/office/drawing/2014/main" id="{5E536988-5EC7-4B75-B5BF-9758D22CF3B6}"/>
              </a:ext>
            </a:extLst>
          </p:cNvPr>
          <p:cNvGraphicFramePr>
            <a:graphicFrameLocks/>
          </p:cNvGraphicFramePr>
          <p:nvPr>
            <p:extLst>
              <p:ext uri="{D42A27DB-BD31-4B8C-83A1-F6EECF244321}">
                <p14:modId xmlns:p14="http://schemas.microsoft.com/office/powerpoint/2010/main" val="2176506811"/>
              </p:ext>
            </p:extLst>
          </p:nvPr>
        </p:nvGraphicFramePr>
        <p:xfrm>
          <a:off x="608238" y="1329179"/>
          <a:ext cx="11080998" cy="5137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749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D8731-7729-4B9B-ACE3-470AF702C270}"/>
              </a:ext>
            </a:extLst>
          </p:cNvPr>
          <p:cNvSpPr>
            <a:spLocks noGrp="1"/>
          </p:cNvSpPr>
          <p:nvPr>
            <p:ph type="title"/>
          </p:nvPr>
        </p:nvSpPr>
        <p:spPr>
          <a:xfrm>
            <a:off x="581318" y="353505"/>
            <a:ext cx="11192759" cy="794303"/>
          </a:xfrm>
        </p:spPr>
        <p:txBody>
          <a:bodyPr>
            <a:normAutofit/>
          </a:bodyPr>
          <a:lstStyle/>
          <a:p>
            <a:r>
              <a:rPr lang="en-US" sz="2500" dirty="0"/>
              <a:t>Year TWO Comparison of Grades: Math 134 and </a:t>
            </a:r>
            <a:r>
              <a:rPr lang="en-US" sz="2500" dirty="0" err="1"/>
              <a:t>sMat</a:t>
            </a:r>
            <a:r>
              <a:rPr lang="en-US" sz="2500" dirty="0"/>
              <a:t> 121</a:t>
            </a:r>
          </a:p>
        </p:txBody>
      </p:sp>
      <p:graphicFrame>
        <p:nvGraphicFramePr>
          <p:cNvPr id="5" name="Chart 4">
            <a:extLst>
              <a:ext uri="{FF2B5EF4-FFF2-40B4-BE49-F238E27FC236}">
                <a16:creationId xmlns:a16="http://schemas.microsoft.com/office/drawing/2014/main" id="{E966AC09-A78E-4794-8764-E08908ADCA01}"/>
              </a:ext>
            </a:extLst>
          </p:cNvPr>
          <p:cNvGraphicFramePr>
            <a:graphicFrameLocks/>
          </p:cNvGraphicFramePr>
          <p:nvPr>
            <p:extLst>
              <p:ext uri="{D42A27DB-BD31-4B8C-83A1-F6EECF244321}">
                <p14:modId xmlns:p14="http://schemas.microsoft.com/office/powerpoint/2010/main" val="1120526039"/>
              </p:ext>
            </p:extLst>
          </p:nvPr>
        </p:nvGraphicFramePr>
        <p:xfrm>
          <a:off x="581318" y="1348032"/>
          <a:ext cx="11192759" cy="4911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906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94F7-3B76-40C2-BC46-2ED012EC185B}"/>
              </a:ext>
            </a:extLst>
          </p:cNvPr>
          <p:cNvSpPr>
            <a:spLocks noGrp="1"/>
          </p:cNvSpPr>
          <p:nvPr>
            <p:ph type="title"/>
          </p:nvPr>
        </p:nvSpPr>
        <p:spPr>
          <a:xfrm>
            <a:off x="551543" y="460067"/>
            <a:ext cx="11088914" cy="925674"/>
          </a:xfrm>
        </p:spPr>
        <p:txBody>
          <a:bodyPr>
            <a:normAutofit fontScale="90000"/>
          </a:bodyPr>
          <a:lstStyle/>
          <a:p>
            <a:r>
              <a:rPr lang="en-US" dirty="0"/>
              <a:t>Comparison of Passing Grades(Fall 21 to Spring 23): math 129, math 130, Math 134 and </a:t>
            </a:r>
            <a:r>
              <a:rPr lang="en-US" dirty="0" err="1"/>
              <a:t>sMat</a:t>
            </a:r>
            <a:r>
              <a:rPr lang="en-US" dirty="0"/>
              <a:t> 121</a:t>
            </a:r>
          </a:p>
        </p:txBody>
      </p:sp>
      <p:graphicFrame>
        <p:nvGraphicFramePr>
          <p:cNvPr id="4" name="Content Placeholder 5">
            <a:extLst>
              <a:ext uri="{FF2B5EF4-FFF2-40B4-BE49-F238E27FC236}">
                <a16:creationId xmlns:a16="http://schemas.microsoft.com/office/drawing/2014/main" id="{EF60D585-E7D6-47A2-8327-92E1A61BBF1F}"/>
              </a:ext>
            </a:extLst>
          </p:cNvPr>
          <p:cNvGraphicFramePr>
            <a:graphicFrameLocks noGrp="1"/>
          </p:cNvGraphicFramePr>
          <p:nvPr>
            <p:ph idx="1"/>
            <p:extLst>
              <p:ext uri="{D42A27DB-BD31-4B8C-83A1-F6EECF244321}">
                <p14:modId xmlns:p14="http://schemas.microsoft.com/office/powerpoint/2010/main" val="2272730469"/>
              </p:ext>
            </p:extLst>
          </p:nvPr>
        </p:nvGraphicFramePr>
        <p:xfrm>
          <a:off x="551543" y="1385741"/>
          <a:ext cx="11088914" cy="4810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242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9EB0-AE57-4503-B9AE-CEDFDF7FBD0D}"/>
              </a:ext>
            </a:extLst>
          </p:cNvPr>
          <p:cNvSpPr>
            <a:spLocks noGrp="1"/>
          </p:cNvSpPr>
          <p:nvPr>
            <p:ph type="title"/>
          </p:nvPr>
        </p:nvSpPr>
        <p:spPr>
          <a:xfrm>
            <a:off x="1453299" y="684034"/>
            <a:ext cx="9285402" cy="1188720"/>
          </a:xfrm>
        </p:spPr>
        <p:txBody>
          <a:bodyPr/>
          <a:lstStyle/>
          <a:p>
            <a:r>
              <a:rPr lang="en-US" dirty="0"/>
              <a:t>How do we ensure arrival?</a:t>
            </a:r>
          </a:p>
        </p:txBody>
      </p:sp>
      <p:grpSp>
        <p:nvGrpSpPr>
          <p:cNvPr id="26" name="Group 25">
            <a:extLst>
              <a:ext uri="{FF2B5EF4-FFF2-40B4-BE49-F238E27FC236}">
                <a16:creationId xmlns:a16="http://schemas.microsoft.com/office/drawing/2014/main" id="{4A873578-1CD8-062F-F182-7298633BD112}"/>
              </a:ext>
            </a:extLst>
          </p:cNvPr>
          <p:cNvGrpSpPr/>
          <p:nvPr/>
        </p:nvGrpSpPr>
        <p:grpSpPr>
          <a:xfrm>
            <a:off x="8436658" y="2051139"/>
            <a:ext cx="1673893" cy="1673893"/>
            <a:chOff x="8436658" y="2656396"/>
            <a:chExt cx="1673893" cy="1673893"/>
          </a:xfrm>
        </p:grpSpPr>
        <p:grpSp>
          <p:nvGrpSpPr>
            <p:cNvPr id="12" name="Group 12">
              <a:extLst>
                <a:ext uri="{FF2B5EF4-FFF2-40B4-BE49-F238E27FC236}">
                  <a16:creationId xmlns:a16="http://schemas.microsoft.com/office/drawing/2014/main" id="{48C4E1B8-9CA5-1585-B642-3C53B1DF03C3}"/>
                </a:ext>
              </a:extLst>
            </p:cNvPr>
            <p:cNvGrpSpPr/>
            <p:nvPr/>
          </p:nvGrpSpPr>
          <p:grpSpPr>
            <a:xfrm>
              <a:off x="8436658" y="2656396"/>
              <a:ext cx="1673893" cy="1673893"/>
              <a:chOff x="0" y="0"/>
              <a:chExt cx="812800" cy="812800"/>
            </a:xfrm>
          </p:grpSpPr>
          <p:sp>
            <p:nvSpPr>
              <p:cNvPr id="13" name="Freeform 13">
                <a:extLst>
                  <a:ext uri="{FF2B5EF4-FFF2-40B4-BE49-F238E27FC236}">
                    <a16:creationId xmlns:a16="http://schemas.microsoft.com/office/drawing/2014/main" id="{9AB9D533-1C26-A85B-3924-3EE4753988B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lumMod val="40000"/>
                  <a:lumOff val="60000"/>
                </a:schemeClr>
              </a:solidFill>
            </p:spPr>
          </p:sp>
          <p:sp>
            <p:nvSpPr>
              <p:cNvPr id="14" name="TextBox 14">
                <a:extLst>
                  <a:ext uri="{FF2B5EF4-FFF2-40B4-BE49-F238E27FC236}">
                    <a16:creationId xmlns:a16="http://schemas.microsoft.com/office/drawing/2014/main" id="{8A893D41-1FD7-006F-C3BE-D4F644ED2201}"/>
                  </a:ext>
                </a:extLst>
              </p:cNvPr>
              <p:cNvSpPr txBox="1"/>
              <p:nvPr/>
            </p:nvSpPr>
            <p:spPr>
              <a:xfrm>
                <a:off x="76200" y="19050"/>
                <a:ext cx="660400" cy="717550"/>
              </a:xfrm>
              <a:prstGeom prst="rect">
                <a:avLst/>
              </a:prstGeom>
            </p:spPr>
            <p:txBody>
              <a:bodyPr lIns="33783" tIns="33783" rIns="33783" bIns="33783" rtlCol="0" anchor="ctr"/>
              <a:lstStyle/>
              <a:p>
                <a:pPr algn="ctr">
                  <a:lnSpc>
                    <a:spcPts val="1768"/>
                  </a:lnSpc>
                </a:pPr>
                <a:endParaRPr sz="797"/>
              </a:p>
            </p:txBody>
          </p:sp>
        </p:grpSp>
        <p:sp>
          <p:nvSpPr>
            <p:cNvPr id="15" name="Freeform 15">
              <a:extLst>
                <a:ext uri="{FF2B5EF4-FFF2-40B4-BE49-F238E27FC236}">
                  <a16:creationId xmlns:a16="http://schemas.microsoft.com/office/drawing/2014/main" id="{AB427119-E783-FBC2-7D4C-BE500658DF3C}"/>
                </a:ext>
              </a:extLst>
            </p:cNvPr>
            <p:cNvSpPr/>
            <p:nvPr/>
          </p:nvSpPr>
          <p:spPr>
            <a:xfrm>
              <a:off x="8701569" y="2888086"/>
              <a:ext cx="1194829" cy="1196324"/>
            </a:xfrm>
            <a:custGeom>
              <a:avLst/>
              <a:gdLst/>
              <a:ahLst/>
              <a:cxnLst/>
              <a:rect l="l" t="t" r="r" b="b"/>
              <a:pathLst>
                <a:path w="1796688" h="1798936">
                  <a:moveTo>
                    <a:pt x="0" y="0"/>
                  </a:moveTo>
                  <a:lnTo>
                    <a:pt x="1796688" y="0"/>
                  </a:lnTo>
                  <a:lnTo>
                    <a:pt x="1796688" y="1798936"/>
                  </a:lnTo>
                  <a:lnTo>
                    <a:pt x="0" y="1798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24" name="Group 23">
            <a:extLst>
              <a:ext uri="{FF2B5EF4-FFF2-40B4-BE49-F238E27FC236}">
                <a16:creationId xmlns:a16="http://schemas.microsoft.com/office/drawing/2014/main" id="{7718B189-1BEB-8BB5-C666-94A92398A38B}"/>
              </a:ext>
            </a:extLst>
          </p:cNvPr>
          <p:cNvGrpSpPr/>
          <p:nvPr/>
        </p:nvGrpSpPr>
        <p:grpSpPr>
          <a:xfrm>
            <a:off x="1458898" y="2051139"/>
            <a:ext cx="1673893" cy="1673893"/>
            <a:chOff x="1593697" y="2656396"/>
            <a:chExt cx="1673893" cy="1673893"/>
          </a:xfrm>
        </p:grpSpPr>
        <p:grpSp>
          <p:nvGrpSpPr>
            <p:cNvPr id="6" name="Group 6">
              <a:extLst>
                <a:ext uri="{FF2B5EF4-FFF2-40B4-BE49-F238E27FC236}">
                  <a16:creationId xmlns:a16="http://schemas.microsoft.com/office/drawing/2014/main" id="{196F4234-AC11-EA69-6FD5-AFA2EC9D519B}"/>
                </a:ext>
              </a:extLst>
            </p:cNvPr>
            <p:cNvGrpSpPr/>
            <p:nvPr/>
          </p:nvGrpSpPr>
          <p:grpSpPr>
            <a:xfrm>
              <a:off x="1593697" y="2656396"/>
              <a:ext cx="1673893" cy="1673893"/>
              <a:chOff x="0" y="0"/>
              <a:chExt cx="812800" cy="812800"/>
            </a:xfrm>
          </p:grpSpPr>
          <p:sp>
            <p:nvSpPr>
              <p:cNvPr id="7" name="Freeform 7">
                <a:extLst>
                  <a:ext uri="{FF2B5EF4-FFF2-40B4-BE49-F238E27FC236}">
                    <a16:creationId xmlns:a16="http://schemas.microsoft.com/office/drawing/2014/main" id="{70D17CCB-6DF0-62B9-BCA3-2663B65CBB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lumMod val="40000"/>
                  <a:lumOff val="60000"/>
                </a:schemeClr>
              </a:solidFill>
            </p:spPr>
          </p:sp>
          <p:sp>
            <p:nvSpPr>
              <p:cNvPr id="8" name="TextBox 8">
                <a:extLst>
                  <a:ext uri="{FF2B5EF4-FFF2-40B4-BE49-F238E27FC236}">
                    <a16:creationId xmlns:a16="http://schemas.microsoft.com/office/drawing/2014/main" id="{4F591E2A-C68F-2F7C-FE1D-8167692A0965}"/>
                  </a:ext>
                </a:extLst>
              </p:cNvPr>
              <p:cNvSpPr txBox="1"/>
              <p:nvPr/>
            </p:nvSpPr>
            <p:spPr>
              <a:xfrm>
                <a:off x="76200" y="19050"/>
                <a:ext cx="660400" cy="717550"/>
              </a:xfrm>
              <a:prstGeom prst="rect">
                <a:avLst/>
              </a:prstGeom>
            </p:spPr>
            <p:txBody>
              <a:bodyPr lIns="33783" tIns="33783" rIns="33783" bIns="33783" rtlCol="0" anchor="ctr"/>
              <a:lstStyle/>
              <a:p>
                <a:pPr algn="ctr">
                  <a:lnSpc>
                    <a:spcPts val="1768"/>
                  </a:lnSpc>
                </a:pPr>
                <a:endParaRPr sz="797"/>
              </a:p>
            </p:txBody>
          </p:sp>
        </p:grpSp>
        <p:sp>
          <p:nvSpPr>
            <p:cNvPr id="16" name="Freeform 21">
              <a:extLst>
                <a:ext uri="{FF2B5EF4-FFF2-40B4-BE49-F238E27FC236}">
                  <a16:creationId xmlns:a16="http://schemas.microsoft.com/office/drawing/2014/main" id="{513F8712-2358-DE8B-9D22-F58094202A9B}"/>
                </a:ext>
              </a:extLst>
            </p:cNvPr>
            <p:cNvSpPr/>
            <p:nvPr/>
          </p:nvSpPr>
          <p:spPr>
            <a:xfrm>
              <a:off x="1892434" y="3030370"/>
              <a:ext cx="1095209" cy="1142992"/>
            </a:xfrm>
            <a:custGeom>
              <a:avLst/>
              <a:gdLst/>
              <a:ahLst/>
              <a:cxnLst/>
              <a:rect l="l" t="t" r="r" b="b"/>
              <a:pathLst>
                <a:path w="1482491" h="1482491">
                  <a:moveTo>
                    <a:pt x="0" y="0"/>
                  </a:moveTo>
                  <a:lnTo>
                    <a:pt x="1482492" y="0"/>
                  </a:lnTo>
                  <a:lnTo>
                    <a:pt x="1482492" y="1482491"/>
                  </a:lnTo>
                  <a:lnTo>
                    <a:pt x="0" y="14824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25" name="Group 24">
            <a:extLst>
              <a:ext uri="{FF2B5EF4-FFF2-40B4-BE49-F238E27FC236}">
                <a16:creationId xmlns:a16="http://schemas.microsoft.com/office/drawing/2014/main" id="{4430DFAB-A453-A9A5-DAEE-A665D53FF172}"/>
              </a:ext>
            </a:extLst>
          </p:cNvPr>
          <p:cNvGrpSpPr/>
          <p:nvPr/>
        </p:nvGrpSpPr>
        <p:grpSpPr>
          <a:xfrm>
            <a:off x="5014574" y="2044044"/>
            <a:ext cx="1673893" cy="1673893"/>
            <a:chOff x="5014575" y="2656396"/>
            <a:chExt cx="1673893" cy="1673893"/>
          </a:xfrm>
        </p:grpSpPr>
        <p:grpSp>
          <p:nvGrpSpPr>
            <p:cNvPr id="9" name="Group 9">
              <a:extLst>
                <a:ext uri="{FF2B5EF4-FFF2-40B4-BE49-F238E27FC236}">
                  <a16:creationId xmlns:a16="http://schemas.microsoft.com/office/drawing/2014/main" id="{4B0F349A-998B-974B-434F-723C852ADAD2}"/>
                </a:ext>
              </a:extLst>
            </p:cNvPr>
            <p:cNvGrpSpPr/>
            <p:nvPr/>
          </p:nvGrpSpPr>
          <p:grpSpPr>
            <a:xfrm>
              <a:off x="5014575" y="2656396"/>
              <a:ext cx="1673893" cy="1673893"/>
              <a:chOff x="0" y="0"/>
              <a:chExt cx="812800" cy="812800"/>
            </a:xfrm>
          </p:grpSpPr>
          <p:sp>
            <p:nvSpPr>
              <p:cNvPr id="10" name="Freeform 10">
                <a:extLst>
                  <a:ext uri="{FF2B5EF4-FFF2-40B4-BE49-F238E27FC236}">
                    <a16:creationId xmlns:a16="http://schemas.microsoft.com/office/drawing/2014/main" id="{3F5E2FD8-528F-B42E-7113-257FB21EA6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lumMod val="40000"/>
                  <a:lumOff val="60000"/>
                </a:schemeClr>
              </a:solidFill>
            </p:spPr>
          </p:sp>
          <p:sp>
            <p:nvSpPr>
              <p:cNvPr id="11" name="TextBox 11">
                <a:extLst>
                  <a:ext uri="{FF2B5EF4-FFF2-40B4-BE49-F238E27FC236}">
                    <a16:creationId xmlns:a16="http://schemas.microsoft.com/office/drawing/2014/main" id="{511E3F2E-2BA8-4C76-C12C-F670FB685C78}"/>
                  </a:ext>
                </a:extLst>
              </p:cNvPr>
              <p:cNvSpPr txBox="1"/>
              <p:nvPr/>
            </p:nvSpPr>
            <p:spPr>
              <a:xfrm>
                <a:off x="76200" y="19050"/>
                <a:ext cx="660400" cy="717550"/>
              </a:xfrm>
              <a:prstGeom prst="rect">
                <a:avLst/>
              </a:prstGeom>
            </p:spPr>
            <p:txBody>
              <a:bodyPr lIns="33783" tIns="33783" rIns="33783" bIns="33783" rtlCol="0" anchor="ctr"/>
              <a:lstStyle/>
              <a:p>
                <a:pPr algn="ctr">
                  <a:lnSpc>
                    <a:spcPts val="1768"/>
                  </a:lnSpc>
                </a:pPr>
                <a:endParaRPr sz="797"/>
              </a:p>
            </p:txBody>
          </p:sp>
        </p:grpSp>
        <p:sp>
          <p:nvSpPr>
            <p:cNvPr id="17" name="Freeform 22">
              <a:extLst>
                <a:ext uri="{FF2B5EF4-FFF2-40B4-BE49-F238E27FC236}">
                  <a16:creationId xmlns:a16="http://schemas.microsoft.com/office/drawing/2014/main" id="{24125C6F-7964-12A4-6C0D-FD7F355F6D2B}"/>
                </a:ext>
              </a:extLst>
            </p:cNvPr>
            <p:cNvSpPr/>
            <p:nvPr/>
          </p:nvSpPr>
          <p:spPr>
            <a:xfrm>
              <a:off x="5392146" y="2888086"/>
              <a:ext cx="1139394" cy="1210512"/>
            </a:xfrm>
            <a:custGeom>
              <a:avLst/>
              <a:gdLst/>
              <a:ahLst/>
              <a:cxnLst/>
              <a:rect l="l" t="t" r="r" b="b"/>
              <a:pathLst>
                <a:path w="1713330" h="1820271">
                  <a:moveTo>
                    <a:pt x="0" y="0"/>
                  </a:moveTo>
                  <a:lnTo>
                    <a:pt x="1713330" y="0"/>
                  </a:lnTo>
                  <a:lnTo>
                    <a:pt x="1713330" y="1820271"/>
                  </a:lnTo>
                  <a:lnTo>
                    <a:pt x="0" y="1820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18" name="TextBox 24">
            <a:extLst>
              <a:ext uri="{FF2B5EF4-FFF2-40B4-BE49-F238E27FC236}">
                <a16:creationId xmlns:a16="http://schemas.microsoft.com/office/drawing/2014/main" id="{53459DDF-AB76-D7D5-70F8-13C367E92CC9}"/>
              </a:ext>
            </a:extLst>
          </p:cNvPr>
          <p:cNvSpPr txBox="1"/>
          <p:nvPr/>
        </p:nvSpPr>
        <p:spPr>
          <a:xfrm>
            <a:off x="1312901" y="3839937"/>
            <a:ext cx="1954689" cy="666849"/>
          </a:xfrm>
          <a:prstGeom prst="rect">
            <a:avLst/>
          </a:prstGeom>
        </p:spPr>
        <p:txBody>
          <a:bodyPr lIns="0" tIns="0" rIns="0" bIns="0" rtlCol="0" anchor="t">
            <a:spAutoFit/>
          </a:bodyPr>
          <a:lstStyle/>
          <a:p>
            <a:pPr algn="ctr">
              <a:lnSpc>
                <a:spcPts val="2606"/>
              </a:lnSpc>
              <a:spcBef>
                <a:spcPct val="0"/>
              </a:spcBef>
            </a:pPr>
            <a:r>
              <a:rPr lang="en-US" sz="2200" dirty="0">
                <a:solidFill>
                  <a:srgbClr val="000000"/>
                </a:solidFill>
                <a:latin typeface="Poppins Bold"/>
              </a:rPr>
              <a:t>MONITORING &amp; CONTROL</a:t>
            </a:r>
          </a:p>
        </p:txBody>
      </p:sp>
      <p:sp>
        <p:nvSpPr>
          <p:cNvPr id="19" name="TextBox 25">
            <a:extLst>
              <a:ext uri="{FF2B5EF4-FFF2-40B4-BE49-F238E27FC236}">
                <a16:creationId xmlns:a16="http://schemas.microsoft.com/office/drawing/2014/main" id="{CE8B8202-3B2E-C1AD-FADF-EFD797ED06D3}"/>
              </a:ext>
            </a:extLst>
          </p:cNvPr>
          <p:cNvSpPr txBox="1"/>
          <p:nvPr/>
        </p:nvSpPr>
        <p:spPr>
          <a:xfrm>
            <a:off x="4874175" y="3839936"/>
            <a:ext cx="1954689" cy="333425"/>
          </a:xfrm>
          <a:prstGeom prst="rect">
            <a:avLst/>
          </a:prstGeom>
        </p:spPr>
        <p:txBody>
          <a:bodyPr lIns="0" tIns="0" rIns="0" bIns="0" rtlCol="0" anchor="t">
            <a:spAutoFit/>
          </a:bodyPr>
          <a:lstStyle/>
          <a:p>
            <a:pPr algn="ctr">
              <a:lnSpc>
                <a:spcPts val="2606"/>
              </a:lnSpc>
              <a:spcBef>
                <a:spcPct val="0"/>
              </a:spcBef>
            </a:pPr>
            <a:r>
              <a:rPr lang="en-US" sz="2200" dirty="0">
                <a:solidFill>
                  <a:srgbClr val="000000"/>
                </a:solidFill>
                <a:latin typeface="Poppins Bold"/>
              </a:rPr>
              <a:t>ASSESSMENT</a:t>
            </a:r>
          </a:p>
        </p:txBody>
      </p:sp>
      <p:sp>
        <p:nvSpPr>
          <p:cNvPr id="20" name="TextBox 26">
            <a:extLst>
              <a:ext uri="{FF2B5EF4-FFF2-40B4-BE49-F238E27FC236}">
                <a16:creationId xmlns:a16="http://schemas.microsoft.com/office/drawing/2014/main" id="{D8995517-4B83-B4E5-80F2-144B4C11EA17}"/>
              </a:ext>
            </a:extLst>
          </p:cNvPr>
          <p:cNvSpPr txBox="1"/>
          <p:nvPr/>
        </p:nvSpPr>
        <p:spPr>
          <a:xfrm>
            <a:off x="7971626" y="3839937"/>
            <a:ext cx="2767075" cy="666849"/>
          </a:xfrm>
          <a:prstGeom prst="rect">
            <a:avLst/>
          </a:prstGeom>
        </p:spPr>
        <p:txBody>
          <a:bodyPr wrap="square" lIns="0" tIns="0" rIns="0" bIns="0" rtlCol="0" anchor="t">
            <a:spAutoFit/>
          </a:bodyPr>
          <a:lstStyle/>
          <a:p>
            <a:pPr algn="ctr">
              <a:lnSpc>
                <a:spcPts val="2606"/>
              </a:lnSpc>
              <a:spcBef>
                <a:spcPct val="0"/>
              </a:spcBef>
            </a:pPr>
            <a:r>
              <a:rPr lang="en-US" sz="2200" dirty="0">
                <a:solidFill>
                  <a:srgbClr val="000000"/>
                </a:solidFill>
                <a:latin typeface="Poppins Bold"/>
              </a:rPr>
              <a:t>ASSESSMENT &amp; MEASUREMENT </a:t>
            </a:r>
          </a:p>
        </p:txBody>
      </p:sp>
      <p:sp>
        <p:nvSpPr>
          <p:cNvPr id="21" name="TextBox 28">
            <a:extLst>
              <a:ext uri="{FF2B5EF4-FFF2-40B4-BE49-F238E27FC236}">
                <a16:creationId xmlns:a16="http://schemas.microsoft.com/office/drawing/2014/main" id="{CCA1AAD2-307A-14B9-FE09-12111E33C24C}"/>
              </a:ext>
            </a:extLst>
          </p:cNvPr>
          <p:cNvSpPr txBox="1"/>
          <p:nvPr/>
        </p:nvSpPr>
        <p:spPr>
          <a:xfrm>
            <a:off x="4498686" y="4619428"/>
            <a:ext cx="2926312" cy="1394997"/>
          </a:xfrm>
          <a:prstGeom prst="rect">
            <a:avLst/>
          </a:prstGeom>
        </p:spPr>
        <p:txBody>
          <a:bodyPr wrap="square" lIns="0" tIns="0" rIns="0" bIns="0" rtlCol="0" anchor="t">
            <a:spAutoFit/>
          </a:bodyPr>
          <a:lstStyle/>
          <a:p>
            <a:pPr>
              <a:lnSpc>
                <a:spcPts val="1768"/>
              </a:lnSpc>
              <a:spcBef>
                <a:spcPct val="0"/>
              </a:spcBef>
            </a:pPr>
            <a:r>
              <a:rPr lang="en-US" sz="2000" dirty="0">
                <a:solidFill>
                  <a:srgbClr val="000000"/>
                </a:solidFill>
                <a:latin typeface="Poppins"/>
              </a:rPr>
              <a:t>Students are assessed in these courses throughout the semester in the form of quizzes, tests, midterm exams, and comprehensive final exam </a:t>
            </a:r>
          </a:p>
        </p:txBody>
      </p:sp>
      <p:sp>
        <p:nvSpPr>
          <p:cNvPr id="22" name="TextBox 29">
            <a:extLst>
              <a:ext uri="{FF2B5EF4-FFF2-40B4-BE49-F238E27FC236}">
                <a16:creationId xmlns:a16="http://schemas.microsoft.com/office/drawing/2014/main" id="{49923522-9B05-2B5B-7886-B73E7F8284B1}"/>
              </a:ext>
            </a:extLst>
          </p:cNvPr>
          <p:cNvSpPr txBox="1"/>
          <p:nvPr/>
        </p:nvSpPr>
        <p:spPr>
          <a:xfrm>
            <a:off x="7711127" y="4619428"/>
            <a:ext cx="4025244" cy="1856662"/>
          </a:xfrm>
          <a:prstGeom prst="rect">
            <a:avLst/>
          </a:prstGeom>
        </p:spPr>
        <p:txBody>
          <a:bodyPr wrap="square" lIns="0" tIns="0" rIns="0" bIns="0" rtlCol="0" anchor="t">
            <a:spAutoFit/>
          </a:bodyPr>
          <a:lstStyle/>
          <a:p>
            <a:pPr algn="just">
              <a:lnSpc>
                <a:spcPts val="1768"/>
              </a:lnSpc>
            </a:pPr>
            <a:r>
              <a:rPr lang="en-US" sz="2000" dirty="0">
                <a:solidFill>
                  <a:srgbClr val="000000"/>
                </a:solidFill>
                <a:latin typeface="Poppins"/>
              </a:rPr>
              <a:t>The coordinators of these courses meet with the instructors of these courses at the beginning of every semester and during the semester to discuss what works and what doesn’t work for students. Always finding ways to improve these courses </a:t>
            </a:r>
          </a:p>
          <a:p>
            <a:pPr algn="just">
              <a:lnSpc>
                <a:spcPts val="1768"/>
              </a:lnSpc>
              <a:spcBef>
                <a:spcPct val="0"/>
              </a:spcBef>
            </a:pPr>
            <a:endParaRPr lang="en-US" sz="2000" dirty="0">
              <a:solidFill>
                <a:srgbClr val="000000"/>
              </a:solidFill>
              <a:latin typeface="Poppins"/>
            </a:endParaRPr>
          </a:p>
        </p:txBody>
      </p:sp>
      <p:sp>
        <p:nvSpPr>
          <p:cNvPr id="23" name="TextBox 28">
            <a:extLst>
              <a:ext uri="{FF2B5EF4-FFF2-40B4-BE49-F238E27FC236}">
                <a16:creationId xmlns:a16="http://schemas.microsoft.com/office/drawing/2014/main" id="{BCA6DAB2-3E8C-4DEF-56B0-3D6F2A0F7C2E}"/>
              </a:ext>
            </a:extLst>
          </p:cNvPr>
          <p:cNvSpPr txBox="1"/>
          <p:nvPr/>
        </p:nvSpPr>
        <p:spPr>
          <a:xfrm>
            <a:off x="827089" y="4525934"/>
            <a:ext cx="3169876" cy="1856662"/>
          </a:xfrm>
          <a:prstGeom prst="rect">
            <a:avLst/>
          </a:prstGeom>
        </p:spPr>
        <p:txBody>
          <a:bodyPr wrap="square" lIns="0" tIns="0" rIns="0" bIns="0" rtlCol="0" anchor="t">
            <a:spAutoFit/>
          </a:bodyPr>
          <a:lstStyle/>
          <a:p>
            <a:pPr>
              <a:lnSpc>
                <a:spcPts val="1768"/>
              </a:lnSpc>
              <a:spcBef>
                <a:spcPct val="0"/>
              </a:spcBef>
            </a:pPr>
            <a:r>
              <a:rPr lang="en-US" sz="2000" dirty="0">
                <a:solidFill>
                  <a:srgbClr val="000000"/>
                </a:solidFill>
                <a:latin typeface="Poppins"/>
              </a:rPr>
              <a:t>We use homework, small group participation, and class participation to make sure students understand the concept being taught, and also to reinforce those concepts that students are still struggling with</a:t>
            </a:r>
          </a:p>
        </p:txBody>
      </p:sp>
    </p:spTree>
    <p:extLst>
      <p:ext uri="{BB962C8B-B14F-4D97-AF65-F5344CB8AC3E}">
        <p14:creationId xmlns:p14="http://schemas.microsoft.com/office/powerpoint/2010/main" val="219889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4A801-9486-4AFB-9AB9-E826A01D7F7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10845" y="673527"/>
            <a:ext cx="6684390" cy="5675425"/>
          </a:xfrm>
          <a:prstGeom prst="rect">
            <a:avLst/>
          </a:prstGeom>
        </p:spPr>
      </p:pic>
    </p:spTree>
    <p:extLst>
      <p:ext uri="{BB962C8B-B14F-4D97-AF65-F5344CB8AC3E}">
        <p14:creationId xmlns:p14="http://schemas.microsoft.com/office/powerpoint/2010/main" val="3757215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896F20-477F-41D0-A57B-02BDAEE877C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07150" y="1296752"/>
            <a:ext cx="6535705" cy="4706600"/>
          </a:xfrm>
          <a:prstGeom prst="rect">
            <a:avLst/>
          </a:prstGeom>
        </p:spPr>
      </p:pic>
    </p:spTree>
    <p:extLst>
      <p:ext uri="{BB962C8B-B14F-4D97-AF65-F5344CB8AC3E}">
        <p14:creationId xmlns:p14="http://schemas.microsoft.com/office/powerpoint/2010/main" val="276352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A91C-DC1F-4735-A964-747E60E6EBCE}"/>
              </a:ext>
            </a:extLst>
          </p:cNvPr>
          <p:cNvSpPr>
            <a:spLocks noGrp="1"/>
          </p:cNvSpPr>
          <p:nvPr>
            <p:ph type="title"/>
          </p:nvPr>
        </p:nvSpPr>
        <p:spPr>
          <a:xfrm>
            <a:off x="633167" y="898704"/>
            <a:ext cx="10925666" cy="1188720"/>
          </a:xfrm>
        </p:spPr>
        <p:txBody>
          <a:bodyPr>
            <a:noAutofit/>
          </a:bodyPr>
          <a:lstStyle/>
          <a:p>
            <a:r>
              <a:rPr lang="en-US" sz="3000" dirty="0"/>
              <a:t>How Did We Get Here?</a:t>
            </a:r>
            <a:br>
              <a:rPr lang="en-US" sz="3000" dirty="0"/>
            </a:br>
            <a:br>
              <a:rPr lang="en-US" sz="1500" dirty="0"/>
            </a:br>
            <a:r>
              <a:rPr lang="en-US" sz="3000" dirty="0"/>
              <a:t>Why were co-requisite courses created?</a:t>
            </a:r>
          </a:p>
        </p:txBody>
      </p:sp>
      <p:sp>
        <p:nvSpPr>
          <p:cNvPr id="6" name="Rectangle 3">
            <a:extLst>
              <a:ext uri="{FF2B5EF4-FFF2-40B4-BE49-F238E27FC236}">
                <a16:creationId xmlns:a16="http://schemas.microsoft.com/office/drawing/2014/main" id="{F3F9F8BC-CAC0-4968-A9D5-85DAB06912CB}"/>
              </a:ext>
            </a:extLst>
          </p:cNvPr>
          <p:cNvSpPr>
            <a:spLocks noGrp="1" noChangeArrowheads="1"/>
          </p:cNvSpPr>
          <p:nvPr>
            <p:ph idx="1"/>
          </p:nvPr>
        </p:nvSpPr>
        <p:spPr bwMode="auto">
          <a:xfrm>
            <a:off x="4459960" y="2702407"/>
            <a:ext cx="721561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4000" dirty="0">
                <a:solidFill>
                  <a:srgbClr val="000000"/>
                </a:solidFill>
                <a:latin typeface="+mj-lt"/>
                <a:ea typeface="Times New Roman" panose="02020603050405020304" pitchFamily="18" charset="0"/>
                <a:cs typeface="Arial" panose="020B0604020202020204" pitchFamily="34" charset="0"/>
              </a:rPr>
              <a:t>T</a:t>
            </a:r>
            <a:r>
              <a:rPr kumimoji="0" lang="en-US" altLang="en-US" sz="40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o support students needing help in some of the fundamental concepts that form the foundation </a:t>
            </a:r>
            <a:r>
              <a:rPr lang="en-US" altLang="en-US" sz="4000" dirty="0">
                <a:solidFill>
                  <a:srgbClr val="000000"/>
                </a:solidFill>
                <a:latin typeface="+mj-lt"/>
                <a:ea typeface="Times New Roman" panose="02020603050405020304" pitchFamily="18" charset="0"/>
                <a:cs typeface="Arial" panose="020B0604020202020204" pitchFamily="34" charset="0"/>
              </a:rPr>
              <a:t>o</a:t>
            </a:r>
            <a:r>
              <a:rPr kumimoji="0" lang="en-US" altLang="en-US" sz="40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f:</a:t>
            </a:r>
          </a:p>
          <a:p>
            <a:pPr lvl="2" eaLnBrk="0" fontAlgn="base" hangingPunct="0">
              <a:spcBef>
                <a:spcPct val="0"/>
              </a:spcBef>
              <a:spcAft>
                <a:spcPct val="0"/>
              </a:spcAft>
              <a:buClrTx/>
            </a:pPr>
            <a:r>
              <a:rPr kumimoji="0" lang="en-US" altLang="en-US" sz="32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College Mathematics (Math 129) </a:t>
            </a:r>
          </a:p>
          <a:p>
            <a:pPr lvl="2" eaLnBrk="0" fontAlgn="base" hangingPunct="0">
              <a:spcBef>
                <a:spcPct val="0"/>
              </a:spcBef>
              <a:spcAft>
                <a:spcPct val="0"/>
              </a:spcAft>
              <a:buClrTx/>
            </a:pPr>
            <a:r>
              <a:rPr kumimoji="0" lang="en-US" altLang="en-US" sz="3200" b="0" i="0" u="none" strike="noStrike" cap="none" normalizeH="0" baseline="0" dirty="0" err="1">
                <a:ln>
                  <a:noFill/>
                </a:ln>
                <a:solidFill>
                  <a:srgbClr val="000000"/>
                </a:solidFill>
                <a:effectLst/>
                <a:latin typeface="+mj-lt"/>
                <a:ea typeface="Times New Roman" panose="02020603050405020304" pitchFamily="18" charset="0"/>
                <a:cs typeface="Arial" panose="020B0604020202020204" pitchFamily="34" charset="0"/>
              </a:rPr>
              <a:t>PreCalculus</a:t>
            </a:r>
            <a:r>
              <a:rPr kumimoji="0" lang="en-US" altLang="en-US" sz="32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 I (Math 134). </a:t>
            </a:r>
          </a:p>
        </p:txBody>
      </p:sp>
      <p:pic>
        <p:nvPicPr>
          <p:cNvPr id="3" name="Picture 2">
            <a:extLst>
              <a:ext uri="{FF2B5EF4-FFF2-40B4-BE49-F238E27FC236}">
                <a16:creationId xmlns:a16="http://schemas.microsoft.com/office/drawing/2014/main" id="{E053F8A2-BC90-CA7C-43DB-64A7549B28EF}"/>
              </a:ext>
            </a:extLst>
          </p:cNvPr>
          <p:cNvPicPr>
            <a:picLocks noChangeAspect="1"/>
          </p:cNvPicPr>
          <p:nvPr/>
        </p:nvPicPr>
        <p:blipFill>
          <a:blip r:embed="rId2"/>
          <a:stretch>
            <a:fillRect/>
          </a:stretch>
        </p:blipFill>
        <p:spPr>
          <a:xfrm>
            <a:off x="799529" y="2517622"/>
            <a:ext cx="3470309" cy="3909002"/>
          </a:xfrm>
          <a:prstGeom prst="rect">
            <a:avLst/>
          </a:prstGeom>
        </p:spPr>
      </p:pic>
    </p:spTree>
    <p:extLst>
      <p:ext uri="{BB962C8B-B14F-4D97-AF65-F5344CB8AC3E}">
        <p14:creationId xmlns:p14="http://schemas.microsoft.com/office/powerpoint/2010/main" val="75807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B7B4-82AB-48C3-A7DC-C27ABA8C373F}"/>
              </a:ext>
            </a:extLst>
          </p:cNvPr>
          <p:cNvSpPr>
            <a:spLocks noGrp="1"/>
          </p:cNvSpPr>
          <p:nvPr>
            <p:ph type="title"/>
          </p:nvPr>
        </p:nvSpPr>
        <p:spPr>
          <a:xfrm>
            <a:off x="452485" y="633743"/>
            <a:ext cx="11027686" cy="1249378"/>
          </a:xfrm>
        </p:spPr>
        <p:txBody>
          <a:bodyPr>
            <a:normAutofit/>
          </a:bodyPr>
          <a:lstStyle/>
          <a:p>
            <a:r>
              <a:rPr lang="en-US" dirty="0"/>
              <a:t>Understand the student journey to and through the corequisite course</a:t>
            </a:r>
          </a:p>
        </p:txBody>
      </p:sp>
      <p:sp>
        <p:nvSpPr>
          <p:cNvPr id="7" name="TextBox 6">
            <a:extLst>
              <a:ext uri="{FF2B5EF4-FFF2-40B4-BE49-F238E27FC236}">
                <a16:creationId xmlns:a16="http://schemas.microsoft.com/office/drawing/2014/main" id="{82E9813A-8F06-42C2-BED5-7C85B8B1DDF9}"/>
              </a:ext>
            </a:extLst>
          </p:cNvPr>
          <p:cNvSpPr txBox="1"/>
          <p:nvPr/>
        </p:nvSpPr>
        <p:spPr>
          <a:xfrm>
            <a:off x="583340" y="6049456"/>
            <a:ext cx="2733773" cy="369332"/>
          </a:xfrm>
          <a:prstGeom prst="rect">
            <a:avLst/>
          </a:prstGeom>
          <a:noFill/>
        </p:spPr>
        <p:txBody>
          <a:bodyPr wrap="square" rtlCol="0">
            <a:spAutoFit/>
          </a:bodyPr>
          <a:lstStyle/>
          <a:p>
            <a:r>
              <a:rPr lang="en-US" dirty="0"/>
              <a:t>Mathematics Pathways</a:t>
            </a:r>
          </a:p>
        </p:txBody>
      </p:sp>
      <p:grpSp>
        <p:nvGrpSpPr>
          <p:cNvPr id="44" name="Group 43">
            <a:extLst>
              <a:ext uri="{FF2B5EF4-FFF2-40B4-BE49-F238E27FC236}">
                <a16:creationId xmlns:a16="http://schemas.microsoft.com/office/drawing/2014/main" id="{593899AA-D427-7305-C77B-C6533606E2E5}"/>
              </a:ext>
            </a:extLst>
          </p:cNvPr>
          <p:cNvGrpSpPr/>
          <p:nvPr/>
        </p:nvGrpSpPr>
        <p:grpSpPr>
          <a:xfrm>
            <a:off x="711828" y="2650562"/>
            <a:ext cx="10768343" cy="2487281"/>
            <a:chOff x="1752600" y="4381497"/>
            <a:chExt cx="14465289" cy="3565022"/>
          </a:xfrm>
        </p:grpSpPr>
        <p:grpSp>
          <p:nvGrpSpPr>
            <p:cNvPr id="45" name="Group 2">
              <a:extLst>
                <a:ext uri="{FF2B5EF4-FFF2-40B4-BE49-F238E27FC236}">
                  <a16:creationId xmlns:a16="http://schemas.microsoft.com/office/drawing/2014/main" id="{9A6E7F06-995C-C332-E45C-C32995821D41}"/>
                </a:ext>
              </a:extLst>
            </p:cNvPr>
            <p:cNvGrpSpPr/>
            <p:nvPr/>
          </p:nvGrpSpPr>
          <p:grpSpPr>
            <a:xfrm>
              <a:off x="1752600" y="4381500"/>
              <a:ext cx="4459119" cy="3565019"/>
              <a:chOff x="0" y="0"/>
              <a:chExt cx="1447671" cy="1157398"/>
            </a:xfrm>
          </p:grpSpPr>
          <p:sp>
            <p:nvSpPr>
              <p:cNvPr id="54" name="Freeform 3">
                <a:extLst>
                  <a:ext uri="{FF2B5EF4-FFF2-40B4-BE49-F238E27FC236}">
                    <a16:creationId xmlns:a16="http://schemas.microsoft.com/office/drawing/2014/main" id="{1DFEB9AA-A5BE-5DE1-C3FA-D0CDC7413F6A}"/>
                  </a:ext>
                </a:extLst>
              </p:cNvPr>
              <p:cNvSpPr/>
              <p:nvPr/>
            </p:nvSpPr>
            <p:spPr>
              <a:xfrm>
                <a:off x="0" y="0"/>
                <a:ext cx="1447671" cy="1157398"/>
              </a:xfrm>
              <a:custGeom>
                <a:avLst/>
                <a:gdLst/>
                <a:ahLst/>
                <a:cxnLst/>
                <a:rect l="l" t="t" r="r" b="b"/>
                <a:pathLst>
                  <a:path w="1447671" h="1157398">
                    <a:moveTo>
                      <a:pt x="0" y="0"/>
                    </a:moveTo>
                    <a:lnTo>
                      <a:pt x="1447671" y="0"/>
                    </a:lnTo>
                    <a:lnTo>
                      <a:pt x="1447671" y="1157398"/>
                    </a:lnTo>
                    <a:lnTo>
                      <a:pt x="0" y="1157398"/>
                    </a:lnTo>
                    <a:close/>
                  </a:path>
                </a:pathLst>
              </a:custGeom>
              <a:solidFill>
                <a:srgbClr val="4FCDCC"/>
              </a:solidFill>
            </p:spPr>
          </p:sp>
          <p:sp>
            <p:nvSpPr>
              <p:cNvPr id="55" name="TextBox 4">
                <a:extLst>
                  <a:ext uri="{FF2B5EF4-FFF2-40B4-BE49-F238E27FC236}">
                    <a16:creationId xmlns:a16="http://schemas.microsoft.com/office/drawing/2014/main" id="{3EA5ACD5-4426-C325-4EA0-350A961B86AD}"/>
                  </a:ext>
                </a:extLst>
              </p:cNvPr>
              <p:cNvSpPr txBox="1"/>
              <p:nvPr/>
            </p:nvSpPr>
            <p:spPr>
              <a:xfrm>
                <a:off x="68359" y="191935"/>
                <a:ext cx="1310917" cy="889000"/>
              </a:xfrm>
              <a:prstGeom prst="rect">
                <a:avLst/>
              </a:prstGeom>
              <a:solidFill>
                <a:srgbClr val="4FCDCC"/>
              </a:solidFill>
            </p:spPr>
            <p:txBody>
              <a:bodyPr lIns="50800" tIns="50800" rIns="50800" bIns="50800" rtlCol="0" anchor="ctr"/>
              <a:lstStyle/>
              <a:p>
                <a:pPr algn="ctr" defTabSz="914400">
                  <a:spcBef>
                    <a:spcPct val="0"/>
                  </a:spcBef>
                </a:pPr>
                <a:r>
                  <a:rPr lang="en-US" sz="2800" b="1" kern="0" spc="119" dirty="0">
                    <a:solidFill>
                      <a:srgbClr val="FFFFFF"/>
                    </a:solidFill>
                    <a:latin typeface="Gill Sans Nova" panose="020B0602020104020203" pitchFamily="34" charset="0"/>
                  </a:rPr>
                  <a:t>How do students enter the course?</a:t>
                </a:r>
              </a:p>
              <a:p>
                <a:pPr marL="0" marR="0" lvl="0" indent="0" algn="ctr" defTabSz="914400" eaLnBrk="1" fontAlgn="auto" latinLnBrk="0" hangingPunct="1">
                  <a:lnSpc>
                    <a:spcPts val="5599"/>
                  </a:lnSpc>
                  <a:spcBef>
                    <a:spcPts val="0"/>
                  </a:spcBef>
                  <a:spcAft>
                    <a:spcPts val="0"/>
                  </a:spcAft>
                  <a:buClrTx/>
                  <a:buSzTx/>
                  <a:buFontTx/>
                  <a:buNone/>
                  <a:tabLst/>
                  <a:defRPr/>
                </a:pPr>
                <a:endParaRPr kumimoji="0" lang="en-US" sz="3999" b="1" i="0" u="none" strike="noStrike" kern="0" cap="none" spc="119" normalizeH="0" baseline="0" noProof="0" dirty="0">
                  <a:ln>
                    <a:noFill/>
                  </a:ln>
                  <a:solidFill>
                    <a:srgbClr val="FFFFFF"/>
                  </a:solidFill>
                  <a:effectLst/>
                  <a:uLnTx/>
                  <a:uFillTx/>
                  <a:latin typeface="Aileron Ultra-Bold"/>
                </a:endParaRPr>
              </a:p>
            </p:txBody>
          </p:sp>
        </p:grpSp>
        <p:grpSp>
          <p:nvGrpSpPr>
            <p:cNvPr id="46" name="Group 5">
              <a:extLst>
                <a:ext uri="{FF2B5EF4-FFF2-40B4-BE49-F238E27FC236}">
                  <a16:creationId xmlns:a16="http://schemas.microsoft.com/office/drawing/2014/main" id="{A3C5DF65-208A-73BE-16A4-A57B235E8FA8}"/>
                </a:ext>
              </a:extLst>
            </p:cNvPr>
            <p:cNvGrpSpPr/>
            <p:nvPr/>
          </p:nvGrpSpPr>
          <p:grpSpPr>
            <a:xfrm>
              <a:off x="6745119" y="4381497"/>
              <a:ext cx="4471494" cy="3565019"/>
              <a:chOff x="-1050" y="-1"/>
              <a:chExt cx="1451689" cy="1157398"/>
            </a:xfrm>
          </p:grpSpPr>
          <p:sp>
            <p:nvSpPr>
              <p:cNvPr id="52" name="Freeform 6">
                <a:extLst>
                  <a:ext uri="{FF2B5EF4-FFF2-40B4-BE49-F238E27FC236}">
                    <a16:creationId xmlns:a16="http://schemas.microsoft.com/office/drawing/2014/main" id="{99167DAC-93AE-C247-D3E2-76CE7C125899}"/>
                  </a:ext>
                </a:extLst>
              </p:cNvPr>
              <p:cNvSpPr/>
              <p:nvPr/>
            </p:nvSpPr>
            <p:spPr>
              <a:xfrm>
                <a:off x="-1050" y="-1"/>
                <a:ext cx="1451689" cy="1157398"/>
              </a:xfrm>
              <a:custGeom>
                <a:avLst/>
                <a:gdLst/>
                <a:ahLst/>
                <a:cxnLst/>
                <a:rect l="l" t="t" r="r" b="b"/>
                <a:pathLst>
                  <a:path w="1451689" h="1157398">
                    <a:moveTo>
                      <a:pt x="0" y="0"/>
                    </a:moveTo>
                    <a:lnTo>
                      <a:pt x="1451689" y="0"/>
                    </a:lnTo>
                    <a:lnTo>
                      <a:pt x="1451689" y="1157398"/>
                    </a:lnTo>
                    <a:lnTo>
                      <a:pt x="0" y="1157398"/>
                    </a:lnTo>
                    <a:close/>
                  </a:path>
                </a:pathLst>
              </a:custGeom>
              <a:solidFill>
                <a:srgbClr val="1F497D">
                  <a:lumMod val="60000"/>
                  <a:lumOff val="40000"/>
                </a:srgbClr>
              </a:solidFill>
              <a:ln cap="sq">
                <a:solidFill>
                  <a:srgbClr val="4F81BD"/>
                </a:solidFill>
                <a:prstDash val="solid"/>
                <a:miter/>
              </a:ln>
            </p:spPr>
          </p:sp>
          <p:sp>
            <p:nvSpPr>
              <p:cNvPr id="53" name="TextBox 7">
                <a:extLst>
                  <a:ext uri="{FF2B5EF4-FFF2-40B4-BE49-F238E27FC236}">
                    <a16:creationId xmlns:a16="http://schemas.microsoft.com/office/drawing/2014/main" id="{87125009-CA23-07EC-E47B-2E1998B62586}"/>
                  </a:ext>
                </a:extLst>
              </p:cNvPr>
              <p:cNvSpPr txBox="1"/>
              <p:nvPr/>
            </p:nvSpPr>
            <p:spPr>
              <a:xfrm>
                <a:off x="173135" y="191935"/>
                <a:ext cx="1119151" cy="889000"/>
              </a:xfrm>
              <a:prstGeom prst="rect">
                <a:avLst/>
              </a:prstGeom>
              <a:ln>
                <a:noFill/>
              </a:ln>
            </p:spPr>
            <p:txBody>
              <a:bodyPr lIns="50800" tIns="50800" rIns="50800" bIns="50800" rtlCol="0" anchor="ctr"/>
              <a:lstStyle/>
              <a:p>
                <a:pPr marL="0" marR="0" lvl="0" indent="0" algn="ctr" defTabSz="914400" eaLnBrk="1" fontAlgn="auto" latinLnBrk="0" hangingPunct="1">
                  <a:spcBef>
                    <a:spcPct val="0"/>
                  </a:spcBef>
                  <a:spcAft>
                    <a:spcPts val="0"/>
                  </a:spcAft>
                  <a:buClrTx/>
                  <a:buSzTx/>
                  <a:buFontTx/>
                  <a:buNone/>
                  <a:tabLst/>
                  <a:defRPr/>
                </a:pPr>
                <a:r>
                  <a:rPr lang="en-US" sz="2800" b="1" kern="0" spc="119" dirty="0">
                    <a:solidFill>
                      <a:srgbClr val="FFFFFF"/>
                    </a:solidFill>
                    <a:latin typeface="Gill Sans Nova" panose="020B0602020104020203" pitchFamily="34" charset="0"/>
                  </a:rPr>
                  <a:t>What is the student experience?</a:t>
                </a:r>
              </a:p>
              <a:p>
                <a:pPr marL="0" marR="0" lvl="0" indent="0" algn="ctr" defTabSz="914400" eaLnBrk="1" fontAlgn="auto" latinLnBrk="0" hangingPunct="1">
                  <a:spcBef>
                    <a:spcPct val="0"/>
                  </a:spcBef>
                  <a:spcAft>
                    <a:spcPts val="0"/>
                  </a:spcAft>
                  <a:buClrTx/>
                  <a:buSzTx/>
                  <a:buFontTx/>
                  <a:buNone/>
                  <a:tabLst/>
                  <a:defRPr/>
                </a:pPr>
                <a:endParaRPr kumimoji="0" lang="en-US" sz="3999" b="1" i="0" u="none" strike="noStrike" kern="0" cap="none" spc="119" normalizeH="0" baseline="0" noProof="0" dirty="0">
                  <a:ln>
                    <a:noFill/>
                  </a:ln>
                  <a:solidFill>
                    <a:srgbClr val="FFFFFF"/>
                  </a:solidFill>
                  <a:effectLst/>
                  <a:uLnTx/>
                  <a:uFillTx/>
                  <a:latin typeface="Aileron Ultra-Bold"/>
                </a:endParaRPr>
              </a:p>
            </p:txBody>
          </p:sp>
        </p:grpSp>
        <p:grpSp>
          <p:nvGrpSpPr>
            <p:cNvPr id="47" name="Group 8">
              <a:extLst>
                <a:ext uri="{FF2B5EF4-FFF2-40B4-BE49-F238E27FC236}">
                  <a16:creationId xmlns:a16="http://schemas.microsoft.com/office/drawing/2014/main" id="{5A01A038-1435-1D6A-D6DE-0209458D11C6}"/>
                </a:ext>
              </a:extLst>
            </p:cNvPr>
            <p:cNvGrpSpPr/>
            <p:nvPr/>
          </p:nvGrpSpPr>
          <p:grpSpPr>
            <a:xfrm>
              <a:off x="11753247" y="4381500"/>
              <a:ext cx="4464642" cy="3565019"/>
              <a:chOff x="0" y="0"/>
              <a:chExt cx="1449464" cy="1157398"/>
            </a:xfrm>
            <a:solidFill>
              <a:srgbClr val="1F497D">
                <a:lumMod val="75000"/>
              </a:srgbClr>
            </a:solidFill>
          </p:grpSpPr>
          <p:sp>
            <p:nvSpPr>
              <p:cNvPr id="50" name="Freeform 9">
                <a:extLst>
                  <a:ext uri="{FF2B5EF4-FFF2-40B4-BE49-F238E27FC236}">
                    <a16:creationId xmlns:a16="http://schemas.microsoft.com/office/drawing/2014/main" id="{D11EAD24-A5BE-982E-798F-F3F8A25D4761}"/>
                  </a:ext>
                </a:extLst>
              </p:cNvPr>
              <p:cNvSpPr/>
              <p:nvPr/>
            </p:nvSpPr>
            <p:spPr>
              <a:xfrm>
                <a:off x="0" y="0"/>
                <a:ext cx="1449464" cy="1157398"/>
              </a:xfrm>
              <a:custGeom>
                <a:avLst/>
                <a:gdLst/>
                <a:ahLst/>
                <a:cxnLst/>
                <a:rect l="l" t="t" r="r" b="b"/>
                <a:pathLst>
                  <a:path w="1449464" h="1157398">
                    <a:moveTo>
                      <a:pt x="0" y="0"/>
                    </a:moveTo>
                    <a:lnTo>
                      <a:pt x="1449464" y="0"/>
                    </a:lnTo>
                    <a:lnTo>
                      <a:pt x="1449464" y="1157398"/>
                    </a:lnTo>
                    <a:lnTo>
                      <a:pt x="0" y="1157398"/>
                    </a:lnTo>
                    <a:close/>
                  </a:path>
                </a:pathLst>
              </a:custGeom>
              <a:grpFill/>
            </p:spPr>
          </p:sp>
          <p:sp>
            <p:nvSpPr>
              <p:cNvPr id="51" name="TextBox 10">
                <a:extLst>
                  <a:ext uri="{FF2B5EF4-FFF2-40B4-BE49-F238E27FC236}">
                    <a16:creationId xmlns:a16="http://schemas.microsoft.com/office/drawing/2014/main" id="{B5739922-2E88-B6E0-35F3-0C720CD7AE37}"/>
                  </a:ext>
                </a:extLst>
              </p:cNvPr>
              <p:cNvSpPr txBox="1"/>
              <p:nvPr/>
            </p:nvSpPr>
            <p:spPr>
              <a:xfrm>
                <a:off x="40228" y="247333"/>
                <a:ext cx="1369007" cy="778203"/>
              </a:xfrm>
              <a:prstGeom prst="rect">
                <a:avLst/>
              </a:prstGeom>
              <a:grpFill/>
            </p:spPr>
            <p:txBody>
              <a:bodyPr lIns="50800" tIns="50800" rIns="50800" bIns="50800" rtlCol="0" anchor="ctr"/>
              <a:lstStyle/>
              <a:p>
                <a:pPr marL="0" marR="0" lvl="0" indent="0" algn="ctr" defTabSz="914400" eaLnBrk="1" fontAlgn="auto" latinLnBrk="0" hangingPunct="1">
                  <a:spcBef>
                    <a:spcPts val="0"/>
                  </a:spcBef>
                  <a:spcAft>
                    <a:spcPts val="0"/>
                  </a:spcAft>
                  <a:buClrTx/>
                  <a:buSzTx/>
                  <a:buFontTx/>
                  <a:buNone/>
                  <a:tabLst/>
                  <a:defRPr/>
                </a:pPr>
                <a:r>
                  <a:rPr kumimoji="0" lang="en-US" sz="2800" b="1" i="0" u="none" strike="noStrike" kern="0" cap="none" spc="119" normalizeH="0" baseline="0" noProof="0" dirty="0">
                    <a:ln>
                      <a:noFill/>
                    </a:ln>
                    <a:solidFill>
                      <a:srgbClr val="FFFFFF"/>
                    </a:solidFill>
                    <a:effectLst/>
                    <a:uLnTx/>
                    <a:uFillTx/>
                    <a:latin typeface="Gill Sans Nova" panose="020B0602020104020203" pitchFamily="34" charset="0"/>
                  </a:rPr>
                  <a:t>What supports student experience?</a:t>
                </a:r>
              </a:p>
              <a:p>
                <a:pPr marL="0" marR="0" lvl="0" indent="0" algn="ctr" defTabSz="914400" eaLnBrk="1" fontAlgn="auto" latinLnBrk="0" hangingPunct="1">
                  <a:lnSpc>
                    <a:spcPts val="5599"/>
                  </a:lnSpc>
                  <a:spcBef>
                    <a:spcPts val="0"/>
                  </a:spcBef>
                  <a:spcAft>
                    <a:spcPts val="0"/>
                  </a:spcAft>
                  <a:buClrTx/>
                  <a:buSzTx/>
                  <a:buFontTx/>
                  <a:buNone/>
                  <a:tabLst/>
                  <a:defRPr/>
                </a:pPr>
                <a:endParaRPr kumimoji="0" lang="en-US" sz="3999" b="0" i="0" u="none" strike="noStrike" kern="0" cap="none" spc="119" normalizeH="0" baseline="0" noProof="0" dirty="0">
                  <a:ln>
                    <a:noFill/>
                  </a:ln>
                  <a:solidFill>
                    <a:srgbClr val="FFFFFF"/>
                  </a:solidFill>
                  <a:effectLst/>
                  <a:uLnTx/>
                  <a:uFillTx/>
                  <a:latin typeface="Aileron Ultra-Bold"/>
                </a:endParaRPr>
              </a:p>
            </p:txBody>
          </p:sp>
        </p:grpSp>
        <p:sp>
          <p:nvSpPr>
            <p:cNvPr id="48" name="Freeform 12">
              <a:extLst>
                <a:ext uri="{FF2B5EF4-FFF2-40B4-BE49-F238E27FC236}">
                  <a16:creationId xmlns:a16="http://schemas.microsoft.com/office/drawing/2014/main" id="{3D74EB00-265B-E42C-0F38-BEFC53DA48FA}"/>
                </a:ext>
              </a:extLst>
            </p:cNvPr>
            <p:cNvSpPr/>
            <p:nvPr/>
          </p:nvSpPr>
          <p:spPr>
            <a:xfrm>
              <a:off x="11216614" y="5805194"/>
              <a:ext cx="536633" cy="717629"/>
            </a:xfrm>
            <a:custGeom>
              <a:avLst/>
              <a:gdLst/>
              <a:ahLst/>
              <a:cxnLst/>
              <a:rect l="l" t="t" r="r" b="b"/>
              <a:pathLst>
                <a:path w="607801" h="812800">
                  <a:moveTo>
                    <a:pt x="607801" y="406400"/>
                  </a:moveTo>
                  <a:lnTo>
                    <a:pt x="201401" y="0"/>
                  </a:lnTo>
                  <a:lnTo>
                    <a:pt x="201401" y="203200"/>
                  </a:lnTo>
                  <a:lnTo>
                    <a:pt x="0" y="203200"/>
                  </a:lnTo>
                  <a:lnTo>
                    <a:pt x="0" y="609600"/>
                  </a:lnTo>
                  <a:lnTo>
                    <a:pt x="201401" y="609600"/>
                  </a:lnTo>
                  <a:lnTo>
                    <a:pt x="201401" y="812800"/>
                  </a:lnTo>
                  <a:lnTo>
                    <a:pt x="607801" y="406400"/>
                  </a:lnTo>
                  <a:close/>
                </a:path>
              </a:pathLst>
            </a:custGeom>
            <a:solidFill>
              <a:srgbClr val="1F497D">
                <a:lumMod val="60000"/>
                <a:lumOff val="40000"/>
              </a:srgbClr>
            </a:solidFill>
            <a:ln>
              <a:noFill/>
            </a:ln>
          </p:spPr>
        </p:sp>
        <p:sp>
          <p:nvSpPr>
            <p:cNvPr id="49" name="Freeform 15">
              <a:extLst>
                <a:ext uri="{FF2B5EF4-FFF2-40B4-BE49-F238E27FC236}">
                  <a16:creationId xmlns:a16="http://schemas.microsoft.com/office/drawing/2014/main" id="{5D6925ED-97C2-79C9-5AAE-1B8B3F61D93F}"/>
                </a:ext>
              </a:extLst>
            </p:cNvPr>
            <p:cNvSpPr/>
            <p:nvPr/>
          </p:nvSpPr>
          <p:spPr>
            <a:xfrm>
              <a:off x="6208376" y="5805190"/>
              <a:ext cx="536633" cy="717629"/>
            </a:xfrm>
            <a:custGeom>
              <a:avLst/>
              <a:gdLst/>
              <a:ahLst/>
              <a:cxnLst/>
              <a:rect l="l" t="t" r="r" b="b"/>
              <a:pathLst>
                <a:path w="607801" h="812800">
                  <a:moveTo>
                    <a:pt x="607801" y="406400"/>
                  </a:moveTo>
                  <a:lnTo>
                    <a:pt x="201401" y="0"/>
                  </a:lnTo>
                  <a:lnTo>
                    <a:pt x="201401" y="203200"/>
                  </a:lnTo>
                  <a:lnTo>
                    <a:pt x="0" y="203200"/>
                  </a:lnTo>
                  <a:lnTo>
                    <a:pt x="0" y="609600"/>
                  </a:lnTo>
                  <a:lnTo>
                    <a:pt x="201401" y="609600"/>
                  </a:lnTo>
                  <a:lnTo>
                    <a:pt x="201401" y="812800"/>
                  </a:lnTo>
                  <a:lnTo>
                    <a:pt x="607801" y="406400"/>
                  </a:lnTo>
                  <a:close/>
                </a:path>
              </a:pathLst>
            </a:custGeom>
            <a:solidFill>
              <a:srgbClr val="4FCDCC"/>
            </a:solidFill>
          </p:spPr>
        </p:sp>
      </p:grpSp>
    </p:spTree>
    <p:extLst>
      <p:ext uri="{BB962C8B-B14F-4D97-AF65-F5344CB8AC3E}">
        <p14:creationId xmlns:p14="http://schemas.microsoft.com/office/powerpoint/2010/main" val="417415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558D-5B65-48A5-8281-893ADEB14BDF}"/>
              </a:ext>
            </a:extLst>
          </p:cNvPr>
          <p:cNvSpPr>
            <a:spLocks noGrp="1"/>
          </p:cNvSpPr>
          <p:nvPr>
            <p:ph type="title"/>
          </p:nvPr>
        </p:nvSpPr>
        <p:spPr>
          <a:xfrm>
            <a:off x="408494" y="561315"/>
            <a:ext cx="11274458" cy="1097803"/>
          </a:xfrm>
        </p:spPr>
        <p:txBody>
          <a:bodyPr/>
          <a:lstStyle/>
          <a:p>
            <a:r>
              <a:rPr lang="en-US" dirty="0"/>
              <a:t>College Mathematics: Sample course content</a:t>
            </a:r>
          </a:p>
        </p:txBody>
      </p:sp>
      <p:grpSp>
        <p:nvGrpSpPr>
          <p:cNvPr id="39" name="Group 38">
            <a:extLst>
              <a:ext uri="{FF2B5EF4-FFF2-40B4-BE49-F238E27FC236}">
                <a16:creationId xmlns:a16="http://schemas.microsoft.com/office/drawing/2014/main" id="{81EA0600-3EA0-355E-2A51-CEB923C4ECE0}"/>
              </a:ext>
            </a:extLst>
          </p:cNvPr>
          <p:cNvGrpSpPr/>
          <p:nvPr/>
        </p:nvGrpSpPr>
        <p:grpSpPr>
          <a:xfrm>
            <a:off x="0" y="2031617"/>
            <a:ext cx="6213600" cy="4156426"/>
            <a:chOff x="-76946" y="2191316"/>
            <a:chExt cx="6213600" cy="4156426"/>
          </a:xfrm>
        </p:grpSpPr>
        <p:grpSp>
          <p:nvGrpSpPr>
            <p:cNvPr id="3" name="Group 3">
              <a:extLst>
                <a:ext uri="{FF2B5EF4-FFF2-40B4-BE49-F238E27FC236}">
                  <a16:creationId xmlns:a16="http://schemas.microsoft.com/office/drawing/2014/main" id="{B7E5B81C-CEF5-68EB-F23A-1A27B31259F8}"/>
                </a:ext>
              </a:extLst>
            </p:cNvPr>
            <p:cNvGrpSpPr/>
            <p:nvPr/>
          </p:nvGrpSpPr>
          <p:grpSpPr>
            <a:xfrm>
              <a:off x="335865" y="2489218"/>
              <a:ext cx="5493602" cy="3858524"/>
              <a:chOff x="0" y="0"/>
              <a:chExt cx="996273" cy="1291426"/>
            </a:xfrm>
          </p:grpSpPr>
          <p:sp>
            <p:nvSpPr>
              <p:cNvPr id="4" name="Freeform 4">
                <a:extLst>
                  <a:ext uri="{FF2B5EF4-FFF2-40B4-BE49-F238E27FC236}">
                    <a16:creationId xmlns:a16="http://schemas.microsoft.com/office/drawing/2014/main" id="{6CE57617-B9F8-3126-D8A7-5DEF0A63B929}"/>
                  </a:ext>
                </a:extLst>
              </p:cNvPr>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chemeClr val="tx2">
                  <a:lumMod val="20000"/>
                  <a:lumOff val="80000"/>
                </a:schemeClr>
              </a:solidFill>
            </p:spPr>
          </p:sp>
          <p:sp>
            <p:nvSpPr>
              <p:cNvPr id="5" name="TextBox 5">
                <a:extLst>
                  <a:ext uri="{FF2B5EF4-FFF2-40B4-BE49-F238E27FC236}">
                    <a16:creationId xmlns:a16="http://schemas.microsoft.com/office/drawing/2014/main" id="{D3D7A0D5-7612-4CAF-F0DD-24C6B1FA7070}"/>
                  </a:ext>
                </a:extLst>
              </p:cNvPr>
              <p:cNvSpPr txBox="1"/>
              <p:nvPr/>
            </p:nvSpPr>
            <p:spPr>
              <a:xfrm>
                <a:off x="0" y="-57150"/>
                <a:ext cx="812800" cy="869950"/>
              </a:xfrm>
              <a:prstGeom prst="rect">
                <a:avLst/>
              </a:prstGeom>
            </p:spPr>
            <p:txBody>
              <a:bodyPr lIns="33783" tIns="33783" rIns="33783" bIns="33783" rtlCol="0" anchor="ctr"/>
              <a:lstStyle/>
              <a:p>
                <a:pPr algn="ctr">
                  <a:lnSpc>
                    <a:spcPts val="1768"/>
                  </a:lnSpc>
                </a:pPr>
                <a:endParaRPr sz="797"/>
              </a:p>
            </p:txBody>
          </p:sp>
        </p:grpSp>
        <p:sp>
          <p:nvSpPr>
            <p:cNvPr id="6" name="Rectangle 5">
              <a:extLst>
                <a:ext uri="{FF2B5EF4-FFF2-40B4-BE49-F238E27FC236}">
                  <a16:creationId xmlns:a16="http://schemas.microsoft.com/office/drawing/2014/main" id="{569C5D1E-7488-4BBD-9C47-0B121F00ACE5}"/>
                </a:ext>
              </a:extLst>
            </p:cNvPr>
            <p:cNvSpPr/>
            <p:nvPr/>
          </p:nvSpPr>
          <p:spPr>
            <a:xfrm>
              <a:off x="-76946" y="3425574"/>
              <a:ext cx="6213600" cy="2585323"/>
            </a:xfrm>
            <a:prstGeom prst="rect">
              <a:avLst/>
            </a:prstGeom>
          </p:spPr>
          <p:txBody>
            <a:bodyPr wrap="square">
              <a:spAutoFit/>
            </a:bodyPr>
            <a:lstStyle/>
            <a:p>
              <a:pPr indent="457200"/>
              <a:r>
                <a:rPr lang="en-US" b="1" dirty="0">
                  <a:ea typeface="Calibri" panose="020F0502020204030204" pitchFamily="34" charset="0"/>
                  <a:cs typeface="Times New Roman" panose="02020603050405020304" pitchFamily="18" charset="0"/>
                </a:rPr>
                <a:t>Real Numbers Operations [Introductory Algebra]</a:t>
              </a:r>
              <a:endParaRPr lang="en-US" sz="2400" b="1"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[1.1] Integers and Rational Numbers [Dev. Math]</a:t>
              </a:r>
              <a:endParaRPr lang="en-US" sz="2400"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1.2 Addition of Rational Numbers</a:t>
              </a:r>
              <a:endParaRPr lang="en-US" sz="2400"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1.3 Subtraction of Rational Numbers</a:t>
              </a:r>
              <a:endParaRPr lang="en-US" sz="2400"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1.4 Multiplication of Rational Numbers</a:t>
              </a:r>
              <a:endParaRPr lang="en-US" sz="2400"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[1.5] The Distributive Property [Dev. Math]</a:t>
              </a:r>
              <a:endParaRPr lang="en-US" sz="2400"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[1.6] Division of Rational Numbers [Dev. Math]</a:t>
              </a:r>
              <a:endParaRPr lang="en-US" sz="2400"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1.7 Square Roots and Real Numbers</a:t>
              </a:r>
              <a:endParaRPr lang="en-US" sz="2400" dirty="0">
                <a:ea typeface="Calibri" panose="020F0502020204030204" pitchFamily="34" charset="0"/>
                <a:cs typeface="Times New Roman" panose="02020603050405020304" pitchFamily="18" charset="0"/>
              </a:endParaRPr>
            </a:p>
            <a:p>
              <a:pPr indent="457200"/>
              <a:r>
                <a:rPr lang="en-US" dirty="0">
                  <a:ea typeface="Calibri" panose="020F0502020204030204" pitchFamily="34" charset="0"/>
                  <a:cs typeface="Times New Roman" panose="02020603050405020304" pitchFamily="18" charset="0"/>
                </a:rPr>
                <a:t>       Decimals and Percents</a:t>
              </a:r>
              <a:endParaRPr lang="en-US" sz="2400" dirty="0">
                <a:ea typeface="Calibri" panose="020F0502020204030204" pitchFamily="34" charset="0"/>
                <a:cs typeface="Times New Roman" panose="02020603050405020304" pitchFamily="18" charset="0"/>
              </a:endParaRPr>
            </a:p>
          </p:txBody>
        </p:sp>
        <p:grpSp>
          <p:nvGrpSpPr>
            <p:cNvPr id="14" name="Group 15">
              <a:extLst>
                <a:ext uri="{FF2B5EF4-FFF2-40B4-BE49-F238E27FC236}">
                  <a16:creationId xmlns:a16="http://schemas.microsoft.com/office/drawing/2014/main" id="{79114174-5941-90F9-BA47-2AC45E196D57}"/>
                </a:ext>
              </a:extLst>
            </p:cNvPr>
            <p:cNvGrpSpPr/>
            <p:nvPr/>
          </p:nvGrpSpPr>
          <p:grpSpPr>
            <a:xfrm>
              <a:off x="2686747" y="2219277"/>
              <a:ext cx="791841" cy="791841"/>
              <a:chOff x="0" y="0"/>
              <a:chExt cx="812800" cy="812800"/>
            </a:xfrm>
          </p:grpSpPr>
          <p:sp>
            <p:nvSpPr>
              <p:cNvPr id="15" name="Freeform 16">
                <a:extLst>
                  <a:ext uri="{FF2B5EF4-FFF2-40B4-BE49-F238E27FC236}">
                    <a16:creationId xmlns:a16="http://schemas.microsoft.com/office/drawing/2014/main" id="{41B340A0-ADA5-D11A-D2C0-C21B82DC9F0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16" name="TextBox 17">
                <a:extLst>
                  <a:ext uri="{FF2B5EF4-FFF2-40B4-BE49-F238E27FC236}">
                    <a16:creationId xmlns:a16="http://schemas.microsoft.com/office/drawing/2014/main" id="{4751D985-CE7F-332D-3BD7-C35F43CDDAC4}"/>
                  </a:ext>
                </a:extLst>
              </p:cNvPr>
              <p:cNvSpPr txBox="1"/>
              <p:nvPr/>
            </p:nvSpPr>
            <p:spPr>
              <a:xfrm>
                <a:off x="76200" y="19050"/>
                <a:ext cx="660400" cy="717550"/>
              </a:xfrm>
              <a:prstGeom prst="rect">
                <a:avLst/>
              </a:prstGeom>
            </p:spPr>
            <p:txBody>
              <a:bodyPr lIns="33783" tIns="33783" rIns="33783" bIns="33783" rtlCol="0" anchor="ctr"/>
              <a:lstStyle/>
              <a:p>
                <a:pPr algn="ctr">
                  <a:lnSpc>
                    <a:spcPts val="1768"/>
                  </a:lnSpc>
                </a:pPr>
                <a:endParaRPr sz="797"/>
              </a:p>
            </p:txBody>
          </p:sp>
        </p:grpSp>
        <p:sp>
          <p:nvSpPr>
            <p:cNvPr id="23" name="TextBox 32">
              <a:extLst>
                <a:ext uri="{FF2B5EF4-FFF2-40B4-BE49-F238E27FC236}">
                  <a16:creationId xmlns:a16="http://schemas.microsoft.com/office/drawing/2014/main" id="{2BBA4F89-FF52-D853-59EB-360437508994}"/>
                </a:ext>
              </a:extLst>
            </p:cNvPr>
            <p:cNvSpPr txBox="1"/>
            <p:nvPr/>
          </p:nvSpPr>
          <p:spPr>
            <a:xfrm>
              <a:off x="2105322" y="3032096"/>
              <a:ext cx="1954689" cy="396904"/>
            </a:xfrm>
            <a:prstGeom prst="rect">
              <a:avLst/>
            </a:prstGeom>
          </p:spPr>
          <p:txBody>
            <a:bodyPr wrap="square" lIns="0" tIns="0" rIns="0" bIns="0" rtlCol="0" anchor="t">
              <a:spAutoFit/>
            </a:bodyPr>
            <a:lstStyle/>
            <a:p>
              <a:pPr algn="ctr">
                <a:lnSpc>
                  <a:spcPts val="3351"/>
                </a:lnSpc>
                <a:spcBef>
                  <a:spcPct val="0"/>
                </a:spcBef>
              </a:pPr>
              <a:r>
                <a:rPr lang="en-US" sz="2393" dirty="0">
                  <a:solidFill>
                    <a:srgbClr val="000000"/>
                  </a:solidFill>
                  <a:latin typeface="Poppins Bold"/>
                </a:rPr>
                <a:t>Module I </a:t>
              </a:r>
            </a:p>
          </p:txBody>
        </p:sp>
        <p:sp>
          <p:nvSpPr>
            <p:cNvPr id="24" name="TextBox 33">
              <a:extLst>
                <a:ext uri="{FF2B5EF4-FFF2-40B4-BE49-F238E27FC236}">
                  <a16:creationId xmlns:a16="http://schemas.microsoft.com/office/drawing/2014/main" id="{1349B426-0F8B-5D38-3CB4-2C2112C369FD}"/>
                </a:ext>
              </a:extLst>
            </p:cNvPr>
            <p:cNvSpPr txBox="1"/>
            <p:nvPr/>
          </p:nvSpPr>
          <p:spPr>
            <a:xfrm>
              <a:off x="2861875" y="2191316"/>
              <a:ext cx="441582" cy="766557"/>
            </a:xfrm>
            <a:prstGeom prst="rect">
              <a:avLst/>
            </a:prstGeom>
          </p:spPr>
          <p:txBody>
            <a:bodyPr lIns="0" tIns="0" rIns="0" bIns="0" rtlCol="0" anchor="t">
              <a:spAutoFit/>
            </a:bodyPr>
            <a:lstStyle/>
            <a:p>
              <a:pPr algn="ctr">
                <a:lnSpc>
                  <a:spcPts val="6262"/>
                </a:lnSpc>
                <a:spcBef>
                  <a:spcPct val="0"/>
                </a:spcBef>
              </a:pPr>
              <a:r>
                <a:rPr lang="en-US" sz="4473" dirty="0">
                  <a:solidFill>
                    <a:srgbClr val="FFFFFF"/>
                  </a:solidFill>
                  <a:latin typeface="Poppins Bold"/>
                </a:rPr>
                <a:t>1</a:t>
              </a:r>
            </a:p>
          </p:txBody>
        </p:sp>
      </p:grpSp>
      <p:grpSp>
        <p:nvGrpSpPr>
          <p:cNvPr id="40" name="Group 39">
            <a:extLst>
              <a:ext uri="{FF2B5EF4-FFF2-40B4-BE49-F238E27FC236}">
                <a16:creationId xmlns:a16="http://schemas.microsoft.com/office/drawing/2014/main" id="{BF365ECA-E874-1C96-F60C-3677CA6D1D1A}"/>
              </a:ext>
            </a:extLst>
          </p:cNvPr>
          <p:cNvGrpSpPr/>
          <p:nvPr/>
        </p:nvGrpSpPr>
        <p:grpSpPr>
          <a:xfrm>
            <a:off x="5606968" y="1987485"/>
            <a:ext cx="6172221" cy="4200558"/>
            <a:chOff x="6189063" y="2317937"/>
            <a:chExt cx="6172221" cy="4200558"/>
          </a:xfrm>
        </p:grpSpPr>
        <p:grpSp>
          <p:nvGrpSpPr>
            <p:cNvPr id="34" name="Group 3">
              <a:extLst>
                <a:ext uri="{FF2B5EF4-FFF2-40B4-BE49-F238E27FC236}">
                  <a16:creationId xmlns:a16="http://schemas.microsoft.com/office/drawing/2014/main" id="{44228BB8-E2C7-D536-C5FD-5082F53A38A4}"/>
                </a:ext>
              </a:extLst>
            </p:cNvPr>
            <p:cNvGrpSpPr/>
            <p:nvPr/>
          </p:nvGrpSpPr>
          <p:grpSpPr>
            <a:xfrm>
              <a:off x="6698398" y="2659971"/>
              <a:ext cx="5493602" cy="3858524"/>
              <a:chOff x="0" y="0"/>
              <a:chExt cx="996273" cy="1291426"/>
            </a:xfrm>
          </p:grpSpPr>
          <p:sp>
            <p:nvSpPr>
              <p:cNvPr id="35" name="Freeform 4">
                <a:extLst>
                  <a:ext uri="{FF2B5EF4-FFF2-40B4-BE49-F238E27FC236}">
                    <a16:creationId xmlns:a16="http://schemas.microsoft.com/office/drawing/2014/main" id="{67A94F35-1810-DA41-7BD0-23BEC8E96472}"/>
                  </a:ext>
                </a:extLst>
              </p:cNvPr>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chemeClr val="tx2">
                  <a:lumMod val="20000"/>
                  <a:lumOff val="80000"/>
                </a:schemeClr>
              </a:solidFill>
            </p:spPr>
          </p:sp>
          <p:sp>
            <p:nvSpPr>
              <p:cNvPr id="36" name="TextBox 5">
                <a:extLst>
                  <a:ext uri="{FF2B5EF4-FFF2-40B4-BE49-F238E27FC236}">
                    <a16:creationId xmlns:a16="http://schemas.microsoft.com/office/drawing/2014/main" id="{F7C12EFF-8644-4C8C-6461-9BA0B0A1296F}"/>
                  </a:ext>
                </a:extLst>
              </p:cNvPr>
              <p:cNvSpPr txBox="1"/>
              <p:nvPr/>
            </p:nvSpPr>
            <p:spPr>
              <a:xfrm>
                <a:off x="0" y="-57150"/>
                <a:ext cx="812800" cy="869950"/>
              </a:xfrm>
              <a:prstGeom prst="rect">
                <a:avLst/>
              </a:prstGeom>
            </p:spPr>
            <p:txBody>
              <a:bodyPr lIns="33783" tIns="33783" rIns="33783" bIns="33783" rtlCol="0" anchor="ctr"/>
              <a:lstStyle/>
              <a:p>
                <a:pPr algn="ctr">
                  <a:lnSpc>
                    <a:spcPts val="1768"/>
                  </a:lnSpc>
                </a:pPr>
                <a:endParaRPr sz="797"/>
              </a:p>
            </p:txBody>
          </p:sp>
        </p:grpSp>
        <p:sp>
          <p:nvSpPr>
            <p:cNvPr id="7" name="Rectangle 6">
              <a:extLst>
                <a:ext uri="{FF2B5EF4-FFF2-40B4-BE49-F238E27FC236}">
                  <a16:creationId xmlns:a16="http://schemas.microsoft.com/office/drawing/2014/main" id="{E48CA66B-2AF5-428F-9E1B-0D56F7586FF6}"/>
                </a:ext>
              </a:extLst>
            </p:cNvPr>
            <p:cNvSpPr/>
            <p:nvPr/>
          </p:nvSpPr>
          <p:spPr>
            <a:xfrm>
              <a:off x="6189063" y="3609687"/>
              <a:ext cx="6172221" cy="2585323"/>
            </a:xfrm>
            <a:prstGeom prst="rect">
              <a:avLst/>
            </a:prstGeom>
          </p:spPr>
          <p:txBody>
            <a:bodyPr wrap="square">
              <a:spAutoFit/>
            </a:bodyPr>
            <a:lstStyle/>
            <a:p>
              <a:pPr marL="457200" marR="0">
                <a:spcBef>
                  <a:spcPts val="0"/>
                </a:spcBef>
                <a:spcAft>
                  <a:spcPts val="0"/>
                </a:spcAft>
              </a:pPr>
              <a:r>
                <a:rPr lang="en-US" b="1" dirty="0">
                  <a:ea typeface="Calibri" panose="020F0502020204030204" pitchFamily="34" charset="0"/>
                  <a:cs typeface="Times New Roman" panose="02020603050405020304" pitchFamily="18" charset="0"/>
                </a:rPr>
                <a:t>Expressions and Equations [Introductory Algebra]</a:t>
              </a:r>
              <a:endParaRPr lang="en-US" sz="2400" dirty="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ea typeface="Calibri" panose="020F0502020204030204" pitchFamily="34" charset="0"/>
                  <a:cs typeface="Times New Roman" panose="02020603050405020304" pitchFamily="18" charset="0"/>
                </a:rPr>
                <a:t>[2.1] Variable Expressions [Dev. Math]</a:t>
              </a:r>
              <a:endParaRPr lang="en-US" sz="2400" dirty="0">
                <a:ea typeface="Calibri" panose="020F0502020204030204" pitchFamily="34" charset="0"/>
                <a:cs typeface="Times New Roman" panose="02020603050405020304" pitchFamily="18" charset="0"/>
              </a:endParaRPr>
            </a:p>
            <a:p>
              <a:pPr marL="914400" marR="0">
                <a:spcBef>
                  <a:spcPts val="0"/>
                </a:spcBef>
                <a:spcAft>
                  <a:spcPts val="0"/>
                </a:spcAft>
              </a:pPr>
              <a:r>
                <a:rPr lang="en-US" dirty="0">
                  <a:ea typeface="Calibri" panose="020F0502020204030204" pitchFamily="34" charset="0"/>
                  <a:cs typeface="Times New Roman" panose="02020603050405020304" pitchFamily="18" charset="0"/>
                </a:rPr>
                <a:t>[2.2] Order of Operations [Dev. Math]</a:t>
              </a:r>
              <a:endParaRPr lang="en-US" sz="2400" dirty="0">
                <a:ea typeface="Calibri" panose="020F0502020204030204" pitchFamily="34" charset="0"/>
                <a:cs typeface="Times New Roman" panose="02020603050405020304" pitchFamily="18" charset="0"/>
              </a:endParaRPr>
            </a:p>
            <a:p>
              <a:pPr marL="914400" marR="0">
                <a:spcBef>
                  <a:spcPts val="0"/>
                </a:spcBef>
                <a:spcAft>
                  <a:spcPts val="0"/>
                </a:spcAft>
              </a:pPr>
              <a:r>
                <a:rPr lang="en-US" dirty="0">
                  <a:ea typeface="Calibri" panose="020F0502020204030204" pitchFamily="34" charset="0"/>
                  <a:cs typeface="Times New Roman" panose="02020603050405020304" pitchFamily="18" charset="0"/>
                </a:rPr>
                <a:t>[2.3] One-Step Equations [Dev. Math]</a:t>
              </a:r>
              <a:endParaRPr lang="en-US" sz="2400" dirty="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ea typeface="Calibri" panose="020F0502020204030204" pitchFamily="34" charset="0"/>
                  <a:cs typeface="Times New Roman" panose="02020603050405020304" pitchFamily="18" charset="0"/>
                </a:rPr>
                <a:t>2.4 Two-Step Equation</a:t>
              </a:r>
              <a:endParaRPr lang="en-US" sz="2400" dirty="0">
                <a:ea typeface="Calibri" panose="020F0502020204030204" pitchFamily="34" charset="0"/>
                <a:cs typeface="Times New Roman" panose="02020603050405020304" pitchFamily="18" charset="0"/>
              </a:endParaRPr>
            </a:p>
            <a:p>
              <a:pPr marL="914400" marR="0">
                <a:spcBef>
                  <a:spcPts val="0"/>
                </a:spcBef>
                <a:spcAft>
                  <a:spcPts val="0"/>
                </a:spcAft>
              </a:pPr>
              <a:r>
                <a:rPr lang="en-US" dirty="0">
                  <a:ea typeface="Calibri" panose="020F0502020204030204" pitchFamily="34" charset="0"/>
                  <a:cs typeface="Times New Roman" panose="02020603050405020304" pitchFamily="18" charset="0"/>
                </a:rPr>
                <a:t>2.5 Multi-Step Equations</a:t>
              </a:r>
              <a:endParaRPr lang="en-US" sz="2400" dirty="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ea typeface="Calibri" panose="020F0502020204030204" pitchFamily="34" charset="0"/>
                  <a:cs typeface="Times New Roman" panose="02020603050405020304" pitchFamily="18" charset="0"/>
                </a:rPr>
                <a:t>2.6 Equations with Variables on Both Sides</a:t>
              </a:r>
              <a:endParaRPr lang="en-US" sz="2400" dirty="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ea typeface="Calibri" panose="020F0502020204030204" pitchFamily="34" charset="0"/>
                  <a:cs typeface="Times New Roman" panose="02020603050405020304" pitchFamily="18" charset="0"/>
                </a:rPr>
                <a:t>2.7 Ratio and Proportions</a:t>
              </a:r>
              <a:endParaRPr lang="en-US" sz="2400" dirty="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ea typeface="Calibri" panose="020F0502020204030204" pitchFamily="34" charset="0"/>
                  <a:cs typeface="Times New Roman" panose="02020603050405020304" pitchFamily="18" charset="0"/>
                </a:rPr>
                <a:t>Linear Inequalities</a:t>
              </a:r>
              <a:endParaRPr lang="en-US" sz="2400" dirty="0">
                <a:effectLst/>
                <a:ea typeface="Calibri" panose="020F0502020204030204" pitchFamily="34" charset="0"/>
                <a:cs typeface="Times New Roman" panose="02020603050405020304" pitchFamily="18" charset="0"/>
              </a:endParaRPr>
            </a:p>
          </p:txBody>
        </p:sp>
        <p:grpSp>
          <p:nvGrpSpPr>
            <p:cNvPr id="37" name="Group 36">
              <a:extLst>
                <a:ext uri="{FF2B5EF4-FFF2-40B4-BE49-F238E27FC236}">
                  <a16:creationId xmlns:a16="http://schemas.microsoft.com/office/drawing/2014/main" id="{03855CBE-BC36-69DE-2B0A-F4BD9D966B22}"/>
                </a:ext>
              </a:extLst>
            </p:cNvPr>
            <p:cNvGrpSpPr/>
            <p:nvPr/>
          </p:nvGrpSpPr>
          <p:grpSpPr>
            <a:xfrm>
              <a:off x="8713414" y="2317937"/>
              <a:ext cx="791841" cy="829793"/>
              <a:chOff x="9109333" y="2276692"/>
              <a:chExt cx="791841" cy="829793"/>
            </a:xfrm>
          </p:grpSpPr>
          <p:grpSp>
            <p:nvGrpSpPr>
              <p:cNvPr id="17" name="Group 18">
                <a:extLst>
                  <a:ext uri="{FF2B5EF4-FFF2-40B4-BE49-F238E27FC236}">
                    <a16:creationId xmlns:a16="http://schemas.microsoft.com/office/drawing/2014/main" id="{C3AE227D-70C8-81D3-6B4E-A64DCC69973E}"/>
                  </a:ext>
                </a:extLst>
              </p:cNvPr>
              <p:cNvGrpSpPr/>
              <p:nvPr/>
            </p:nvGrpSpPr>
            <p:grpSpPr>
              <a:xfrm>
                <a:off x="9109333" y="2314644"/>
                <a:ext cx="791841" cy="791841"/>
                <a:chOff x="0" y="0"/>
                <a:chExt cx="812800" cy="812800"/>
              </a:xfrm>
            </p:grpSpPr>
            <p:sp>
              <p:nvSpPr>
                <p:cNvPr id="18" name="Freeform 19">
                  <a:extLst>
                    <a:ext uri="{FF2B5EF4-FFF2-40B4-BE49-F238E27FC236}">
                      <a16:creationId xmlns:a16="http://schemas.microsoft.com/office/drawing/2014/main" id="{AE3B9403-D289-F932-4083-8E09F45803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19" name="TextBox 20">
                  <a:extLst>
                    <a:ext uri="{FF2B5EF4-FFF2-40B4-BE49-F238E27FC236}">
                      <a16:creationId xmlns:a16="http://schemas.microsoft.com/office/drawing/2014/main" id="{BEE5DB20-4929-D4B9-B44A-A050D108F65E}"/>
                    </a:ext>
                  </a:extLst>
                </p:cNvPr>
                <p:cNvSpPr txBox="1"/>
                <p:nvPr/>
              </p:nvSpPr>
              <p:spPr>
                <a:xfrm>
                  <a:off x="76200" y="19050"/>
                  <a:ext cx="660400" cy="717550"/>
                </a:xfrm>
                <a:prstGeom prst="rect">
                  <a:avLst/>
                </a:prstGeom>
              </p:spPr>
              <p:txBody>
                <a:bodyPr lIns="33783" tIns="33783" rIns="33783" bIns="33783" rtlCol="0" anchor="ctr"/>
                <a:lstStyle/>
                <a:p>
                  <a:pPr algn="ctr">
                    <a:lnSpc>
                      <a:spcPts val="1768"/>
                    </a:lnSpc>
                  </a:pPr>
                  <a:endParaRPr sz="797"/>
                </a:p>
              </p:txBody>
            </p:sp>
          </p:grpSp>
          <p:sp>
            <p:nvSpPr>
              <p:cNvPr id="25" name="TextBox 34">
                <a:extLst>
                  <a:ext uri="{FF2B5EF4-FFF2-40B4-BE49-F238E27FC236}">
                    <a16:creationId xmlns:a16="http://schemas.microsoft.com/office/drawing/2014/main" id="{8729A690-E365-D91E-8638-F262669053A9}"/>
                  </a:ext>
                </a:extLst>
              </p:cNvPr>
              <p:cNvSpPr txBox="1"/>
              <p:nvPr/>
            </p:nvSpPr>
            <p:spPr>
              <a:xfrm>
                <a:off x="9284462" y="2276692"/>
                <a:ext cx="441582" cy="766557"/>
              </a:xfrm>
              <a:prstGeom prst="rect">
                <a:avLst/>
              </a:prstGeom>
            </p:spPr>
            <p:txBody>
              <a:bodyPr lIns="0" tIns="0" rIns="0" bIns="0" rtlCol="0" anchor="t">
                <a:spAutoFit/>
              </a:bodyPr>
              <a:lstStyle/>
              <a:p>
                <a:pPr algn="ctr">
                  <a:lnSpc>
                    <a:spcPts val="6262"/>
                  </a:lnSpc>
                  <a:spcBef>
                    <a:spcPct val="0"/>
                  </a:spcBef>
                </a:pPr>
                <a:r>
                  <a:rPr lang="en-US" sz="4473" dirty="0">
                    <a:solidFill>
                      <a:srgbClr val="FFFFFF"/>
                    </a:solidFill>
                    <a:latin typeface="Poppins Bold"/>
                  </a:rPr>
                  <a:t>2</a:t>
                </a:r>
              </a:p>
            </p:txBody>
          </p:sp>
        </p:grpSp>
        <p:sp>
          <p:nvSpPr>
            <p:cNvPr id="38" name="TextBox 32">
              <a:extLst>
                <a:ext uri="{FF2B5EF4-FFF2-40B4-BE49-F238E27FC236}">
                  <a16:creationId xmlns:a16="http://schemas.microsoft.com/office/drawing/2014/main" id="{23DD7552-6B6B-8BBB-88F3-C2ADE4814F3D}"/>
                </a:ext>
              </a:extLst>
            </p:cNvPr>
            <p:cNvSpPr txBox="1"/>
            <p:nvPr/>
          </p:nvSpPr>
          <p:spPr>
            <a:xfrm>
              <a:off x="8131989" y="3160888"/>
              <a:ext cx="1954689" cy="396904"/>
            </a:xfrm>
            <a:prstGeom prst="rect">
              <a:avLst/>
            </a:prstGeom>
          </p:spPr>
          <p:txBody>
            <a:bodyPr wrap="square" lIns="0" tIns="0" rIns="0" bIns="0" rtlCol="0" anchor="t">
              <a:spAutoFit/>
            </a:bodyPr>
            <a:lstStyle/>
            <a:p>
              <a:pPr algn="ctr">
                <a:lnSpc>
                  <a:spcPts val="3351"/>
                </a:lnSpc>
                <a:spcBef>
                  <a:spcPct val="0"/>
                </a:spcBef>
              </a:pPr>
              <a:r>
                <a:rPr lang="en-US" sz="2393" dirty="0">
                  <a:solidFill>
                    <a:srgbClr val="000000"/>
                  </a:solidFill>
                  <a:latin typeface="Poppins Bold"/>
                </a:rPr>
                <a:t>Module II</a:t>
              </a:r>
            </a:p>
          </p:txBody>
        </p:sp>
      </p:grpSp>
    </p:spTree>
    <p:extLst>
      <p:ext uri="{BB962C8B-B14F-4D97-AF65-F5344CB8AC3E}">
        <p14:creationId xmlns:p14="http://schemas.microsoft.com/office/powerpoint/2010/main" val="269147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1FEE-3680-48F0-AEB7-A2180B229424}"/>
              </a:ext>
            </a:extLst>
          </p:cNvPr>
          <p:cNvSpPr>
            <a:spLocks noGrp="1"/>
          </p:cNvSpPr>
          <p:nvPr>
            <p:ph type="title"/>
          </p:nvPr>
        </p:nvSpPr>
        <p:spPr>
          <a:xfrm>
            <a:off x="435430" y="627331"/>
            <a:ext cx="11370290" cy="1114383"/>
          </a:xfrm>
        </p:spPr>
        <p:txBody>
          <a:bodyPr/>
          <a:lstStyle/>
          <a:p>
            <a:r>
              <a:rPr lang="en-US" dirty="0"/>
              <a:t>Precalculus i: Sample course content</a:t>
            </a:r>
          </a:p>
        </p:txBody>
      </p:sp>
      <p:grpSp>
        <p:nvGrpSpPr>
          <p:cNvPr id="9" name="Group 8">
            <a:extLst>
              <a:ext uri="{FF2B5EF4-FFF2-40B4-BE49-F238E27FC236}">
                <a16:creationId xmlns:a16="http://schemas.microsoft.com/office/drawing/2014/main" id="{2C9E298F-2D3E-48F6-1598-ABE60D40B0D5}"/>
              </a:ext>
            </a:extLst>
          </p:cNvPr>
          <p:cNvGrpSpPr/>
          <p:nvPr/>
        </p:nvGrpSpPr>
        <p:grpSpPr>
          <a:xfrm>
            <a:off x="147968" y="1922635"/>
            <a:ext cx="6213600" cy="4508723"/>
            <a:chOff x="-4957" y="2219277"/>
            <a:chExt cx="6213600" cy="4128465"/>
          </a:xfrm>
        </p:grpSpPr>
        <p:grpSp>
          <p:nvGrpSpPr>
            <p:cNvPr id="10" name="Group 3">
              <a:extLst>
                <a:ext uri="{FF2B5EF4-FFF2-40B4-BE49-F238E27FC236}">
                  <a16:creationId xmlns:a16="http://schemas.microsoft.com/office/drawing/2014/main" id="{B9E36F3A-18C3-F24C-B017-1F6CFFD103AC}"/>
                </a:ext>
              </a:extLst>
            </p:cNvPr>
            <p:cNvGrpSpPr/>
            <p:nvPr/>
          </p:nvGrpSpPr>
          <p:grpSpPr>
            <a:xfrm>
              <a:off x="335865" y="2489218"/>
              <a:ext cx="5493602" cy="3858524"/>
              <a:chOff x="0" y="0"/>
              <a:chExt cx="996273" cy="1291426"/>
            </a:xfrm>
          </p:grpSpPr>
          <p:sp>
            <p:nvSpPr>
              <p:cNvPr id="17" name="Freeform 4">
                <a:extLst>
                  <a:ext uri="{FF2B5EF4-FFF2-40B4-BE49-F238E27FC236}">
                    <a16:creationId xmlns:a16="http://schemas.microsoft.com/office/drawing/2014/main" id="{31AE960D-2DC0-1634-E7D7-F041A67CF160}"/>
                  </a:ext>
                </a:extLst>
              </p:cNvPr>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chemeClr val="accent2">
                  <a:lumMod val="40000"/>
                  <a:lumOff val="60000"/>
                </a:schemeClr>
              </a:solidFill>
            </p:spPr>
          </p:sp>
          <p:sp>
            <p:nvSpPr>
              <p:cNvPr id="18" name="TextBox 5">
                <a:extLst>
                  <a:ext uri="{FF2B5EF4-FFF2-40B4-BE49-F238E27FC236}">
                    <a16:creationId xmlns:a16="http://schemas.microsoft.com/office/drawing/2014/main" id="{EFE43913-80CE-556D-91AB-227D9CE19AB2}"/>
                  </a:ext>
                </a:extLst>
              </p:cNvPr>
              <p:cNvSpPr txBox="1"/>
              <p:nvPr/>
            </p:nvSpPr>
            <p:spPr>
              <a:xfrm>
                <a:off x="0" y="-57150"/>
                <a:ext cx="812800" cy="869950"/>
              </a:xfrm>
              <a:prstGeom prst="rect">
                <a:avLst/>
              </a:prstGeom>
            </p:spPr>
            <p:txBody>
              <a:bodyPr lIns="33783" tIns="33783" rIns="33783" bIns="33783" rtlCol="0" anchor="ctr"/>
              <a:lstStyle/>
              <a:p>
                <a:pPr algn="ctr">
                  <a:lnSpc>
                    <a:spcPts val="1768"/>
                  </a:lnSpc>
                </a:pPr>
                <a:endParaRPr sz="797"/>
              </a:p>
            </p:txBody>
          </p:sp>
        </p:grpSp>
        <p:sp>
          <p:nvSpPr>
            <p:cNvPr id="11" name="Rectangle 10">
              <a:extLst>
                <a:ext uri="{FF2B5EF4-FFF2-40B4-BE49-F238E27FC236}">
                  <a16:creationId xmlns:a16="http://schemas.microsoft.com/office/drawing/2014/main" id="{A7979EDC-6C24-F836-FFF5-60D1F72FFF46}"/>
                </a:ext>
              </a:extLst>
            </p:cNvPr>
            <p:cNvSpPr/>
            <p:nvPr/>
          </p:nvSpPr>
          <p:spPr>
            <a:xfrm>
              <a:off x="-4957" y="3403721"/>
              <a:ext cx="6213600" cy="2874556"/>
            </a:xfrm>
            <a:prstGeom prst="rect">
              <a:avLst/>
            </a:prstGeom>
          </p:spPr>
          <p:txBody>
            <a:bodyPr wrap="square">
              <a:spAutoFit/>
            </a:bodyPr>
            <a:lstStyle/>
            <a:p>
              <a:pPr marL="457200" indent="0">
                <a:buNone/>
              </a:pPr>
              <a:r>
                <a:rPr lang="en-US" b="1" dirty="0">
                  <a:cs typeface="Times New Roman" panose="02020603050405020304" pitchFamily="18" charset="0"/>
                </a:rPr>
                <a:t>Real Numbers and Equations and Inequalities</a:t>
              </a:r>
            </a:p>
            <a:p>
              <a:pPr marL="457200" indent="0">
                <a:buNone/>
              </a:pPr>
              <a:r>
                <a:rPr lang="en-US" dirty="0">
                  <a:cs typeface="Times New Roman" panose="02020603050405020304" pitchFamily="18" charset="0"/>
                </a:rPr>
                <a:t>[1.3]  Exponents, Order of Operations, and variable</a:t>
              </a:r>
            </a:p>
            <a:p>
              <a:pPr marL="457200" indent="0">
                <a:buNone/>
              </a:pPr>
              <a:r>
                <a:rPr lang="en-US" dirty="0">
                  <a:cs typeface="Times New Roman" panose="02020603050405020304" pitchFamily="18" charset="0"/>
                </a:rPr>
                <a:t>         Expressions</a:t>
              </a:r>
            </a:p>
            <a:p>
              <a:pPr marL="457200" indent="0">
                <a:buNone/>
              </a:pPr>
              <a:r>
                <a:rPr lang="en-US" dirty="0">
                  <a:cs typeface="Times New Roman" panose="02020603050405020304" pitchFamily="18" charset="0"/>
                </a:rPr>
                <a:t>[1.4]  Adding Real Numbers</a:t>
              </a:r>
            </a:p>
            <a:p>
              <a:pPr marL="457200" indent="0">
                <a:buNone/>
              </a:pPr>
              <a:r>
                <a:rPr lang="en-US" dirty="0">
                  <a:cs typeface="Times New Roman" panose="02020603050405020304" pitchFamily="18" charset="0"/>
                </a:rPr>
                <a:t>[1.5]  Subtracting Real Numbers</a:t>
              </a:r>
            </a:p>
            <a:p>
              <a:pPr marL="457200" indent="0">
                <a:buNone/>
              </a:pPr>
              <a:r>
                <a:rPr lang="en-US" dirty="0">
                  <a:cs typeface="Times New Roman" panose="02020603050405020304" pitchFamily="18" charset="0"/>
                </a:rPr>
                <a:t>[1.6]  Multiplying and Dividing Real Numbers</a:t>
              </a:r>
            </a:p>
            <a:p>
              <a:pPr marL="457200" indent="0">
                <a:buNone/>
              </a:pPr>
              <a:r>
                <a:rPr lang="en-US" dirty="0">
                  <a:cs typeface="Times New Roman" panose="02020603050405020304" pitchFamily="18" charset="0"/>
                </a:rPr>
                <a:t>[1.8]  Simplifying Expressions</a:t>
              </a:r>
            </a:p>
            <a:p>
              <a:pPr marL="457200" indent="0">
                <a:buNone/>
              </a:pPr>
              <a:r>
                <a:rPr lang="en-US" dirty="0">
                  <a:cs typeface="Times New Roman" panose="02020603050405020304" pitchFamily="18" charset="0"/>
                </a:rPr>
                <a:t>[2.3]  Further Solving Linear Equations</a:t>
              </a:r>
            </a:p>
            <a:p>
              <a:pPr marL="457200" indent="0">
                <a:buNone/>
              </a:pPr>
              <a:r>
                <a:rPr lang="en-US" dirty="0">
                  <a:cs typeface="Times New Roman" panose="02020603050405020304" pitchFamily="18" charset="0"/>
                </a:rPr>
                <a:t>1.2 Linear Equations</a:t>
              </a:r>
            </a:p>
            <a:p>
              <a:pPr marL="457200" indent="0">
                <a:buNone/>
              </a:pPr>
              <a:r>
                <a:rPr lang="en-US" dirty="0">
                  <a:cs typeface="Times New Roman" panose="02020603050405020304" pitchFamily="18" charset="0"/>
                </a:rPr>
                <a:t>1.7 Linear Inequalities </a:t>
              </a:r>
            </a:p>
            <a:p>
              <a:pPr marL="457200" indent="0">
                <a:buNone/>
              </a:pPr>
              <a:r>
                <a:rPr lang="en-US" dirty="0">
                  <a:cs typeface="Times New Roman" panose="02020603050405020304" pitchFamily="18" charset="0"/>
                </a:rPr>
                <a:t>Quizzes and Test</a:t>
              </a:r>
            </a:p>
          </p:txBody>
        </p:sp>
        <p:grpSp>
          <p:nvGrpSpPr>
            <p:cNvPr id="12" name="Group 15">
              <a:extLst>
                <a:ext uri="{FF2B5EF4-FFF2-40B4-BE49-F238E27FC236}">
                  <a16:creationId xmlns:a16="http://schemas.microsoft.com/office/drawing/2014/main" id="{DBF3B2F5-42F0-D822-B9D4-33C12DD9053A}"/>
                </a:ext>
              </a:extLst>
            </p:cNvPr>
            <p:cNvGrpSpPr/>
            <p:nvPr/>
          </p:nvGrpSpPr>
          <p:grpSpPr>
            <a:xfrm>
              <a:off x="2686747" y="2219277"/>
              <a:ext cx="791841" cy="791841"/>
              <a:chOff x="0" y="0"/>
              <a:chExt cx="812800" cy="812800"/>
            </a:xfrm>
          </p:grpSpPr>
          <p:sp>
            <p:nvSpPr>
              <p:cNvPr id="15" name="Freeform 16">
                <a:extLst>
                  <a:ext uri="{FF2B5EF4-FFF2-40B4-BE49-F238E27FC236}">
                    <a16:creationId xmlns:a16="http://schemas.microsoft.com/office/drawing/2014/main" id="{7E356AA4-2DE6-F0A7-B44C-DCD1103ED64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16" name="TextBox 17">
                <a:extLst>
                  <a:ext uri="{FF2B5EF4-FFF2-40B4-BE49-F238E27FC236}">
                    <a16:creationId xmlns:a16="http://schemas.microsoft.com/office/drawing/2014/main" id="{027F477E-7665-A793-83DC-E1451239518E}"/>
                  </a:ext>
                </a:extLst>
              </p:cNvPr>
              <p:cNvSpPr txBox="1"/>
              <p:nvPr/>
            </p:nvSpPr>
            <p:spPr>
              <a:xfrm>
                <a:off x="76200" y="19050"/>
                <a:ext cx="660400" cy="717550"/>
              </a:xfrm>
              <a:prstGeom prst="rect">
                <a:avLst/>
              </a:prstGeom>
            </p:spPr>
            <p:txBody>
              <a:bodyPr lIns="33783" tIns="33783" rIns="33783" bIns="33783" rtlCol="0" anchor="ctr"/>
              <a:lstStyle/>
              <a:p>
                <a:pPr algn="ctr">
                  <a:lnSpc>
                    <a:spcPts val="1768"/>
                  </a:lnSpc>
                </a:pPr>
                <a:endParaRPr sz="797"/>
              </a:p>
            </p:txBody>
          </p:sp>
        </p:grpSp>
        <p:sp>
          <p:nvSpPr>
            <p:cNvPr id="13" name="TextBox 32">
              <a:extLst>
                <a:ext uri="{FF2B5EF4-FFF2-40B4-BE49-F238E27FC236}">
                  <a16:creationId xmlns:a16="http://schemas.microsoft.com/office/drawing/2014/main" id="{7C3809E0-8B9D-99BF-84DB-AE5FB2F26AFB}"/>
                </a:ext>
              </a:extLst>
            </p:cNvPr>
            <p:cNvSpPr txBox="1"/>
            <p:nvPr/>
          </p:nvSpPr>
          <p:spPr>
            <a:xfrm>
              <a:off x="2105322" y="3032096"/>
              <a:ext cx="1954689" cy="396904"/>
            </a:xfrm>
            <a:prstGeom prst="rect">
              <a:avLst/>
            </a:prstGeom>
          </p:spPr>
          <p:txBody>
            <a:bodyPr wrap="square" lIns="0" tIns="0" rIns="0" bIns="0" rtlCol="0" anchor="t">
              <a:spAutoFit/>
            </a:bodyPr>
            <a:lstStyle/>
            <a:p>
              <a:pPr algn="ctr">
                <a:lnSpc>
                  <a:spcPts val="3351"/>
                </a:lnSpc>
                <a:spcBef>
                  <a:spcPct val="0"/>
                </a:spcBef>
              </a:pPr>
              <a:r>
                <a:rPr lang="en-US" sz="2393" dirty="0">
                  <a:solidFill>
                    <a:srgbClr val="000000"/>
                  </a:solidFill>
                  <a:latin typeface="Poppins Bold"/>
                </a:rPr>
                <a:t>Module I </a:t>
              </a:r>
            </a:p>
          </p:txBody>
        </p:sp>
        <p:sp>
          <p:nvSpPr>
            <p:cNvPr id="14" name="TextBox 33">
              <a:extLst>
                <a:ext uri="{FF2B5EF4-FFF2-40B4-BE49-F238E27FC236}">
                  <a16:creationId xmlns:a16="http://schemas.microsoft.com/office/drawing/2014/main" id="{7072D891-43BA-C9D5-9593-000F730B7FDE}"/>
                </a:ext>
              </a:extLst>
            </p:cNvPr>
            <p:cNvSpPr txBox="1"/>
            <p:nvPr/>
          </p:nvSpPr>
          <p:spPr>
            <a:xfrm>
              <a:off x="2866663" y="2266039"/>
              <a:ext cx="441582" cy="766557"/>
            </a:xfrm>
            <a:prstGeom prst="rect">
              <a:avLst/>
            </a:prstGeom>
          </p:spPr>
          <p:txBody>
            <a:bodyPr lIns="0" tIns="0" rIns="0" bIns="0" rtlCol="0" anchor="t">
              <a:spAutoFit/>
            </a:bodyPr>
            <a:lstStyle/>
            <a:p>
              <a:pPr algn="ctr">
                <a:lnSpc>
                  <a:spcPts val="6262"/>
                </a:lnSpc>
                <a:spcBef>
                  <a:spcPct val="0"/>
                </a:spcBef>
              </a:pPr>
              <a:r>
                <a:rPr lang="en-US" sz="4473" dirty="0">
                  <a:solidFill>
                    <a:srgbClr val="FFFFFF"/>
                  </a:solidFill>
                  <a:latin typeface="Poppins Bold"/>
                </a:rPr>
                <a:t>1</a:t>
              </a:r>
            </a:p>
          </p:txBody>
        </p:sp>
      </p:grpSp>
      <p:grpSp>
        <p:nvGrpSpPr>
          <p:cNvPr id="19" name="Group 18">
            <a:extLst>
              <a:ext uri="{FF2B5EF4-FFF2-40B4-BE49-F238E27FC236}">
                <a16:creationId xmlns:a16="http://schemas.microsoft.com/office/drawing/2014/main" id="{F9EDDF09-B6E0-F762-6089-D51CE95D6D88}"/>
              </a:ext>
            </a:extLst>
          </p:cNvPr>
          <p:cNvGrpSpPr/>
          <p:nvPr/>
        </p:nvGrpSpPr>
        <p:grpSpPr>
          <a:xfrm>
            <a:off x="6162280" y="1873253"/>
            <a:ext cx="6172221" cy="4621761"/>
            <a:chOff x="6529885" y="2355889"/>
            <a:chExt cx="6172221" cy="4235723"/>
          </a:xfrm>
        </p:grpSpPr>
        <p:grpSp>
          <p:nvGrpSpPr>
            <p:cNvPr id="20" name="Group 3">
              <a:extLst>
                <a:ext uri="{FF2B5EF4-FFF2-40B4-BE49-F238E27FC236}">
                  <a16:creationId xmlns:a16="http://schemas.microsoft.com/office/drawing/2014/main" id="{84C9284E-8CA0-F832-8384-783E80D7161C}"/>
                </a:ext>
              </a:extLst>
            </p:cNvPr>
            <p:cNvGrpSpPr/>
            <p:nvPr/>
          </p:nvGrpSpPr>
          <p:grpSpPr>
            <a:xfrm>
              <a:off x="6698398" y="2489218"/>
              <a:ext cx="5493602" cy="4102394"/>
              <a:chOff x="0" y="-57150"/>
              <a:chExt cx="996273" cy="1373048"/>
            </a:xfrm>
          </p:grpSpPr>
          <p:sp>
            <p:nvSpPr>
              <p:cNvPr id="28" name="Freeform 4">
                <a:extLst>
                  <a:ext uri="{FF2B5EF4-FFF2-40B4-BE49-F238E27FC236}">
                    <a16:creationId xmlns:a16="http://schemas.microsoft.com/office/drawing/2014/main" id="{3C360037-4CD5-B520-D760-7DDCAE343B84}"/>
                  </a:ext>
                </a:extLst>
              </p:cNvPr>
              <p:cNvSpPr/>
              <p:nvPr/>
            </p:nvSpPr>
            <p:spPr>
              <a:xfrm>
                <a:off x="0" y="24472"/>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chemeClr val="accent2">
                  <a:lumMod val="40000"/>
                  <a:lumOff val="60000"/>
                </a:schemeClr>
              </a:solidFill>
            </p:spPr>
          </p:sp>
          <p:sp>
            <p:nvSpPr>
              <p:cNvPr id="29" name="TextBox 5">
                <a:extLst>
                  <a:ext uri="{FF2B5EF4-FFF2-40B4-BE49-F238E27FC236}">
                    <a16:creationId xmlns:a16="http://schemas.microsoft.com/office/drawing/2014/main" id="{15C42338-9438-F393-31CF-17613AB423AE}"/>
                  </a:ext>
                </a:extLst>
              </p:cNvPr>
              <p:cNvSpPr txBox="1"/>
              <p:nvPr/>
            </p:nvSpPr>
            <p:spPr>
              <a:xfrm>
                <a:off x="0" y="-57150"/>
                <a:ext cx="812800" cy="869950"/>
              </a:xfrm>
              <a:prstGeom prst="rect">
                <a:avLst/>
              </a:prstGeom>
            </p:spPr>
            <p:txBody>
              <a:bodyPr lIns="33783" tIns="33783" rIns="33783" bIns="33783" rtlCol="0" anchor="ctr"/>
              <a:lstStyle/>
              <a:p>
                <a:pPr algn="ctr">
                  <a:lnSpc>
                    <a:spcPts val="1768"/>
                  </a:lnSpc>
                </a:pPr>
                <a:endParaRPr sz="797"/>
              </a:p>
            </p:txBody>
          </p:sp>
        </p:grpSp>
        <p:sp>
          <p:nvSpPr>
            <p:cNvPr id="21" name="Rectangle 20">
              <a:extLst>
                <a:ext uri="{FF2B5EF4-FFF2-40B4-BE49-F238E27FC236}">
                  <a16:creationId xmlns:a16="http://schemas.microsoft.com/office/drawing/2014/main" id="{1BEFA033-A4F9-E5DF-2006-B8EE3FBC60CF}"/>
                </a:ext>
              </a:extLst>
            </p:cNvPr>
            <p:cNvSpPr/>
            <p:nvPr/>
          </p:nvSpPr>
          <p:spPr>
            <a:xfrm>
              <a:off x="6529885" y="3604592"/>
              <a:ext cx="6172221" cy="2115519"/>
            </a:xfrm>
            <a:prstGeom prst="rect">
              <a:avLst/>
            </a:prstGeom>
          </p:spPr>
          <p:txBody>
            <a:bodyPr wrap="square">
              <a:spAutoFit/>
            </a:bodyPr>
            <a:lstStyle/>
            <a:p>
              <a:pPr marL="457200" marR="0">
                <a:spcBef>
                  <a:spcPts val="0"/>
                </a:spcBef>
                <a:spcAft>
                  <a:spcPts val="0"/>
                </a:spcAft>
              </a:pPr>
              <a:r>
                <a:rPr lang="en-US" b="1" dirty="0">
                  <a:ea typeface="Calibri" panose="020F0502020204030204" pitchFamily="34" charset="0"/>
                  <a:cs typeface="Times New Roman" panose="02020603050405020304" pitchFamily="18" charset="0"/>
                </a:rPr>
                <a:t>Polynomial and Rational Functions</a:t>
              </a:r>
            </a:p>
            <a:p>
              <a:pPr marL="457200" marR="0">
                <a:spcBef>
                  <a:spcPts val="0"/>
                </a:spcBef>
                <a:spcAft>
                  <a:spcPts val="0"/>
                </a:spcAft>
              </a:pPr>
              <a:r>
                <a:rPr lang="en-US" dirty="0">
                  <a:ea typeface="Calibri" panose="020F0502020204030204" pitchFamily="34" charset="0"/>
                  <a:cs typeface="Times New Roman" panose="02020603050405020304" pitchFamily="18" charset="0"/>
                </a:rPr>
                <a:t>3.2 Polynomial Functions and Their Graphs  </a:t>
              </a:r>
            </a:p>
            <a:p>
              <a:pPr marL="457200" marR="0">
                <a:spcBef>
                  <a:spcPts val="0"/>
                </a:spcBef>
                <a:spcAft>
                  <a:spcPts val="0"/>
                </a:spcAft>
              </a:pPr>
              <a:r>
                <a:rPr lang="en-US" dirty="0">
                  <a:ea typeface="Calibri" panose="020F0502020204030204" pitchFamily="34" charset="0"/>
                  <a:cs typeface="Times New Roman" panose="02020603050405020304" pitchFamily="18" charset="0"/>
                </a:rPr>
                <a:t>3.3 Dividing Polynomials; Remainder and Factor</a:t>
              </a:r>
            </a:p>
            <a:p>
              <a:pPr marL="457200" marR="0">
                <a:spcBef>
                  <a:spcPts val="0"/>
                </a:spcBef>
                <a:spcAft>
                  <a:spcPts val="0"/>
                </a:spcAft>
              </a:pPr>
              <a:r>
                <a:rPr lang="en-US" dirty="0">
                  <a:ea typeface="Calibri" panose="020F0502020204030204" pitchFamily="34" charset="0"/>
                  <a:cs typeface="Times New Roman" panose="02020603050405020304" pitchFamily="18" charset="0"/>
                </a:rPr>
                <a:t>      Theorems </a:t>
              </a:r>
            </a:p>
            <a:p>
              <a:pPr marL="457200" marR="0">
                <a:spcBef>
                  <a:spcPts val="0"/>
                </a:spcBef>
                <a:spcAft>
                  <a:spcPts val="0"/>
                </a:spcAft>
              </a:pPr>
              <a:r>
                <a:rPr lang="en-US" dirty="0">
                  <a:ea typeface="Calibri" panose="020F0502020204030204" pitchFamily="34" charset="0"/>
                  <a:cs typeface="Times New Roman" panose="02020603050405020304" pitchFamily="18" charset="0"/>
                </a:rPr>
                <a:t>3.4 Zeros of Polynomial Functions </a:t>
              </a:r>
            </a:p>
            <a:p>
              <a:pPr marL="457200" marR="0">
                <a:spcBef>
                  <a:spcPts val="0"/>
                </a:spcBef>
                <a:spcAft>
                  <a:spcPts val="0"/>
                </a:spcAft>
              </a:pPr>
              <a:r>
                <a:rPr lang="en-US" dirty="0">
                  <a:ea typeface="Calibri" panose="020F0502020204030204" pitchFamily="34" charset="0"/>
                  <a:cs typeface="Times New Roman" panose="02020603050405020304" pitchFamily="18" charset="0"/>
                </a:rPr>
                <a:t>3.5 Rational Functions and Their Graphs </a:t>
              </a:r>
            </a:p>
            <a:p>
              <a:pPr marL="457200" marR="0">
                <a:spcBef>
                  <a:spcPts val="0"/>
                </a:spcBef>
                <a:spcAft>
                  <a:spcPts val="0"/>
                </a:spcAft>
              </a:pPr>
              <a:r>
                <a:rPr lang="en-US" dirty="0">
                  <a:ea typeface="Calibri" panose="020F0502020204030204" pitchFamily="34" charset="0"/>
                  <a:cs typeface="Times New Roman" panose="02020603050405020304" pitchFamily="18" charset="0"/>
                </a:rPr>
                <a:t>3.6 Polynomial and Rational Inequalities </a:t>
              </a:r>
            </a:p>
            <a:p>
              <a:pPr marL="457200" marR="0">
                <a:spcBef>
                  <a:spcPts val="0"/>
                </a:spcBef>
                <a:spcAft>
                  <a:spcPts val="0"/>
                </a:spcAft>
              </a:pPr>
              <a:r>
                <a:rPr lang="en-US" dirty="0">
                  <a:ea typeface="Calibri" panose="020F0502020204030204" pitchFamily="34" charset="0"/>
                  <a:cs typeface="Times New Roman" panose="02020603050405020304" pitchFamily="18" charset="0"/>
                </a:rPr>
                <a:t>Quizzes and Test</a:t>
              </a:r>
            </a:p>
          </p:txBody>
        </p:sp>
        <p:grpSp>
          <p:nvGrpSpPr>
            <p:cNvPr id="22" name="Group 21">
              <a:extLst>
                <a:ext uri="{FF2B5EF4-FFF2-40B4-BE49-F238E27FC236}">
                  <a16:creationId xmlns:a16="http://schemas.microsoft.com/office/drawing/2014/main" id="{27F9F6BE-00AE-85CB-1897-48482D71D51D}"/>
                </a:ext>
              </a:extLst>
            </p:cNvPr>
            <p:cNvGrpSpPr/>
            <p:nvPr/>
          </p:nvGrpSpPr>
          <p:grpSpPr>
            <a:xfrm>
              <a:off x="8713414" y="2355889"/>
              <a:ext cx="791841" cy="791841"/>
              <a:chOff x="9109333" y="2314644"/>
              <a:chExt cx="791841" cy="791841"/>
            </a:xfrm>
          </p:grpSpPr>
          <p:grpSp>
            <p:nvGrpSpPr>
              <p:cNvPr id="24" name="Group 18">
                <a:extLst>
                  <a:ext uri="{FF2B5EF4-FFF2-40B4-BE49-F238E27FC236}">
                    <a16:creationId xmlns:a16="http://schemas.microsoft.com/office/drawing/2014/main" id="{558A67BA-3D24-984B-CAEE-5FC809688CB7}"/>
                  </a:ext>
                </a:extLst>
              </p:cNvPr>
              <p:cNvGrpSpPr/>
              <p:nvPr/>
            </p:nvGrpSpPr>
            <p:grpSpPr>
              <a:xfrm>
                <a:off x="9109333" y="2314644"/>
                <a:ext cx="791841" cy="791841"/>
                <a:chOff x="0" y="0"/>
                <a:chExt cx="812800" cy="812800"/>
              </a:xfrm>
            </p:grpSpPr>
            <p:sp>
              <p:nvSpPr>
                <p:cNvPr id="26" name="Freeform 19">
                  <a:extLst>
                    <a:ext uri="{FF2B5EF4-FFF2-40B4-BE49-F238E27FC236}">
                      <a16:creationId xmlns:a16="http://schemas.microsoft.com/office/drawing/2014/main" id="{83D03A8F-5B04-9AE7-041D-2CED67D5CD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7" name="TextBox 20">
                  <a:extLst>
                    <a:ext uri="{FF2B5EF4-FFF2-40B4-BE49-F238E27FC236}">
                      <a16:creationId xmlns:a16="http://schemas.microsoft.com/office/drawing/2014/main" id="{AF480671-685B-2E37-A8D4-B53B4FC9226E}"/>
                    </a:ext>
                  </a:extLst>
                </p:cNvPr>
                <p:cNvSpPr txBox="1"/>
                <p:nvPr/>
              </p:nvSpPr>
              <p:spPr>
                <a:xfrm>
                  <a:off x="76200" y="19050"/>
                  <a:ext cx="660400" cy="717550"/>
                </a:xfrm>
                <a:prstGeom prst="rect">
                  <a:avLst/>
                </a:prstGeom>
              </p:spPr>
              <p:txBody>
                <a:bodyPr lIns="33783" tIns="33783" rIns="33783" bIns="33783" rtlCol="0" anchor="ctr"/>
                <a:lstStyle/>
                <a:p>
                  <a:pPr algn="ctr">
                    <a:lnSpc>
                      <a:spcPts val="1768"/>
                    </a:lnSpc>
                  </a:pPr>
                  <a:endParaRPr sz="797"/>
                </a:p>
              </p:txBody>
            </p:sp>
          </p:grpSp>
          <p:sp>
            <p:nvSpPr>
              <p:cNvPr id="25" name="TextBox 34">
                <a:extLst>
                  <a:ext uri="{FF2B5EF4-FFF2-40B4-BE49-F238E27FC236}">
                    <a16:creationId xmlns:a16="http://schemas.microsoft.com/office/drawing/2014/main" id="{9400F256-F7D9-7F1F-5893-1701E8628982}"/>
                  </a:ext>
                </a:extLst>
              </p:cNvPr>
              <p:cNvSpPr txBox="1"/>
              <p:nvPr/>
            </p:nvSpPr>
            <p:spPr>
              <a:xfrm>
                <a:off x="9284461" y="2359901"/>
                <a:ext cx="441582" cy="702530"/>
              </a:xfrm>
              <a:prstGeom prst="rect">
                <a:avLst/>
              </a:prstGeom>
            </p:spPr>
            <p:txBody>
              <a:bodyPr lIns="0" tIns="0" rIns="0" bIns="0" rtlCol="0" anchor="t">
                <a:spAutoFit/>
              </a:bodyPr>
              <a:lstStyle/>
              <a:p>
                <a:pPr algn="ctr">
                  <a:lnSpc>
                    <a:spcPts val="6262"/>
                  </a:lnSpc>
                  <a:spcBef>
                    <a:spcPct val="0"/>
                  </a:spcBef>
                </a:pPr>
                <a:r>
                  <a:rPr lang="en-US" sz="4473" dirty="0">
                    <a:solidFill>
                      <a:srgbClr val="FFFFFF"/>
                    </a:solidFill>
                    <a:latin typeface="Poppins Bold"/>
                  </a:rPr>
                  <a:t>5</a:t>
                </a:r>
              </a:p>
            </p:txBody>
          </p:sp>
        </p:grpSp>
        <p:sp>
          <p:nvSpPr>
            <p:cNvPr id="23" name="TextBox 32">
              <a:extLst>
                <a:ext uri="{FF2B5EF4-FFF2-40B4-BE49-F238E27FC236}">
                  <a16:creationId xmlns:a16="http://schemas.microsoft.com/office/drawing/2014/main" id="{0197C559-FDE0-0ABF-B0DD-7C98AD7D3A7A}"/>
                </a:ext>
              </a:extLst>
            </p:cNvPr>
            <p:cNvSpPr txBox="1"/>
            <p:nvPr/>
          </p:nvSpPr>
          <p:spPr>
            <a:xfrm>
              <a:off x="8131989" y="3160888"/>
              <a:ext cx="1954689" cy="378443"/>
            </a:xfrm>
            <a:prstGeom prst="rect">
              <a:avLst/>
            </a:prstGeom>
          </p:spPr>
          <p:txBody>
            <a:bodyPr wrap="square" lIns="0" tIns="0" rIns="0" bIns="0" rtlCol="0" anchor="t">
              <a:spAutoFit/>
            </a:bodyPr>
            <a:lstStyle/>
            <a:p>
              <a:pPr algn="ctr">
                <a:lnSpc>
                  <a:spcPts val="3351"/>
                </a:lnSpc>
                <a:spcBef>
                  <a:spcPct val="0"/>
                </a:spcBef>
              </a:pPr>
              <a:r>
                <a:rPr lang="en-US" sz="2393" dirty="0">
                  <a:solidFill>
                    <a:srgbClr val="000000"/>
                  </a:solidFill>
                  <a:latin typeface="Poppins Bold"/>
                </a:rPr>
                <a:t>Module 5</a:t>
              </a:r>
            </a:p>
          </p:txBody>
        </p:sp>
      </p:grpSp>
    </p:spTree>
    <p:extLst>
      <p:ext uri="{BB962C8B-B14F-4D97-AF65-F5344CB8AC3E}">
        <p14:creationId xmlns:p14="http://schemas.microsoft.com/office/powerpoint/2010/main" val="31970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40D4-2D17-403F-BD8A-D947702DC5CA}"/>
              </a:ext>
            </a:extLst>
          </p:cNvPr>
          <p:cNvSpPr>
            <a:spLocks noGrp="1"/>
          </p:cNvSpPr>
          <p:nvPr>
            <p:ph type="title"/>
          </p:nvPr>
        </p:nvSpPr>
        <p:spPr>
          <a:xfrm>
            <a:off x="1310325" y="455645"/>
            <a:ext cx="9228841" cy="807546"/>
          </a:xfrm>
        </p:spPr>
        <p:txBody>
          <a:bodyPr/>
          <a:lstStyle/>
          <a:p>
            <a:r>
              <a:rPr lang="en-US" dirty="0"/>
              <a:t>College Mathematics: Sample view</a:t>
            </a:r>
          </a:p>
        </p:txBody>
      </p:sp>
      <p:pic>
        <p:nvPicPr>
          <p:cNvPr id="4" name="Picture 3">
            <a:extLst>
              <a:ext uri="{FF2B5EF4-FFF2-40B4-BE49-F238E27FC236}">
                <a16:creationId xmlns:a16="http://schemas.microsoft.com/office/drawing/2014/main" id="{A83C4567-C404-448D-B406-5949257DB813}"/>
              </a:ext>
            </a:extLst>
          </p:cNvPr>
          <p:cNvPicPr>
            <a:picLocks noChangeAspect="1"/>
          </p:cNvPicPr>
          <p:nvPr/>
        </p:nvPicPr>
        <p:blipFill rotWithShape="1">
          <a:blip r:embed="rId2"/>
          <a:srcRect l="26598" t="11951" r="44232" b="35659"/>
          <a:stretch/>
        </p:blipFill>
        <p:spPr>
          <a:xfrm>
            <a:off x="1533868" y="1427306"/>
            <a:ext cx="4130558" cy="4832091"/>
          </a:xfrm>
          <a:prstGeom prst="rect">
            <a:avLst/>
          </a:prstGeom>
        </p:spPr>
      </p:pic>
      <p:pic>
        <p:nvPicPr>
          <p:cNvPr id="5" name="Picture 4">
            <a:extLst>
              <a:ext uri="{FF2B5EF4-FFF2-40B4-BE49-F238E27FC236}">
                <a16:creationId xmlns:a16="http://schemas.microsoft.com/office/drawing/2014/main" id="{2B370984-F81F-4F5F-9391-A9D6F70E398D}"/>
              </a:ext>
            </a:extLst>
          </p:cNvPr>
          <p:cNvPicPr>
            <a:picLocks noChangeAspect="1"/>
          </p:cNvPicPr>
          <p:nvPr/>
        </p:nvPicPr>
        <p:blipFill rotWithShape="1">
          <a:blip r:embed="rId3"/>
          <a:srcRect l="26772" t="11000" r="42250" b="6726"/>
          <a:stretch/>
        </p:blipFill>
        <p:spPr>
          <a:xfrm>
            <a:off x="6476216" y="1427306"/>
            <a:ext cx="3912123" cy="5168440"/>
          </a:xfrm>
          <a:prstGeom prst="rect">
            <a:avLst/>
          </a:prstGeom>
        </p:spPr>
      </p:pic>
    </p:spTree>
    <p:extLst>
      <p:ext uri="{BB962C8B-B14F-4D97-AF65-F5344CB8AC3E}">
        <p14:creationId xmlns:p14="http://schemas.microsoft.com/office/powerpoint/2010/main" val="69752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AD2C-E397-41BD-8869-1E5D8B3E2A4B}"/>
              </a:ext>
            </a:extLst>
          </p:cNvPr>
          <p:cNvSpPr>
            <a:spLocks noGrp="1"/>
          </p:cNvSpPr>
          <p:nvPr>
            <p:ph type="title"/>
          </p:nvPr>
        </p:nvSpPr>
        <p:spPr>
          <a:xfrm>
            <a:off x="1422400" y="964692"/>
            <a:ext cx="9652000" cy="675422"/>
          </a:xfrm>
        </p:spPr>
        <p:txBody>
          <a:bodyPr>
            <a:normAutofit fontScale="90000"/>
          </a:bodyPr>
          <a:lstStyle/>
          <a:p>
            <a:r>
              <a:rPr lang="en-US" dirty="0"/>
              <a:t>Precalculus i: Sample view</a:t>
            </a:r>
          </a:p>
        </p:txBody>
      </p:sp>
      <p:pic>
        <p:nvPicPr>
          <p:cNvPr id="5" name="Content Placeholder 3">
            <a:extLst>
              <a:ext uri="{FF2B5EF4-FFF2-40B4-BE49-F238E27FC236}">
                <a16:creationId xmlns:a16="http://schemas.microsoft.com/office/drawing/2014/main" id="{42E7DB60-3B10-40E3-8F3F-A2E6F05D5587}"/>
              </a:ext>
            </a:extLst>
          </p:cNvPr>
          <p:cNvPicPr>
            <a:picLocks noGrp="1" noChangeAspect="1"/>
          </p:cNvPicPr>
          <p:nvPr>
            <p:ph sz="half" idx="1"/>
          </p:nvPr>
        </p:nvPicPr>
        <p:blipFill rotWithShape="1">
          <a:blip r:embed="rId2"/>
          <a:srcRect l="20201" t="9514" r="15824" b="7647"/>
          <a:stretch/>
        </p:blipFill>
        <p:spPr>
          <a:xfrm>
            <a:off x="1422400" y="1857829"/>
            <a:ext cx="4673600" cy="4267200"/>
          </a:xfrm>
          <a:prstGeom prst="rect">
            <a:avLst/>
          </a:prstGeom>
        </p:spPr>
      </p:pic>
      <p:pic>
        <p:nvPicPr>
          <p:cNvPr id="6" name="Content Placeholder 3">
            <a:extLst>
              <a:ext uri="{FF2B5EF4-FFF2-40B4-BE49-F238E27FC236}">
                <a16:creationId xmlns:a16="http://schemas.microsoft.com/office/drawing/2014/main" id="{8373371B-8559-4F2C-835B-EAD5FC0EA8E1}"/>
              </a:ext>
            </a:extLst>
          </p:cNvPr>
          <p:cNvPicPr>
            <a:picLocks noGrp="1" noChangeAspect="1"/>
          </p:cNvPicPr>
          <p:nvPr>
            <p:ph sz="half" idx="2"/>
          </p:nvPr>
        </p:nvPicPr>
        <p:blipFill rotWithShape="1">
          <a:blip r:embed="rId3"/>
          <a:srcRect l="33146" t="14997" r="16119" b="6124"/>
          <a:stretch/>
        </p:blipFill>
        <p:spPr>
          <a:xfrm>
            <a:off x="6328230" y="1857829"/>
            <a:ext cx="4746170" cy="4267200"/>
          </a:xfrm>
          <a:prstGeom prst="rect">
            <a:avLst/>
          </a:prstGeom>
        </p:spPr>
      </p:pic>
    </p:spTree>
    <p:extLst>
      <p:ext uri="{BB962C8B-B14F-4D97-AF65-F5344CB8AC3E}">
        <p14:creationId xmlns:p14="http://schemas.microsoft.com/office/powerpoint/2010/main" val="32705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FB46-EA1D-46FD-9AB5-5AD6AA7C8CAE}"/>
              </a:ext>
            </a:extLst>
          </p:cNvPr>
          <p:cNvSpPr>
            <a:spLocks noGrp="1"/>
          </p:cNvSpPr>
          <p:nvPr>
            <p:ph type="title"/>
          </p:nvPr>
        </p:nvSpPr>
        <p:spPr/>
        <p:txBody>
          <a:bodyPr/>
          <a:lstStyle/>
          <a:p>
            <a:r>
              <a:rPr lang="en-US" dirty="0"/>
              <a:t>Course offerings comparison</a:t>
            </a:r>
          </a:p>
        </p:txBody>
      </p:sp>
      <p:graphicFrame>
        <p:nvGraphicFramePr>
          <p:cNvPr id="6" name="Content Placeholder 5">
            <a:extLst>
              <a:ext uri="{FF2B5EF4-FFF2-40B4-BE49-F238E27FC236}">
                <a16:creationId xmlns:a16="http://schemas.microsoft.com/office/drawing/2014/main" id="{02BCBFC4-0DC0-4E4F-B7E7-C66D7CCA958F}"/>
              </a:ext>
            </a:extLst>
          </p:cNvPr>
          <p:cNvGraphicFramePr>
            <a:graphicFrameLocks noGrp="1"/>
          </p:cNvGraphicFramePr>
          <p:nvPr>
            <p:ph idx="1"/>
            <p:extLst>
              <p:ext uri="{D42A27DB-BD31-4B8C-83A1-F6EECF244321}">
                <p14:modId xmlns:p14="http://schemas.microsoft.com/office/powerpoint/2010/main" val="2144305856"/>
              </p:ext>
            </p:extLst>
          </p:nvPr>
        </p:nvGraphicFramePr>
        <p:xfrm>
          <a:off x="2231136" y="2564091"/>
          <a:ext cx="7729727" cy="3464560"/>
        </p:xfrm>
        <a:graphic>
          <a:graphicData uri="http://schemas.openxmlformats.org/drawingml/2006/table">
            <a:tbl>
              <a:tblPr>
                <a:tableStyleId>{69CF1AB2-1976-4502-BF36-3FF5EA218861}</a:tableStyleId>
              </a:tblPr>
              <a:tblGrid>
                <a:gridCol w="2095767">
                  <a:extLst>
                    <a:ext uri="{9D8B030D-6E8A-4147-A177-3AD203B41FA5}">
                      <a16:colId xmlns:a16="http://schemas.microsoft.com/office/drawing/2014/main" val="340728230"/>
                    </a:ext>
                  </a:extLst>
                </a:gridCol>
                <a:gridCol w="3082565">
                  <a:extLst>
                    <a:ext uri="{9D8B030D-6E8A-4147-A177-3AD203B41FA5}">
                      <a16:colId xmlns:a16="http://schemas.microsoft.com/office/drawing/2014/main" val="4104324468"/>
                    </a:ext>
                  </a:extLst>
                </a:gridCol>
                <a:gridCol w="2551395">
                  <a:extLst>
                    <a:ext uri="{9D8B030D-6E8A-4147-A177-3AD203B41FA5}">
                      <a16:colId xmlns:a16="http://schemas.microsoft.com/office/drawing/2014/main" val="1597738975"/>
                    </a:ext>
                  </a:extLst>
                </a:gridCol>
              </a:tblGrid>
              <a:tr h="406530">
                <a:tc>
                  <a:txBody>
                    <a:bodyPr/>
                    <a:lstStyle/>
                    <a:p>
                      <a:pPr algn="ctr" fontAlgn="ctr"/>
                      <a:endParaRPr lang="en-US" sz="2800" b="0" i="0" u="none" strike="noStrike" dirty="0">
                        <a:solidFill>
                          <a:srgbClr val="000000"/>
                        </a:solidFill>
                        <a:effectLst/>
                        <a:latin typeface="+mj-lt"/>
                      </a:endParaRPr>
                    </a:p>
                  </a:txBody>
                  <a:tcPr marL="6350" marR="6350" marT="6350" marB="0" anchor="ctr"/>
                </a:tc>
                <a:tc gridSpan="2">
                  <a:txBody>
                    <a:bodyPr/>
                    <a:lstStyle/>
                    <a:p>
                      <a:pPr algn="ctr" fontAlgn="ctr"/>
                      <a:r>
                        <a:rPr lang="en-US" sz="2800" b="1" u="none" strike="noStrike" dirty="0">
                          <a:effectLst/>
                        </a:rPr>
                        <a:t>College Mathematics I</a:t>
                      </a:r>
                      <a:endParaRPr lang="en-US" sz="2800" b="1" i="0" u="none" strike="noStrike" dirty="0">
                        <a:solidFill>
                          <a:srgbClr val="000000"/>
                        </a:solidFill>
                        <a:effectLst/>
                        <a:latin typeface="+mj-lt"/>
                      </a:endParaRPr>
                    </a:p>
                  </a:txBody>
                  <a:tcPr marL="6350" marR="6350" marT="6350" marB="0" anchor="ctr"/>
                </a:tc>
                <a:tc hMerge="1">
                  <a:txBody>
                    <a:bodyPr/>
                    <a:lstStyle/>
                    <a:p>
                      <a:endParaRPr lang="en-US"/>
                    </a:p>
                  </a:txBody>
                  <a:tcPr/>
                </a:tc>
                <a:extLst>
                  <a:ext uri="{0D108BD9-81ED-4DB2-BD59-A6C34878D82A}">
                    <a16:rowId xmlns:a16="http://schemas.microsoft.com/office/drawing/2014/main" val="191968127"/>
                  </a:ext>
                </a:extLst>
              </a:tr>
              <a:tr h="406530">
                <a:tc>
                  <a:txBody>
                    <a:bodyPr/>
                    <a:lstStyle/>
                    <a:p>
                      <a:pPr algn="ctr" fontAlgn="ctr"/>
                      <a:endParaRPr lang="en-US" sz="2800" b="0" i="0" u="none" strike="noStrike">
                        <a:solidFill>
                          <a:srgbClr val="000000"/>
                        </a:solidFill>
                        <a:effectLst/>
                        <a:latin typeface="+mj-lt"/>
                      </a:endParaRPr>
                    </a:p>
                  </a:txBody>
                  <a:tcPr marL="6350" marR="6350" marT="6350" marB="0" anchor="ctr"/>
                </a:tc>
                <a:tc gridSpan="2">
                  <a:txBody>
                    <a:bodyPr/>
                    <a:lstStyle/>
                    <a:p>
                      <a:pPr algn="ctr" fontAlgn="ctr"/>
                      <a:r>
                        <a:rPr lang="en-US" sz="2800" b="1" u="none" strike="noStrike" dirty="0">
                          <a:effectLst/>
                        </a:rPr>
                        <a:t>Section</a:t>
                      </a:r>
                      <a:endParaRPr lang="en-US" sz="2800" b="1" i="0" u="none" strike="noStrike" dirty="0">
                        <a:solidFill>
                          <a:srgbClr val="000000"/>
                        </a:solidFill>
                        <a:effectLst/>
                        <a:latin typeface="+mj-lt"/>
                      </a:endParaRPr>
                    </a:p>
                  </a:txBody>
                  <a:tcPr marL="6350" marR="6350" marT="6350" marB="0" anchor="ctr"/>
                </a:tc>
                <a:tc hMerge="1">
                  <a:txBody>
                    <a:bodyPr/>
                    <a:lstStyle/>
                    <a:p>
                      <a:endParaRPr lang="en-US"/>
                    </a:p>
                  </a:txBody>
                  <a:tcPr/>
                </a:tc>
                <a:extLst>
                  <a:ext uri="{0D108BD9-81ED-4DB2-BD59-A6C34878D82A}">
                    <a16:rowId xmlns:a16="http://schemas.microsoft.com/office/drawing/2014/main" val="2056431336"/>
                  </a:ext>
                </a:extLst>
              </a:tr>
              <a:tr h="406530">
                <a:tc>
                  <a:txBody>
                    <a:bodyPr/>
                    <a:lstStyle/>
                    <a:p>
                      <a:pPr algn="l" fontAlgn="ctr"/>
                      <a:r>
                        <a:rPr lang="en-US" sz="2800" b="1" u="none" strike="noStrike" dirty="0">
                          <a:effectLst/>
                        </a:rPr>
                        <a:t> Semester</a:t>
                      </a:r>
                      <a:endParaRPr lang="en-US" sz="2800" b="1" i="0" u="none" strike="noStrike" dirty="0">
                        <a:solidFill>
                          <a:srgbClr val="000000"/>
                        </a:solidFill>
                        <a:effectLst/>
                        <a:latin typeface="+mj-lt"/>
                      </a:endParaRPr>
                    </a:p>
                  </a:txBody>
                  <a:tcPr marL="6350" marR="6350" marT="6350" marB="0" anchor="ctr"/>
                </a:tc>
                <a:tc>
                  <a:txBody>
                    <a:bodyPr/>
                    <a:lstStyle/>
                    <a:p>
                      <a:pPr algn="ctr" fontAlgn="ctr"/>
                      <a:r>
                        <a:rPr lang="en-US" sz="2800" b="1" u="none" strike="noStrike" dirty="0">
                          <a:effectLst/>
                        </a:rPr>
                        <a:t>Corequisite</a:t>
                      </a:r>
                      <a:endParaRPr lang="en-US" sz="2800" b="1" i="0" u="none" strike="noStrike" dirty="0">
                        <a:solidFill>
                          <a:srgbClr val="000000"/>
                        </a:solidFill>
                        <a:effectLst/>
                        <a:latin typeface="+mj-lt"/>
                      </a:endParaRPr>
                    </a:p>
                  </a:txBody>
                  <a:tcPr marL="6350" marR="6350" marT="6350" marB="0" anchor="ctr"/>
                </a:tc>
                <a:tc>
                  <a:txBody>
                    <a:bodyPr/>
                    <a:lstStyle/>
                    <a:p>
                      <a:pPr algn="ctr" fontAlgn="ctr"/>
                      <a:r>
                        <a:rPr lang="en-US" sz="2800" b="1" u="none" strike="noStrike" dirty="0">
                          <a:effectLst/>
                        </a:rPr>
                        <a:t>Regular</a:t>
                      </a:r>
                      <a:endParaRPr lang="en-US" sz="2800" b="1"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289057824"/>
                  </a:ext>
                </a:extLst>
              </a:tr>
              <a:tr h="406530">
                <a:tc>
                  <a:txBody>
                    <a:bodyPr/>
                    <a:lstStyle/>
                    <a:p>
                      <a:pPr algn="l" fontAlgn="ctr"/>
                      <a:r>
                        <a:rPr lang="en-US" sz="2800" u="none" strike="noStrike" dirty="0">
                          <a:effectLst/>
                        </a:rPr>
                        <a:t> Fall 2021</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b="0" u="none" strike="noStrike" dirty="0">
                          <a:solidFill>
                            <a:srgbClr val="000000"/>
                          </a:solidFill>
                          <a:effectLst/>
                        </a:rPr>
                        <a:t>9</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u="none" strike="noStrike" dirty="0">
                          <a:effectLst/>
                        </a:rPr>
                        <a:t>12</a:t>
                      </a:r>
                      <a:endParaRPr lang="en-US" sz="2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74255643"/>
                  </a:ext>
                </a:extLst>
              </a:tr>
              <a:tr h="406530">
                <a:tc>
                  <a:txBody>
                    <a:bodyPr/>
                    <a:lstStyle/>
                    <a:p>
                      <a:pPr algn="l" fontAlgn="ctr"/>
                      <a:r>
                        <a:rPr lang="en-US" sz="2800" u="none" strike="noStrike" dirty="0">
                          <a:effectLst/>
                        </a:rPr>
                        <a:t> Spring 2022</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u="none" strike="noStrike">
                          <a:effectLst/>
                        </a:rPr>
                        <a:t>4</a:t>
                      </a:r>
                      <a:endParaRPr lang="en-US" sz="2800" b="0" i="0" u="none" strike="noStrike">
                        <a:solidFill>
                          <a:srgbClr val="000000"/>
                        </a:solidFill>
                        <a:effectLst/>
                        <a:latin typeface="+mj-lt"/>
                      </a:endParaRPr>
                    </a:p>
                  </a:txBody>
                  <a:tcPr marL="6350" marR="6350" marT="6350" marB="0" anchor="ctr"/>
                </a:tc>
                <a:tc>
                  <a:txBody>
                    <a:bodyPr/>
                    <a:lstStyle/>
                    <a:p>
                      <a:pPr algn="ctr" fontAlgn="ctr"/>
                      <a:r>
                        <a:rPr lang="en-US" sz="2800" u="none" strike="noStrike">
                          <a:effectLst/>
                        </a:rPr>
                        <a:t>9</a:t>
                      </a:r>
                      <a:endParaRPr lang="en-US" sz="28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1154741785"/>
                  </a:ext>
                </a:extLst>
              </a:tr>
              <a:tr h="406530">
                <a:tc>
                  <a:txBody>
                    <a:bodyPr/>
                    <a:lstStyle/>
                    <a:p>
                      <a:pPr algn="l" fontAlgn="ctr"/>
                      <a:r>
                        <a:rPr lang="en-US" sz="2800" u="none" strike="noStrike" dirty="0">
                          <a:effectLst/>
                        </a:rPr>
                        <a:t> Fall 2022</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u="none" strike="noStrike">
                          <a:effectLst/>
                        </a:rPr>
                        <a:t>15</a:t>
                      </a:r>
                      <a:endParaRPr lang="en-US" sz="2800" b="0" i="0" u="none" strike="noStrike">
                        <a:solidFill>
                          <a:srgbClr val="000000"/>
                        </a:solidFill>
                        <a:effectLst/>
                        <a:latin typeface="+mj-lt"/>
                      </a:endParaRPr>
                    </a:p>
                  </a:txBody>
                  <a:tcPr marL="6350" marR="6350" marT="6350" marB="0" anchor="ctr"/>
                </a:tc>
                <a:tc>
                  <a:txBody>
                    <a:bodyPr/>
                    <a:lstStyle/>
                    <a:p>
                      <a:pPr algn="ctr" fontAlgn="ctr"/>
                      <a:r>
                        <a:rPr lang="en-US" sz="2800" u="none" strike="noStrike">
                          <a:effectLst/>
                        </a:rPr>
                        <a:t>10</a:t>
                      </a:r>
                      <a:endParaRPr lang="en-US" sz="28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2576364698"/>
                  </a:ext>
                </a:extLst>
              </a:tr>
              <a:tr h="406530">
                <a:tc>
                  <a:txBody>
                    <a:bodyPr/>
                    <a:lstStyle/>
                    <a:p>
                      <a:pPr algn="l" fontAlgn="ctr"/>
                      <a:r>
                        <a:rPr lang="en-US" sz="2800" u="none" strike="noStrike" dirty="0">
                          <a:effectLst/>
                        </a:rPr>
                        <a:t> Spring 2023</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u="none" strike="noStrike">
                          <a:effectLst/>
                        </a:rPr>
                        <a:t>8</a:t>
                      </a:r>
                      <a:endParaRPr lang="en-US" sz="2800" b="0" i="0" u="none" strike="noStrike">
                        <a:solidFill>
                          <a:srgbClr val="000000"/>
                        </a:solidFill>
                        <a:effectLst/>
                        <a:latin typeface="+mj-lt"/>
                      </a:endParaRPr>
                    </a:p>
                  </a:txBody>
                  <a:tcPr marL="6350" marR="6350" marT="6350" marB="0" anchor="ctr"/>
                </a:tc>
                <a:tc>
                  <a:txBody>
                    <a:bodyPr/>
                    <a:lstStyle/>
                    <a:p>
                      <a:pPr algn="ctr" fontAlgn="ctr"/>
                      <a:r>
                        <a:rPr lang="en-US" sz="2800" u="none" strike="noStrike">
                          <a:effectLst/>
                        </a:rPr>
                        <a:t>11</a:t>
                      </a:r>
                      <a:endParaRPr lang="en-US" sz="28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3983100764"/>
                  </a:ext>
                </a:extLst>
              </a:tr>
              <a:tr h="406530">
                <a:tc>
                  <a:txBody>
                    <a:bodyPr/>
                    <a:lstStyle/>
                    <a:p>
                      <a:pPr algn="l" fontAlgn="ctr"/>
                      <a:r>
                        <a:rPr lang="en-US" sz="2800" u="none" strike="noStrike" dirty="0">
                          <a:effectLst/>
                        </a:rPr>
                        <a:t> Fall 2023</a:t>
                      </a:r>
                      <a:endParaRPr lang="en-US" sz="2800" b="0" i="0" u="none" strike="noStrike" dirty="0">
                        <a:solidFill>
                          <a:srgbClr val="000000"/>
                        </a:solidFill>
                        <a:effectLst/>
                        <a:latin typeface="+mj-lt"/>
                      </a:endParaRPr>
                    </a:p>
                  </a:txBody>
                  <a:tcPr marL="6350" marR="6350" marT="6350" marB="0" anchor="ctr"/>
                </a:tc>
                <a:tc>
                  <a:txBody>
                    <a:bodyPr/>
                    <a:lstStyle/>
                    <a:p>
                      <a:pPr algn="ctr" fontAlgn="ctr"/>
                      <a:r>
                        <a:rPr lang="en-US" sz="2800" u="none" strike="noStrike">
                          <a:effectLst/>
                        </a:rPr>
                        <a:t>13</a:t>
                      </a:r>
                      <a:endParaRPr lang="en-US" sz="2800" b="0" i="0" u="none" strike="noStrike">
                        <a:solidFill>
                          <a:srgbClr val="000000"/>
                        </a:solidFill>
                        <a:effectLst/>
                        <a:latin typeface="+mj-lt"/>
                      </a:endParaRPr>
                    </a:p>
                  </a:txBody>
                  <a:tcPr marL="6350" marR="6350" marT="6350" marB="0" anchor="ctr"/>
                </a:tc>
                <a:tc>
                  <a:txBody>
                    <a:bodyPr/>
                    <a:lstStyle/>
                    <a:p>
                      <a:pPr algn="ctr" fontAlgn="ctr"/>
                      <a:r>
                        <a:rPr lang="en-US" sz="2800" u="none" strike="noStrike" dirty="0">
                          <a:effectLst/>
                        </a:rPr>
                        <a:t>9</a:t>
                      </a:r>
                      <a:endParaRPr lang="en-US" sz="2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930138630"/>
                  </a:ext>
                </a:extLst>
              </a:tr>
            </a:tbl>
          </a:graphicData>
        </a:graphic>
      </p:graphicFrame>
    </p:spTree>
    <p:extLst>
      <p:ext uri="{BB962C8B-B14F-4D97-AF65-F5344CB8AC3E}">
        <p14:creationId xmlns:p14="http://schemas.microsoft.com/office/powerpoint/2010/main" val="1986510901"/>
      </p:ext>
    </p:extLst>
  </p:cSld>
  <p:clrMapOvr>
    <a:masterClrMapping/>
  </p:clrMapOvr>
</p:sld>
</file>

<file path=ppt/theme/theme1.xml><?xml version="1.0" encoding="utf-8"?>
<a:theme xmlns:a="http://schemas.openxmlformats.org/drawingml/2006/main" name="Parc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20694</TotalTime>
  <Words>1098</Words>
  <Application>Microsoft Office PowerPoint</Application>
  <PresentationFormat>Widescreen</PresentationFormat>
  <Paragraphs>300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Aileron Ultra-Bold</vt:lpstr>
      <vt:lpstr>Arial</vt:lpstr>
      <vt:lpstr>Gill Sans MT</vt:lpstr>
      <vt:lpstr>Gill Sans Nova</vt:lpstr>
      <vt:lpstr>Poppins</vt:lpstr>
      <vt:lpstr>Poppins Bold</vt:lpstr>
      <vt:lpstr>Parcel</vt:lpstr>
      <vt:lpstr>Best Practices:  The CoRequisite Model for College Mathematics and PreCalculus I</vt:lpstr>
      <vt:lpstr>Presentation outline</vt:lpstr>
      <vt:lpstr>How Did We Get Here?  Why were co-requisite courses created?</vt:lpstr>
      <vt:lpstr>Understand the student journey to and through the corequisite course</vt:lpstr>
      <vt:lpstr>College Mathematics: Sample course content</vt:lpstr>
      <vt:lpstr>Precalculus i: Sample course content</vt:lpstr>
      <vt:lpstr>College Mathematics: Sample view</vt:lpstr>
      <vt:lpstr>Precalculus i: Sample view</vt:lpstr>
      <vt:lpstr>Course offerings comparison</vt:lpstr>
      <vt:lpstr>Course offering comparison</vt:lpstr>
      <vt:lpstr>Where are we now?</vt:lpstr>
      <vt:lpstr>college mathematics  COMPARISON: MATH 129 AND MATH 130 FROM Fall 2021 to spring 2023</vt:lpstr>
      <vt:lpstr> Fall 2021 Comparison of Grades: Math 129 and Math 130  </vt:lpstr>
      <vt:lpstr>SPRING 2022 Comparison of Grades: Math 129 and Math 130</vt:lpstr>
      <vt:lpstr>Year one Comparison of Grades: Math 129 and math 130</vt:lpstr>
      <vt:lpstr> Fall 2022 Comparison of Grades: Math 129 and Math 130  </vt:lpstr>
      <vt:lpstr>SPRING 2023 Comparison of Grades: Math 129 and Math 130</vt:lpstr>
      <vt:lpstr>Year TWO Comparison of Grades: Math 129 and math 130</vt:lpstr>
      <vt:lpstr>PreCalculus I  COMPARISON: MATH 134 AND sMAT 121 FROM Fall 2021 to spring 2023</vt:lpstr>
      <vt:lpstr>Fall 2021 Comparison of Grades: Math 134 and sMat 121</vt:lpstr>
      <vt:lpstr>Spring 2022 Comparison of Grades: Math 134 and sMat 121</vt:lpstr>
      <vt:lpstr>Year one Comparison of Grades: Math 134 and sMat 121</vt:lpstr>
      <vt:lpstr>Fall 2022 Comparison of Grades: Math 134 and sMat 121</vt:lpstr>
      <vt:lpstr>Spring 2023 Comparison of Grades: Math 134 and sMat 121</vt:lpstr>
      <vt:lpstr>Year TWO Comparison of Grades: Math 134 and sMat 121</vt:lpstr>
      <vt:lpstr>Comparison of Passing Grades(Fall 21 to Spring 23): math 129, math 130, Math 134 and sMat 121</vt:lpstr>
      <vt:lpstr>How do we ensure arrival?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Mathematics and College Algebra with Corequisite</dc:title>
  <dc:creator>Phyllis Okwan;Kimyata Dilworth</dc:creator>
  <cp:lastModifiedBy>Kim Langlois</cp:lastModifiedBy>
  <cp:revision>94</cp:revision>
  <dcterms:created xsi:type="dcterms:W3CDTF">2023-09-30T01:56:48Z</dcterms:created>
  <dcterms:modified xsi:type="dcterms:W3CDTF">2023-10-27T13:10:32Z</dcterms:modified>
</cp:coreProperties>
</file>