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8" r:id="rId6"/>
    <p:sldId id="353" r:id="rId7"/>
    <p:sldId id="350" r:id="rId8"/>
    <p:sldId id="289" r:id="rId9"/>
    <p:sldId id="301" r:id="rId10"/>
    <p:sldId id="346" r:id="rId11"/>
    <p:sldId id="354" r:id="rId12"/>
    <p:sldId id="348" r:id="rId13"/>
    <p:sldId id="1583" r:id="rId14"/>
    <p:sldId id="303" r:id="rId15"/>
    <p:sldId id="1585" r:id="rId16"/>
    <p:sldId id="304" r:id="rId17"/>
    <p:sldId id="308" r:id="rId18"/>
    <p:sldId id="329" r:id="rId19"/>
    <p:sldId id="282" r:id="rId20"/>
    <p:sldId id="342" r:id="rId21"/>
    <p:sldId id="330" r:id="rId22"/>
    <p:sldId id="331" r:id="rId23"/>
    <p:sldId id="327" r:id="rId24"/>
    <p:sldId id="334" r:id="rId25"/>
    <p:sldId id="328" r:id="rId26"/>
    <p:sldId id="333" r:id="rId27"/>
    <p:sldId id="332" r:id="rId28"/>
    <p:sldId id="279" r:id="rId29"/>
    <p:sldId id="313" r:id="rId30"/>
    <p:sldId id="312" r:id="rId31"/>
    <p:sldId id="314" r:id="rId32"/>
    <p:sldId id="315" r:id="rId33"/>
    <p:sldId id="335" r:id="rId34"/>
    <p:sldId id="339" r:id="rId35"/>
    <p:sldId id="316" r:id="rId36"/>
    <p:sldId id="336" r:id="rId37"/>
    <p:sldId id="311" r:id="rId38"/>
    <p:sldId id="337" r:id="rId39"/>
    <p:sldId id="351" r:id="rId40"/>
    <p:sldId id="1584" r:id="rId41"/>
    <p:sldId id="35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Hulleman"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D8BEB-6235-CF2B-BC53-60DA5A451A88}" v="5" dt="2024-02-05T20:55:30.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n Denley" userId="S::tristan.denley@laregents.edu::bc86bc43-e8e6-40b5-8b68-3cc99c3ae986" providerId="AD" clId="Web-{46FD8BEB-6235-CF2B-BC53-60DA5A451A88}"/>
    <pc:docChg chg="modSld">
      <pc:chgData name="Tristan Denley" userId="S::tristan.denley@laregents.edu::bc86bc43-e8e6-40b5-8b68-3cc99c3ae986" providerId="AD" clId="Web-{46FD8BEB-6235-CF2B-BC53-60DA5A451A88}" dt="2024-02-05T20:55:30.290" v="4" actId="20577"/>
      <pc:docMkLst>
        <pc:docMk/>
      </pc:docMkLst>
      <pc:sldChg chg="modSp">
        <pc:chgData name="Tristan Denley" userId="S::tristan.denley@laregents.edu::bc86bc43-e8e6-40b5-8b68-3cc99c3ae986" providerId="AD" clId="Web-{46FD8BEB-6235-CF2B-BC53-60DA5A451A88}" dt="2024-02-05T20:55:30.290" v="4" actId="20577"/>
        <pc:sldMkLst>
          <pc:docMk/>
          <pc:sldMk cId="1578357765" sldId="339"/>
        </pc:sldMkLst>
        <pc:spChg chg="mod">
          <ac:chgData name="Tristan Denley" userId="S::tristan.denley@laregents.edu::bc86bc43-e8e6-40b5-8b68-3cc99c3ae986" providerId="AD" clId="Web-{46FD8BEB-6235-CF2B-BC53-60DA5A451A88}" dt="2024-02-05T20:55:30.290" v="4" actId="20577"/>
          <ac:spMkLst>
            <pc:docMk/>
            <pc:sldMk cId="1578357765" sldId="339"/>
            <ac:spMk id="3" creationId="{00000000-0000-0000-0000-000000000000}"/>
          </ac:spMkLst>
        </pc:spChg>
      </pc:sldChg>
    </pc:docChg>
  </pc:docChgLst>
  <pc:docChgLst>
    <pc:chgData name="Tristan Denley" userId="S::tristan.denley@laregents.edu::bc86bc43-e8e6-40b5-8b68-3cc99c3ae986" providerId="AD" clId="Web-{DF4ECCCF-86A9-E3BF-B26A-BCB606AC6104}"/>
    <pc:docChg chg="addSld delSld">
      <pc:chgData name="Tristan Denley" userId="S::tristan.denley@laregents.edu::bc86bc43-e8e6-40b5-8b68-3cc99c3ae986" providerId="AD" clId="Web-{DF4ECCCF-86A9-E3BF-B26A-BCB606AC6104}" dt="2024-02-02T18:44:53.682" v="5"/>
      <pc:docMkLst>
        <pc:docMk/>
      </pc:docMkLst>
      <pc:sldChg chg="add del">
        <pc:chgData name="Tristan Denley" userId="S::tristan.denley@laregents.edu::bc86bc43-e8e6-40b5-8b68-3cc99c3ae986" providerId="AD" clId="Web-{DF4ECCCF-86A9-E3BF-B26A-BCB606AC6104}" dt="2024-02-02T18:44:53.682" v="5"/>
        <pc:sldMkLst>
          <pc:docMk/>
          <pc:sldMk cId="3840279411" sldId="288"/>
        </pc:sldMkLst>
      </pc:sldChg>
      <pc:sldChg chg="add del">
        <pc:chgData name="Tristan Denley" userId="S::tristan.denley@laregents.edu::bc86bc43-e8e6-40b5-8b68-3cc99c3ae986" providerId="AD" clId="Web-{DF4ECCCF-86A9-E3BF-B26A-BCB606AC6104}" dt="2024-02-02T18:44:49.900" v="4"/>
        <pc:sldMkLst>
          <pc:docMk/>
          <pc:sldMk cId="3555323683" sldId="291"/>
        </pc:sldMkLst>
      </pc:sldChg>
    </pc:docChg>
  </pc:docChgLst>
  <pc:docChgLst>
    <pc:chgData name="Kim Langlois" userId="e7d1c839-e57a-4b45-94fd-1279cbfc5fcd" providerId="ADAL" clId="{73B5C139-F42A-45E7-B826-57234B0E9701}"/>
    <pc:docChg chg="delSld modSld">
      <pc:chgData name="Kim Langlois" userId="e7d1c839-e57a-4b45-94fd-1279cbfc5fcd" providerId="ADAL" clId="{73B5C139-F42A-45E7-B826-57234B0E9701}" dt="2024-02-06T19:24:25.520" v="9" actId="2696"/>
      <pc:docMkLst>
        <pc:docMk/>
      </pc:docMkLst>
      <pc:sldChg chg="del">
        <pc:chgData name="Kim Langlois" userId="e7d1c839-e57a-4b45-94fd-1279cbfc5fcd" providerId="ADAL" clId="{73B5C139-F42A-45E7-B826-57234B0E9701}" dt="2024-02-06T19:24:19.833" v="8" actId="2696"/>
        <pc:sldMkLst>
          <pc:docMk/>
          <pc:sldMk cId="268896765" sldId="283"/>
        </pc:sldMkLst>
      </pc:sldChg>
      <pc:sldChg chg="del">
        <pc:chgData name="Kim Langlois" userId="e7d1c839-e57a-4b45-94fd-1279cbfc5fcd" providerId="ADAL" clId="{73B5C139-F42A-45E7-B826-57234B0E9701}" dt="2024-02-06T19:24:25.520" v="9" actId="2696"/>
        <pc:sldMkLst>
          <pc:docMk/>
          <pc:sldMk cId="297881519" sldId="284"/>
        </pc:sldMkLst>
      </pc:sldChg>
      <pc:sldChg chg="del">
        <pc:chgData name="Kim Langlois" userId="e7d1c839-e57a-4b45-94fd-1279cbfc5fcd" providerId="ADAL" clId="{73B5C139-F42A-45E7-B826-57234B0E9701}" dt="2024-02-06T19:24:25.520" v="9" actId="2696"/>
        <pc:sldMkLst>
          <pc:docMk/>
          <pc:sldMk cId="1623675979" sldId="285"/>
        </pc:sldMkLst>
      </pc:sldChg>
      <pc:sldChg chg="del">
        <pc:chgData name="Kim Langlois" userId="e7d1c839-e57a-4b45-94fd-1279cbfc5fcd" providerId="ADAL" clId="{73B5C139-F42A-45E7-B826-57234B0E9701}" dt="2024-02-06T19:24:07.785" v="7" actId="2696"/>
        <pc:sldMkLst>
          <pc:docMk/>
          <pc:sldMk cId="3840279411" sldId="288"/>
        </pc:sldMkLst>
      </pc:sldChg>
      <pc:sldChg chg="del">
        <pc:chgData name="Kim Langlois" userId="e7d1c839-e57a-4b45-94fd-1279cbfc5fcd" providerId="ADAL" clId="{73B5C139-F42A-45E7-B826-57234B0E9701}" dt="2024-02-06T19:23:48.338" v="5" actId="2696"/>
        <pc:sldMkLst>
          <pc:docMk/>
          <pc:sldMk cId="3555323683" sldId="291"/>
        </pc:sldMkLst>
      </pc:sldChg>
      <pc:sldChg chg="del">
        <pc:chgData name="Kim Langlois" userId="e7d1c839-e57a-4b45-94fd-1279cbfc5fcd" providerId="ADAL" clId="{73B5C139-F42A-45E7-B826-57234B0E9701}" dt="2024-02-06T19:23:53.675" v="6" actId="2696"/>
        <pc:sldMkLst>
          <pc:docMk/>
          <pc:sldMk cId="235890083" sldId="293"/>
        </pc:sldMkLst>
      </pc:sldChg>
      <pc:sldChg chg="del">
        <pc:chgData name="Kim Langlois" userId="e7d1c839-e57a-4b45-94fd-1279cbfc5fcd" providerId="ADAL" clId="{73B5C139-F42A-45E7-B826-57234B0E9701}" dt="2024-02-06T19:23:48.338" v="5" actId="2696"/>
        <pc:sldMkLst>
          <pc:docMk/>
          <pc:sldMk cId="4191835443" sldId="294"/>
        </pc:sldMkLst>
      </pc:sldChg>
      <pc:sldChg chg="del">
        <pc:chgData name="Kim Langlois" userId="e7d1c839-e57a-4b45-94fd-1279cbfc5fcd" providerId="ADAL" clId="{73B5C139-F42A-45E7-B826-57234B0E9701}" dt="2024-02-06T19:23:53.675" v="6" actId="2696"/>
        <pc:sldMkLst>
          <pc:docMk/>
          <pc:sldMk cId="307888529" sldId="296"/>
        </pc:sldMkLst>
      </pc:sldChg>
      <pc:sldChg chg="del">
        <pc:chgData name="Kim Langlois" userId="e7d1c839-e57a-4b45-94fd-1279cbfc5fcd" providerId="ADAL" clId="{73B5C139-F42A-45E7-B826-57234B0E9701}" dt="2024-02-06T19:23:36.527" v="2" actId="2696"/>
        <pc:sldMkLst>
          <pc:docMk/>
          <pc:sldMk cId="1602502275" sldId="318"/>
        </pc:sldMkLst>
      </pc:sldChg>
      <pc:sldChg chg="del">
        <pc:chgData name="Kim Langlois" userId="e7d1c839-e57a-4b45-94fd-1279cbfc5fcd" providerId="ADAL" clId="{73B5C139-F42A-45E7-B826-57234B0E9701}" dt="2024-02-06T19:23:40.116" v="3" actId="2696"/>
        <pc:sldMkLst>
          <pc:docMk/>
          <pc:sldMk cId="1226372395" sldId="319"/>
        </pc:sldMkLst>
      </pc:sldChg>
      <pc:sldChg chg="del">
        <pc:chgData name="Kim Langlois" userId="e7d1c839-e57a-4b45-94fd-1279cbfc5fcd" providerId="ADAL" clId="{73B5C139-F42A-45E7-B826-57234B0E9701}" dt="2024-02-06T19:23:42.538" v="4" actId="2696"/>
        <pc:sldMkLst>
          <pc:docMk/>
          <pc:sldMk cId="1232091506" sldId="320"/>
        </pc:sldMkLst>
      </pc:sldChg>
      <pc:sldChg chg="del">
        <pc:chgData name="Kim Langlois" userId="e7d1c839-e57a-4b45-94fd-1279cbfc5fcd" providerId="ADAL" clId="{73B5C139-F42A-45E7-B826-57234B0E9701}" dt="2024-02-06T19:23:34.486" v="1" actId="2696"/>
        <pc:sldMkLst>
          <pc:docMk/>
          <pc:sldMk cId="1667026720" sldId="322"/>
        </pc:sldMkLst>
      </pc:sldChg>
      <pc:sldChg chg="del">
        <pc:chgData name="Kim Langlois" userId="e7d1c839-e57a-4b45-94fd-1279cbfc5fcd" providerId="ADAL" clId="{73B5C139-F42A-45E7-B826-57234B0E9701}" dt="2024-02-06T19:23:48.338" v="5" actId="2696"/>
        <pc:sldMkLst>
          <pc:docMk/>
          <pc:sldMk cId="993149312" sldId="323"/>
        </pc:sldMkLst>
      </pc:sldChg>
      <pc:sldChg chg="del">
        <pc:chgData name="Kim Langlois" userId="e7d1c839-e57a-4b45-94fd-1279cbfc5fcd" providerId="ADAL" clId="{73B5C139-F42A-45E7-B826-57234B0E9701}" dt="2024-02-06T19:23:53.675" v="6" actId="2696"/>
        <pc:sldMkLst>
          <pc:docMk/>
          <pc:sldMk cId="316227949" sldId="324"/>
        </pc:sldMkLst>
      </pc:sldChg>
      <pc:sldChg chg="del">
        <pc:chgData name="Kim Langlois" userId="e7d1c839-e57a-4b45-94fd-1279cbfc5fcd" providerId="ADAL" clId="{73B5C139-F42A-45E7-B826-57234B0E9701}" dt="2024-02-06T19:23:53.675" v="6" actId="2696"/>
        <pc:sldMkLst>
          <pc:docMk/>
          <pc:sldMk cId="3006583521" sldId="325"/>
        </pc:sldMkLst>
      </pc:sldChg>
      <pc:sldChg chg="del">
        <pc:chgData name="Kim Langlois" userId="e7d1c839-e57a-4b45-94fd-1279cbfc5fcd" providerId="ADAL" clId="{73B5C139-F42A-45E7-B826-57234B0E9701}" dt="2024-02-06T19:23:53.675" v="6" actId="2696"/>
        <pc:sldMkLst>
          <pc:docMk/>
          <pc:sldMk cId="4039189127" sldId="343"/>
        </pc:sldMkLst>
      </pc:sldChg>
      <pc:sldChg chg="del">
        <pc:chgData name="Kim Langlois" userId="e7d1c839-e57a-4b45-94fd-1279cbfc5fcd" providerId="ADAL" clId="{73B5C139-F42A-45E7-B826-57234B0E9701}" dt="2024-02-06T19:23:53.675" v="6" actId="2696"/>
        <pc:sldMkLst>
          <pc:docMk/>
          <pc:sldMk cId="1328431263" sldId="344"/>
        </pc:sldMkLst>
      </pc:sldChg>
      <pc:sldChg chg="del">
        <pc:chgData name="Kim Langlois" userId="e7d1c839-e57a-4b45-94fd-1279cbfc5fcd" providerId="ADAL" clId="{73B5C139-F42A-45E7-B826-57234B0E9701}" dt="2024-02-06T19:23:53.675" v="6" actId="2696"/>
        <pc:sldMkLst>
          <pc:docMk/>
          <pc:sldMk cId="1958933828" sldId="347"/>
        </pc:sldMkLst>
      </pc:sldChg>
      <pc:sldChg chg="del">
        <pc:chgData name="Kim Langlois" userId="e7d1c839-e57a-4b45-94fd-1279cbfc5fcd" providerId="ADAL" clId="{73B5C139-F42A-45E7-B826-57234B0E9701}" dt="2024-02-06T19:23:53.675" v="6" actId="2696"/>
        <pc:sldMkLst>
          <pc:docMk/>
          <pc:sldMk cId="1993573478" sldId="349"/>
        </pc:sldMkLst>
      </pc:sldChg>
      <pc:sldChg chg="modSp mod">
        <pc:chgData name="Kim Langlois" userId="e7d1c839-e57a-4b45-94fd-1279cbfc5fcd" providerId="ADAL" clId="{73B5C139-F42A-45E7-B826-57234B0E9701}" dt="2024-02-06T19:23:19.588" v="0" actId="20577"/>
        <pc:sldMkLst>
          <pc:docMk/>
          <pc:sldMk cId="1644602730" sldId="351"/>
        </pc:sldMkLst>
        <pc:spChg chg="mod">
          <ac:chgData name="Kim Langlois" userId="e7d1c839-e57a-4b45-94fd-1279cbfc5fcd" providerId="ADAL" clId="{73B5C139-F42A-45E7-B826-57234B0E9701}" dt="2024-02-06T19:23:19.588" v="0" actId="20577"/>
          <ac:spMkLst>
            <pc:docMk/>
            <pc:sldMk cId="1644602730" sldId="351"/>
            <ac:spMk id="3" creationId="{98EA2098-8885-17F3-EDDB-DFFD224050C6}"/>
          </ac:spMkLst>
        </pc:spChg>
      </pc:sldChg>
    </pc:docChg>
  </pc:docChgLst>
  <pc:docChgLst>
    <pc:chgData name="Tristan Denley" userId="S::tristan.denley@laregents.edu::bc86bc43-e8e6-40b5-8b68-3cc99c3ae986" providerId="AD" clId="Web-{9A34356E-B134-1811-AA1F-4C97FB068B67}"/>
    <pc:docChg chg="modSld">
      <pc:chgData name="Tristan Denley" userId="S::tristan.denley@laregents.edu::bc86bc43-e8e6-40b5-8b68-3cc99c3ae986" providerId="AD" clId="Web-{9A34356E-B134-1811-AA1F-4C97FB068B67}" dt="2024-02-02T18:09:43.396" v="4" actId="1076"/>
      <pc:docMkLst>
        <pc:docMk/>
      </pc:docMkLst>
      <pc:sldChg chg="modSp">
        <pc:chgData name="Tristan Denley" userId="S::tristan.denley@laregents.edu::bc86bc43-e8e6-40b5-8b68-3cc99c3ae986" providerId="AD" clId="Web-{9A34356E-B134-1811-AA1F-4C97FB068B67}" dt="2024-02-02T18:09:43.396" v="4" actId="1076"/>
        <pc:sldMkLst>
          <pc:docMk/>
          <pc:sldMk cId="1919537663" sldId="316"/>
        </pc:sldMkLst>
        <pc:spChg chg="mod">
          <ac:chgData name="Tristan Denley" userId="S::tristan.denley@laregents.edu::bc86bc43-e8e6-40b5-8b68-3cc99c3ae986" providerId="AD" clId="Web-{9A34356E-B134-1811-AA1F-4C97FB068B67}" dt="2024-02-02T18:09:43.396" v="4" actId="1076"/>
          <ac:spMkLst>
            <pc:docMk/>
            <pc:sldMk cId="1919537663" sldId="316"/>
            <ac:spMk id="5" creationId="{00000000-0000-0000-0000-000000000000}"/>
          </ac:spMkLst>
        </pc:spChg>
      </pc:sldChg>
      <pc:sldChg chg="modSp">
        <pc:chgData name="Tristan Denley" userId="S::tristan.denley@laregents.edu::bc86bc43-e8e6-40b5-8b68-3cc99c3ae986" providerId="AD" clId="Web-{9A34356E-B134-1811-AA1F-4C97FB068B67}" dt="2024-02-02T18:06:30.452" v="2" actId="20577"/>
        <pc:sldMkLst>
          <pc:docMk/>
          <pc:sldMk cId="2414905295" sldId="327"/>
        </pc:sldMkLst>
        <pc:spChg chg="mod">
          <ac:chgData name="Tristan Denley" userId="S::tristan.denley@laregents.edu::bc86bc43-e8e6-40b5-8b68-3cc99c3ae986" providerId="AD" clId="Web-{9A34356E-B134-1811-AA1F-4C97FB068B67}" dt="2024-02-02T18:06:30.452" v="2" actId="20577"/>
          <ac:spMkLst>
            <pc:docMk/>
            <pc:sldMk cId="2414905295" sldId="327"/>
            <ac:spMk id="8" creationId="{00000000-0000-0000-0000-000000000000}"/>
          </ac:spMkLst>
        </pc:spChg>
      </pc:sldChg>
      <pc:sldChg chg="delSp modSp delAnim">
        <pc:chgData name="Tristan Denley" userId="S::tristan.denley@laregents.edu::bc86bc43-e8e6-40b5-8b68-3cc99c3ae986" providerId="AD" clId="Web-{9A34356E-B134-1811-AA1F-4C97FB068B67}" dt="2024-02-02T17:00:55.682" v="1" actId="1076"/>
        <pc:sldMkLst>
          <pc:docMk/>
          <pc:sldMk cId="2222733330" sldId="348"/>
        </pc:sldMkLst>
        <pc:spChg chg="mod">
          <ac:chgData name="Tristan Denley" userId="S::tristan.denley@laregents.edu::bc86bc43-e8e6-40b5-8b68-3cc99c3ae986" providerId="AD" clId="Web-{9A34356E-B134-1811-AA1F-4C97FB068B67}" dt="2024-02-02T17:00:55.682" v="1" actId="1076"/>
          <ac:spMkLst>
            <pc:docMk/>
            <pc:sldMk cId="2222733330" sldId="348"/>
            <ac:spMk id="5" creationId="{00000000-0000-0000-0000-000000000000}"/>
          </ac:spMkLst>
        </pc:spChg>
        <pc:spChg chg="del">
          <ac:chgData name="Tristan Denley" userId="S::tristan.denley@laregents.edu::bc86bc43-e8e6-40b5-8b68-3cc99c3ae986" providerId="AD" clId="Web-{9A34356E-B134-1811-AA1F-4C97FB068B67}" dt="2024-02-02T17:00:50.603" v="0"/>
          <ac:spMkLst>
            <pc:docMk/>
            <pc:sldMk cId="2222733330" sldId="348"/>
            <ac:spMk id="10"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hris:Dropbox:Enzyme:Results:Enzyme%20cohort%201%20longitudinal%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Concurrent</c:v>
                </c:pt>
              </c:strCache>
            </c:strRef>
          </c:tx>
          <c:invertIfNegative val="0"/>
          <c:cat>
            <c:strRef>
              <c:f>Sheet1!$A$2:$A$3</c:f>
              <c:strCache>
                <c:ptCount val="2"/>
                <c:pt idx="0">
                  <c:v>Achievement</c:v>
                </c:pt>
                <c:pt idx="1">
                  <c:v>Self-Concept</c:v>
                </c:pt>
              </c:strCache>
            </c:strRef>
          </c:cat>
          <c:val>
            <c:numRef>
              <c:f>Sheet1!$B$2:$B$3</c:f>
              <c:numCache>
                <c:formatCode>General</c:formatCode>
                <c:ptCount val="2"/>
                <c:pt idx="0">
                  <c:v>0.456666666666667</c:v>
                </c:pt>
                <c:pt idx="1">
                  <c:v>5.7500000000000002E-2</c:v>
                </c:pt>
              </c:numCache>
            </c:numRef>
          </c:val>
          <c:extLst>
            <c:ext xmlns:c16="http://schemas.microsoft.com/office/drawing/2014/chart" uri="{C3380CC4-5D6E-409C-BE32-E72D297353CC}">
              <c16:uniqueId val="{00000000-7D1F-4D73-89F2-07E490E8EB9C}"/>
            </c:ext>
          </c:extLst>
        </c:ser>
        <c:ser>
          <c:idx val="1"/>
          <c:order val="1"/>
          <c:tx>
            <c:strRef>
              <c:f>Sheet1!$C$1</c:f>
              <c:strCache>
                <c:ptCount val="1"/>
                <c:pt idx="0">
                  <c:v>Prospective</c:v>
                </c:pt>
              </c:strCache>
            </c:strRef>
          </c:tx>
          <c:invertIfNegative val="0"/>
          <c:cat>
            <c:strRef>
              <c:f>Sheet1!$A$2:$A$3</c:f>
              <c:strCache>
                <c:ptCount val="2"/>
                <c:pt idx="0">
                  <c:v>Achievement</c:v>
                </c:pt>
                <c:pt idx="1">
                  <c:v>Self-Concept</c:v>
                </c:pt>
              </c:strCache>
            </c:strRef>
          </c:cat>
          <c:val>
            <c:numRef>
              <c:f>Sheet1!$C$2:$C$3</c:f>
              <c:numCache>
                <c:formatCode>General</c:formatCode>
                <c:ptCount val="2"/>
                <c:pt idx="0">
                  <c:v>0.38500000000000001</c:v>
                </c:pt>
                <c:pt idx="1">
                  <c:v>2.1666666666666699E-2</c:v>
                </c:pt>
              </c:numCache>
            </c:numRef>
          </c:val>
          <c:extLst>
            <c:ext xmlns:c16="http://schemas.microsoft.com/office/drawing/2014/chart" uri="{C3380CC4-5D6E-409C-BE32-E72D297353CC}">
              <c16:uniqueId val="{00000001-7D1F-4D73-89F2-07E490E8EB9C}"/>
            </c:ext>
          </c:extLst>
        </c:ser>
        <c:dLbls>
          <c:showLegendKey val="0"/>
          <c:showVal val="0"/>
          <c:showCatName val="0"/>
          <c:showSerName val="0"/>
          <c:showPercent val="0"/>
          <c:showBubbleSize val="0"/>
        </c:dLbls>
        <c:gapWidth val="150"/>
        <c:axId val="40183296"/>
        <c:axId val="113627072"/>
      </c:barChart>
      <c:catAx>
        <c:axId val="40183296"/>
        <c:scaling>
          <c:orientation val="minMax"/>
        </c:scaling>
        <c:delete val="0"/>
        <c:axPos val="b"/>
        <c:numFmt formatCode="General" sourceLinked="0"/>
        <c:majorTickMark val="out"/>
        <c:minorTickMark val="none"/>
        <c:tickLblPos val="nextTo"/>
        <c:crossAx val="113627072"/>
        <c:crosses val="autoZero"/>
        <c:auto val="1"/>
        <c:lblAlgn val="ctr"/>
        <c:lblOffset val="100"/>
        <c:noMultiLvlLbl val="0"/>
      </c:catAx>
      <c:valAx>
        <c:axId val="113627072"/>
        <c:scaling>
          <c:orientation val="minMax"/>
        </c:scaling>
        <c:delete val="0"/>
        <c:axPos val="l"/>
        <c:majorGridlines>
          <c:spPr>
            <a:ln>
              <a:noFill/>
            </a:ln>
          </c:spPr>
        </c:majorGridlines>
        <c:numFmt formatCode="#,##0.00" sourceLinked="0"/>
        <c:majorTickMark val="out"/>
        <c:minorTickMark val="none"/>
        <c:tickLblPos val="nextTo"/>
        <c:crossAx val="4018329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70539419087199"/>
          <c:y val="0.170454545454545"/>
          <c:w val="0.81535269709543601"/>
          <c:h val="0.66193181818181901"/>
        </c:manualLayout>
      </c:layout>
      <c:barChart>
        <c:barDir val="col"/>
        <c:grouping val="clustered"/>
        <c:varyColors val="0"/>
        <c:ser>
          <c:idx val="0"/>
          <c:order val="0"/>
          <c:tx>
            <c:strRef>
              <c:f>Sheet1!$B$1</c:f>
              <c:strCache>
                <c:ptCount val="1"/>
                <c:pt idx="0">
                  <c:v>Control</c:v>
                </c:pt>
              </c:strCache>
            </c:strRef>
          </c:tx>
          <c:spPr>
            <a:solidFill>
              <a:srgbClr val="FF5050"/>
            </a:solidFill>
          </c:spPr>
          <c:invertIfNegative val="0"/>
          <c:errBars>
            <c:errBarType val="both"/>
            <c:errValType val="fixedVal"/>
            <c:noEndCap val="0"/>
            <c:val val="0.28000000000000003"/>
          </c:errBars>
          <c:cat>
            <c:strRef>
              <c:f>Sheet1!$A$2:$A$3</c:f>
              <c:strCache>
                <c:ptCount val="2"/>
                <c:pt idx="0">
                  <c:v>Low Expectations</c:v>
                </c:pt>
                <c:pt idx="1">
                  <c:v>High Expectations</c:v>
                </c:pt>
              </c:strCache>
            </c:strRef>
          </c:cat>
          <c:val>
            <c:numRef>
              <c:f>Sheet1!$B$2:$B$3</c:f>
              <c:numCache>
                <c:formatCode>General</c:formatCode>
                <c:ptCount val="2"/>
                <c:pt idx="0">
                  <c:v>1.9880000000000011</c:v>
                </c:pt>
                <c:pt idx="1">
                  <c:v>2.5979999999999999</c:v>
                </c:pt>
              </c:numCache>
            </c:numRef>
          </c:val>
          <c:extLst>
            <c:ext xmlns:c16="http://schemas.microsoft.com/office/drawing/2014/chart" uri="{C3380CC4-5D6E-409C-BE32-E72D297353CC}">
              <c16:uniqueId val="{00000000-C21D-4CED-A7CE-F49F6420B9F1}"/>
            </c:ext>
          </c:extLst>
        </c:ser>
        <c:ser>
          <c:idx val="1"/>
          <c:order val="1"/>
          <c:tx>
            <c:strRef>
              <c:f>Sheet1!$C$1</c:f>
              <c:strCache>
                <c:ptCount val="1"/>
                <c:pt idx="0">
                  <c:v>Relevance</c:v>
                </c:pt>
              </c:strCache>
            </c:strRef>
          </c:tx>
          <c:spPr>
            <a:solidFill>
              <a:srgbClr val="0070C0"/>
            </a:solidFill>
          </c:spPr>
          <c:invertIfNegative val="0"/>
          <c:errBars>
            <c:errBarType val="both"/>
            <c:errValType val="stdErr"/>
            <c:noEndCap val="0"/>
          </c:errBars>
          <c:cat>
            <c:strRef>
              <c:f>Sheet1!$A$2:$A$3</c:f>
              <c:strCache>
                <c:ptCount val="2"/>
                <c:pt idx="0">
                  <c:v>Low Expectations</c:v>
                </c:pt>
                <c:pt idx="1">
                  <c:v>High Expectations</c:v>
                </c:pt>
              </c:strCache>
            </c:strRef>
          </c:cat>
          <c:val>
            <c:numRef>
              <c:f>Sheet1!$C$2:$C$3</c:f>
              <c:numCache>
                <c:formatCode>General</c:formatCode>
                <c:ptCount val="2"/>
                <c:pt idx="0">
                  <c:v>2.8059999999999992</c:v>
                </c:pt>
                <c:pt idx="1">
                  <c:v>2.4279999999999999</c:v>
                </c:pt>
              </c:numCache>
            </c:numRef>
          </c:val>
          <c:extLst>
            <c:ext xmlns:c16="http://schemas.microsoft.com/office/drawing/2014/chart" uri="{C3380CC4-5D6E-409C-BE32-E72D297353CC}">
              <c16:uniqueId val="{00000001-C21D-4CED-A7CE-F49F6420B9F1}"/>
            </c:ext>
          </c:extLst>
        </c:ser>
        <c:dLbls>
          <c:showLegendKey val="0"/>
          <c:showVal val="0"/>
          <c:showCatName val="0"/>
          <c:showSerName val="0"/>
          <c:showPercent val="0"/>
          <c:showBubbleSize val="0"/>
        </c:dLbls>
        <c:gapWidth val="150"/>
        <c:axId val="115587072"/>
        <c:axId val="107809024"/>
      </c:barChart>
      <c:catAx>
        <c:axId val="115587072"/>
        <c:scaling>
          <c:orientation val="minMax"/>
        </c:scaling>
        <c:delete val="0"/>
        <c:axPos val="b"/>
        <c:numFmt formatCode="General" sourceLinked="1"/>
        <c:majorTickMark val="out"/>
        <c:minorTickMark val="none"/>
        <c:tickLblPos val="nextTo"/>
        <c:txPr>
          <a:bodyPr rot="0" vert="horz"/>
          <a:lstStyle/>
          <a:p>
            <a:pPr>
              <a:defRPr/>
            </a:pPr>
            <a:endParaRPr lang="en-US"/>
          </a:p>
        </c:txPr>
        <c:crossAx val="107809024"/>
        <c:crosses val="autoZero"/>
        <c:auto val="1"/>
        <c:lblAlgn val="ctr"/>
        <c:lblOffset val="100"/>
        <c:noMultiLvlLbl val="0"/>
      </c:catAx>
      <c:valAx>
        <c:axId val="107809024"/>
        <c:scaling>
          <c:orientation val="minMax"/>
          <c:max val="4"/>
          <c:min val="1"/>
        </c:scaling>
        <c:delete val="0"/>
        <c:axPos val="l"/>
        <c:numFmt formatCode="#,##0.0" sourceLinked="0"/>
        <c:majorTickMark val="out"/>
        <c:minorTickMark val="none"/>
        <c:tickLblPos val="nextTo"/>
        <c:txPr>
          <a:bodyPr rot="0" vert="horz"/>
          <a:lstStyle/>
          <a:p>
            <a:pPr>
              <a:defRPr/>
            </a:pPr>
            <a:endParaRPr lang="en-US"/>
          </a:p>
        </c:txPr>
        <c:crossAx val="115587072"/>
        <c:crosses val="autoZero"/>
        <c:crossBetween val="between"/>
      </c:valAx>
    </c:plotArea>
    <c:legend>
      <c:legendPos val="r"/>
      <c:layout>
        <c:manualLayout>
          <c:xMode val="edge"/>
          <c:yMode val="edge"/>
          <c:x val="0.27791557632055502"/>
          <c:y val="3.03030303030303E-2"/>
          <c:w val="0.72208442367944603"/>
          <c:h val="8.4174978127734099E-2"/>
        </c:manualLayout>
      </c:layout>
      <c:overlay val="0"/>
    </c:legend>
    <c:plotVisOnly val="1"/>
    <c:dispBlanksAs val="gap"/>
    <c:showDLblsOverMax val="0"/>
  </c:chart>
  <c:spPr>
    <a:solidFill>
      <a:srgbClr val="FFFFFF"/>
    </a:solidFill>
    <a:ln>
      <a:noFill/>
    </a:ln>
  </c:spPr>
  <c:txPr>
    <a:bodyPr/>
    <a:lstStyle/>
    <a:p>
      <a:pPr>
        <a:defRPr sz="2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0">
                  <c:v>Overall</c:v>
                </c:pt>
                <c:pt idx="1">
                  <c:v>No Reflection</c:v>
                </c:pt>
                <c:pt idx="2">
                  <c:v>Reflection</c:v>
                </c:pt>
              </c:strCache>
            </c:strRef>
          </c:cat>
          <c:val>
            <c:numRef>
              <c:f>Sheet1!$B$2:$B$4</c:f>
              <c:numCache>
                <c:formatCode>General</c:formatCode>
                <c:ptCount val="3"/>
                <c:pt idx="0">
                  <c:v>0.34</c:v>
                </c:pt>
                <c:pt idx="1">
                  <c:v>0.05</c:v>
                </c:pt>
                <c:pt idx="2">
                  <c:v>0.41</c:v>
                </c:pt>
              </c:numCache>
            </c:numRef>
          </c:val>
          <c:extLst>
            <c:ext xmlns:c16="http://schemas.microsoft.com/office/drawing/2014/chart" uri="{C3380CC4-5D6E-409C-BE32-E72D297353CC}">
              <c16:uniqueId val="{00000000-73DF-48A8-8BAE-20F5C8FFBCA1}"/>
            </c:ext>
          </c:extLst>
        </c:ser>
        <c:dLbls>
          <c:showLegendKey val="0"/>
          <c:showVal val="0"/>
          <c:showCatName val="0"/>
          <c:showSerName val="0"/>
          <c:showPercent val="0"/>
          <c:showBubbleSize val="0"/>
        </c:dLbls>
        <c:gapWidth val="150"/>
        <c:axId val="115788288"/>
        <c:axId val="107813632"/>
      </c:barChart>
      <c:catAx>
        <c:axId val="115788288"/>
        <c:scaling>
          <c:orientation val="minMax"/>
        </c:scaling>
        <c:delete val="0"/>
        <c:axPos val="b"/>
        <c:numFmt formatCode="General" sourceLinked="0"/>
        <c:majorTickMark val="out"/>
        <c:minorTickMark val="none"/>
        <c:tickLblPos val="nextTo"/>
        <c:crossAx val="107813632"/>
        <c:crosses val="autoZero"/>
        <c:auto val="1"/>
        <c:lblAlgn val="ctr"/>
        <c:lblOffset val="100"/>
        <c:noMultiLvlLbl val="0"/>
      </c:catAx>
      <c:valAx>
        <c:axId val="107813632"/>
        <c:scaling>
          <c:orientation val="minMax"/>
          <c:max val="0.5"/>
        </c:scaling>
        <c:delete val="0"/>
        <c:axPos val="l"/>
        <c:majorGridlines>
          <c:spPr>
            <a:ln>
              <a:noFill/>
            </a:ln>
          </c:spPr>
        </c:majorGridlines>
        <c:numFmt formatCode="#,##0.00" sourceLinked="0"/>
        <c:majorTickMark val="out"/>
        <c:minorTickMark val="none"/>
        <c:tickLblPos val="nextTo"/>
        <c:crossAx val="11578828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'Teacher char ratings'!$C$4</c:f>
              <c:strCache>
                <c:ptCount val="1"/>
                <c:pt idx="0">
                  <c:v>No enzyme</c:v>
                </c:pt>
              </c:strCache>
            </c:strRef>
          </c:tx>
          <c:invertIfNegative val="0"/>
          <c:cat>
            <c:strRef>
              <c:f>'Teacher char ratings'!$B$5:$B$6</c:f>
              <c:strCache>
                <c:ptCount val="2"/>
                <c:pt idx="0">
                  <c:v>No camp</c:v>
                </c:pt>
                <c:pt idx="1">
                  <c:v>Camp</c:v>
                </c:pt>
              </c:strCache>
            </c:strRef>
          </c:cat>
          <c:val>
            <c:numRef>
              <c:f>'Teacher char ratings'!$C$5:$C$6</c:f>
              <c:numCache>
                <c:formatCode>General</c:formatCode>
                <c:ptCount val="2"/>
                <c:pt idx="0">
                  <c:v>2.8229799999999999E-2</c:v>
                </c:pt>
                <c:pt idx="1">
                  <c:v>-0.22485830000000001</c:v>
                </c:pt>
              </c:numCache>
            </c:numRef>
          </c:val>
          <c:extLst>
            <c:ext xmlns:c16="http://schemas.microsoft.com/office/drawing/2014/chart" uri="{C3380CC4-5D6E-409C-BE32-E72D297353CC}">
              <c16:uniqueId val="{00000000-9F3F-4A78-B848-1BC7729BE8A6}"/>
            </c:ext>
          </c:extLst>
        </c:ser>
        <c:ser>
          <c:idx val="1"/>
          <c:order val="1"/>
          <c:tx>
            <c:strRef>
              <c:f>'Teacher char ratings'!$D$4</c:f>
              <c:strCache>
                <c:ptCount val="1"/>
                <c:pt idx="0">
                  <c:v>Enzyme</c:v>
                </c:pt>
              </c:strCache>
            </c:strRef>
          </c:tx>
          <c:invertIfNegative val="0"/>
          <c:cat>
            <c:strRef>
              <c:f>'Teacher char ratings'!$B$5:$B$6</c:f>
              <c:strCache>
                <c:ptCount val="2"/>
                <c:pt idx="0">
                  <c:v>No camp</c:v>
                </c:pt>
                <c:pt idx="1">
                  <c:v>Camp</c:v>
                </c:pt>
              </c:strCache>
            </c:strRef>
          </c:cat>
          <c:val>
            <c:numRef>
              <c:f>'Teacher char ratings'!$D$5:$D$6</c:f>
              <c:numCache>
                <c:formatCode>General</c:formatCode>
                <c:ptCount val="2"/>
                <c:pt idx="0">
                  <c:v>-0.1980874</c:v>
                </c:pt>
                <c:pt idx="1">
                  <c:v>0.26025690000000001</c:v>
                </c:pt>
              </c:numCache>
            </c:numRef>
          </c:val>
          <c:extLst>
            <c:ext xmlns:c16="http://schemas.microsoft.com/office/drawing/2014/chart" uri="{C3380CC4-5D6E-409C-BE32-E72D297353CC}">
              <c16:uniqueId val="{00000001-9F3F-4A78-B848-1BC7729BE8A6}"/>
            </c:ext>
          </c:extLst>
        </c:ser>
        <c:dLbls>
          <c:showLegendKey val="0"/>
          <c:showVal val="0"/>
          <c:showCatName val="0"/>
          <c:showSerName val="0"/>
          <c:showPercent val="0"/>
          <c:showBubbleSize val="0"/>
        </c:dLbls>
        <c:gapWidth val="150"/>
        <c:axId val="43593728"/>
        <c:axId val="107540992"/>
      </c:barChart>
      <c:catAx>
        <c:axId val="43593728"/>
        <c:scaling>
          <c:orientation val="minMax"/>
        </c:scaling>
        <c:delete val="0"/>
        <c:axPos val="b"/>
        <c:numFmt formatCode="General" sourceLinked="0"/>
        <c:majorTickMark val="out"/>
        <c:minorTickMark val="none"/>
        <c:tickLblPos val="low"/>
        <c:crossAx val="107540992"/>
        <c:crosses val="autoZero"/>
        <c:auto val="1"/>
        <c:lblAlgn val="ctr"/>
        <c:lblOffset val="100"/>
        <c:noMultiLvlLbl val="0"/>
      </c:catAx>
      <c:valAx>
        <c:axId val="107540992"/>
        <c:scaling>
          <c:orientation val="minMax"/>
        </c:scaling>
        <c:delete val="0"/>
        <c:axPos val="l"/>
        <c:majorGridlines>
          <c:spPr>
            <a:ln>
              <a:noFill/>
            </a:ln>
          </c:spPr>
        </c:majorGridlines>
        <c:numFmt formatCode="General" sourceLinked="1"/>
        <c:majorTickMark val="out"/>
        <c:minorTickMark val="none"/>
        <c:tickLblPos val="nextTo"/>
        <c:crossAx val="4359372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D36CA-0DED-48FA-9BDE-7B363F7DE50F}" type="datetimeFigureOut">
              <a:rPr lang="en-US" smtClean="0"/>
              <a:t>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1B725-5860-4B6C-9E0C-C542713448E3}" type="slidenum">
              <a:rPr lang="en-US" smtClean="0"/>
              <a:t>‹#›</a:t>
            </a:fld>
            <a:endParaRPr lang="en-US"/>
          </a:p>
        </p:txBody>
      </p:sp>
    </p:spTree>
    <p:extLst>
      <p:ext uri="{BB962C8B-B14F-4D97-AF65-F5344CB8AC3E}">
        <p14:creationId xmlns:p14="http://schemas.microsoft.com/office/powerpoint/2010/main" val="4231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mj-lt"/>
              <a:buNone/>
              <a:tabLst>
                <a:tab pos="914400" algn="l"/>
              </a:tabLst>
            </a:pPr>
            <a:r>
              <a:rPr lang="en-US" sz="1200">
                <a:solidFill>
                  <a:srgbClr val="0A0A0A"/>
                </a:solidFill>
                <a:effectLst/>
                <a:latin typeface="Source Sans Pro" panose="020B0503030403020204" pitchFamily="34" charset="0"/>
                <a:ea typeface="Times New Roman" panose="02020603050405020304" pitchFamily="18" charset="0"/>
              </a:rPr>
              <a:t>This workshop focuses on how to adopt </a:t>
            </a:r>
            <a:r>
              <a:rPr lang="en-US" sz="1200">
                <a:solidFill>
                  <a:srgbClr val="4472C4"/>
                </a:solidFill>
                <a:effectLst/>
                <a:latin typeface="Source Sans Pro" panose="020B0503030403020204" pitchFamily="34" charset="0"/>
                <a:ea typeface="Times New Roman" panose="02020603050405020304" pitchFamily="18" charset="0"/>
              </a:rPr>
              <a:t>learning-mindset supportive</a:t>
            </a:r>
            <a:r>
              <a:rPr lang="en-US" sz="1200">
                <a:solidFill>
                  <a:srgbClr val="0A0A0A"/>
                </a:solidFill>
                <a:effectLst/>
                <a:latin typeface="Source Sans Pro" panose="020B0503030403020204" pitchFamily="34" charset="0"/>
                <a:ea typeface="Times New Roman" panose="02020603050405020304" pitchFamily="18" charset="0"/>
              </a:rPr>
              <a:t> curricular strategies that help students to identify with their chosen program of study and transfer skills and knowledge from the classroom into the workplace.</a:t>
            </a:r>
            <a:endParaRPr lang="en-US" sz="1000">
              <a:effectLst/>
              <a:latin typeface="Calibri" panose="020F0502020204030204" pitchFamily="34" charset="0"/>
              <a:ea typeface="Calibri" panose="020F0502020204030204" pitchFamily="34" charset="0"/>
            </a:endParaRPr>
          </a:p>
          <a:p>
            <a:r>
              <a:rPr lang="en-US"/>
              <a:t>https://www.laregents.edu/meauxmentum/ </a:t>
            </a:r>
          </a:p>
          <a:p>
            <a:r>
              <a:rPr lang="en-US"/>
              <a:t>Session outline: https://docs.google.com/document/d/1TNhCD-5DzfCCPv4grYxEmpUcfo1b-IGP/edit </a:t>
            </a:r>
          </a:p>
        </p:txBody>
      </p:sp>
      <p:sp>
        <p:nvSpPr>
          <p:cNvPr id="4" name="Slide Number Placeholder 3"/>
          <p:cNvSpPr>
            <a:spLocks noGrp="1"/>
          </p:cNvSpPr>
          <p:nvPr>
            <p:ph type="sldNum" sz="quarter" idx="5"/>
          </p:nvPr>
        </p:nvSpPr>
        <p:spPr/>
        <p:txBody>
          <a:bodyPr/>
          <a:lstStyle/>
          <a:p>
            <a:fld id="{87A1B725-5860-4B6C-9E0C-C542713448E3}" type="slidenum">
              <a:rPr lang="en-US" smtClean="0"/>
              <a:t>1</a:t>
            </a:fld>
            <a:endParaRPr lang="en-US"/>
          </a:p>
        </p:txBody>
      </p:sp>
    </p:spTree>
    <p:extLst>
      <p:ext uri="{BB962C8B-B14F-4D97-AF65-F5344CB8AC3E}">
        <p14:creationId xmlns:p14="http://schemas.microsoft.com/office/powerpoint/2010/main" val="297930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2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From Perkins (2009) a case study of a high</a:t>
            </a:r>
            <a:r>
              <a:rPr lang="en-US" baseline="0"/>
              <a:t> school physics classroom as reported in </a:t>
            </a:r>
            <a:r>
              <a:rPr lang="en-US" sz="1200" kern="1200">
                <a:solidFill>
                  <a:schemeClr val="tx1"/>
                </a:solidFill>
                <a:effectLst/>
                <a:latin typeface="+mn-lt"/>
                <a:ea typeface="+mn-ea"/>
                <a:cs typeface="+mn-cs"/>
              </a:rPr>
              <a:t>Engle, Lam, Meyer, &amp; Nix. (2012). How does expansive faming promote transfer? Several proposed explanation and a research agenda for investigating them. </a:t>
            </a:r>
            <a:r>
              <a:rPr lang="en-US" sz="1200" i="1" kern="1200">
                <a:solidFill>
                  <a:schemeClr val="tx1"/>
                </a:solidFill>
                <a:effectLst/>
                <a:latin typeface="+mn-lt"/>
                <a:ea typeface="+mn-ea"/>
                <a:cs typeface="+mn-cs"/>
              </a:rPr>
              <a:t>Educational Psychologist</a:t>
            </a:r>
            <a:r>
              <a:rPr lang="en-US"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sz="1200" b="0" i="0" u="none" strike="noStrike" kern="1200" baseline="0" err="1">
                <a:solidFill>
                  <a:schemeClr val="tx1"/>
                </a:solidFill>
                <a:latin typeface="+mn-lt"/>
                <a:ea typeface="+mn-ea"/>
                <a:cs typeface="+mn-cs"/>
              </a:rPr>
              <a:t>Perkins,D</a:t>
            </a:r>
            <a:r>
              <a:rPr lang="en-US" sz="1200" b="0" i="0" u="none" strike="noStrike" kern="1200" baseline="0">
                <a:solidFill>
                  <a:schemeClr val="tx1"/>
                </a:solidFill>
                <a:latin typeface="+mn-lt"/>
                <a:ea typeface="+mn-ea"/>
                <a:cs typeface="+mn-cs"/>
              </a:rPr>
              <a:t>. (2009). Making </a:t>
            </a:r>
            <a:r>
              <a:rPr lang="en-US" sz="1200" b="0" i="0" u="none" strike="noStrike" kern="1200" baseline="0" err="1">
                <a:solidFill>
                  <a:schemeClr val="tx1"/>
                </a:solidFill>
                <a:latin typeface="+mn-lt"/>
                <a:ea typeface="+mn-ea"/>
                <a:cs typeface="+mn-cs"/>
              </a:rPr>
              <a:t>learningwhole</a:t>
            </a:r>
            <a:r>
              <a:rPr lang="en-US" sz="1200" b="0" i="0" u="none" strike="noStrike" kern="1200" baseline="0">
                <a:solidFill>
                  <a:schemeClr val="tx1"/>
                </a:solidFill>
                <a:latin typeface="+mn-lt"/>
                <a:ea typeface="+mn-ea"/>
                <a:cs typeface="+mn-cs"/>
              </a:rPr>
              <a:t>: </a:t>
            </a:r>
            <a:r>
              <a:rPr lang="en-US" sz="1200" b="0" i="0" u="none" strike="noStrike" kern="1200" baseline="0" err="1">
                <a:solidFill>
                  <a:schemeClr val="tx1"/>
                </a:solidFill>
                <a:latin typeface="+mn-lt"/>
                <a:ea typeface="+mn-ea"/>
                <a:cs typeface="+mn-cs"/>
              </a:rPr>
              <a:t>Howseven</a:t>
            </a:r>
            <a:r>
              <a:rPr lang="en-US" sz="1200" b="0" i="0" u="none" strike="noStrike" kern="1200" baseline="0">
                <a:solidFill>
                  <a:schemeClr val="tx1"/>
                </a:solidFill>
                <a:latin typeface="+mn-lt"/>
                <a:ea typeface="+mn-ea"/>
                <a:cs typeface="+mn-cs"/>
              </a:rPr>
              <a:t> principles of teaching can transform education. San Francisco, CA: </a:t>
            </a:r>
            <a:r>
              <a:rPr lang="en-US" sz="1200" b="0" i="0" u="none" strike="noStrike" kern="1200" baseline="0" err="1">
                <a:solidFill>
                  <a:schemeClr val="tx1"/>
                </a:solidFill>
                <a:latin typeface="+mn-lt"/>
                <a:ea typeface="+mn-ea"/>
                <a:cs typeface="+mn-cs"/>
              </a:rPr>
              <a:t>Jossey</a:t>
            </a:r>
            <a:r>
              <a:rPr lang="en-US" sz="1200" b="0" i="0" u="none" strike="noStrike" kern="1200" baseline="0">
                <a:solidFill>
                  <a:schemeClr val="tx1"/>
                </a:solidFill>
                <a:latin typeface="+mn-lt"/>
                <a:ea typeface="+mn-ea"/>
                <a:cs typeface="+mn-cs"/>
              </a:rPr>
              <a:t>-Bass.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A1B725-5860-4B6C-9E0C-C542713448E3}" type="slidenum">
              <a:rPr lang="en-US" smtClean="0"/>
              <a:t>5</a:t>
            </a:fld>
            <a:endParaRPr lang="en-US"/>
          </a:p>
        </p:txBody>
      </p:sp>
    </p:spTree>
    <p:extLst>
      <p:ext uri="{BB962C8B-B14F-4D97-AF65-F5344CB8AC3E}">
        <p14:creationId xmlns:p14="http://schemas.microsoft.com/office/powerpoint/2010/main" val="12950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6da2cdcc85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26da2cdcc85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https://media2-production.mightynetworks.com/asset/27037112/Introduction_to_Mindset_GPS_Transcript.pdf</a:t>
            </a:r>
            <a:endParaRPr/>
          </a:p>
        </p:txBody>
      </p:sp>
    </p:spTree>
    <p:extLst>
      <p:ext uri="{BB962C8B-B14F-4D97-AF65-F5344CB8AC3E}">
        <p14:creationId xmlns:p14="http://schemas.microsoft.com/office/powerpoint/2010/main" val="131702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a:t>
            </a:r>
          </a:p>
          <a:p>
            <a:pPr lvl="1"/>
            <a:r>
              <a:rPr lang="en-US"/>
              <a:t>My story</a:t>
            </a:r>
          </a:p>
          <a:p>
            <a:pPr lvl="1"/>
            <a:r>
              <a:rPr lang="en-US"/>
              <a:t>The wire clip</a:t>
            </a:r>
          </a:p>
          <a:p>
            <a:pPr lvl="1"/>
            <a:r>
              <a:rPr lang="en-US"/>
              <a:t>Physics class example</a:t>
            </a:r>
          </a:p>
          <a:p>
            <a:pPr lvl="1"/>
            <a:r>
              <a:rPr lang="en-US"/>
              <a:t>German/math study</a:t>
            </a:r>
          </a:p>
          <a:p>
            <a:endParaRPr lang="en-US"/>
          </a:p>
        </p:txBody>
      </p:sp>
      <p:sp>
        <p:nvSpPr>
          <p:cNvPr id="4" name="Slide Number Placeholder 3"/>
          <p:cNvSpPr>
            <a:spLocks noGrp="1"/>
          </p:cNvSpPr>
          <p:nvPr>
            <p:ph type="sldNum" sz="quarter" idx="10"/>
          </p:nvPr>
        </p:nvSpPr>
        <p:spPr/>
        <p:txBody>
          <a:bodyPr/>
          <a:lstStyle/>
          <a:p>
            <a:fld id="{87A1B725-5860-4B6C-9E0C-C542713448E3}" type="slidenum">
              <a:rPr lang="en-US" smtClean="0"/>
              <a:t>11</a:t>
            </a:fld>
            <a:endParaRPr lang="en-US"/>
          </a:p>
        </p:txBody>
      </p:sp>
    </p:spTree>
    <p:extLst>
      <p:ext uri="{BB962C8B-B14F-4D97-AF65-F5344CB8AC3E}">
        <p14:creationId xmlns:p14="http://schemas.microsoft.com/office/powerpoint/2010/main" val="180278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NSCC via Jessica Rabb</a:t>
            </a:r>
          </a:p>
        </p:txBody>
      </p:sp>
      <p:sp>
        <p:nvSpPr>
          <p:cNvPr id="4" name="Slide Number Placeholder 3"/>
          <p:cNvSpPr>
            <a:spLocks noGrp="1"/>
          </p:cNvSpPr>
          <p:nvPr>
            <p:ph type="sldNum" sz="quarter" idx="5"/>
          </p:nvPr>
        </p:nvSpPr>
        <p:spPr/>
        <p:txBody>
          <a:bodyPr/>
          <a:lstStyle/>
          <a:p>
            <a:fld id="{87A1B725-5860-4B6C-9E0C-C542713448E3}" type="slidenum">
              <a:rPr lang="en-US" smtClean="0"/>
              <a:t>12</a:t>
            </a:fld>
            <a:endParaRPr lang="en-US"/>
          </a:p>
        </p:txBody>
      </p:sp>
    </p:spTree>
    <p:extLst>
      <p:ext uri="{BB962C8B-B14F-4D97-AF65-F5344CB8AC3E}">
        <p14:creationId xmlns:p14="http://schemas.microsoft.com/office/powerpoint/2010/main" val="164562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a:t>Error bars represent +/- 2SEM</a:t>
            </a:r>
          </a:p>
        </p:txBody>
      </p:sp>
      <p:sp>
        <p:nvSpPr>
          <p:cNvPr id="92164" name="Slide Number Placeholder 3"/>
          <p:cNvSpPr>
            <a:spLocks noGrp="1"/>
          </p:cNvSpPr>
          <p:nvPr>
            <p:ph type="sldNum" sz="quarter" idx="5"/>
          </p:nvPr>
        </p:nvSpPr>
        <p:spPr>
          <a:noFill/>
        </p:spPr>
        <p:txBody>
          <a:bodyPr/>
          <a:lstStyle/>
          <a:p>
            <a:fld id="{BDFBBD35-F713-4251-B29D-16C9F3DC620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van </a:t>
            </a:r>
            <a:r>
              <a:rPr lang="en-US" sz="1200" kern="1200" err="1">
                <a:solidFill>
                  <a:schemeClr val="tx1"/>
                </a:solidFill>
                <a:effectLst/>
                <a:latin typeface="+mn-lt"/>
                <a:ea typeface="+mn-ea"/>
                <a:cs typeface="+mn-cs"/>
              </a:rPr>
              <a:t>Goethem</a:t>
            </a:r>
            <a:r>
              <a:rPr lang="en-US" sz="1200" kern="1200">
                <a:solidFill>
                  <a:schemeClr val="tx1"/>
                </a:solidFill>
                <a:effectLst/>
                <a:latin typeface="+mn-lt"/>
                <a:ea typeface="+mn-ea"/>
                <a:cs typeface="+mn-cs"/>
              </a:rPr>
              <a:t>, van Hoof, </a:t>
            </a:r>
            <a:r>
              <a:rPr lang="en-US" sz="1200" kern="1200" err="1">
                <a:solidFill>
                  <a:schemeClr val="tx1"/>
                </a:solidFill>
                <a:effectLst/>
                <a:latin typeface="+mn-lt"/>
                <a:ea typeface="+mn-ea"/>
                <a:cs typeface="+mn-cs"/>
              </a:rPr>
              <a:t>Orobio</a:t>
            </a:r>
            <a:r>
              <a:rPr lang="en-US" sz="1200" kern="1200">
                <a:solidFill>
                  <a:schemeClr val="tx1"/>
                </a:solidFill>
                <a:effectLst/>
                <a:latin typeface="+mn-lt"/>
                <a:ea typeface="+mn-ea"/>
                <a:cs typeface="+mn-cs"/>
              </a:rPr>
              <a:t> de Castro, Van </a:t>
            </a:r>
            <a:r>
              <a:rPr lang="en-US" sz="1200" kern="1200" err="1">
                <a:solidFill>
                  <a:schemeClr val="tx1"/>
                </a:solidFill>
                <a:effectLst/>
                <a:latin typeface="+mn-lt"/>
                <a:ea typeface="+mn-ea"/>
                <a:cs typeface="+mn-cs"/>
              </a:rPr>
              <a:t>Aken</a:t>
            </a:r>
            <a:r>
              <a:rPr lang="en-US" sz="1200" kern="1200">
                <a:solidFill>
                  <a:schemeClr val="tx1"/>
                </a:solidFill>
                <a:effectLst/>
                <a:latin typeface="+mn-lt"/>
                <a:ea typeface="+mn-ea"/>
                <a:cs typeface="+mn-cs"/>
              </a:rPr>
              <a:t>, &amp; Hart (2014). The role of reflection in the effects of </a:t>
            </a:r>
            <a:r>
              <a:rPr lang="en-US" sz="1200" kern="1200" err="1">
                <a:solidFill>
                  <a:schemeClr val="tx1"/>
                </a:solidFill>
                <a:effectLst/>
                <a:latin typeface="+mn-lt"/>
                <a:ea typeface="+mn-ea"/>
                <a:cs typeface="+mn-cs"/>
              </a:rPr>
              <a:t>ocmunity</a:t>
            </a:r>
            <a:r>
              <a:rPr lang="en-US" sz="1200" kern="1200">
                <a:solidFill>
                  <a:schemeClr val="tx1"/>
                </a:solidFill>
                <a:effectLst/>
                <a:latin typeface="+mn-lt"/>
                <a:ea typeface="+mn-ea"/>
                <a:cs typeface="+mn-cs"/>
              </a:rPr>
              <a:t> service on adolescent development: A meta-analysis. </a:t>
            </a:r>
            <a:r>
              <a:rPr lang="en-US" sz="1200" i="1" kern="1200">
                <a:solidFill>
                  <a:schemeClr val="tx1"/>
                </a:solidFill>
                <a:effectLst/>
                <a:latin typeface="+mn-lt"/>
                <a:ea typeface="+mn-ea"/>
                <a:cs typeface="+mn-cs"/>
              </a:rPr>
              <a:t>Child Development</a:t>
            </a:r>
            <a:r>
              <a:rPr lang="en-US" sz="1200" kern="1200">
                <a:solidFill>
                  <a:schemeClr val="tx1"/>
                </a:solidFill>
                <a:effectLst/>
                <a:latin typeface="+mn-lt"/>
                <a:ea typeface="+mn-ea"/>
                <a:cs typeface="+mn-cs"/>
              </a:rPr>
              <a:t>.</a:t>
            </a:r>
          </a:p>
          <a:p>
            <a:pPr lvl="2"/>
            <a:r>
              <a:rPr lang="en-US" sz="1200" kern="1200">
                <a:solidFill>
                  <a:schemeClr val="tx1"/>
                </a:solidFill>
                <a:effectLst/>
                <a:latin typeface="+mn-lt"/>
                <a:ea typeface="+mn-ea"/>
                <a:cs typeface="+mn-cs"/>
              </a:rPr>
              <a:t>N=49 studies with control group, N = 24,497, ages 12-20</a:t>
            </a:r>
          </a:p>
          <a:p>
            <a:pPr lvl="2"/>
            <a:r>
              <a:rPr lang="en-US" sz="1200" kern="1200">
                <a:solidFill>
                  <a:schemeClr val="tx1"/>
                </a:solidFill>
                <a:effectLst/>
                <a:latin typeface="+mn-lt"/>
                <a:ea typeface="+mn-ea"/>
                <a:cs typeface="+mn-cs"/>
              </a:rPr>
              <a:t>Positive benefit of service learning (also includes community service and volunteering) only if reflection included ES = .41 v. .05)</a:t>
            </a:r>
          </a:p>
          <a:p>
            <a:pPr lvl="2"/>
            <a:r>
              <a:rPr lang="en-US" sz="1200" kern="1200">
                <a:solidFill>
                  <a:schemeClr val="tx1"/>
                </a:solidFill>
                <a:effectLst/>
                <a:latin typeface="+mn-lt"/>
                <a:ea typeface="+mn-ea"/>
                <a:cs typeface="+mn-cs"/>
              </a:rPr>
              <a:t>Classroom reflection had largest effect size</a:t>
            </a:r>
          </a:p>
          <a:p>
            <a:pPr lvl="2"/>
            <a:r>
              <a:rPr lang="en-US" sz="1200" kern="1200">
                <a:solidFill>
                  <a:schemeClr val="tx1"/>
                </a:solidFill>
                <a:effectLst/>
                <a:latin typeface="+mn-lt"/>
                <a:ea typeface="+mn-ea"/>
                <a:cs typeface="+mn-cs"/>
              </a:rPr>
              <a:t>Quality of reflection had a small effect</a:t>
            </a:r>
          </a:p>
          <a:p>
            <a:pPr lvl="2"/>
            <a:r>
              <a:rPr lang="en-US" sz="1200" kern="1200">
                <a:solidFill>
                  <a:schemeClr val="tx1"/>
                </a:solidFill>
                <a:effectLst/>
                <a:latin typeface="+mn-lt"/>
                <a:ea typeface="+mn-ea"/>
                <a:cs typeface="+mn-cs"/>
              </a:rPr>
              <a:t># of hours served increased benefits of service-learning only if reflection is included</a:t>
            </a:r>
          </a:p>
          <a:p>
            <a:pPr lvl="2"/>
            <a:r>
              <a:rPr lang="en-US" sz="1200" kern="1200">
                <a:solidFill>
                  <a:schemeClr val="tx1"/>
                </a:solidFill>
                <a:effectLst/>
                <a:latin typeface="+mn-lt"/>
                <a:ea typeface="+mn-ea"/>
                <a:cs typeface="+mn-cs"/>
              </a:rPr>
              <a:t>Older adolescents benefitted more only with reflection</a:t>
            </a:r>
          </a:p>
          <a:p>
            <a:pPr lvl="2"/>
            <a:r>
              <a:rPr lang="en-US" sz="1200" kern="1200">
                <a:solidFill>
                  <a:schemeClr val="tx1"/>
                </a:solidFill>
                <a:effectLst/>
                <a:latin typeface="+mn-lt"/>
                <a:ea typeface="+mn-ea"/>
                <a:cs typeface="+mn-cs"/>
              </a:rPr>
              <a:t>Type of community service, type of reflection, and most student characteristics did not moderate the effect</a:t>
            </a:r>
          </a:p>
          <a:p>
            <a:pPr lvl="2"/>
            <a:r>
              <a:rPr lang="en-US" sz="1200" kern="1200">
                <a:solidFill>
                  <a:schemeClr val="tx1"/>
                </a:solidFill>
                <a:effectLst/>
                <a:latin typeface="+mn-lt"/>
                <a:ea typeface="+mn-ea"/>
                <a:cs typeface="+mn-cs"/>
              </a:rPr>
              <a:t>Frequency of reflection increased benefits</a:t>
            </a:r>
          </a:p>
          <a:p>
            <a:pPr lvl="2"/>
            <a:r>
              <a:rPr lang="en-US" sz="1200" kern="1200">
                <a:solidFill>
                  <a:schemeClr val="tx1"/>
                </a:solidFill>
                <a:effectLst/>
                <a:latin typeface="+mn-lt"/>
                <a:ea typeface="+mn-ea"/>
                <a:cs typeface="+mn-cs"/>
              </a:rPr>
              <a:t>Strongest effects when content of reflection matched content of outcomes (civic attitudes measured and </a:t>
            </a:r>
            <a:r>
              <a:rPr lang="en-US" sz="1200" kern="1200" err="1">
                <a:solidFill>
                  <a:schemeClr val="tx1"/>
                </a:solidFill>
                <a:effectLst/>
                <a:latin typeface="+mn-lt"/>
                <a:ea typeface="+mn-ea"/>
                <a:cs typeface="+mn-cs"/>
              </a:rPr>
              <a:t>reflectcion</a:t>
            </a:r>
            <a:r>
              <a:rPr lang="en-US" sz="1200" kern="1200">
                <a:solidFill>
                  <a:schemeClr val="tx1"/>
                </a:solidFill>
                <a:effectLst/>
                <a:latin typeface="+mn-lt"/>
                <a:ea typeface="+mn-ea"/>
                <a:cs typeface="+mn-cs"/>
              </a:rPr>
              <a:t> was on civic attitudes)</a:t>
            </a:r>
          </a:p>
          <a:p>
            <a:endParaRPr lang="en-US"/>
          </a:p>
        </p:txBody>
      </p:sp>
      <p:sp>
        <p:nvSpPr>
          <p:cNvPr id="4" name="Slide Number Placeholder 3"/>
          <p:cNvSpPr>
            <a:spLocks noGrp="1"/>
          </p:cNvSpPr>
          <p:nvPr>
            <p:ph type="sldNum" sz="quarter" idx="10"/>
          </p:nvPr>
        </p:nvSpPr>
        <p:spPr/>
        <p:txBody>
          <a:bodyPr/>
          <a:lstStyle/>
          <a:p>
            <a:fld id="{87A1B725-5860-4B6C-9E0C-C542713448E3}" type="slidenum">
              <a:rPr lang="en-US" smtClean="0"/>
              <a:t>21</a:t>
            </a:fld>
            <a:endParaRPr lang="en-US"/>
          </a:p>
        </p:txBody>
      </p:sp>
    </p:spTree>
    <p:extLst>
      <p:ext uri="{BB962C8B-B14F-4D97-AF65-F5344CB8AC3E}">
        <p14:creationId xmlns:p14="http://schemas.microsoft.com/office/powerpoint/2010/main" val="22824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van </a:t>
            </a:r>
            <a:r>
              <a:rPr lang="en-US" sz="1200" kern="1200" err="1">
                <a:solidFill>
                  <a:schemeClr val="tx1"/>
                </a:solidFill>
                <a:effectLst/>
                <a:latin typeface="+mn-lt"/>
                <a:ea typeface="+mn-ea"/>
                <a:cs typeface="+mn-cs"/>
              </a:rPr>
              <a:t>Goethem</a:t>
            </a:r>
            <a:r>
              <a:rPr lang="en-US" sz="1200" kern="1200">
                <a:solidFill>
                  <a:schemeClr val="tx1"/>
                </a:solidFill>
                <a:effectLst/>
                <a:latin typeface="+mn-lt"/>
                <a:ea typeface="+mn-ea"/>
                <a:cs typeface="+mn-cs"/>
              </a:rPr>
              <a:t>, van Hoof, </a:t>
            </a:r>
            <a:r>
              <a:rPr lang="en-US" sz="1200" kern="1200" err="1">
                <a:solidFill>
                  <a:schemeClr val="tx1"/>
                </a:solidFill>
                <a:effectLst/>
                <a:latin typeface="+mn-lt"/>
                <a:ea typeface="+mn-ea"/>
                <a:cs typeface="+mn-cs"/>
              </a:rPr>
              <a:t>Orobio</a:t>
            </a:r>
            <a:r>
              <a:rPr lang="en-US" sz="1200" kern="1200">
                <a:solidFill>
                  <a:schemeClr val="tx1"/>
                </a:solidFill>
                <a:effectLst/>
                <a:latin typeface="+mn-lt"/>
                <a:ea typeface="+mn-ea"/>
                <a:cs typeface="+mn-cs"/>
              </a:rPr>
              <a:t> de Castro, Van </a:t>
            </a:r>
            <a:r>
              <a:rPr lang="en-US" sz="1200" kern="1200" err="1">
                <a:solidFill>
                  <a:schemeClr val="tx1"/>
                </a:solidFill>
                <a:effectLst/>
                <a:latin typeface="+mn-lt"/>
                <a:ea typeface="+mn-ea"/>
                <a:cs typeface="+mn-cs"/>
              </a:rPr>
              <a:t>Aken</a:t>
            </a:r>
            <a:r>
              <a:rPr lang="en-US" sz="1200" kern="1200">
                <a:solidFill>
                  <a:schemeClr val="tx1"/>
                </a:solidFill>
                <a:effectLst/>
                <a:latin typeface="+mn-lt"/>
                <a:ea typeface="+mn-ea"/>
                <a:cs typeface="+mn-cs"/>
              </a:rPr>
              <a:t>, &amp; Hart (2014). The role of reflection in the effects of </a:t>
            </a:r>
            <a:r>
              <a:rPr lang="en-US" sz="1200" kern="1200" err="1">
                <a:solidFill>
                  <a:schemeClr val="tx1"/>
                </a:solidFill>
                <a:effectLst/>
                <a:latin typeface="+mn-lt"/>
                <a:ea typeface="+mn-ea"/>
                <a:cs typeface="+mn-cs"/>
              </a:rPr>
              <a:t>ocmunity</a:t>
            </a:r>
            <a:r>
              <a:rPr lang="en-US" sz="1200" kern="1200">
                <a:solidFill>
                  <a:schemeClr val="tx1"/>
                </a:solidFill>
                <a:effectLst/>
                <a:latin typeface="+mn-lt"/>
                <a:ea typeface="+mn-ea"/>
                <a:cs typeface="+mn-cs"/>
              </a:rPr>
              <a:t> service on adolescent development: A meta-analysis. </a:t>
            </a:r>
            <a:r>
              <a:rPr lang="en-US" sz="1200" i="1" kern="1200">
                <a:solidFill>
                  <a:schemeClr val="tx1"/>
                </a:solidFill>
                <a:effectLst/>
                <a:latin typeface="+mn-lt"/>
                <a:ea typeface="+mn-ea"/>
                <a:cs typeface="+mn-cs"/>
              </a:rPr>
              <a:t>Child Development</a:t>
            </a:r>
            <a:r>
              <a:rPr lang="en-US" sz="1200" kern="1200">
                <a:solidFill>
                  <a:schemeClr val="tx1"/>
                </a:solidFill>
                <a:effectLst/>
                <a:latin typeface="+mn-lt"/>
                <a:ea typeface="+mn-ea"/>
                <a:cs typeface="+mn-cs"/>
              </a:rPr>
              <a:t>.</a:t>
            </a:r>
          </a:p>
          <a:p>
            <a:pPr lvl="2"/>
            <a:r>
              <a:rPr lang="en-US" sz="1200" kern="1200">
                <a:solidFill>
                  <a:schemeClr val="tx1"/>
                </a:solidFill>
                <a:effectLst/>
                <a:latin typeface="+mn-lt"/>
                <a:ea typeface="+mn-ea"/>
                <a:cs typeface="+mn-cs"/>
              </a:rPr>
              <a:t>N=49 studies with control group, N = 24,497, ages 12-20</a:t>
            </a:r>
          </a:p>
          <a:p>
            <a:pPr lvl="2"/>
            <a:r>
              <a:rPr lang="en-US" sz="1200" kern="1200">
                <a:solidFill>
                  <a:schemeClr val="tx1"/>
                </a:solidFill>
                <a:effectLst/>
                <a:latin typeface="+mn-lt"/>
                <a:ea typeface="+mn-ea"/>
                <a:cs typeface="+mn-cs"/>
              </a:rPr>
              <a:t>Positive benefit of service learning (also includes community service and volunteering) only if reflection included ES = .41 v. .05)</a:t>
            </a:r>
          </a:p>
          <a:p>
            <a:pPr lvl="2"/>
            <a:r>
              <a:rPr lang="en-US" sz="1200" kern="1200">
                <a:solidFill>
                  <a:schemeClr val="tx1"/>
                </a:solidFill>
                <a:effectLst/>
                <a:latin typeface="+mn-lt"/>
                <a:ea typeface="+mn-ea"/>
                <a:cs typeface="+mn-cs"/>
              </a:rPr>
              <a:t>Classroom reflection had largest effect size</a:t>
            </a:r>
          </a:p>
          <a:p>
            <a:pPr lvl="2"/>
            <a:r>
              <a:rPr lang="en-US" sz="1200" kern="1200">
                <a:solidFill>
                  <a:schemeClr val="tx1"/>
                </a:solidFill>
                <a:effectLst/>
                <a:latin typeface="+mn-lt"/>
                <a:ea typeface="+mn-ea"/>
                <a:cs typeface="+mn-cs"/>
              </a:rPr>
              <a:t>Quality of reflection had a small effect</a:t>
            </a:r>
          </a:p>
          <a:p>
            <a:pPr lvl="2"/>
            <a:r>
              <a:rPr lang="en-US" sz="1200" kern="1200">
                <a:solidFill>
                  <a:schemeClr val="tx1"/>
                </a:solidFill>
                <a:effectLst/>
                <a:latin typeface="+mn-lt"/>
                <a:ea typeface="+mn-ea"/>
                <a:cs typeface="+mn-cs"/>
              </a:rPr>
              <a:t># of hours served increased benefits of service-learning only if reflection is included</a:t>
            </a:r>
          </a:p>
          <a:p>
            <a:pPr lvl="2"/>
            <a:r>
              <a:rPr lang="en-US" sz="1200" kern="1200">
                <a:solidFill>
                  <a:schemeClr val="tx1"/>
                </a:solidFill>
                <a:effectLst/>
                <a:latin typeface="+mn-lt"/>
                <a:ea typeface="+mn-ea"/>
                <a:cs typeface="+mn-cs"/>
              </a:rPr>
              <a:t>Older adolescents benefitted more only with reflection</a:t>
            </a:r>
          </a:p>
          <a:p>
            <a:pPr lvl="2"/>
            <a:r>
              <a:rPr lang="en-US" sz="1200" kern="1200">
                <a:solidFill>
                  <a:schemeClr val="tx1"/>
                </a:solidFill>
                <a:effectLst/>
                <a:latin typeface="+mn-lt"/>
                <a:ea typeface="+mn-ea"/>
                <a:cs typeface="+mn-cs"/>
              </a:rPr>
              <a:t>Type of community service, type of reflection, and most student characteristics did not moderate the effect</a:t>
            </a:r>
          </a:p>
          <a:p>
            <a:pPr lvl="2"/>
            <a:r>
              <a:rPr lang="en-US" sz="1200" kern="1200">
                <a:solidFill>
                  <a:schemeClr val="tx1"/>
                </a:solidFill>
                <a:effectLst/>
                <a:latin typeface="+mn-lt"/>
                <a:ea typeface="+mn-ea"/>
                <a:cs typeface="+mn-cs"/>
              </a:rPr>
              <a:t>Frequency of reflection increased benefits</a:t>
            </a:r>
          </a:p>
          <a:p>
            <a:pPr lvl="2"/>
            <a:r>
              <a:rPr lang="en-US" sz="1200" kern="1200">
                <a:solidFill>
                  <a:schemeClr val="tx1"/>
                </a:solidFill>
                <a:effectLst/>
                <a:latin typeface="+mn-lt"/>
                <a:ea typeface="+mn-ea"/>
                <a:cs typeface="+mn-cs"/>
              </a:rPr>
              <a:t>Strongest effects when content of reflection matched content of outcomes (civic attitudes measured and </a:t>
            </a:r>
            <a:r>
              <a:rPr lang="en-US" sz="1200" kern="1200" err="1">
                <a:solidFill>
                  <a:schemeClr val="tx1"/>
                </a:solidFill>
                <a:effectLst/>
                <a:latin typeface="+mn-lt"/>
                <a:ea typeface="+mn-ea"/>
                <a:cs typeface="+mn-cs"/>
              </a:rPr>
              <a:t>reflectcion</a:t>
            </a:r>
            <a:r>
              <a:rPr lang="en-US" sz="1200" kern="1200">
                <a:solidFill>
                  <a:schemeClr val="tx1"/>
                </a:solidFill>
                <a:effectLst/>
                <a:latin typeface="+mn-lt"/>
                <a:ea typeface="+mn-ea"/>
                <a:cs typeface="+mn-cs"/>
              </a:rPr>
              <a:t> was on civic attitudes)</a:t>
            </a:r>
          </a:p>
          <a:p>
            <a:endParaRPr lang="en-US"/>
          </a:p>
        </p:txBody>
      </p:sp>
      <p:sp>
        <p:nvSpPr>
          <p:cNvPr id="4" name="Slide Number Placeholder 3"/>
          <p:cNvSpPr>
            <a:spLocks noGrp="1"/>
          </p:cNvSpPr>
          <p:nvPr>
            <p:ph type="sldNum" sz="quarter" idx="10"/>
          </p:nvPr>
        </p:nvSpPr>
        <p:spPr/>
        <p:txBody>
          <a:bodyPr/>
          <a:lstStyle/>
          <a:p>
            <a:fld id="{87A1B725-5860-4B6C-9E0C-C542713448E3}" type="slidenum">
              <a:rPr lang="en-US" smtClean="0"/>
              <a:t>22</a:t>
            </a:fld>
            <a:endParaRPr lang="en-US"/>
          </a:p>
        </p:txBody>
      </p:sp>
    </p:spTree>
    <p:extLst>
      <p:ext uri="{BB962C8B-B14F-4D97-AF65-F5344CB8AC3E}">
        <p14:creationId xmlns:p14="http://schemas.microsoft.com/office/powerpoint/2010/main" val="22824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429A87-4DAB-47D9-8A4E-C2698676304C}"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134488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29A87-4DAB-47D9-8A4E-C2698676304C}"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6726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29A87-4DAB-47D9-8A4E-C2698676304C}"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248550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12DA55-C05C-5E41-B558-B4BBAB3CE746}" type="slidenum">
              <a:rPr lang="en-US"/>
              <a:pPr/>
              <a:t>‹#›</a:t>
            </a:fld>
            <a:endParaRPr lang="en-US"/>
          </a:p>
        </p:txBody>
      </p:sp>
    </p:spTree>
    <p:extLst>
      <p:ext uri="{BB962C8B-B14F-4D97-AF65-F5344CB8AC3E}">
        <p14:creationId xmlns:p14="http://schemas.microsoft.com/office/powerpoint/2010/main" val="393189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or Papers">
  <p:cSld name="For Papers">
    <p:spTree>
      <p:nvGrpSpPr>
        <p:cNvPr id="1" name="Shape 100"/>
        <p:cNvGrpSpPr/>
        <p:nvPr/>
      </p:nvGrpSpPr>
      <p:grpSpPr>
        <a:xfrm>
          <a:off x="0" y="0"/>
          <a:ext cx="0" cy="0"/>
          <a:chOff x="0" y="0"/>
          <a:chExt cx="0" cy="0"/>
        </a:xfrm>
      </p:grpSpPr>
      <p:sp>
        <p:nvSpPr>
          <p:cNvPr id="101" name="Google Shape;101;p39"/>
          <p:cNvSpPr/>
          <p:nvPr/>
        </p:nvSpPr>
        <p:spPr>
          <a:xfrm>
            <a:off x="684963" y="6466522"/>
            <a:ext cx="805144" cy="635002"/>
          </a:xfrm>
          <a:prstGeom prst="rect">
            <a:avLst/>
          </a:prstGeom>
          <a:solidFill>
            <a:srgbClr val="FFFFFF"/>
          </a:solidFill>
          <a:ln>
            <a:noFill/>
          </a:ln>
        </p:spPr>
        <p:txBody>
          <a:bodyPr spcFirstLastPara="1" wrap="square" lIns="26775" tIns="26775" rIns="26775" bIns="2677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525" b="0" i="0" u="none" strike="noStrike" cap="none">
              <a:solidFill>
                <a:srgbClr val="000000"/>
              </a:solidFill>
              <a:latin typeface="Arial"/>
              <a:ea typeface="Arial"/>
              <a:cs typeface="Arial"/>
              <a:sym typeface="Arial"/>
            </a:endParaRPr>
          </a:p>
        </p:txBody>
      </p:sp>
      <p:sp>
        <p:nvSpPr>
          <p:cNvPr id="102" name="Google Shape;102;p39"/>
          <p:cNvSpPr txBox="1">
            <a:spLocks noGrp="1"/>
          </p:cNvSpPr>
          <p:nvPr>
            <p:ph type="sldNum" idx="12"/>
          </p:nvPr>
        </p:nvSpPr>
        <p:spPr>
          <a:xfrm>
            <a:off x="4482333" y="6509743"/>
            <a:ext cx="172639" cy="249235"/>
          </a:xfrm>
          <a:prstGeom prst="rect">
            <a:avLst/>
          </a:prstGeom>
          <a:noFill/>
          <a:ln>
            <a:noFill/>
          </a:ln>
        </p:spPr>
        <p:txBody>
          <a:bodyPr spcFirstLastPara="1" wrap="square" lIns="71425" tIns="71425" rIns="71425" bIns="71425" anchor="t" anchorCtr="0">
            <a:norm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000000"/>
                </a:solidFill>
                <a:latin typeface="Gill Sans"/>
                <a:ea typeface="Gill Sans"/>
                <a:cs typeface="Gill Sans"/>
                <a:sym typeface="Gill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75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29A87-4DAB-47D9-8A4E-C2698676304C}"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359003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429A87-4DAB-47D9-8A4E-C2698676304C}"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306093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429A87-4DAB-47D9-8A4E-C2698676304C}"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165784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429A87-4DAB-47D9-8A4E-C2698676304C}"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413539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429A87-4DAB-47D9-8A4E-C2698676304C}"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219629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29A87-4DAB-47D9-8A4E-C2698676304C}"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30760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429A87-4DAB-47D9-8A4E-C2698676304C}"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95716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429A87-4DAB-47D9-8A4E-C2698676304C}"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09C67-591C-4F30-8BC7-8765004D6F94}" type="slidenum">
              <a:rPr lang="en-US" smtClean="0"/>
              <a:t>‹#›</a:t>
            </a:fld>
            <a:endParaRPr lang="en-US"/>
          </a:p>
        </p:txBody>
      </p:sp>
    </p:spTree>
    <p:extLst>
      <p:ext uri="{BB962C8B-B14F-4D97-AF65-F5344CB8AC3E}">
        <p14:creationId xmlns:p14="http://schemas.microsoft.com/office/powerpoint/2010/main" val="318521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29A87-4DAB-47D9-8A4E-C2698676304C}" type="datetimeFigureOut">
              <a:rPr lang="en-US" smtClean="0"/>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09C67-591C-4F30-8BC7-8765004D6F94}" type="slidenum">
              <a:rPr lang="en-US" smtClean="0"/>
              <a:t>‹#›</a:t>
            </a:fld>
            <a:endParaRPr lang="en-US"/>
          </a:p>
        </p:txBody>
      </p:sp>
    </p:spTree>
    <p:extLst>
      <p:ext uri="{BB962C8B-B14F-4D97-AF65-F5344CB8AC3E}">
        <p14:creationId xmlns:p14="http://schemas.microsoft.com/office/powerpoint/2010/main" val="261240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fontScale="90000"/>
          </a:bodyPr>
          <a:lstStyle/>
          <a:p>
            <a:r>
              <a:rPr lang="en-US" b="1">
                <a:solidFill>
                  <a:schemeClr val="tx2"/>
                </a:solidFill>
              </a:rPr>
              <a:t>From Classroom to Workplace: Using Learning Mindset Supportive Practices to Enhance Transfer of Skills and Knowledge</a:t>
            </a:r>
          </a:p>
        </p:txBody>
      </p:sp>
      <p:sp>
        <p:nvSpPr>
          <p:cNvPr id="3" name="Subtitle 2"/>
          <p:cNvSpPr>
            <a:spLocks noGrp="1"/>
          </p:cNvSpPr>
          <p:nvPr>
            <p:ph type="subTitle" idx="1"/>
          </p:nvPr>
        </p:nvSpPr>
        <p:spPr>
          <a:xfrm>
            <a:off x="1371600" y="4343400"/>
            <a:ext cx="6400800" cy="1752600"/>
          </a:xfrm>
        </p:spPr>
        <p:txBody>
          <a:bodyPr>
            <a:normAutofit fontScale="92500"/>
          </a:bodyPr>
          <a:lstStyle/>
          <a:p>
            <a:r>
              <a:rPr lang="en-US"/>
              <a:t>Dr. Chris Hulleman</a:t>
            </a:r>
          </a:p>
          <a:p>
            <a:r>
              <a:rPr lang="en-US"/>
              <a:t>Director and Professor</a:t>
            </a:r>
          </a:p>
          <a:p>
            <a:r>
              <a:rPr lang="en-US"/>
              <a:t>Motivate Lab and University of Virginia</a:t>
            </a:r>
          </a:p>
        </p:txBody>
      </p:sp>
    </p:spTree>
    <p:extLst>
      <p:ext uri="{BB962C8B-B14F-4D97-AF65-F5344CB8AC3E}">
        <p14:creationId xmlns:p14="http://schemas.microsoft.com/office/powerpoint/2010/main" val="359774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76"/>
          <p:cNvSpPr txBox="1">
            <a:spLocks noGrp="1"/>
          </p:cNvSpPr>
          <p:nvPr>
            <p:ph type="title"/>
          </p:nvPr>
        </p:nvSpPr>
        <p:spPr>
          <a:xfrm>
            <a:off x="457200" y="593356"/>
            <a:ext cx="8229600" cy="4803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173767"/>
              </a:buClr>
              <a:buSzPts val="4400"/>
            </a:pPr>
            <a:r>
              <a:rPr lang="en" sz="4800"/>
              <a:t>Learning Mindsets</a:t>
            </a:r>
            <a:endParaRPr sz="6600"/>
          </a:p>
        </p:txBody>
      </p:sp>
      <p:sp>
        <p:nvSpPr>
          <p:cNvPr id="790" name="Google Shape;790;p76"/>
          <p:cNvSpPr txBox="1">
            <a:spLocks noGrp="1"/>
          </p:cNvSpPr>
          <p:nvPr>
            <p:ph type="body" idx="1"/>
          </p:nvPr>
        </p:nvSpPr>
        <p:spPr>
          <a:xfrm>
            <a:off x="376825" y="1234217"/>
            <a:ext cx="8229600" cy="380700"/>
          </a:xfrm>
          <a:prstGeom prst="rect">
            <a:avLst/>
          </a:prstGeom>
          <a:noFill/>
          <a:ln>
            <a:noFill/>
          </a:ln>
        </p:spPr>
        <p:txBody>
          <a:bodyPr spcFirstLastPara="1" vert="horz" wrap="square" lIns="91425" tIns="45700" rIns="91425" bIns="45700" rtlCol="0" anchor="t" anchorCtr="0">
            <a:noAutofit/>
          </a:bodyPr>
          <a:lstStyle/>
          <a:p>
            <a:pPr marL="0" indent="0" algn="ctr">
              <a:spcBef>
                <a:spcPts val="360"/>
              </a:spcBef>
              <a:buSzPts val="1800"/>
              <a:buNone/>
            </a:pPr>
            <a:r>
              <a:rPr lang="en" sz="2500" i="1">
                <a:solidFill>
                  <a:srgbClr val="173767"/>
                </a:solidFill>
              </a:rPr>
              <a:t>Students’ beliefs about themselves as learners and their learning environment</a:t>
            </a:r>
            <a:r>
              <a:rPr lang="en" sz="2500">
                <a:solidFill>
                  <a:srgbClr val="173767"/>
                </a:solidFill>
              </a:rPr>
              <a:t>.</a:t>
            </a:r>
            <a:endParaRPr sz="2500">
              <a:solidFill>
                <a:srgbClr val="173767"/>
              </a:solidFill>
            </a:endParaRPr>
          </a:p>
        </p:txBody>
      </p:sp>
      <p:sp>
        <p:nvSpPr>
          <p:cNvPr id="791" name="Google Shape;791;p76"/>
          <p:cNvSpPr txBox="1"/>
          <p:nvPr/>
        </p:nvSpPr>
        <p:spPr>
          <a:xfrm>
            <a:off x="3113738" y="2313800"/>
            <a:ext cx="5313982" cy="1292631"/>
          </a:xfrm>
          <a:prstGeom prst="rect">
            <a:avLst/>
          </a:prstGeom>
          <a:noFill/>
          <a:ln>
            <a:noFill/>
          </a:ln>
        </p:spPr>
        <p:txBody>
          <a:bodyPr spcFirstLastPara="1" wrap="square" lIns="91425" tIns="91425" rIns="91425" bIns="91425" anchor="t" anchorCtr="0">
            <a:spAutoFit/>
          </a:bodyPr>
          <a:lstStyle/>
          <a:p>
            <a:r>
              <a:rPr lang="en" b="1">
                <a:solidFill>
                  <a:srgbClr val="173767"/>
                </a:solidFill>
                <a:latin typeface="Corbel"/>
                <a:ea typeface="Corbel"/>
                <a:cs typeface="Corbel"/>
                <a:sym typeface="Corbel"/>
              </a:rPr>
              <a:t>Growth Mindset</a:t>
            </a:r>
            <a:endParaRPr b="1">
              <a:solidFill>
                <a:srgbClr val="173767"/>
              </a:solidFill>
              <a:latin typeface="Corbel"/>
              <a:ea typeface="Corbel"/>
              <a:cs typeface="Corbel"/>
              <a:sym typeface="Corbel"/>
            </a:endParaRPr>
          </a:p>
          <a:p>
            <a:r>
              <a:rPr lang="en">
                <a:solidFill>
                  <a:srgbClr val="173767"/>
                </a:solidFill>
                <a:latin typeface="Corbel"/>
                <a:ea typeface="Corbel"/>
                <a:cs typeface="Corbel"/>
                <a:sym typeface="Corbel"/>
              </a:rPr>
              <a:t>Belief that intelligence can be developed through hard work, the use of effective strategies, and help from others when needed</a:t>
            </a:r>
            <a:endParaRPr>
              <a:solidFill>
                <a:srgbClr val="173767"/>
              </a:solidFill>
              <a:latin typeface="Corbel"/>
              <a:ea typeface="Corbel"/>
              <a:cs typeface="Corbel"/>
              <a:sym typeface="Corbel"/>
            </a:endParaRPr>
          </a:p>
        </p:txBody>
      </p:sp>
      <p:sp>
        <p:nvSpPr>
          <p:cNvPr id="792" name="Google Shape;792;p76"/>
          <p:cNvSpPr txBox="1"/>
          <p:nvPr/>
        </p:nvSpPr>
        <p:spPr>
          <a:xfrm>
            <a:off x="3113738" y="3667771"/>
            <a:ext cx="5523662" cy="1292631"/>
          </a:xfrm>
          <a:prstGeom prst="rect">
            <a:avLst/>
          </a:prstGeom>
          <a:noFill/>
          <a:ln>
            <a:noFill/>
          </a:ln>
        </p:spPr>
        <p:txBody>
          <a:bodyPr spcFirstLastPara="1" wrap="square" lIns="91425" tIns="91425" rIns="91425" bIns="91425" anchor="t" anchorCtr="0">
            <a:spAutoFit/>
          </a:bodyPr>
          <a:lstStyle/>
          <a:p>
            <a:r>
              <a:rPr lang="en" b="1">
                <a:solidFill>
                  <a:srgbClr val="173767"/>
                </a:solidFill>
                <a:latin typeface="Corbel"/>
                <a:ea typeface="Corbel"/>
                <a:cs typeface="Corbel"/>
                <a:sym typeface="Corbel"/>
              </a:rPr>
              <a:t>Purpose and Relevance</a:t>
            </a:r>
            <a:endParaRPr b="1">
              <a:solidFill>
                <a:srgbClr val="173767"/>
              </a:solidFill>
              <a:latin typeface="Corbel"/>
              <a:ea typeface="Corbel"/>
              <a:cs typeface="Corbel"/>
              <a:sym typeface="Corbel"/>
            </a:endParaRPr>
          </a:p>
          <a:p>
            <a:pPr>
              <a:buClr>
                <a:schemeClr val="dk1"/>
              </a:buClr>
              <a:buSzPts val="1100"/>
            </a:pPr>
            <a:r>
              <a:rPr lang="en">
                <a:solidFill>
                  <a:srgbClr val="173767"/>
                </a:solidFill>
                <a:latin typeface="Corbel"/>
                <a:ea typeface="Corbel"/>
                <a:cs typeface="Corbel"/>
                <a:sym typeface="Corbel"/>
              </a:rPr>
              <a:t>The belief that one’s schoolwork is valuable because it is connected to a larger purpose and/or relevant to one’s life.</a:t>
            </a:r>
            <a:endParaRPr>
              <a:solidFill>
                <a:srgbClr val="173767"/>
              </a:solidFill>
              <a:latin typeface="Corbel"/>
              <a:ea typeface="Corbel"/>
              <a:cs typeface="Corbel"/>
              <a:sym typeface="Corbel"/>
            </a:endParaRPr>
          </a:p>
        </p:txBody>
      </p:sp>
      <p:sp>
        <p:nvSpPr>
          <p:cNvPr id="793" name="Google Shape;793;p76"/>
          <p:cNvSpPr txBox="1"/>
          <p:nvPr/>
        </p:nvSpPr>
        <p:spPr>
          <a:xfrm>
            <a:off x="3113738" y="5021770"/>
            <a:ext cx="5443287" cy="1292631"/>
          </a:xfrm>
          <a:prstGeom prst="rect">
            <a:avLst/>
          </a:prstGeom>
          <a:noFill/>
          <a:ln>
            <a:noFill/>
          </a:ln>
        </p:spPr>
        <p:txBody>
          <a:bodyPr spcFirstLastPara="1" wrap="square" lIns="91425" tIns="91425" rIns="91425" bIns="91425" anchor="t" anchorCtr="0">
            <a:spAutoFit/>
          </a:bodyPr>
          <a:lstStyle/>
          <a:p>
            <a:r>
              <a:rPr lang="en" b="1">
                <a:solidFill>
                  <a:srgbClr val="173767"/>
                </a:solidFill>
                <a:latin typeface="Corbel"/>
                <a:ea typeface="Corbel"/>
                <a:cs typeface="Corbel"/>
                <a:sym typeface="Corbel"/>
              </a:rPr>
              <a:t>Sense of Belonging</a:t>
            </a:r>
            <a:endParaRPr b="1">
              <a:solidFill>
                <a:srgbClr val="173767"/>
              </a:solidFill>
              <a:latin typeface="Corbel"/>
              <a:ea typeface="Corbel"/>
              <a:cs typeface="Corbel"/>
              <a:sym typeface="Corbel"/>
            </a:endParaRPr>
          </a:p>
          <a:p>
            <a:r>
              <a:rPr lang="en">
                <a:solidFill>
                  <a:srgbClr val="173767"/>
                </a:solidFill>
                <a:latin typeface="Corbel"/>
                <a:ea typeface="Corbel"/>
                <a:cs typeface="Corbel"/>
                <a:sym typeface="Corbel"/>
              </a:rPr>
              <a:t>Belief that one is connected to and respected by peers, cared for by teachers and mentors, and fits in with the culture.</a:t>
            </a:r>
            <a:r>
              <a:rPr lang="en" b="1">
                <a:solidFill>
                  <a:srgbClr val="173767"/>
                </a:solidFill>
                <a:latin typeface="Corbel"/>
                <a:ea typeface="Corbel"/>
                <a:cs typeface="Corbel"/>
                <a:sym typeface="Corbel"/>
              </a:rPr>
              <a:t> </a:t>
            </a:r>
            <a:endParaRPr b="1">
              <a:solidFill>
                <a:srgbClr val="173767"/>
              </a:solidFill>
              <a:latin typeface="Corbel"/>
              <a:ea typeface="Corbel"/>
              <a:cs typeface="Corbel"/>
              <a:sym typeface="Corbel"/>
            </a:endParaRPr>
          </a:p>
        </p:txBody>
      </p:sp>
      <p:pic>
        <p:nvPicPr>
          <p:cNvPr id="794" name="Google Shape;794;p76"/>
          <p:cNvPicPr preferRelativeResize="0"/>
          <p:nvPr/>
        </p:nvPicPr>
        <p:blipFill rotWithShape="1">
          <a:blip r:embed="rId3">
            <a:alphaModFix/>
          </a:blip>
          <a:srcRect/>
          <a:stretch/>
        </p:blipFill>
        <p:spPr>
          <a:xfrm>
            <a:off x="2154206" y="2471423"/>
            <a:ext cx="823977" cy="842507"/>
          </a:xfrm>
          <a:prstGeom prst="rect">
            <a:avLst/>
          </a:prstGeom>
          <a:noFill/>
          <a:ln>
            <a:noFill/>
          </a:ln>
        </p:spPr>
      </p:pic>
      <p:pic>
        <p:nvPicPr>
          <p:cNvPr id="795" name="Google Shape;795;p76"/>
          <p:cNvPicPr preferRelativeResize="0"/>
          <p:nvPr/>
        </p:nvPicPr>
        <p:blipFill rotWithShape="1">
          <a:blip r:embed="rId4">
            <a:alphaModFix/>
          </a:blip>
          <a:srcRect/>
          <a:stretch/>
        </p:blipFill>
        <p:spPr>
          <a:xfrm>
            <a:off x="1996440" y="3809986"/>
            <a:ext cx="981743" cy="994188"/>
          </a:xfrm>
          <a:prstGeom prst="rect">
            <a:avLst/>
          </a:prstGeom>
          <a:noFill/>
          <a:ln>
            <a:noFill/>
          </a:ln>
        </p:spPr>
      </p:pic>
      <p:pic>
        <p:nvPicPr>
          <p:cNvPr id="796" name="Google Shape;796;p76"/>
          <p:cNvPicPr preferRelativeResize="0"/>
          <p:nvPr/>
        </p:nvPicPr>
        <p:blipFill rotWithShape="1">
          <a:blip r:embed="rId5">
            <a:alphaModFix/>
          </a:blip>
          <a:srcRect/>
          <a:stretch/>
        </p:blipFill>
        <p:spPr>
          <a:xfrm>
            <a:off x="1996440" y="5199200"/>
            <a:ext cx="981743" cy="833113"/>
          </a:xfrm>
          <a:prstGeom prst="rect">
            <a:avLst/>
          </a:prstGeom>
          <a:noFill/>
          <a:ln>
            <a:noFill/>
          </a:ln>
        </p:spPr>
      </p:pic>
    </p:spTree>
    <p:extLst>
      <p:ext uri="{BB962C8B-B14F-4D97-AF65-F5344CB8AC3E}">
        <p14:creationId xmlns:p14="http://schemas.microsoft.com/office/powerpoint/2010/main" val="31351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 grpId="0"/>
      <p:bldP spid="792" grpId="0"/>
      <p:bldP spid="7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a:t>Is There Evidence That Mindsets and Other Non-Cognitive Skills Transfer?</a:t>
            </a:r>
          </a:p>
        </p:txBody>
      </p:sp>
      <p:pic>
        <p:nvPicPr>
          <p:cNvPr id="4" name="Picture 3"/>
          <p:cNvPicPr>
            <a:picLocks noChangeAspect="1"/>
          </p:cNvPicPr>
          <p:nvPr/>
        </p:nvPicPr>
        <p:blipFill>
          <a:blip r:embed="rId3"/>
          <a:stretch>
            <a:fillRect/>
          </a:stretch>
        </p:blipFill>
        <p:spPr>
          <a:xfrm>
            <a:off x="2514600" y="2133600"/>
            <a:ext cx="4127500" cy="4127500"/>
          </a:xfrm>
          <a:prstGeom prst="rect">
            <a:avLst/>
          </a:prstGeom>
        </p:spPr>
      </p:pic>
      <p:pic>
        <p:nvPicPr>
          <p:cNvPr id="1026" name="Picture 2" descr="Premium Vector | Musical keyboard instrument clipart cartoon ...">
            <a:extLst>
              <a:ext uri="{FF2B5EF4-FFF2-40B4-BE49-F238E27FC236}">
                <a16:creationId xmlns:a16="http://schemas.microsoft.com/office/drawing/2014/main" id="{E7AB45A9-7A30-B4DD-B556-9DFFE23756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429000"/>
            <a:ext cx="13811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sical Instruments Clipart -  young-girl-musician-playing-musical-instrument-flute-clipart - Classroom  Clipart">
            <a:extLst>
              <a:ext uri="{FF2B5EF4-FFF2-40B4-BE49-F238E27FC236}">
                <a16:creationId xmlns:a16="http://schemas.microsoft.com/office/drawing/2014/main" id="{46DA4803-5F5B-F5B1-5B5E-7BF96B284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405186"/>
            <a:ext cx="2021786" cy="134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4D60-D552-3748-3CDE-724E034A23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BF26EB-C69B-0DC8-13BB-C7AC3081C48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9BE1A8D-EBA8-1175-FD00-35775FED478E}"/>
              </a:ext>
            </a:extLst>
          </p:cNvPr>
          <p:cNvPicPr>
            <a:picLocks noChangeAspect="1"/>
          </p:cNvPicPr>
          <p:nvPr/>
        </p:nvPicPr>
        <p:blipFill>
          <a:blip r:embed="rId3"/>
          <a:stretch>
            <a:fillRect/>
          </a:stretch>
        </p:blipFill>
        <p:spPr>
          <a:xfrm>
            <a:off x="1982695" y="0"/>
            <a:ext cx="5178609" cy="6858000"/>
          </a:xfrm>
          <a:prstGeom prst="rect">
            <a:avLst/>
          </a:prstGeom>
        </p:spPr>
      </p:pic>
    </p:spTree>
    <p:extLst>
      <p:ext uri="{BB962C8B-B14F-4D97-AF65-F5344CB8AC3E}">
        <p14:creationId xmlns:p14="http://schemas.microsoft.com/office/powerpoint/2010/main" val="179931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Correlations Between German and Math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85764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676400" y="2057400"/>
            <a:ext cx="2743200" cy="358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2057400"/>
            <a:ext cx="2743200" cy="358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43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Facilitate </a:t>
            </a:r>
            <a:r>
              <a:rPr lang="en-US" b="1">
                <a:solidFill>
                  <a:srgbClr val="008000"/>
                </a:solidFill>
              </a:rPr>
              <a:t>Transfer</a:t>
            </a:r>
            <a:r>
              <a:rPr lang="en-US"/>
              <a: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t>Learn the skill</a:t>
            </a:r>
          </a:p>
          <a:p>
            <a:pPr marL="514350" indent="-514350">
              <a:buFont typeface="+mj-lt"/>
              <a:buAutoNum type="arabicPeriod"/>
            </a:pPr>
            <a:r>
              <a:rPr lang="en-US"/>
              <a:t>Develop schemas about the skill that generate generalizations to a new context</a:t>
            </a:r>
          </a:p>
          <a:p>
            <a:pPr marL="514350" indent="-514350">
              <a:buFont typeface="+mj-lt"/>
              <a:buAutoNum type="arabicPeriod"/>
            </a:pPr>
            <a:r>
              <a:rPr lang="en-US"/>
              <a:t>Notice similarities between learning and transfer contexts</a:t>
            </a:r>
          </a:p>
          <a:p>
            <a:pPr marL="514350" indent="-514350">
              <a:buFont typeface="+mj-lt"/>
              <a:buAutoNum type="arabicPeriod"/>
            </a:pPr>
            <a:r>
              <a:rPr lang="en-US"/>
              <a:t>See relevance/value of skills learned in one context for another context</a:t>
            </a:r>
          </a:p>
          <a:p>
            <a:pPr marL="514350" indent="-514350">
              <a:buFont typeface="+mj-lt"/>
              <a:buAutoNum type="arabicPeriod"/>
            </a:pPr>
            <a:r>
              <a:rPr lang="en-US"/>
              <a:t>Cue/prime to similar features when transferring skills</a:t>
            </a:r>
          </a:p>
          <a:p>
            <a:endParaRPr lang="en-US"/>
          </a:p>
        </p:txBody>
      </p:sp>
      <p:sp>
        <p:nvSpPr>
          <p:cNvPr id="4" name="TextBox 3">
            <a:extLst>
              <a:ext uri="{FF2B5EF4-FFF2-40B4-BE49-F238E27FC236}">
                <a16:creationId xmlns:a16="http://schemas.microsoft.com/office/drawing/2014/main" id="{F38D4891-3544-924E-3D60-96E356E5ABAD}"/>
              </a:ext>
            </a:extLst>
          </p:cNvPr>
          <p:cNvSpPr txBox="1"/>
          <p:nvPr/>
        </p:nvSpPr>
        <p:spPr>
          <a:xfrm>
            <a:off x="5638800" y="6308725"/>
            <a:ext cx="3429000" cy="369332"/>
          </a:xfrm>
          <a:prstGeom prst="rect">
            <a:avLst/>
          </a:prstGeom>
          <a:noFill/>
        </p:spPr>
        <p:txBody>
          <a:bodyPr wrap="square" rtlCol="0">
            <a:spAutoFit/>
          </a:bodyPr>
          <a:lstStyle/>
          <a:p>
            <a:r>
              <a:rPr lang="en-US" b="1"/>
              <a:t>Wormington &amp; Hulleman (2017)</a:t>
            </a:r>
          </a:p>
        </p:txBody>
      </p:sp>
    </p:spTree>
    <p:extLst>
      <p:ext uri="{BB962C8B-B14F-4D97-AF65-F5344CB8AC3E}">
        <p14:creationId xmlns:p14="http://schemas.microsoft.com/office/powerpoint/2010/main" val="1428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Facilitate </a:t>
            </a:r>
            <a:r>
              <a:rPr lang="en-US" b="1">
                <a:solidFill>
                  <a:srgbClr val="008000"/>
                </a:solidFill>
              </a:rPr>
              <a:t>Transfer</a:t>
            </a:r>
            <a:r>
              <a:rPr lang="en-US"/>
              <a: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t>Learn the skill</a:t>
            </a:r>
          </a:p>
          <a:p>
            <a:pPr marL="514350" indent="-514350">
              <a:buFont typeface="+mj-lt"/>
              <a:buAutoNum type="arabicPeriod"/>
            </a:pPr>
            <a:r>
              <a:rPr lang="en-US"/>
              <a:t>Develop schemas about the skill that generate generalizations to a new context</a:t>
            </a:r>
          </a:p>
          <a:p>
            <a:pPr marL="514350" indent="-514350">
              <a:buFont typeface="+mj-lt"/>
              <a:buAutoNum type="arabicPeriod"/>
            </a:pPr>
            <a:r>
              <a:rPr lang="en-US"/>
              <a:t>Notice similarities between learning and transfer contexts</a:t>
            </a:r>
          </a:p>
          <a:p>
            <a:pPr marL="514350" indent="-514350">
              <a:buFont typeface="+mj-lt"/>
              <a:buAutoNum type="arabicPeriod"/>
            </a:pPr>
            <a:r>
              <a:rPr lang="en-US" b="1">
                <a:solidFill>
                  <a:srgbClr val="00B050"/>
                </a:solidFill>
              </a:rPr>
              <a:t>See relevance/value of skills learned in one context for another context</a:t>
            </a:r>
          </a:p>
          <a:p>
            <a:pPr marL="514350" indent="-514350">
              <a:buFont typeface="+mj-lt"/>
              <a:buAutoNum type="arabicPeriod"/>
            </a:pPr>
            <a:r>
              <a:rPr lang="en-US"/>
              <a:t>Cue/prime to similar features when transferring skills</a:t>
            </a:r>
          </a:p>
          <a:p>
            <a:endParaRPr lang="en-US"/>
          </a:p>
        </p:txBody>
      </p:sp>
      <p:sp>
        <p:nvSpPr>
          <p:cNvPr id="4" name="Rectangle 3"/>
          <p:cNvSpPr/>
          <p:nvPr/>
        </p:nvSpPr>
        <p:spPr>
          <a:xfrm>
            <a:off x="304800" y="3962400"/>
            <a:ext cx="8382000" cy="1143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D40DF40-1E62-9A70-394D-96F119422EBB}"/>
              </a:ext>
            </a:extLst>
          </p:cNvPr>
          <p:cNvSpPr txBox="1"/>
          <p:nvPr/>
        </p:nvSpPr>
        <p:spPr>
          <a:xfrm>
            <a:off x="5638800" y="6308725"/>
            <a:ext cx="3429000" cy="369332"/>
          </a:xfrm>
          <a:prstGeom prst="rect">
            <a:avLst/>
          </a:prstGeom>
          <a:noFill/>
        </p:spPr>
        <p:txBody>
          <a:bodyPr wrap="square" rtlCol="0">
            <a:spAutoFit/>
          </a:bodyPr>
          <a:lstStyle/>
          <a:p>
            <a:r>
              <a:rPr lang="en-US" b="1"/>
              <a:t>Wormington &amp; Hulleman (2017)</a:t>
            </a:r>
          </a:p>
        </p:txBody>
      </p:sp>
    </p:spTree>
    <p:extLst>
      <p:ext uri="{BB962C8B-B14F-4D97-AF65-F5344CB8AC3E}">
        <p14:creationId xmlns:p14="http://schemas.microsoft.com/office/powerpoint/2010/main" val="249952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Seeing Relevance for Learning</a:t>
            </a:r>
          </a:p>
        </p:txBody>
      </p:sp>
      <p:sp>
        <p:nvSpPr>
          <p:cNvPr id="3" name="Content Placeholder 2"/>
          <p:cNvSpPr txBox="1">
            <a:spLocks/>
          </p:cNvSpPr>
          <p:nvPr/>
        </p:nvSpPr>
        <p:spPr>
          <a:xfrm>
            <a:off x="457200" y="1600200"/>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solidFill>
                  <a:srgbClr val="0070C0"/>
                </a:solidFill>
              </a:rPr>
              <a:t>Utility Value</a:t>
            </a:r>
          </a:p>
          <a:p>
            <a:pPr lvl="1"/>
            <a:r>
              <a:rPr lang="en-US" b="1"/>
              <a:t>Discovering</a:t>
            </a:r>
            <a:r>
              <a:rPr lang="en-US"/>
              <a:t> that the material is related to your life in some way energizes learning</a:t>
            </a:r>
          </a:p>
          <a:p>
            <a:pPr lvl="2"/>
            <a:r>
              <a:rPr lang="en-US"/>
              <a:t>Daily life</a:t>
            </a:r>
          </a:p>
          <a:p>
            <a:pPr lvl="2"/>
            <a:r>
              <a:rPr lang="en-US"/>
              <a:t>Future career and life goals</a:t>
            </a:r>
          </a:p>
          <a:p>
            <a:pPr lvl="2"/>
            <a:r>
              <a:rPr lang="en-US"/>
              <a:t>Hobbies and interests</a:t>
            </a:r>
          </a:p>
          <a:p>
            <a:r>
              <a:rPr lang="en-US"/>
              <a:t>Intervention</a:t>
            </a:r>
          </a:p>
          <a:p>
            <a:pPr lvl="1"/>
            <a:r>
              <a:rPr lang="en-US"/>
              <a:t>Write an essay about how the class material is relevant to their life in some way</a:t>
            </a:r>
          </a:p>
        </p:txBody>
      </p:sp>
      <p:sp>
        <p:nvSpPr>
          <p:cNvPr id="4" name="TextBox 3"/>
          <p:cNvSpPr txBox="1"/>
          <p:nvPr/>
        </p:nvSpPr>
        <p:spPr>
          <a:xfrm>
            <a:off x="647700" y="6245423"/>
            <a:ext cx="7848600" cy="307777"/>
          </a:xfrm>
          <a:prstGeom prst="rect">
            <a:avLst/>
          </a:prstGeom>
          <a:noFill/>
        </p:spPr>
        <p:txBody>
          <a:bodyPr wrap="square" rtlCol="0">
            <a:spAutoFit/>
          </a:bodyPr>
          <a:lstStyle/>
          <a:p>
            <a:r>
              <a:rPr lang="en-US" sz="1400"/>
              <a:t>Hulleman &amp; Harackiewicz (2009); Hulleman et al. (2010); Hulleman et al. (2014); Hulleman et al. (in prep.)</a:t>
            </a:r>
          </a:p>
        </p:txBody>
      </p:sp>
    </p:spTree>
    <p:extLst>
      <p:ext uri="{BB962C8B-B14F-4D97-AF65-F5344CB8AC3E}">
        <p14:creationId xmlns:p14="http://schemas.microsoft.com/office/powerpoint/2010/main" val="1976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normAutofit fontScale="90000"/>
          </a:bodyPr>
          <a:lstStyle/>
          <a:p>
            <a:r>
              <a:rPr lang="en-US"/>
              <a:t>High School Science</a:t>
            </a:r>
            <a:br>
              <a:rPr lang="en-US"/>
            </a:br>
            <a:r>
              <a:rPr lang="en-US" sz="2700"/>
              <a:t>(N = 262)</a:t>
            </a:r>
          </a:p>
        </p:txBody>
      </p:sp>
      <p:sp>
        <p:nvSpPr>
          <p:cNvPr id="4100" name="Rectangle 5"/>
          <p:cNvSpPr>
            <a:spLocks noChangeArrowheads="1"/>
          </p:cNvSpPr>
          <p:nvPr/>
        </p:nvSpPr>
        <p:spPr bwMode="auto">
          <a:xfrm>
            <a:off x="0" y="-184666"/>
            <a:ext cx="184731" cy="369332"/>
          </a:xfrm>
          <a:prstGeom prst="rect">
            <a:avLst/>
          </a:prstGeom>
          <a:noFill/>
          <a:ln w="9525" algn="ctr">
            <a:noFill/>
            <a:miter lim="800000"/>
            <a:headEnd/>
            <a:tailEnd/>
          </a:ln>
        </p:spPr>
        <p:txBody>
          <a:bodyPr wrap="none" anchor="ctr">
            <a:spAutoFit/>
          </a:bodyPr>
          <a:lstStyle/>
          <a:p>
            <a:endParaRPr lang="en-US"/>
          </a:p>
        </p:txBody>
      </p:sp>
      <p:sp>
        <p:nvSpPr>
          <p:cNvPr id="4101" name="Rectangle 6"/>
          <p:cNvSpPr>
            <a:spLocks noChangeArrowheads="1"/>
          </p:cNvSpPr>
          <p:nvPr/>
        </p:nvSpPr>
        <p:spPr bwMode="auto">
          <a:xfrm>
            <a:off x="0" y="2682359"/>
            <a:ext cx="184731" cy="369332"/>
          </a:xfrm>
          <a:prstGeom prst="rect">
            <a:avLst/>
          </a:prstGeom>
          <a:noFill/>
          <a:ln w="9525" algn="ctr">
            <a:noFill/>
            <a:miter lim="800000"/>
            <a:headEnd/>
            <a:tailEnd/>
          </a:ln>
        </p:spPr>
        <p:txBody>
          <a:bodyPr wrap="none" anchor="ctr">
            <a:spAutoFit/>
          </a:bodyPr>
          <a:lstStyle/>
          <a:p>
            <a:endParaRPr lang="en-US"/>
          </a:p>
        </p:txBody>
      </p:sp>
      <p:sp>
        <p:nvSpPr>
          <p:cNvPr id="4102" name="TextBox 6"/>
          <p:cNvSpPr txBox="1">
            <a:spLocks noChangeArrowheads="1"/>
          </p:cNvSpPr>
          <p:nvPr/>
        </p:nvSpPr>
        <p:spPr bwMode="auto">
          <a:xfrm>
            <a:off x="4191000" y="6324600"/>
            <a:ext cx="4953000" cy="400110"/>
          </a:xfrm>
          <a:prstGeom prst="rect">
            <a:avLst/>
          </a:prstGeom>
          <a:noFill/>
          <a:ln w="9525">
            <a:noFill/>
            <a:miter lim="800000"/>
            <a:headEnd/>
            <a:tailEnd/>
          </a:ln>
        </p:spPr>
        <p:txBody>
          <a:bodyPr>
            <a:spAutoFit/>
          </a:bodyPr>
          <a:lstStyle/>
          <a:p>
            <a:pPr algn="r"/>
            <a:r>
              <a:rPr lang="en-US" sz="2000"/>
              <a:t>Hulleman &amp; Harackiewicz, 2009, </a:t>
            </a:r>
            <a:r>
              <a:rPr lang="en-US" sz="2000" i="1"/>
              <a:t>Science</a:t>
            </a:r>
          </a:p>
        </p:txBody>
      </p:sp>
      <p:sp>
        <p:nvSpPr>
          <p:cNvPr id="4103" name="Rectangle 8"/>
          <p:cNvSpPr>
            <a:spLocks noChangeArrowheads="1"/>
          </p:cNvSpPr>
          <p:nvPr/>
        </p:nvSpPr>
        <p:spPr bwMode="auto">
          <a:xfrm>
            <a:off x="0" y="-184666"/>
            <a:ext cx="184731" cy="369332"/>
          </a:xfrm>
          <a:prstGeom prst="rect">
            <a:avLst/>
          </a:prstGeom>
          <a:noFill/>
          <a:ln w="9525" algn="ctr">
            <a:noFill/>
            <a:miter lim="800000"/>
            <a:headEnd/>
            <a:tailEnd/>
          </a:ln>
        </p:spPr>
        <p:txBody>
          <a:bodyPr wrap="none" anchor="ctr">
            <a:spAutoFit/>
          </a:bodyPr>
          <a:lstStyle/>
          <a:p>
            <a:endParaRPr lang="en-US"/>
          </a:p>
        </p:txBody>
      </p:sp>
      <p:sp>
        <p:nvSpPr>
          <p:cNvPr id="4104" name="Rectangle 9"/>
          <p:cNvSpPr>
            <a:spLocks noChangeArrowheads="1"/>
          </p:cNvSpPr>
          <p:nvPr/>
        </p:nvSpPr>
        <p:spPr bwMode="auto">
          <a:xfrm>
            <a:off x="0" y="2844284"/>
            <a:ext cx="184731" cy="369332"/>
          </a:xfrm>
          <a:prstGeom prst="rect">
            <a:avLst/>
          </a:prstGeom>
          <a:noFill/>
          <a:ln w="9525" algn="ctr">
            <a:noFill/>
            <a:miter lim="800000"/>
            <a:headEnd/>
            <a:tailEnd/>
          </a:ln>
        </p:spPr>
        <p:txBody>
          <a:bodyPr wrap="none" anchor="ctr">
            <a:spAutoFit/>
          </a:bodyPr>
          <a:lstStyle/>
          <a:p>
            <a:endParaRPr lang="en-US"/>
          </a:p>
        </p:txBody>
      </p:sp>
      <p:sp>
        <p:nvSpPr>
          <p:cNvPr id="4105" name="Rectangle 11"/>
          <p:cNvSpPr>
            <a:spLocks noChangeArrowheads="1"/>
          </p:cNvSpPr>
          <p:nvPr/>
        </p:nvSpPr>
        <p:spPr bwMode="auto">
          <a:xfrm>
            <a:off x="0" y="-184666"/>
            <a:ext cx="184731" cy="369332"/>
          </a:xfrm>
          <a:prstGeom prst="rect">
            <a:avLst/>
          </a:prstGeom>
          <a:noFill/>
          <a:ln w="9525" algn="ctr">
            <a:noFill/>
            <a:miter lim="800000"/>
            <a:headEnd/>
            <a:tailEnd/>
          </a:ln>
        </p:spPr>
        <p:txBody>
          <a:bodyPr wrap="none" anchor="ctr">
            <a:spAutoFit/>
          </a:bodyPr>
          <a:lstStyle/>
          <a:p>
            <a:endParaRPr lang="en-US"/>
          </a:p>
        </p:txBody>
      </p:sp>
      <p:sp>
        <p:nvSpPr>
          <p:cNvPr id="4106" name="Rectangle 12"/>
          <p:cNvSpPr>
            <a:spLocks noChangeArrowheads="1"/>
          </p:cNvSpPr>
          <p:nvPr/>
        </p:nvSpPr>
        <p:spPr bwMode="auto">
          <a:xfrm>
            <a:off x="0" y="3063359"/>
            <a:ext cx="184731" cy="369332"/>
          </a:xfrm>
          <a:prstGeom prst="rect">
            <a:avLst/>
          </a:prstGeom>
          <a:noFill/>
          <a:ln w="9525" algn="ctr">
            <a:noFill/>
            <a:miter lim="800000"/>
            <a:headEnd/>
            <a:tailEnd/>
          </a:ln>
        </p:spPr>
        <p:txBody>
          <a:bodyPr wrap="none" anchor="ctr">
            <a:spAutoFit/>
          </a:bodyPr>
          <a:lstStyle/>
          <a:p>
            <a:endParaRPr lang="en-US"/>
          </a:p>
        </p:txBody>
      </p:sp>
      <p:graphicFrame>
        <p:nvGraphicFramePr>
          <p:cNvPr id="13" name="Object 6"/>
          <p:cNvGraphicFramePr>
            <a:graphicFrameLocks/>
          </p:cNvGraphicFramePr>
          <p:nvPr>
            <p:extLst>
              <p:ext uri="{D42A27DB-BD31-4B8C-83A1-F6EECF244321}">
                <p14:modId xmlns:p14="http://schemas.microsoft.com/office/powerpoint/2010/main" val="1954184959"/>
              </p:ext>
            </p:extLst>
          </p:nvPr>
        </p:nvGraphicFramePr>
        <p:xfrm>
          <a:off x="1422260" y="1675774"/>
          <a:ext cx="5681924" cy="390155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11"/>
          <p:cNvSpPr txBox="1">
            <a:spLocks noChangeArrowheads="1"/>
          </p:cNvSpPr>
          <p:nvPr/>
        </p:nvSpPr>
        <p:spPr bwMode="auto">
          <a:xfrm rot="16200000">
            <a:off x="-420355" y="3201709"/>
            <a:ext cx="2895600" cy="461963"/>
          </a:xfrm>
          <a:prstGeom prst="rect">
            <a:avLst/>
          </a:prstGeom>
          <a:noFill/>
          <a:ln w="9525" algn="ctr">
            <a:noFill/>
            <a:miter lim="800000"/>
            <a:headEnd/>
            <a:tailEnd/>
          </a:ln>
        </p:spPr>
        <p:txBody>
          <a:bodyPr>
            <a:spAutoFit/>
          </a:bodyPr>
          <a:lstStyle/>
          <a:p>
            <a:r>
              <a:rPr lang="en-US" sz="2400" b="1"/>
              <a:t>Semester Grades</a:t>
            </a:r>
          </a:p>
        </p:txBody>
      </p:sp>
      <p:sp>
        <p:nvSpPr>
          <p:cNvPr id="16" name="TextBox 6"/>
          <p:cNvSpPr txBox="1">
            <a:spLocks noChangeArrowheads="1"/>
          </p:cNvSpPr>
          <p:nvPr/>
        </p:nvSpPr>
        <p:spPr bwMode="auto">
          <a:xfrm>
            <a:off x="2095500" y="5568688"/>
            <a:ext cx="4953000" cy="369888"/>
          </a:xfrm>
          <a:prstGeom prst="rect">
            <a:avLst/>
          </a:prstGeom>
          <a:noFill/>
          <a:ln w="9525">
            <a:noFill/>
            <a:miter lim="800000"/>
            <a:headEnd/>
            <a:tailEnd/>
          </a:ln>
        </p:spPr>
        <p:txBody>
          <a:bodyPr>
            <a:spAutoFit/>
          </a:bodyPr>
          <a:lstStyle/>
          <a:p>
            <a:r>
              <a:rPr lang="en-US" i="1"/>
              <a:t>Note: Error bars represent +/- 2 SEM.</a:t>
            </a:r>
          </a:p>
        </p:txBody>
      </p:sp>
      <p:sp>
        <p:nvSpPr>
          <p:cNvPr id="18" name="Text Box 10"/>
          <p:cNvSpPr txBox="1">
            <a:spLocks noChangeArrowheads="1"/>
          </p:cNvSpPr>
          <p:nvPr/>
        </p:nvSpPr>
        <p:spPr bwMode="auto">
          <a:xfrm>
            <a:off x="6477000" y="2477571"/>
            <a:ext cx="2209800" cy="366713"/>
          </a:xfrm>
          <a:prstGeom prst="rect">
            <a:avLst/>
          </a:prstGeom>
          <a:noFill/>
          <a:ln w="9525" algn="ctr">
            <a:noFill/>
            <a:miter lim="800000"/>
            <a:headEnd/>
            <a:tailEnd/>
          </a:ln>
        </p:spPr>
        <p:txBody>
          <a:bodyPr wrap="square">
            <a:spAutoFit/>
          </a:bodyPr>
          <a:lstStyle/>
          <a:p>
            <a:pPr algn="ctr"/>
            <a:r>
              <a:rPr lang="el-GR" b="1">
                <a:cs typeface="Arial" charset="0"/>
              </a:rPr>
              <a:t>β</a:t>
            </a:r>
            <a:r>
              <a:rPr lang="en-US" b="1">
                <a:cs typeface="Arial" charset="0"/>
              </a:rPr>
              <a:t> = -.18</a:t>
            </a:r>
            <a:r>
              <a:rPr lang="en-US">
                <a:cs typeface="Arial" charset="0"/>
              </a:rPr>
              <a:t>, </a:t>
            </a:r>
            <a:r>
              <a:rPr lang="en-US" i="1">
                <a:cs typeface="Arial" charset="0"/>
              </a:rPr>
              <a:t>p</a:t>
            </a:r>
            <a:r>
              <a:rPr lang="en-US">
                <a:cs typeface="Arial" charset="0"/>
              </a:rPr>
              <a:t> = .03</a:t>
            </a:r>
            <a:endParaRPr lang="el-GR">
              <a:cs typeface="Arial" charset="0"/>
            </a:endParaRPr>
          </a:p>
        </p:txBody>
      </p:sp>
    </p:spTree>
    <p:extLst>
      <p:ext uri="{BB962C8B-B14F-4D97-AF65-F5344CB8AC3E}">
        <p14:creationId xmlns:p14="http://schemas.microsoft.com/office/powerpoint/2010/main" val="38635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Facilitate </a:t>
            </a:r>
            <a:r>
              <a:rPr lang="en-US" b="1">
                <a:solidFill>
                  <a:srgbClr val="008000"/>
                </a:solidFill>
              </a:rPr>
              <a:t>Transfer</a:t>
            </a:r>
            <a:r>
              <a:rPr lang="en-US"/>
              <a: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t>Learn the skill</a:t>
            </a:r>
          </a:p>
          <a:p>
            <a:pPr marL="514350" indent="-514350">
              <a:buFont typeface="+mj-lt"/>
              <a:buAutoNum type="arabicPeriod"/>
            </a:pPr>
            <a:r>
              <a:rPr lang="en-US"/>
              <a:t>Develop schemas about the skill that generate generalizations to a new context</a:t>
            </a:r>
          </a:p>
          <a:p>
            <a:pPr marL="514350" indent="-514350">
              <a:buFont typeface="+mj-lt"/>
              <a:buAutoNum type="arabicPeriod"/>
            </a:pPr>
            <a:r>
              <a:rPr lang="en-US"/>
              <a:t>Notice similarities between learning and transfer contexts</a:t>
            </a:r>
          </a:p>
          <a:p>
            <a:pPr marL="514350" indent="-514350">
              <a:buFont typeface="+mj-lt"/>
              <a:buAutoNum type="arabicPeriod"/>
            </a:pPr>
            <a:r>
              <a:rPr lang="en-US" b="1">
                <a:solidFill>
                  <a:srgbClr val="00B050"/>
                </a:solidFill>
              </a:rPr>
              <a:t>See relevance/value of skills learned in one context for another context</a:t>
            </a:r>
          </a:p>
          <a:p>
            <a:pPr marL="514350" indent="-514350">
              <a:buFont typeface="+mj-lt"/>
              <a:buAutoNum type="arabicPeriod"/>
            </a:pPr>
            <a:r>
              <a:rPr lang="en-US"/>
              <a:t>Cue/prime to similar features when transferring skills</a:t>
            </a:r>
          </a:p>
          <a:p>
            <a:endParaRPr lang="en-US"/>
          </a:p>
        </p:txBody>
      </p:sp>
      <p:sp>
        <p:nvSpPr>
          <p:cNvPr id="4" name="Rectangle 3"/>
          <p:cNvSpPr/>
          <p:nvPr/>
        </p:nvSpPr>
        <p:spPr>
          <a:xfrm>
            <a:off x="304800" y="3962400"/>
            <a:ext cx="8382000" cy="1143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E70355-75BB-5131-7007-ED2EF72EEFEF}"/>
              </a:ext>
            </a:extLst>
          </p:cNvPr>
          <p:cNvSpPr txBox="1"/>
          <p:nvPr/>
        </p:nvSpPr>
        <p:spPr>
          <a:xfrm>
            <a:off x="5638800" y="6308725"/>
            <a:ext cx="3429000" cy="369332"/>
          </a:xfrm>
          <a:prstGeom prst="rect">
            <a:avLst/>
          </a:prstGeom>
          <a:noFill/>
        </p:spPr>
        <p:txBody>
          <a:bodyPr wrap="square" rtlCol="0">
            <a:spAutoFit/>
          </a:bodyPr>
          <a:lstStyle/>
          <a:p>
            <a:r>
              <a:rPr lang="en-US" b="1"/>
              <a:t>Wormington &amp; Hulleman (2017)</a:t>
            </a:r>
          </a:p>
        </p:txBody>
      </p:sp>
    </p:spTree>
    <p:extLst>
      <p:ext uri="{BB962C8B-B14F-4D97-AF65-F5344CB8AC3E}">
        <p14:creationId xmlns:p14="http://schemas.microsoft.com/office/powerpoint/2010/main" val="272299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Facilitate </a:t>
            </a:r>
            <a:r>
              <a:rPr lang="en-US" b="1">
                <a:solidFill>
                  <a:srgbClr val="008000"/>
                </a:solidFill>
              </a:rPr>
              <a:t>Transfer</a:t>
            </a:r>
            <a:r>
              <a:rPr lang="en-US"/>
              <a: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t>Learn the skill</a:t>
            </a:r>
          </a:p>
          <a:p>
            <a:pPr marL="514350" indent="-514350">
              <a:buFont typeface="+mj-lt"/>
              <a:buAutoNum type="arabicPeriod"/>
            </a:pPr>
            <a:r>
              <a:rPr lang="en-US"/>
              <a:t>Develop schemas about the skill that generate generalizations to a new context</a:t>
            </a:r>
          </a:p>
          <a:p>
            <a:pPr marL="514350" indent="-514350">
              <a:buFont typeface="+mj-lt"/>
              <a:buAutoNum type="arabicPeriod"/>
            </a:pPr>
            <a:r>
              <a:rPr lang="en-US"/>
              <a:t>Notice similarities between learning and transfer contexts</a:t>
            </a:r>
          </a:p>
          <a:p>
            <a:pPr marL="514350" indent="-514350">
              <a:buFont typeface="+mj-lt"/>
              <a:buAutoNum type="arabicPeriod"/>
            </a:pPr>
            <a:r>
              <a:rPr lang="en-US"/>
              <a:t>See relevance/value of skills learned in one context for another context</a:t>
            </a:r>
          </a:p>
          <a:p>
            <a:pPr marL="514350" indent="-514350">
              <a:buFont typeface="+mj-lt"/>
              <a:buAutoNum type="arabicPeriod"/>
            </a:pPr>
            <a:r>
              <a:rPr lang="en-US" b="1">
                <a:solidFill>
                  <a:srgbClr val="0070C0"/>
                </a:solidFill>
              </a:rPr>
              <a:t>Cue/prime to similar features when transferring skills</a:t>
            </a:r>
          </a:p>
          <a:p>
            <a:endParaRPr lang="en-US"/>
          </a:p>
        </p:txBody>
      </p:sp>
      <p:sp>
        <p:nvSpPr>
          <p:cNvPr id="5" name="Rectangle 4"/>
          <p:cNvSpPr/>
          <p:nvPr/>
        </p:nvSpPr>
        <p:spPr>
          <a:xfrm>
            <a:off x="304800" y="5029200"/>
            <a:ext cx="8382000" cy="1143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C80687-D9E8-F778-8982-714BCE77ED51}"/>
              </a:ext>
            </a:extLst>
          </p:cNvPr>
          <p:cNvSpPr txBox="1"/>
          <p:nvPr/>
        </p:nvSpPr>
        <p:spPr>
          <a:xfrm>
            <a:off x="5638800" y="6308725"/>
            <a:ext cx="3429000" cy="369332"/>
          </a:xfrm>
          <a:prstGeom prst="rect">
            <a:avLst/>
          </a:prstGeom>
          <a:noFill/>
        </p:spPr>
        <p:txBody>
          <a:bodyPr wrap="square" rtlCol="0">
            <a:spAutoFit/>
          </a:bodyPr>
          <a:lstStyle/>
          <a:p>
            <a:r>
              <a:rPr lang="en-US" b="1"/>
              <a:t>Wormington &amp; Hulleman (2017)</a:t>
            </a:r>
          </a:p>
        </p:txBody>
      </p:sp>
    </p:spTree>
    <p:extLst>
      <p:ext uri="{BB962C8B-B14F-4D97-AF65-F5344CB8AC3E}">
        <p14:creationId xmlns:p14="http://schemas.microsoft.com/office/powerpoint/2010/main" val="272299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29"/>
          <p:cNvSpPr/>
          <p:nvPr/>
        </p:nvSpPr>
        <p:spPr>
          <a:xfrm>
            <a:off x="2777099" y="4000620"/>
            <a:ext cx="1136958" cy="889792"/>
          </a:xfrm>
          <a:prstGeom prst="ellipse">
            <a:avLst/>
          </a:prstGeom>
          <a:solidFill>
            <a:srgbClr val="FFFFFF"/>
          </a:solidFill>
          <a:ln>
            <a:noFill/>
          </a:ln>
        </p:spPr>
        <p:txBody>
          <a:bodyPr spcFirstLastPara="1" wrap="square" lIns="26775" tIns="26775" rIns="26775" bIns="26775" anchor="ctr" anchorCtr="0">
            <a:noAutofit/>
          </a:bodyPr>
          <a:lstStyle/>
          <a:p>
            <a:pPr>
              <a:buClr>
                <a:srgbClr val="000000"/>
              </a:buClr>
              <a:buSzPts val="800"/>
            </a:pPr>
            <a:endParaRPr sz="600">
              <a:solidFill>
                <a:srgbClr val="000000"/>
              </a:solidFill>
              <a:latin typeface="Helvetica Neue"/>
              <a:ea typeface="Helvetica Neue"/>
              <a:cs typeface="Helvetica Neue"/>
              <a:sym typeface="Helvetica Neue"/>
            </a:endParaRPr>
          </a:p>
        </p:txBody>
      </p:sp>
      <p:grpSp>
        <p:nvGrpSpPr>
          <p:cNvPr id="998" name="Google Shape;998;p29"/>
          <p:cNvGrpSpPr/>
          <p:nvPr/>
        </p:nvGrpSpPr>
        <p:grpSpPr>
          <a:xfrm>
            <a:off x="7257559" y="857248"/>
            <a:ext cx="1886215" cy="1630752"/>
            <a:chOff x="-1" y="-1"/>
            <a:chExt cx="5029902" cy="4348670"/>
          </a:xfrm>
        </p:grpSpPr>
        <p:sp>
          <p:nvSpPr>
            <p:cNvPr id="999" name="Google Shape;999;p29"/>
            <p:cNvSpPr/>
            <p:nvPr/>
          </p:nvSpPr>
          <p:spPr>
            <a:xfrm flipH="1">
              <a:off x="-1" y="8309"/>
              <a:ext cx="5029902" cy="4340360"/>
            </a:xfrm>
            <a:custGeom>
              <a:avLst/>
              <a:gdLst/>
              <a:ahLst/>
              <a:cxnLst/>
              <a:rect l="l" t="t" r="r" b="b"/>
              <a:pathLst>
                <a:path w="21600" h="21600" extrusionOk="0">
                  <a:moveTo>
                    <a:pt x="21180" y="0"/>
                  </a:moveTo>
                  <a:lnTo>
                    <a:pt x="21600" y="0"/>
                  </a:lnTo>
                  <a:lnTo>
                    <a:pt x="21577" y="123"/>
                  </a:lnTo>
                  <a:cubicBezTo>
                    <a:pt x="21315" y="1325"/>
                    <a:pt x="20978" y="2511"/>
                    <a:pt x="20569" y="3669"/>
                  </a:cubicBezTo>
                  <a:cubicBezTo>
                    <a:pt x="20296" y="4441"/>
                    <a:pt x="20000" y="5206"/>
                    <a:pt x="19666" y="5953"/>
                  </a:cubicBezTo>
                  <a:cubicBezTo>
                    <a:pt x="19337" y="6702"/>
                    <a:pt x="18974" y="7436"/>
                    <a:pt x="18584" y="8152"/>
                  </a:cubicBezTo>
                  <a:cubicBezTo>
                    <a:pt x="17801" y="9585"/>
                    <a:pt x="16908" y="10954"/>
                    <a:pt x="15908" y="12232"/>
                  </a:cubicBezTo>
                  <a:cubicBezTo>
                    <a:pt x="15406" y="12868"/>
                    <a:pt x="14882" y="13486"/>
                    <a:pt x="14328" y="14072"/>
                  </a:cubicBezTo>
                  <a:cubicBezTo>
                    <a:pt x="14190" y="14220"/>
                    <a:pt x="14052" y="14366"/>
                    <a:pt x="13909" y="14509"/>
                  </a:cubicBezTo>
                  <a:cubicBezTo>
                    <a:pt x="13768" y="14652"/>
                    <a:pt x="13629" y="14799"/>
                    <a:pt x="13483" y="14937"/>
                  </a:cubicBezTo>
                  <a:cubicBezTo>
                    <a:pt x="13195" y="15217"/>
                    <a:pt x="12899" y="15489"/>
                    <a:pt x="12601" y="15758"/>
                  </a:cubicBezTo>
                  <a:cubicBezTo>
                    <a:pt x="11403" y="16828"/>
                    <a:pt x="10110" y="17775"/>
                    <a:pt x="8747" y="18588"/>
                  </a:cubicBezTo>
                  <a:cubicBezTo>
                    <a:pt x="6703" y="19808"/>
                    <a:pt x="4488" y="20711"/>
                    <a:pt x="2197" y="21230"/>
                  </a:cubicBezTo>
                  <a:lnTo>
                    <a:pt x="0" y="21600"/>
                  </a:lnTo>
                  <a:lnTo>
                    <a:pt x="0" y="19310"/>
                  </a:lnTo>
                  <a:lnTo>
                    <a:pt x="1732" y="18939"/>
                  </a:lnTo>
                  <a:cubicBezTo>
                    <a:pt x="2424" y="18754"/>
                    <a:pt x="3110" y="18543"/>
                    <a:pt x="3787" y="18298"/>
                  </a:cubicBezTo>
                  <a:cubicBezTo>
                    <a:pt x="4465" y="18055"/>
                    <a:pt x="5134" y="17782"/>
                    <a:pt x="5794" y="17481"/>
                  </a:cubicBezTo>
                  <a:cubicBezTo>
                    <a:pt x="6452" y="17179"/>
                    <a:pt x="7102" y="16849"/>
                    <a:pt x="7740" y="16494"/>
                  </a:cubicBezTo>
                  <a:cubicBezTo>
                    <a:pt x="9017" y="15783"/>
                    <a:pt x="10251" y="14973"/>
                    <a:pt x="11431" y="14068"/>
                  </a:cubicBezTo>
                  <a:cubicBezTo>
                    <a:pt x="11725" y="13840"/>
                    <a:pt x="12018" y="13610"/>
                    <a:pt x="12304" y="13369"/>
                  </a:cubicBezTo>
                  <a:cubicBezTo>
                    <a:pt x="12449" y="13251"/>
                    <a:pt x="12590" y="13129"/>
                    <a:pt x="12733" y="13008"/>
                  </a:cubicBezTo>
                  <a:cubicBezTo>
                    <a:pt x="12876" y="12888"/>
                    <a:pt x="13017" y="12764"/>
                    <a:pt x="13156" y="12638"/>
                  </a:cubicBezTo>
                  <a:cubicBezTo>
                    <a:pt x="13716" y="12136"/>
                    <a:pt x="14263" y="11616"/>
                    <a:pt x="14790" y="11069"/>
                  </a:cubicBezTo>
                  <a:cubicBezTo>
                    <a:pt x="15846" y="9978"/>
                    <a:pt x="16825" y="8788"/>
                    <a:pt x="17705" y="7508"/>
                  </a:cubicBezTo>
                  <a:cubicBezTo>
                    <a:pt x="18145" y="6868"/>
                    <a:pt x="18561" y="6206"/>
                    <a:pt x="18948" y="5522"/>
                  </a:cubicBezTo>
                  <a:cubicBezTo>
                    <a:pt x="19329" y="4835"/>
                    <a:pt x="19689" y="4131"/>
                    <a:pt x="20007" y="3403"/>
                  </a:cubicBezTo>
                  <a:cubicBezTo>
                    <a:pt x="20089" y="3222"/>
                    <a:pt x="20166" y="3038"/>
                    <a:pt x="20241" y="2855"/>
                  </a:cubicBezTo>
                  <a:lnTo>
                    <a:pt x="20355" y="2578"/>
                  </a:lnTo>
                  <a:lnTo>
                    <a:pt x="20464" y="2299"/>
                  </a:lnTo>
                  <a:cubicBezTo>
                    <a:pt x="20534" y="2113"/>
                    <a:pt x="20606" y="1927"/>
                    <a:pt x="20670" y="1737"/>
                  </a:cubicBezTo>
                  <a:cubicBezTo>
                    <a:pt x="20735" y="1547"/>
                    <a:pt x="20806" y="1360"/>
                    <a:pt x="20864" y="1168"/>
                  </a:cubicBezTo>
                  <a:close/>
                </a:path>
              </a:pathLst>
            </a:custGeom>
            <a:gradFill>
              <a:gsLst>
                <a:gs pos="0">
                  <a:srgbClr val="FFFFFF">
                    <a:alpha val="8627"/>
                  </a:srgbClr>
                </a:gs>
                <a:gs pos="2000">
                  <a:srgbClr val="FFFFFF">
                    <a:alpha val="8627"/>
                  </a:srgbClr>
                </a:gs>
                <a:gs pos="16000">
                  <a:srgbClr val="F79646">
                    <a:alpha val="8627"/>
                  </a:srgbClr>
                </a:gs>
                <a:gs pos="85000">
                  <a:srgbClr val="4F81BD">
                    <a:alpha val="8627"/>
                  </a:srgbClr>
                </a:gs>
                <a:gs pos="100000">
                  <a:srgbClr val="FFFFFF">
                    <a:alpha val="8627"/>
                  </a:srgbClr>
                </a:gs>
              </a:gsLst>
              <a:lin ang="12000000" scaled="0"/>
            </a:gradFill>
            <a:ln>
              <a:noFill/>
            </a:ln>
          </p:spPr>
          <p:txBody>
            <a:bodyPr spcFirstLastPara="1" wrap="square" lIns="26775" tIns="26775" rIns="26775" bIns="26775" anchor="ctr" anchorCtr="0">
              <a:noAutofit/>
            </a:bodyPr>
            <a:lstStyle/>
            <a:p>
              <a:pPr>
                <a:buClr>
                  <a:srgbClr val="000000"/>
                </a:buClr>
                <a:buSzPts val="1800"/>
              </a:pPr>
              <a:endParaRPr sz="1350">
                <a:solidFill>
                  <a:srgbClr val="FFFFFF"/>
                </a:solidFill>
                <a:latin typeface="Calibri"/>
                <a:ea typeface="Calibri"/>
                <a:cs typeface="Calibri"/>
                <a:sym typeface="Calibri"/>
              </a:endParaRPr>
            </a:p>
          </p:txBody>
        </p:sp>
        <p:sp>
          <p:nvSpPr>
            <p:cNvPr id="1000" name="Google Shape;1000;p29"/>
            <p:cNvSpPr/>
            <p:nvPr/>
          </p:nvSpPr>
          <p:spPr>
            <a:xfrm flipH="1">
              <a:off x="43771" y="-1"/>
              <a:ext cx="4986128" cy="3895797"/>
            </a:xfrm>
            <a:custGeom>
              <a:avLst/>
              <a:gdLst/>
              <a:ahLst/>
              <a:cxnLst/>
              <a:rect l="l" t="t" r="r" b="b"/>
              <a:pathLst>
                <a:path w="21600" h="21600" extrusionOk="0">
                  <a:moveTo>
                    <a:pt x="16435" y="0"/>
                  </a:moveTo>
                  <a:lnTo>
                    <a:pt x="21600" y="0"/>
                  </a:lnTo>
                  <a:lnTo>
                    <a:pt x="21100" y="1976"/>
                  </a:lnTo>
                  <a:cubicBezTo>
                    <a:pt x="18092" y="11885"/>
                    <a:pt x="9788" y="19495"/>
                    <a:pt x="806" y="21467"/>
                  </a:cubicBezTo>
                  <a:lnTo>
                    <a:pt x="0" y="21600"/>
                  </a:lnTo>
                  <a:lnTo>
                    <a:pt x="0" y="15577"/>
                  </a:lnTo>
                  <a:lnTo>
                    <a:pt x="151" y="15551"/>
                  </a:lnTo>
                  <a:cubicBezTo>
                    <a:pt x="1453" y="15248"/>
                    <a:pt x="2756" y="14797"/>
                    <a:pt x="4022" y="14207"/>
                  </a:cubicBezTo>
                  <a:cubicBezTo>
                    <a:pt x="6528" y="13041"/>
                    <a:pt x="8914" y="11326"/>
                    <a:pt x="10922" y="9246"/>
                  </a:cubicBezTo>
                  <a:cubicBezTo>
                    <a:pt x="12926" y="7170"/>
                    <a:pt x="14566" y="4713"/>
                    <a:pt x="15664" y="2143"/>
                  </a:cubicBezTo>
                  <a:cubicBezTo>
                    <a:pt x="15875" y="1648"/>
                    <a:pt x="16067" y="1149"/>
                    <a:pt x="16240" y="647"/>
                  </a:cubicBezTo>
                  <a:close/>
                </a:path>
              </a:pathLst>
            </a:custGeom>
            <a:gradFill>
              <a:gsLst>
                <a:gs pos="0">
                  <a:srgbClr val="FFFFFF">
                    <a:alpha val="8627"/>
                  </a:srgbClr>
                </a:gs>
                <a:gs pos="2000">
                  <a:srgbClr val="FFFFFF">
                    <a:alpha val="8627"/>
                  </a:srgbClr>
                </a:gs>
                <a:gs pos="16000">
                  <a:srgbClr val="F79646">
                    <a:alpha val="8627"/>
                  </a:srgbClr>
                </a:gs>
                <a:gs pos="85000">
                  <a:srgbClr val="4F81BD">
                    <a:alpha val="8627"/>
                  </a:srgbClr>
                </a:gs>
                <a:gs pos="100000">
                  <a:srgbClr val="FFFFFF">
                    <a:alpha val="8627"/>
                  </a:srgbClr>
                </a:gs>
              </a:gsLst>
              <a:lin ang="12000000" scaled="0"/>
            </a:gradFill>
            <a:ln>
              <a:noFill/>
            </a:ln>
          </p:spPr>
          <p:txBody>
            <a:bodyPr spcFirstLastPara="1" wrap="square" lIns="26775" tIns="26775" rIns="26775" bIns="26775" anchor="ctr" anchorCtr="0">
              <a:noAutofit/>
            </a:bodyPr>
            <a:lstStyle/>
            <a:p>
              <a:pPr>
                <a:buClr>
                  <a:srgbClr val="000000"/>
                </a:buClr>
                <a:buSzPts val="1800"/>
              </a:pPr>
              <a:endParaRPr sz="1350">
                <a:solidFill>
                  <a:srgbClr val="FFFFFF"/>
                </a:solidFill>
                <a:latin typeface="Calibri"/>
                <a:ea typeface="Calibri"/>
                <a:cs typeface="Calibri"/>
                <a:sym typeface="Calibri"/>
              </a:endParaRPr>
            </a:p>
          </p:txBody>
        </p:sp>
        <p:sp>
          <p:nvSpPr>
            <p:cNvPr id="1001" name="Google Shape;1001;p29"/>
            <p:cNvSpPr/>
            <p:nvPr/>
          </p:nvSpPr>
          <p:spPr>
            <a:xfrm flipH="1">
              <a:off x="27717" y="8308"/>
              <a:ext cx="5002183" cy="3945410"/>
            </a:xfrm>
            <a:custGeom>
              <a:avLst/>
              <a:gdLst/>
              <a:ahLst/>
              <a:cxnLst/>
              <a:rect l="l" t="t" r="r" b="b"/>
              <a:pathLst>
                <a:path w="21600" h="21600" extrusionOk="0">
                  <a:moveTo>
                    <a:pt x="20025" y="0"/>
                  </a:moveTo>
                  <a:lnTo>
                    <a:pt x="21600" y="0"/>
                  </a:lnTo>
                  <a:lnTo>
                    <a:pt x="21193" y="1838"/>
                  </a:lnTo>
                  <a:cubicBezTo>
                    <a:pt x="20965" y="2673"/>
                    <a:pt x="20698" y="3494"/>
                    <a:pt x="20391" y="4293"/>
                  </a:cubicBezTo>
                  <a:cubicBezTo>
                    <a:pt x="19159" y="7489"/>
                    <a:pt x="17374" y="10350"/>
                    <a:pt x="15271" y="12785"/>
                  </a:cubicBezTo>
                  <a:cubicBezTo>
                    <a:pt x="14217" y="14003"/>
                    <a:pt x="13079" y="15114"/>
                    <a:pt x="11876" y="16112"/>
                  </a:cubicBezTo>
                  <a:cubicBezTo>
                    <a:pt x="10672" y="17109"/>
                    <a:pt x="9404" y="17997"/>
                    <a:pt x="8081" y="18753"/>
                  </a:cubicBezTo>
                  <a:cubicBezTo>
                    <a:pt x="6094" y="19879"/>
                    <a:pt x="3993" y="20719"/>
                    <a:pt x="1834" y="21245"/>
                  </a:cubicBezTo>
                  <a:lnTo>
                    <a:pt x="0" y="21600"/>
                  </a:lnTo>
                  <a:lnTo>
                    <a:pt x="0" y="18966"/>
                  </a:lnTo>
                  <a:lnTo>
                    <a:pt x="1392" y="18686"/>
                  </a:lnTo>
                  <a:cubicBezTo>
                    <a:pt x="2052" y="18520"/>
                    <a:pt x="2707" y="18321"/>
                    <a:pt x="3355" y="18091"/>
                  </a:cubicBezTo>
                  <a:cubicBezTo>
                    <a:pt x="4651" y="17635"/>
                    <a:pt x="5915" y="17043"/>
                    <a:pt x="7140" y="16358"/>
                  </a:cubicBezTo>
                  <a:cubicBezTo>
                    <a:pt x="9597" y="15002"/>
                    <a:pt x="11891" y="13204"/>
                    <a:pt x="13903" y="11032"/>
                  </a:cubicBezTo>
                  <a:cubicBezTo>
                    <a:pt x="14906" y="9943"/>
                    <a:pt x="15835" y="8754"/>
                    <a:pt x="16668" y="7478"/>
                  </a:cubicBezTo>
                  <a:cubicBezTo>
                    <a:pt x="17502" y="6203"/>
                    <a:pt x="18238" y="4836"/>
                    <a:pt x="18854" y="3396"/>
                  </a:cubicBezTo>
                  <a:cubicBezTo>
                    <a:pt x="19162" y="2676"/>
                    <a:pt x="19444" y="1940"/>
                    <a:pt x="19693" y="1187"/>
                  </a:cubicBezTo>
                  <a:close/>
                </a:path>
              </a:pathLst>
            </a:custGeom>
            <a:gradFill>
              <a:gsLst>
                <a:gs pos="0">
                  <a:srgbClr val="FFFFFF">
                    <a:alpha val="8627"/>
                  </a:srgbClr>
                </a:gs>
                <a:gs pos="2000">
                  <a:srgbClr val="FFFFFF">
                    <a:alpha val="8627"/>
                  </a:srgbClr>
                </a:gs>
                <a:gs pos="16000">
                  <a:srgbClr val="F79646">
                    <a:alpha val="8627"/>
                  </a:srgbClr>
                </a:gs>
                <a:gs pos="85000">
                  <a:srgbClr val="4F81BD">
                    <a:alpha val="8627"/>
                  </a:srgbClr>
                </a:gs>
                <a:gs pos="100000">
                  <a:srgbClr val="FFFFFF">
                    <a:alpha val="8627"/>
                  </a:srgbClr>
                </a:gs>
              </a:gsLst>
              <a:lin ang="12000000" scaled="0"/>
            </a:gradFill>
            <a:ln>
              <a:noFill/>
            </a:ln>
          </p:spPr>
          <p:txBody>
            <a:bodyPr spcFirstLastPara="1" wrap="square" lIns="26775" tIns="26775" rIns="26775" bIns="26775" anchor="ctr" anchorCtr="0">
              <a:noAutofit/>
            </a:bodyPr>
            <a:lstStyle/>
            <a:p>
              <a:pPr>
                <a:buClr>
                  <a:srgbClr val="000000"/>
                </a:buClr>
                <a:buSzPts val="800"/>
              </a:pPr>
              <a:endParaRPr sz="600">
                <a:solidFill>
                  <a:srgbClr val="FFFFFF"/>
                </a:solidFill>
                <a:latin typeface="Calibri"/>
                <a:ea typeface="Calibri"/>
                <a:cs typeface="Calibri"/>
                <a:sym typeface="Calibri"/>
              </a:endParaRPr>
            </a:p>
          </p:txBody>
        </p:sp>
        <p:sp>
          <p:nvSpPr>
            <p:cNvPr id="1002" name="Google Shape;1002;p29"/>
            <p:cNvSpPr/>
            <p:nvPr/>
          </p:nvSpPr>
          <p:spPr>
            <a:xfrm flipH="1">
              <a:off x="46465" y="8312"/>
              <a:ext cx="4982215" cy="3887326"/>
            </a:xfrm>
            <a:custGeom>
              <a:avLst/>
              <a:gdLst/>
              <a:ahLst/>
              <a:cxnLst/>
              <a:rect l="l" t="t" r="r" b="b"/>
              <a:pathLst>
                <a:path w="21600" h="21600" extrusionOk="0">
                  <a:moveTo>
                    <a:pt x="17302" y="0"/>
                  </a:moveTo>
                  <a:lnTo>
                    <a:pt x="21600" y="0"/>
                  </a:lnTo>
                  <a:lnTo>
                    <a:pt x="21111" y="1934"/>
                  </a:lnTo>
                  <a:cubicBezTo>
                    <a:pt x="18101" y="11865"/>
                    <a:pt x="9790" y="19491"/>
                    <a:pt x="802" y="21467"/>
                  </a:cubicBezTo>
                  <a:lnTo>
                    <a:pt x="0" y="21600"/>
                  </a:lnTo>
                  <a:lnTo>
                    <a:pt x="0" y="16575"/>
                  </a:lnTo>
                  <a:lnTo>
                    <a:pt x="296" y="16523"/>
                  </a:lnTo>
                  <a:cubicBezTo>
                    <a:pt x="1639" y="16211"/>
                    <a:pt x="2982" y="15742"/>
                    <a:pt x="4314" y="15120"/>
                  </a:cubicBezTo>
                  <a:cubicBezTo>
                    <a:pt x="6909" y="13912"/>
                    <a:pt x="9379" y="12133"/>
                    <a:pt x="11459" y="9976"/>
                  </a:cubicBezTo>
                  <a:cubicBezTo>
                    <a:pt x="13575" y="7781"/>
                    <a:pt x="15238" y="5285"/>
                    <a:pt x="16401" y="2557"/>
                  </a:cubicBezTo>
                  <a:cubicBezTo>
                    <a:pt x="16624" y="2034"/>
                    <a:pt x="16826" y="1507"/>
                    <a:pt x="17008" y="977"/>
                  </a:cubicBezTo>
                  <a:close/>
                </a:path>
              </a:pathLst>
            </a:custGeom>
            <a:gradFill>
              <a:gsLst>
                <a:gs pos="0">
                  <a:srgbClr val="FFFFFF">
                    <a:alpha val="8627"/>
                  </a:srgbClr>
                </a:gs>
                <a:gs pos="2000">
                  <a:srgbClr val="FFFFFF">
                    <a:alpha val="8627"/>
                  </a:srgbClr>
                </a:gs>
                <a:gs pos="16000">
                  <a:srgbClr val="F79646">
                    <a:alpha val="8627"/>
                  </a:srgbClr>
                </a:gs>
                <a:gs pos="85000">
                  <a:srgbClr val="4F81BD">
                    <a:alpha val="8627"/>
                  </a:srgbClr>
                </a:gs>
                <a:gs pos="100000">
                  <a:srgbClr val="FFFFFF">
                    <a:alpha val="8627"/>
                  </a:srgbClr>
                </a:gs>
              </a:gsLst>
              <a:lin ang="12000000" scaled="0"/>
            </a:gradFill>
            <a:ln>
              <a:noFill/>
            </a:ln>
          </p:spPr>
          <p:txBody>
            <a:bodyPr spcFirstLastPara="1" wrap="square" lIns="26775" tIns="26775" rIns="26775" bIns="26775" anchor="ctr" anchorCtr="0">
              <a:noAutofit/>
            </a:bodyPr>
            <a:lstStyle/>
            <a:p>
              <a:pPr>
                <a:buClr>
                  <a:srgbClr val="000000"/>
                </a:buClr>
                <a:buSzPts val="1800"/>
              </a:pPr>
              <a:endParaRPr sz="1350">
                <a:solidFill>
                  <a:srgbClr val="FFFFFF"/>
                </a:solidFill>
                <a:latin typeface="Calibri"/>
                <a:ea typeface="Calibri"/>
                <a:cs typeface="Calibri"/>
                <a:sym typeface="Calibri"/>
              </a:endParaRPr>
            </a:p>
          </p:txBody>
        </p:sp>
      </p:grpSp>
      <p:grpSp>
        <p:nvGrpSpPr>
          <p:cNvPr id="1003" name="Google Shape;1003;p29"/>
          <p:cNvGrpSpPr/>
          <p:nvPr/>
        </p:nvGrpSpPr>
        <p:grpSpPr>
          <a:xfrm rot="5400000">
            <a:off x="3874594" y="3190993"/>
            <a:ext cx="4035665" cy="476253"/>
            <a:chOff x="0" y="0"/>
            <a:chExt cx="10761769" cy="1270004"/>
          </a:xfrm>
        </p:grpSpPr>
        <p:sp>
          <p:nvSpPr>
            <p:cNvPr id="1004" name="Google Shape;1004;p29"/>
            <p:cNvSpPr/>
            <p:nvPr/>
          </p:nvSpPr>
          <p:spPr>
            <a:xfrm>
              <a:off x="0" y="0"/>
              <a:ext cx="10761769" cy="1270004"/>
            </a:xfrm>
            <a:prstGeom prst="rect">
              <a:avLst/>
            </a:prstGeom>
            <a:solidFill>
              <a:schemeClr val="accent1">
                <a:alpha val="48627"/>
              </a:schemeClr>
            </a:solidFill>
            <a:ln>
              <a:noFill/>
            </a:ln>
          </p:spPr>
          <p:txBody>
            <a:bodyPr spcFirstLastPara="1" wrap="square" lIns="26775" tIns="26775" rIns="26775" bIns="26775" anchor="ctr" anchorCtr="0">
              <a:noAutofit/>
            </a:bodyPr>
            <a:lstStyle/>
            <a:p>
              <a:pPr>
                <a:buClr>
                  <a:srgbClr val="000000"/>
                </a:buClr>
                <a:buSzPts val="800"/>
              </a:pPr>
              <a:endParaRPr sz="600">
                <a:solidFill>
                  <a:srgbClr val="000000"/>
                </a:solidFill>
                <a:latin typeface="Helvetica Neue"/>
                <a:ea typeface="Helvetica Neue"/>
                <a:cs typeface="Helvetica Neue"/>
                <a:sym typeface="Helvetica Neue"/>
              </a:endParaRPr>
            </a:p>
          </p:txBody>
        </p:sp>
        <p:sp>
          <p:nvSpPr>
            <p:cNvPr id="1005" name="Google Shape;1005;p29"/>
            <p:cNvSpPr txBox="1"/>
            <p:nvPr/>
          </p:nvSpPr>
          <p:spPr>
            <a:xfrm>
              <a:off x="1" y="61917"/>
              <a:ext cx="6479473" cy="1146170"/>
            </a:xfrm>
            <a:prstGeom prst="rect">
              <a:avLst/>
            </a:prstGeom>
            <a:noFill/>
            <a:ln>
              <a:noFill/>
            </a:ln>
          </p:spPr>
          <p:txBody>
            <a:bodyPr spcFirstLastPara="1" wrap="square" lIns="26775" tIns="26775" rIns="26775" bIns="26775" anchor="ctr" anchorCtr="0">
              <a:noAutofit/>
            </a:bodyPr>
            <a:lstStyle/>
            <a:p>
              <a:pPr>
                <a:buClr>
                  <a:srgbClr val="000000"/>
                </a:buClr>
                <a:buSzPts val="3300"/>
              </a:pPr>
              <a:r>
                <a:rPr lang="en-US" sz="2475">
                  <a:solidFill>
                    <a:srgbClr val="000000"/>
                  </a:solidFill>
                  <a:latin typeface="Helvetica Neue"/>
                  <a:ea typeface="Helvetica Neue"/>
                  <a:cs typeface="Helvetica Neue"/>
                  <a:sym typeface="Helvetica Neue"/>
                </a:rPr>
                <a:t>MILESTONES</a:t>
              </a:r>
              <a:endParaRPr sz="1050">
                <a:solidFill>
                  <a:srgbClr val="000000"/>
                </a:solidFill>
                <a:latin typeface="Arial"/>
                <a:ea typeface="Arial"/>
                <a:cs typeface="Arial"/>
                <a:sym typeface="Arial"/>
              </a:endParaRPr>
            </a:p>
          </p:txBody>
        </p:sp>
      </p:grpSp>
      <p:grpSp>
        <p:nvGrpSpPr>
          <p:cNvPr id="1006" name="Google Shape;1006;p29"/>
          <p:cNvGrpSpPr/>
          <p:nvPr/>
        </p:nvGrpSpPr>
        <p:grpSpPr>
          <a:xfrm>
            <a:off x="-230" y="4099481"/>
            <a:ext cx="2533824" cy="1901272"/>
            <a:chOff x="-1" y="95"/>
            <a:chExt cx="6756861" cy="5070056"/>
          </a:xfrm>
        </p:grpSpPr>
        <p:sp>
          <p:nvSpPr>
            <p:cNvPr id="1007" name="Google Shape;1007;p29"/>
            <p:cNvSpPr/>
            <p:nvPr/>
          </p:nvSpPr>
          <p:spPr>
            <a:xfrm rot="10800000" flipH="1">
              <a:off x="1073" y="392097"/>
              <a:ext cx="6726089" cy="4678051"/>
            </a:xfrm>
            <a:custGeom>
              <a:avLst/>
              <a:gdLst/>
              <a:ahLst/>
              <a:cxnLst/>
              <a:rect l="l" t="t" r="r" b="b"/>
              <a:pathLst>
                <a:path w="21600" h="21600" extrusionOk="0">
                  <a:moveTo>
                    <a:pt x="18133" y="0"/>
                  </a:moveTo>
                  <a:lnTo>
                    <a:pt x="21600" y="0"/>
                  </a:lnTo>
                  <a:lnTo>
                    <a:pt x="21518" y="1744"/>
                  </a:lnTo>
                  <a:cubicBezTo>
                    <a:pt x="20473" y="12897"/>
                    <a:pt x="11841" y="21600"/>
                    <a:pt x="3324" y="21600"/>
                  </a:cubicBezTo>
                  <a:cubicBezTo>
                    <a:pt x="2266" y="21600"/>
                    <a:pt x="1257" y="21464"/>
                    <a:pt x="302" y="21204"/>
                  </a:cubicBezTo>
                  <a:lnTo>
                    <a:pt x="0" y="21107"/>
                  </a:lnTo>
                  <a:lnTo>
                    <a:pt x="0" y="16237"/>
                  </a:lnTo>
                  <a:lnTo>
                    <a:pt x="904" y="16565"/>
                  </a:lnTo>
                  <a:cubicBezTo>
                    <a:pt x="1673" y="16782"/>
                    <a:pt x="2481" y="16891"/>
                    <a:pt x="3324" y="16891"/>
                  </a:cubicBezTo>
                  <a:cubicBezTo>
                    <a:pt x="5105" y="16891"/>
                    <a:pt x="6989" y="16399"/>
                    <a:pt x="8771" y="15467"/>
                  </a:cubicBezTo>
                  <a:cubicBezTo>
                    <a:pt x="10534" y="14545"/>
                    <a:pt x="12213" y="13189"/>
                    <a:pt x="13625" y="11546"/>
                  </a:cubicBezTo>
                  <a:cubicBezTo>
                    <a:pt x="15035" y="9905"/>
                    <a:pt x="16189" y="7963"/>
                    <a:pt x="16961" y="5931"/>
                  </a:cubicBezTo>
                  <a:cubicBezTo>
                    <a:pt x="17556" y="4366"/>
                    <a:pt x="17931" y="2754"/>
                    <a:pt x="18082" y="1121"/>
                  </a:cubicBezTo>
                  <a:close/>
                </a:path>
              </a:pathLst>
            </a:custGeom>
            <a:gradFill>
              <a:gsLst>
                <a:gs pos="0">
                  <a:srgbClr val="FFFFFF">
                    <a:alpha val="8627"/>
                  </a:srgbClr>
                </a:gs>
                <a:gs pos="2000">
                  <a:srgbClr val="FFFFFF">
                    <a:alpha val="8627"/>
                  </a:srgbClr>
                </a:gs>
                <a:gs pos="16000">
                  <a:srgbClr val="F79646">
                    <a:alpha val="8627"/>
                  </a:srgbClr>
                </a:gs>
                <a:gs pos="85000">
                  <a:srgbClr val="4F81BD">
                    <a:alpha val="8627"/>
                  </a:srgbClr>
                </a:gs>
                <a:gs pos="100000">
                  <a:srgbClr val="FFFFFF">
                    <a:alpha val="8627"/>
                  </a:srgbClr>
                </a:gs>
              </a:gsLst>
              <a:lin ang="12000000" scaled="0"/>
            </a:gradFill>
            <a:ln>
              <a:noFill/>
            </a:ln>
          </p:spPr>
          <p:txBody>
            <a:bodyPr spcFirstLastPara="1" wrap="square" lIns="26775" tIns="26775" rIns="26775" bIns="26775" anchor="ctr" anchorCtr="0">
              <a:noAutofit/>
            </a:bodyPr>
            <a:lstStyle/>
            <a:p>
              <a:pPr>
                <a:buClr>
                  <a:srgbClr val="000000"/>
                </a:buClr>
                <a:buSzPts val="1800"/>
              </a:pPr>
              <a:endParaRPr sz="1350">
                <a:solidFill>
                  <a:srgbClr val="FFFFFF"/>
                </a:solidFill>
                <a:latin typeface="Calibri"/>
                <a:ea typeface="Calibri"/>
                <a:cs typeface="Calibri"/>
                <a:sym typeface="Calibri"/>
              </a:endParaRPr>
            </a:p>
          </p:txBody>
        </p:sp>
        <p:sp>
          <p:nvSpPr>
            <p:cNvPr id="1008" name="Google Shape;1008;p29"/>
            <p:cNvSpPr/>
            <p:nvPr/>
          </p:nvSpPr>
          <p:spPr>
            <a:xfrm rot="10800000" flipH="1">
              <a:off x="1073" y="392100"/>
              <a:ext cx="6726089" cy="4678051"/>
            </a:xfrm>
            <a:custGeom>
              <a:avLst/>
              <a:gdLst/>
              <a:ahLst/>
              <a:cxnLst/>
              <a:rect l="l" t="t" r="r" b="b"/>
              <a:pathLst>
                <a:path w="21600" h="21600" extrusionOk="0">
                  <a:moveTo>
                    <a:pt x="18711" y="0"/>
                  </a:moveTo>
                  <a:lnTo>
                    <a:pt x="21600" y="0"/>
                  </a:lnTo>
                  <a:lnTo>
                    <a:pt x="21518" y="1744"/>
                  </a:lnTo>
                  <a:cubicBezTo>
                    <a:pt x="20473" y="12897"/>
                    <a:pt x="11841" y="21600"/>
                    <a:pt x="3324" y="21600"/>
                  </a:cubicBezTo>
                  <a:cubicBezTo>
                    <a:pt x="2266" y="21600"/>
                    <a:pt x="1257" y="21464"/>
                    <a:pt x="302" y="21204"/>
                  </a:cubicBezTo>
                  <a:lnTo>
                    <a:pt x="0" y="21107"/>
                  </a:lnTo>
                  <a:lnTo>
                    <a:pt x="0" y="17048"/>
                  </a:lnTo>
                  <a:lnTo>
                    <a:pt x="779" y="17331"/>
                  </a:lnTo>
                  <a:cubicBezTo>
                    <a:pt x="1589" y="17560"/>
                    <a:pt x="2439" y="17676"/>
                    <a:pt x="3324" y="17676"/>
                  </a:cubicBezTo>
                  <a:cubicBezTo>
                    <a:pt x="5202" y="17676"/>
                    <a:pt x="7104" y="17180"/>
                    <a:pt x="8978" y="16199"/>
                  </a:cubicBezTo>
                  <a:cubicBezTo>
                    <a:pt x="10802" y="15246"/>
                    <a:pt x="12538" y="13843"/>
                    <a:pt x="14000" y="12141"/>
                  </a:cubicBezTo>
                  <a:cubicBezTo>
                    <a:pt x="15488" y="10411"/>
                    <a:pt x="16657" y="8442"/>
                    <a:pt x="17475" y="6291"/>
                  </a:cubicBezTo>
                  <a:cubicBezTo>
                    <a:pt x="18101" y="4641"/>
                    <a:pt x="18497" y="2940"/>
                    <a:pt x="18655" y="1215"/>
                  </a:cubicBezTo>
                  <a:close/>
                </a:path>
              </a:pathLst>
            </a:custGeom>
            <a:gradFill>
              <a:gsLst>
                <a:gs pos="0">
                  <a:srgbClr val="FFFFFF">
                    <a:alpha val="8627"/>
                  </a:srgbClr>
                </a:gs>
                <a:gs pos="2000">
                  <a:srgbClr val="FFFFFF">
                    <a:alpha val="8627"/>
                  </a:srgbClr>
                </a:gs>
                <a:gs pos="16000">
                  <a:srgbClr val="F79646">
                    <a:alpha val="8627"/>
                  </a:srgbClr>
                </a:gs>
                <a:gs pos="85000">
                  <a:srgbClr val="4F81BD">
                    <a:alpha val="8627"/>
                  </a:srgbClr>
                </a:gs>
                <a:gs pos="100000">
                  <a:srgbClr val="FFFFFF">
                    <a:alpha val="8627"/>
                  </a:srgbClr>
                </a:gs>
              </a:gsLst>
              <a:lin ang="12000000" scaled="0"/>
            </a:gradFill>
            <a:ln>
              <a:noFill/>
            </a:ln>
          </p:spPr>
          <p:txBody>
            <a:bodyPr spcFirstLastPara="1" wrap="square" lIns="26775" tIns="26775" rIns="26775" bIns="26775" anchor="ctr" anchorCtr="0">
              <a:noAutofit/>
            </a:bodyPr>
            <a:lstStyle/>
            <a:p>
              <a:pPr>
                <a:buClr>
                  <a:srgbClr val="000000"/>
                </a:buClr>
                <a:buSzPts val="1800"/>
              </a:pPr>
              <a:endParaRPr sz="1350">
                <a:solidFill>
                  <a:srgbClr val="FFFFFF"/>
                </a:solidFill>
                <a:latin typeface="Calibri"/>
                <a:ea typeface="Calibri"/>
                <a:cs typeface="Calibri"/>
                <a:sym typeface="Calibri"/>
              </a:endParaRPr>
            </a:p>
          </p:txBody>
        </p:sp>
        <p:sp>
          <p:nvSpPr>
            <p:cNvPr id="1009" name="Google Shape;1009;p29"/>
            <p:cNvSpPr/>
            <p:nvPr/>
          </p:nvSpPr>
          <p:spPr>
            <a:xfrm rot="10800000" flipH="1">
              <a:off x="-1" y="352938"/>
              <a:ext cx="6727078" cy="4717210"/>
            </a:xfrm>
            <a:custGeom>
              <a:avLst/>
              <a:gdLst/>
              <a:ahLst/>
              <a:cxnLst/>
              <a:rect l="l" t="t" r="r" b="b"/>
              <a:pathLst>
                <a:path w="21600" h="21590" extrusionOk="0">
                  <a:moveTo>
                    <a:pt x="20653" y="0"/>
                  </a:moveTo>
                  <a:lnTo>
                    <a:pt x="21600" y="0"/>
                  </a:lnTo>
                  <a:lnTo>
                    <a:pt x="21536" y="1614"/>
                  </a:lnTo>
                  <a:cubicBezTo>
                    <a:pt x="21483" y="2305"/>
                    <a:pt x="21403" y="2994"/>
                    <a:pt x="21298" y="3675"/>
                  </a:cubicBezTo>
                  <a:cubicBezTo>
                    <a:pt x="21088" y="5038"/>
                    <a:pt x="20767" y="6375"/>
                    <a:pt x="20334" y="7643"/>
                  </a:cubicBezTo>
                  <a:cubicBezTo>
                    <a:pt x="19464" y="10179"/>
                    <a:pt x="18204" y="12448"/>
                    <a:pt x="16721" y="14380"/>
                  </a:cubicBezTo>
                  <a:cubicBezTo>
                    <a:pt x="15977" y="15346"/>
                    <a:pt x="15173" y="16228"/>
                    <a:pt x="14325" y="17020"/>
                  </a:cubicBezTo>
                  <a:cubicBezTo>
                    <a:pt x="13475" y="17811"/>
                    <a:pt x="12580" y="18516"/>
                    <a:pt x="11647" y="19115"/>
                  </a:cubicBezTo>
                  <a:cubicBezTo>
                    <a:pt x="9777" y="20306"/>
                    <a:pt x="7764" y="21094"/>
                    <a:pt x="5702" y="21427"/>
                  </a:cubicBezTo>
                  <a:cubicBezTo>
                    <a:pt x="5187" y="21509"/>
                    <a:pt x="4667" y="21560"/>
                    <a:pt x="4148" y="21580"/>
                  </a:cubicBezTo>
                  <a:cubicBezTo>
                    <a:pt x="3628" y="21600"/>
                    <a:pt x="3108" y="21589"/>
                    <a:pt x="2591" y="21549"/>
                  </a:cubicBezTo>
                  <a:cubicBezTo>
                    <a:pt x="2072" y="21506"/>
                    <a:pt x="1554" y="21433"/>
                    <a:pt x="1039" y="21327"/>
                  </a:cubicBezTo>
                  <a:lnTo>
                    <a:pt x="0" y="21040"/>
                  </a:lnTo>
                  <a:lnTo>
                    <a:pt x="0" y="19014"/>
                  </a:lnTo>
                  <a:lnTo>
                    <a:pt x="1258" y="19339"/>
                  </a:lnTo>
                  <a:cubicBezTo>
                    <a:pt x="1726" y="19428"/>
                    <a:pt x="2199" y="19487"/>
                    <a:pt x="2674" y="19518"/>
                  </a:cubicBezTo>
                  <a:cubicBezTo>
                    <a:pt x="3625" y="19582"/>
                    <a:pt x="4575" y="19539"/>
                    <a:pt x="5519" y="19381"/>
                  </a:cubicBezTo>
                  <a:cubicBezTo>
                    <a:pt x="6462" y="19221"/>
                    <a:pt x="7397" y="18954"/>
                    <a:pt x="8311" y="18590"/>
                  </a:cubicBezTo>
                  <a:cubicBezTo>
                    <a:pt x="9226" y="18228"/>
                    <a:pt x="10118" y="17759"/>
                    <a:pt x="10982" y="17215"/>
                  </a:cubicBezTo>
                  <a:cubicBezTo>
                    <a:pt x="12716" y="16139"/>
                    <a:pt x="14335" y="14712"/>
                    <a:pt x="15755" y="12989"/>
                  </a:cubicBezTo>
                  <a:cubicBezTo>
                    <a:pt x="16463" y="12125"/>
                    <a:pt x="17119" y="11182"/>
                    <a:pt x="17706" y="10169"/>
                  </a:cubicBezTo>
                  <a:cubicBezTo>
                    <a:pt x="18295" y="9158"/>
                    <a:pt x="18814" y="8074"/>
                    <a:pt x="19249" y="6931"/>
                  </a:cubicBezTo>
                  <a:cubicBezTo>
                    <a:pt x="19683" y="5789"/>
                    <a:pt x="20045" y="4593"/>
                    <a:pt x="20296" y="3351"/>
                  </a:cubicBezTo>
                  <a:cubicBezTo>
                    <a:pt x="20422" y="2731"/>
                    <a:pt x="20517" y="2100"/>
                    <a:pt x="20581" y="1461"/>
                  </a:cubicBezTo>
                  <a:close/>
                </a:path>
              </a:pathLst>
            </a:custGeom>
            <a:gradFill>
              <a:gsLst>
                <a:gs pos="0">
                  <a:srgbClr val="FFFFFF">
                    <a:alpha val="8627"/>
                  </a:srgbClr>
                </a:gs>
                <a:gs pos="2000">
                  <a:srgbClr val="FFFFFF">
                    <a:alpha val="8627"/>
                  </a:srgbClr>
                </a:gs>
                <a:gs pos="16000">
                  <a:srgbClr val="F79646">
                    <a:alpha val="8627"/>
                  </a:srgbClr>
                </a:gs>
                <a:gs pos="85000">
                  <a:srgbClr val="4F81BD">
                    <a:alpha val="8627"/>
                  </a:srgbClr>
                </a:gs>
                <a:gs pos="100000">
                  <a:srgbClr val="FFFFFF">
                    <a:alpha val="8627"/>
                  </a:srgbClr>
                </a:gs>
              </a:gsLst>
              <a:lin ang="12000000" scaled="0"/>
            </a:gradFill>
            <a:ln>
              <a:noFill/>
            </a:ln>
          </p:spPr>
          <p:txBody>
            <a:bodyPr spcFirstLastPara="1" wrap="square" lIns="26775" tIns="26775" rIns="26775" bIns="26775" anchor="ctr" anchorCtr="0">
              <a:noAutofit/>
            </a:bodyPr>
            <a:lstStyle/>
            <a:p>
              <a:pPr>
                <a:buClr>
                  <a:srgbClr val="000000"/>
                </a:buClr>
                <a:buSzPts val="1800"/>
              </a:pPr>
              <a:endParaRPr sz="1350">
                <a:solidFill>
                  <a:srgbClr val="FFFFFF"/>
                </a:solidFill>
                <a:latin typeface="Calibri"/>
                <a:ea typeface="Calibri"/>
                <a:cs typeface="Calibri"/>
                <a:sym typeface="Calibri"/>
              </a:endParaRPr>
            </a:p>
          </p:txBody>
        </p:sp>
        <p:sp>
          <p:nvSpPr>
            <p:cNvPr id="1010" name="Google Shape;1010;p29"/>
            <p:cNvSpPr/>
            <p:nvPr/>
          </p:nvSpPr>
          <p:spPr>
            <a:xfrm rot="10800000" flipH="1">
              <a:off x="1072" y="95"/>
              <a:ext cx="6755788" cy="5070055"/>
            </a:xfrm>
            <a:custGeom>
              <a:avLst/>
              <a:gdLst/>
              <a:ahLst/>
              <a:cxnLst/>
              <a:rect l="l" t="t" r="r" b="b"/>
              <a:pathLst>
                <a:path w="21600" h="21593" extrusionOk="0">
                  <a:moveTo>
                    <a:pt x="21422" y="0"/>
                  </a:moveTo>
                  <a:lnTo>
                    <a:pt x="21600" y="0"/>
                  </a:lnTo>
                  <a:lnTo>
                    <a:pt x="21557" y="1079"/>
                  </a:lnTo>
                  <a:cubicBezTo>
                    <a:pt x="21402" y="3072"/>
                    <a:pt x="21027" y="5040"/>
                    <a:pt x="20450" y="6922"/>
                  </a:cubicBezTo>
                  <a:cubicBezTo>
                    <a:pt x="20256" y="7549"/>
                    <a:pt x="20047" y="8170"/>
                    <a:pt x="19811" y="8777"/>
                  </a:cubicBezTo>
                  <a:cubicBezTo>
                    <a:pt x="19579" y="9386"/>
                    <a:pt x="19322" y="9981"/>
                    <a:pt x="19046" y="10563"/>
                  </a:cubicBezTo>
                  <a:cubicBezTo>
                    <a:pt x="18493" y="11727"/>
                    <a:pt x="17862" y="12839"/>
                    <a:pt x="17156" y="13877"/>
                  </a:cubicBezTo>
                  <a:cubicBezTo>
                    <a:pt x="16801" y="14393"/>
                    <a:pt x="16430" y="14895"/>
                    <a:pt x="16039" y="15371"/>
                  </a:cubicBezTo>
                  <a:cubicBezTo>
                    <a:pt x="15942" y="15491"/>
                    <a:pt x="15844" y="15610"/>
                    <a:pt x="15743" y="15726"/>
                  </a:cubicBezTo>
                  <a:cubicBezTo>
                    <a:pt x="15643" y="15843"/>
                    <a:pt x="15545" y="15961"/>
                    <a:pt x="15442" y="16073"/>
                  </a:cubicBezTo>
                  <a:cubicBezTo>
                    <a:pt x="15238" y="16301"/>
                    <a:pt x="15029" y="16522"/>
                    <a:pt x="14819" y="16741"/>
                  </a:cubicBezTo>
                  <a:cubicBezTo>
                    <a:pt x="13973" y="17610"/>
                    <a:pt x="13058" y="18379"/>
                    <a:pt x="12095" y="19039"/>
                  </a:cubicBezTo>
                  <a:cubicBezTo>
                    <a:pt x="10170" y="20360"/>
                    <a:pt x="8030" y="21224"/>
                    <a:pt x="5834" y="21501"/>
                  </a:cubicBezTo>
                  <a:cubicBezTo>
                    <a:pt x="5286" y="21571"/>
                    <a:pt x="4733" y="21600"/>
                    <a:pt x="4182" y="21591"/>
                  </a:cubicBezTo>
                  <a:cubicBezTo>
                    <a:pt x="3630" y="21583"/>
                    <a:pt x="3080" y="21536"/>
                    <a:pt x="2538" y="21453"/>
                  </a:cubicBezTo>
                  <a:cubicBezTo>
                    <a:pt x="1722" y="21327"/>
                    <a:pt x="914" y="21125"/>
                    <a:pt x="125" y="20840"/>
                  </a:cubicBezTo>
                  <a:lnTo>
                    <a:pt x="0" y="20790"/>
                  </a:lnTo>
                  <a:lnTo>
                    <a:pt x="0" y="19449"/>
                  </a:lnTo>
                  <a:lnTo>
                    <a:pt x="1122" y="19725"/>
                  </a:lnTo>
                  <a:cubicBezTo>
                    <a:pt x="1625" y="19814"/>
                    <a:pt x="2132" y="19869"/>
                    <a:pt x="2639" y="19893"/>
                  </a:cubicBezTo>
                  <a:cubicBezTo>
                    <a:pt x="3654" y="19946"/>
                    <a:pt x="4659" y="19874"/>
                    <a:pt x="5657" y="19688"/>
                  </a:cubicBezTo>
                  <a:cubicBezTo>
                    <a:pt x="6155" y="19592"/>
                    <a:pt x="6649" y="19473"/>
                    <a:pt x="7138" y="19324"/>
                  </a:cubicBezTo>
                  <a:cubicBezTo>
                    <a:pt x="7627" y="19174"/>
                    <a:pt x="8112" y="19002"/>
                    <a:pt x="8591" y="18804"/>
                  </a:cubicBezTo>
                  <a:cubicBezTo>
                    <a:pt x="9070" y="18606"/>
                    <a:pt x="9543" y="18385"/>
                    <a:pt x="10009" y="18140"/>
                  </a:cubicBezTo>
                  <a:cubicBezTo>
                    <a:pt x="10474" y="17895"/>
                    <a:pt x="10933" y="17627"/>
                    <a:pt x="11384" y="17338"/>
                  </a:cubicBezTo>
                  <a:cubicBezTo>
                    <a:pt x="12286" y="16761"/>
                    <a:pt x="13159" y="16103"/>
                    <a:pt x="13992" y="15368"/>
                  </a:cubicBezTo>
                  <a:cubicBezTo>
                    <a:pt x="14200" y="15183"/>
                    <a:pt x="14407" y="14996"/>
                    <a:pt x="14609" y="14800"/>
                  </a:cubicBezTo>
                  <a:cubicBezTo>
                    <a:pt x="14711" y="14705"/>
                    <a:pt x="14811" y="14605"/>
                    <a:pt x="14912" y="14507"/>
                  </a:cubicBezTo>
                  <a:cubicBezTo>
                    <a:pt x="15013" y="14409"/>
                    <a:pt x="15113" y="14309"/>
                    <a:pt x="15211" y="14207"/>
                  </a:cubicBezTo>
                  <a:cubicBezTo>
                    <a:pt x="15606" y="13799"/>
                    <a:pt x="15993" y="13376"/>
                    <a:pt x="16365" y="12932"/>
                  </a:cubicBezTo>
                  <a:cubicBezTo>
                    <a:pt x="17112" y="12046"/>
                    <a:pt x="17804" y="11080"/>
                    <a:pt x="18426" y="10040"/>
                  </a:cubicBezTo>
                  <a:cubicBezTo>
                    <a:pt x="18736" y="9520"/>
                    <a:pt x="19030" y="8983"/>
                    <a:pt x="19304" y="8427"/>
                  </a:cubicBezTo>
                  <a:cubicBezTo>
                    <a:pt x="19573" y="7869"/>
                    <a:pt x="19828" y="7297"/>
                    <a:pt x="20052" y="6706"/>
                  </a:cubicBezTo>
                  <a:cubicBezTo>
                    <a:pt x="20110" y="6559"/>
                    <a:pt x="20164" y="6410"/>
                    <a:pt x="20218" y="6261"/>
                  </a:cubicBezTo>
                  <a:lnTo>
                    <a:pt x="20298" y="6036"/>
                  </a:lnTo>
                  <a:lnTo>
                    <a:pt x="20375" y="5810"/>
                  </a:lnTo>
                  <a:cubicBezTo>
                    <a:pt x="20425" y="5659"/>
                    <a:pt x="20475" y="5507"/>
                    <a:pt x="20521" y="5353"/>
                  </a:cubicBezTo>
                  <a:cubicBezTo>
                    <a:pt x="20566" y="5199"/>
                    <a:pt x="20616" y="5047"/>
                    <a:pt x="20658" y="4891"/>
                  </a:cubicBezTo>
                  <a:cubicBezTo>
                    <a:pt x="20835" y="4273"/>
                    <a:pt x="20985" y="3642"/>
                    <a:pt x="21103" y="3000"/>
                  </a:cubicBezTo>
                  <a:cubicBezTo>
                    <a:pt x="21223" y="2359"/>
                    <a:pt x="21313" y="1709"/>
                    <a:pt x="21374" y="1054"/>
                  </a:cubicBezTo>
                  <a:close/>
                </a:path>
              </a:pathLst>
            </a:custGeom>
            <a:gradFill>
              <a:gsLst>
                <a:gs pos="0">
                  <a:srgbClr val="FFFFFF">
                    <a:alpha val="8627"/>
                  </a:srgbClr>
                </a:gs>
                <a:gs pos="2000">
                  <a:srgbClr val="FFFFFF">
                    <a:alpha val="8627"/>
                  </a:srgbClr>
                </a:gs>
                <a:gs pos="16000">
                  <a:srgbClr val="F79646">
                    <a:alpha val="8627"/>
                  </a:srgbClr>
                </a:gs>
                <a:gs pos="85000">
                  <a:srgbClr val="4F81BD">
                    <a:alpha val="8627"/>
                  </a:srgbClr>
                </a:gs>
                <a:gs pos="100000">
                  <a:srgbClr val="FFFFFF">
                    <a:alpha val="8627"/>
                  </a:srgbClr>
                </a:gs>
              </a:gsLst>
              <a:lin ang="12000000" scaled="0"/>
            </a:gradFill>
            <a:ln>
              <a:noFill/>
            </a:ln>
          </p:spPr>
          <p:txBody>
            <a:bodyPr spcFirstLastPara="1" wrap="square" lIns="26775" tIns="26775" rIns="26775" bIns="26775" anchor="ctr" anchorCtr="0">
              <a:noAutofit/>
            </a:bodyPr>
            <a:lstStyle/>
            <a:p>
              <a:pPr>
                <a:buClr>
                  <a:srgbClr val="000000"/>
                </a:buClr>
                <a:buSzPts val="1800"/>
              </a:pPr>
              <a:endParaRPr sz="1350">
                <a:solidFill>
                  <a:srgbClr val="FFFFFF"/>
                </a:solidFill>
                <a:latin typeface="Calibri"/>
                <a:ea typeface="Calibri"/>
                <a:cs typeface="Calibri"/>
                <a:sym typeface="Calibri"/>
              </a:endParaRPr>
            </a:p>
          </p:txBody>
        </p:sp>
      </p:grpSp>
      <p:grpSp>
        <p:nvGrpSpPr>
          <p:cNvPr id="1011" name="Google Shape;1011;p29"/>
          <p:cNvGrpSpPr/>
          <p:nvPr/>
        </p:nvGrpSpPr>
        <p:grpSpPr>
          <a:xfrm>
            <a:off x="2221695" y="3562864"/>
            <a:ext cx="5646214" cy="476251"/>
            <a:chOff x="5924517" y="7214969"/>
            <a:chExt cx="15056570" cy="1270001"/>
          </a:xfrm>
        </p:grpSpPr>
        <p:sp>
          <p:nvSpPr>
            <p:cNvPr id="1012" name="Google Shape;1012;p29"/>
            <p:cNvSpPr/>
            <p:nvPr/>
          </p:nvSpPr>
          <p:spPr>
            <a:xfrm>
              <a:off x="5924517" y="7214969"/>
              <a:ext cx="15056570" cy="1270001"/>
            </a:xfrm>
            <a:prstGeom prst="rect">
              <a:avLst/>
            </a:prstGeom>
            <a:solidFill>
              <a:srgbClr val="40A660">
                <a:alpha val="48627"/>
              </a:srgbClr>
            </a:solidFill>
            <a:ln>
              <a:noFill/>
            </a:ln>
          </p:spPr>
          <p:txBody>
            <a:bodyPr spcFirstLastPara="1" wrap="square" lIns="26775" tIns="26775" rIns="26775" bIns="26775" anchor="ctr" anchorCtr="0">
              <a:noAutofit/>
            </a:bodyPr>
            <a:lstStyle/>
            <a:p>
              <a:pPr>
                <a:buClr>
                  <a:srgbClr val="000000"/>
                </a:buClr>
                <a:buSzPts val="800"/>
              </a:pPr>
              <a:endParaRPr sz="600">
                <a:solidFill>
                  <a:srgbClr val="000000"/>
                </a:solidFill>
                <a:latin typeface="Helvetica Neue"/>
                <a:ea typeface="Helvetica Neue"/>
                <a:cs typeface="Helvetica Neue"/>
                <a:sym typeface="Helvetica Neue"/>
              </a:endParaRPr>
            </a:p>
          </p:txBody>
        </p:sp>
        <p:sp>
          <p:nvSpPr>
            <p:cNvPr id="1013" name="Google Shape;1013;p29"/>
            <p:cNvSpPr txBox="1"/>
            <p:nvPr/>
          </p:nvSpPr>
          <p:spPr>
            <a:xfrm>
              <a:off x="5924517" y="7270041"/>
              <a:ext cx="6988981" cy="1159854"/>
            </a:xfrm>
            <a:prstGeom prst="rect">
              <a:avLst/>
            </a:prstGeom>
            <a:noFill/>
            <a:ln>
              <a:noFill/>
            </a:ln>
          </p:spPr>
          <p:txBody>
            <a:bodyPr spcFirstLastPara="1" wrap="square" lIns="26775" tIns="26775" rIns="26775" bIns="26775" anchor="ctr" anchorCtr="0">
              <a:spAutoFit/>
            </a:bodyPr>
            <a:lstStyle/>
            <a:p>
              <a:r>
                <a:rPr lang="en-US" sz="2475">
                  <a:latin typeface="Helvetica Neue"/>
                  <a:sym typeface="Helvetica Neue"/>
                </a:rPr>
                <a:t>AFFORDABILITY</a:t>
              </a:r>
              <a:endParaRPr lang="en-US" sz="1350"/>
            </a:p>
          </p:txBody>
        </p:sp>
      </p:grpSp>
      <p:grpSp>
        <p:nvGrpSpPr>
          <p:cNvPr id="1014" name="Google Shape;1014;p29"/>
          <p:cNvGrpSpPr/>
          <p:nvPr/>
        </p:nvGrpSpPr>
        <p:grpSpPr>
          <a:xfrm rot="5400000">
            <a:off x="2306485" y="3186183"/>
            <a:ext cx="4035901" cy="485636"/>
            <a:chOff x="-1" y="0"/>
            <a:chExt cx="10762400" cy="1295024"/>
          </a:xfrm>
        </p:grpSpPr>
        <p:sp>
          <p:nvSpPr>
            <p:cNvPr id="1015" name="Google Shape;1015;p29"/>
            <p:cNvSpPr/>
            <p:nvPr/>
          </p:nvSpPr>
          <p:spPr>
            <a:xfrm>
              <a:off x="0" y="0"/>
              <a:ext cx="10762399" cy="1270000"/>
            </a:xfrm>
            <a:prstGeom prst="rect">
              <a:avLst/>
            </a:prstGeom>
            <a:solidFill>
              <a:srgbClr val="81B2E0">
                <a:alpha val="48627"/>
              </a:srgbClr>
            </a:solidFill>
            <a:ln>
              <a:noFill/>
            </a:ln>
          </p:spPr>
          <p:txBody>
            <a:bodyPr spcFirstLastPara="1" wrap="square" lIns="26775" tIns="26775" rIns="26775" bIns="26775" anchor="ctr" anchorCtr="0">
              <a:noAutofit/>
            </a:bodyPr>
            <a:lstStyle/>
            <a:p>
              <a:pPr>
                <a:buClr>
                  <a:srgbClr val="000000"/>
                </a:buClr>
                <a:buSzPts val="800"/>
              </a:pPr>
              <a:endParaRPr sz="600">
                <a:solidFill>
                  <a:srgbClr val="000000"/>
                </a:solidFill>
                <a:latin typeface="Helvetica Neue"/>
                <a:ea typeface="Helvetica Neue"/>
                <a:cs typeface="Helvetica Neue"/>
                <a:sym typeface="Helvetica Neue"/>
              </a:endParaRPr>
            </a:p>
          </p:txBody>
        </p:sp>
        <p:sp>
          <p:nvSpPr>
            <p:cNvPr id="1016" name="Google Shape;1016;p29"/>
            <p:cNvSpPr txBox="1"/>
            <p:nvPr/>
          </p:nvSpPr>
          <p:spPr>
            <a:xfrm>
              <a:off x="-1" y="98810"/>
              <a:ext cx="4678614" cy="1196214"/>
            </a:xfrm>
            <a:prstGeom prst="rect">
              <a:avLst/>
            </a:prstGeom>
            <a:noFill/>
            <a:ln>
              <a:noFill/>
            </a:ln>
          </p:spPr>
          <p:txBody>
            <a:bodyPr spcFirstLastPara="1" wrap="square" lIns="26775" tIns="26775" rIns="26775" bIns="26775" anchor="ctr" anchorCtr="0">
              <a:noAutofit/>
            </a:bodyPr>
            <a:lstStyle/>
            <a:p>
              <a:pPr>
                <a:buClr>
                  <a:srgbClr val="000000"/>
                </a:buClr>
                <a:buSzPts val="3300"/>
              </a:pPr>
              <a:r>
                <a:rPr lang="en-US" sz="2475">
                  <a:solidFill>
                    <a:srgbClr val="000000"/>
                  </a:solidFill>
                  <a:latin typeface="Helvetica Neue"/>
                  <a:ea typeface="Helvetica Neue"/>
                  <a:cs typeface="Helvetica Neue"/>
                  <a:sym typeface="Helvetica Neue"/>
                </a:rPr>
                <a:t>CHOICE</a:t>
              </a:r>
              <a:endParaRPr sz="1050">
                <a:solidFill>
                  <a:srgbClr val="000000"/>
                </a:solidFill>
                <a:latin typeface="Arial"/>
                <a:ea typeface="Arial"/>
                <a:cs typeface="Arial"/>
                <a:sym typeface="Arial"/>
              </a:endParaRPr>
            </a:p>
          </p:txBody>
        </p:sp>
      </p:grpSp>
      <p:grpSp>
        <p:nvGrpSpPr>
          <p:cNvPr id="1017" name="Google Shape;1017;p29"/>
          <p:cNvGrpSpPr/>
          <p:nvPr/>
        </p:nvGrpSpPr>
        <p:grpSpPr>
          <a:xfrm rot="5400000">
            <a:off x="3092826" y="3190874"/>
            <a:ext cx="4035901" cy="476253"/>
            <a:chOff x="0" y="0"/>
            <a:chExt cx="10762399" cy="1270005"/>
          </a:xfrm>
        </p:grpSpPr>
        <p:sp>
          <p:nvSpPr>
            <p:cNvPr id="1018" name="Google Shape;1018;p29"/>
            <p:cNvSpPr/>
            <p:nvPr/>
          </p:nvSpPr>
          <p:spPr>
            <a:xfrm>
              <a:off x="0" y="0"/>
              <a:ext cx="10762399" cy="1270005"/>
            </a:xfrm>
            <a:prstGeom prst="rect">
              <a:avLst/>
            </a:prstGeom>
            <a:solidFill>
              <a:srgbClr val="428BD0">
                <a:alpha val="48627"/>
              </a:srgbClr>
            </a:solidFill>
            <a:ln>
              <a:noFill/>
            </a:ln>
          </p:spPr>
          <p:txBody>
            <a:bodyPr spcFirstLastPara="1" wrap="square" lIns="26775" tIns="26775" rIns="26775" bIns="26775" anchor="ctr" anchorCtr="0">
              <a:noAutofit/>
            </a:bodyPr>
            <a:lstStyle/>
            <a:p>
              <a:pPr>
                <a:buClr>
                  <a:srgbClr val="000000"/>
                </a:buClr>
                <a:buSzPts val="800"/>
              </a:pPr>
              <a:endParaRPr sz="600">
                <a:solidFill>
                  <a:srgbClr val="000000"/>
                </a:solidFill>
                <a:latin typeface="Helvetica Neue"/>
                <a:ea typeface="Helvetica Neue"/>
                <a:cs typeface="Helvetica Neue"/>
                <a:sym typeface="Helvetica Neue"/>
              </a:endParaRPr>
            </a:p>
          </p:txBody>
        </p:sp>
        <p:sp>
          <p:nvSpPr>
            <p:cNvPr id="1019" name="Google Shape;1019;p29"/>
            <p:cNvSpPr txBox="1"/>
            <p:nvPr/>
          </p:nvSpPr>
          <p:spPr>
            <a:xfrm>
              <a:off x="0" y="123834"/>
              <a:ext cx="5016635" cy="1146171"/>
            </a:xfrm>
            <a:prstGeom prst="rect">
              <a:avLst/>
            </a:prstGeom>
            <a:noFill/>
            <a:ln>
              <a:noFill/>
            </a:ln>
          </p:spPr>
          <p:txBody>
            <a:bodyPr spcFirstLastPara="1" wrap="square" lIns="26775" tIns="26775" rIns="26775" bIns="26775" anchor="ctr" anchorCtr="0">
              <a:noAutofit/>
            </a:bodyPr>
            <a:lstStyle/>
            <a:p>
              <a:pPr>
                <a:buClr>
                  <a:srgbClr val="000000"/>
                </a:buClr>
                <a:buSzPts val="3300"/>
              </a:pPr>
              <a:r>
                <a:rPr lang="en-US" sz="2475">
                  <a:solidFill>
                    <a:srgbClr val="000000"/>
                  </a:solidFill>
                  <a:latin typeface="Helvetica Neue"/>
                  <a:ea typeface="Helvetica Neue"/>
                  <a:cs typeface="Helvetica Neue"/>
                  <a:sym typeface="Helvetica Neue"/>
                </a:rPr>
                <a:t>PATHWAYS</a:t>
              </a:r>
              <a:endParaRPr sz="1050">
                <a:solidFill>
                  <a:srgbClr val="000000"/>
                </a:solidFill>
                <a:latin typeface="Arial"/>
                <a:ea typeface="Arial"/>
                <a:cs typeface="Arial"/>
                <a:sym typeface="Arial"/>
              </a:endParaRPr>
            </a:p>
          </p:txBody>
        </p:sp>
      </p:grpSp>
      <p:pic>
        <p:nvPicPr>
          <p:cNvPr id="1020" name="Google Shape;1020;p29" descr="Image"/>
          <p:cNvPicPr preferRelativeResize="0"/>
          <p:nvPr/>
        </p:nvPicPr>
        <p:blipFill rotWithShape="1">
          <a:blip r:embed="rId3">
            <a:alphaModFix/>
          </a:blip>
          <a:srcRect/>
          <a:stretch/>
        </p:blipFill>
        <p:spPr>
          <a:xfrm>
            <a:off x="107839" y="894282"/>
            <a:ext cx="3557588" cy="1085851"/>
          </a:xfrm>
          <a:prstGeom prst="rect">
            <a:avLst/>
          </a:prstGeom>
          <a:noFill/>
          <a:ln>
            <a:noFill/>
          </a:ln>
        </p:spPr>
      </p:pic>
      <p:grpSp>
        <p:nvGrpSpPr>
          <p:cNvPr id="1021" name="Google Shape;1021;p29"/>
          <p:cNvGrpSpPr/>
          <p:nvPr/>
        </p:nvGrpSpPr>
        <p:grpSpPr>
          <a:xfrm rot="5400000">
            <a:off x="4656126" y="3190874"/>
            <a:ext cx="4035901" cy="476252"/>
            <a:chOff x="-1" y="-1"/>
            <a:chExt cx="10762400" cy="1270004"/>
          </a:xfrm>
        </p:grpSpPr>
        <p:sp>
          <p:nvSpPr>
            <p:cNvPr id="1022" name="Google Shape;1022;p29"/>
            <p:cNvSpPr/>
            <p:nvPr/>
          </p:nvSpPr>
          <p:spPr>
            <a:xfrm>
              <a:off x="0" y="-1"/>
              <a:ext cx="10762399" cy="1270004"/>
            </a:xfrm>
            <a:prstGeom prst="rect">
              <a:avLst/>
            </a:prstGeom>
            <a:solidFill>
              <a:srgbClr val="025099">
                <a:alpha val="48627"/>
              </a:srgbClr>
            </a:solidFill>
            <a:ln>
              <a:noFill/>
            </a:ln>
          </p:spPr>
          <p:txBody>
            <a:bodyPr spcFirstLastPara="1" wrap="square" lIns="26775" tIns="26775" rIns="26775" bIns="26775" anchor="ctr" anchorCtr="0">
              <a:noAutofit/>
            </a:bodyPr>
            <a:lstStyle/>
            <a:p>
              <a:pPr>
                <a:buClr>
                  <a:srgbClr val="000000"/>
                </a:buClr>
                <a:buSzPts val="800"/>
              </a:pPr>
              <a:endParaRPr sz="600">
                <a:solidFill>
                  <a:srgbClr val="000000"/>
                </a:solidFill>
                <a:latin typeface="Helvetica Neue"/>
                <a:ea typeface="Helvetica Neue"/>
                <a:cs typeface="Helvetica Neue"/>
                <a:sym typeface="Helvetica Neue"/>
              </a:endParaRPr>
            </a:p>
          </p:txBody>
        </p:sp>
        <p:sp>
          <p:nvSpPr>
            <p:cNvPr id="1023" name="Google Shape;1023;p29"/>
            <p:cNvSpPr txBox="1"/>
            <p:nvPr/>
          </p:nvSpPr>
          <p:spPr>
            <a:xfrm>
              <a:off x="-1" y="61916"/>
              <a:ext cx="6747777" cy="1146170"/>
            </a:xfrm>
            <a:prstGeom prst="rect">
              <a:avLst/>
            </a:prstGeom>
            <a:noFill/>
            <a:ln>
              <a:noFill/>
            </a:ln>
          </p:spPr>
          <p:txBody>
            <a:bodyPr spcFirstLastPara="1" wrap="square" lIns="26775" tIns="26775" rIns="26775" bIns="26775" anchor="ctr" anchorCtr="0">
              <a:noAutofit/>
            </a:bodyPr>
            <a:lstStyle/>
            <a:p>
              <a:pPr>
                <a:buClr>
                  <a:srgbClr val="000000"/>
                </a:buClr>
                <a:buSzPts val="3300"/>
              </a:pPr>
              <a:r>
                <a:rPr lang="en-US" sz="2475">
                  <a:solidFill>
                    <a:srgbClr val="000000"/>
                  </a:solidFill>
                  <a:latin typeface="Helvetica Neue"/>
                  <a:ea typeface="Helvetica Neue"/>
                  <a:cs typeface="Helvetica Neue"/>
                  <a:sym typeface="Helvetica Neue"/>
                </a:rPr>
                <a:t>ENGAGEMENT</a:t>
              </a:r>
              <a:endParaRPr sz="1050">
                <a:solidFill>
                  <a:srgbClr val="000000"/>
                </a:solidFill>
                <a:latin typeface="Arial"/>
                <a:ea typeface="Arial"/>
                <a:cs typeface="Arial"/>
                <a:sym typeface="Arial"/>
              </a:endParaRPr>
            </a:p>
          </p:txBody>
        </p:sp>
      </p:grpSp>
      <p:grpSp>
        <p:nvGrpSpPr>
          <p:cNvPr id="1024" name="Google Shape;1024;p29"/>
          <p:cNvGrpSpPr/>
          <p:nvPr/>
        </p:nvGrpSpPr>
        <p:grpSpPr>
          <a:xfrm>
            <a:off x="2221695" y="2761861"/>
            <a:ext cx="5646214" cy="476251"/>
            <a:chOff x="5924517" y="5078961"/>
            <a:chExt cx="15056570" cy="1270001"/>
          </a:xfrm>
        </p:grpSpPr>
        <p:sp>
          <p:nvSpPr>
            <p:cNvPr id="1025" name="Google Shape;1025;p29"/>
            <p:cNvSpPr/>
            <p:nvPr/>
          </p:nvSpPr>
          <p:spPr>
            <a:xfrm>
              <a:off x="5924517" y="5078961"/>
              <a:ext cx="15056570" cy="1270001"/>
            </a:xfrm>
            <a:prstGeom prst="rect">
              <a:avLst/>
            </a:prstGeom>
            <a:solidFill>
              <a:srgbClr val="7EC393">
                <a:alpha val="48627"/>
              </a:srgbClr>
            </a:solidFill>
            <a:ln>
              <a:noFill/>
            </a:ln>
          </p:spPr>
          <p:txBody>
            <a:bodyPr spcFirstLastPara="1" wrap="square" lIns="26775" tIns="26775" rIns="26775" bIns="26775" anchor="ctr" anchorCtr="0">
              <a:noAutofit/>
            </a:bodyPr>
            <a:lstStyle/>
            <a:p>
              <a:pPr>
                <a:buClr>
                  <a:srgbClr val="000000"/>
                </a:buClr>
                <a:buSzPts val="800"/>
              </a:pPr>
              <a:endParaRPr sz="600">
                <a:solidFill>
                  <a:srgbClr val="000000"/>
                </a:solidFill>
                <a:latin typeface="Helvetica Neue"/>
                <a:ea typeface="Helvetica Neue"/>
                <a:cs typeface="Helvetica Neue"/>
                <a:sym typeface="Helvetica Neue"/>
              </a:endParaRPr>
            </a:p>
          </p:txBody>
        </p:sp>
        <p:sp>
          <p:nvSpPr>
            <p:cNvPr id="1026" name="Google Shape;1026;p29"/>
            <p:cNvSpPr txBox="1"/>
            <p:nvPr/>
          </p:nvSpPr>
          <p:spPr>
            <a:xfrm>
              <a:off x="5924517" y="5108409"/>
              <a:ext cx="4966813" cy="1159854"/>
            </a:xfrm>
            <a:prstGeom prst="rect">
              <a:avLst/>
            </a:prstGeom>
            <a:noFill/>
            <a:ln>
              <a:noFill/>
            </a:ln>
          </p:spPr>
          <p:txBody>
            <a:bodyPr spcFirstLastPara="1" wrap="square" lIns="26775" tIns="26775" rIns="26775" bIns="26775" anchor="ctr" anchorCtr="0">
              <a:spAutoFit/>
            </a:bodyPr>
            <a:lstStyle/>
            <a:p>
              <a:r>
                <a:rPr lang="en-US" sz="2475">
                  <a:latin typeface="Helvetica Neue"/>
                  <a:sym typeface="Helvetica Neue"/>
                </a:rPr>
                <a:t>EVERYONE</a:t>
              </a:r>
              <a:endParaRPr lang="en-US" sz="1350"/>
            </a:p>
          </p:txBody>
        </p:sp>
      </p:grpSp>
      <p:grpSp>
        <p:nvGrpSpPr>
          <p:cNvPr id="1027" name="Google Shape;1027;p29"/>
          <p:cNvGrpSpPr/>
          <p:nvPr/>
        </p:nvGrpSpPr>
        <p:grpSpPr>
          <a:xfrm>
            <a:off x="2221695" y="4319174"/>
            <a:ext cx="5646214" cy="476251"/>
            <a:chOff x="5924517" y="9231795"/>
            <a:chExt cx="15056570" cy="1270001"/>
          </a:xfrm>
        </p:grpSpPr>
        <p:sp>
          <p:nvSpPr>
            <p:cNvPr id="1028" name="Google Shape;1028;p29"/>
            <p:cNvSpPr/>
            <p:nvPr/>
          </p:nvSpPr>
          <p:spPr>
            <a:xfrm>
              <a:off x="5924517" y="9231795"/>
              <a:ext cx="15056570" cy="1270001"/>
            </a:xfrm>
            <a:prstGeom prst="rect">
              <a:avLst/>
            </a:prstGeom>
            <a:solidFill>
              <a:srgbClr val="00882B">
                <a:alpha val="48627"/>
              </a:srgbClr>
            </a:solidFill>
            <a:ln>
              <a:noFill/>
            </a:ln>
          </p:spPr>
          <p:txBody>
            <a:bodyPr spcFirstLastPara="1" wrap="square" lIns="26775" tIns="26775" rIns="26775" bIns="26775" anchor="ctr" anchorCtr="0">
              <a:noAutofit/>
            </a:bodyPr>
            <a:lstStyle/>
            <a:p>
              <a:pPr>
                <a:buClr>
                  <a:srgbClr val="000000"/>
                </a:buClr>
                <a:buSzPts val="800"/>
              </a:pPr>
              <a:endParaRPr sz="600">
                <a:solidFill>
                  <a:srgbClr val="000000"/>
                </a:solidFill>
                <a:latin typeface="Helvetica Neue"/>
                <a:ea typeface="Helvetica Neue"/>
                <a:cs typeface="Helvetica Neue"/>
                <a:sym typeface="Helvetica Neue"/>
              </a:endParaRPr>
            </a:p>
          </p:txBody>
        </p:sp>
        <p:sp>
          <p:nvSpPr>
            <p:cNvPr id="1029" name="Google Shape;1029;p29"/>
            <p:cNvSpPr txBox="1"/>
            <p:nvPr/>
          </p:nvSpPr>
          <p:spPr>
            <a:xfrm>
              <a:off x="5924517" y="9286870"/>
              <a:ext cx="9079402" cy="1159854"/>
            </a:xfrm>
            <a:prstGeom prst="rect">
              <a:avLst/>
            </a:prstGeom>
            <a:noFill/>
            <a:ln>
              <a:noFill/>
            </a:ln>
          </p:spPr>
          <p:txBody>
            <a:bodyPr spcFirstLastPara="1" wrap="square" lIns="26775" tIns="26775" rIns="26775" bIns="26775" anchor="ctr" anchorCtr="0">
              <a:spAutoFit/>
            </a:bodyPr>
            <a:lstStyle/>
            <a:p>
              <a:pPr>
                <a:buClr>
                  <a:srgbClr val="000000"/>
                </a:buClr>
                <a:buSzPts val="3300"/>
              </a:pPr>
              <a:r>
                <a:rPr lang="en-US" sz="2475">
                  <a:solidFill>
                    <a:srgbClr val="000000"/>
                  </a:solidFill>
                  <a:latin typeface="Helvetica Neue"/>
                  <a:ea typeface="Helvetica Neue"/>
                  <a:cs typeface="Helvetica Neue"/>
                  <a:sym typeface="Helvetica Neue"/>
                </a:rPr>
                <a:t>LEARNING MINDSETS</a:t>
              </a:r>
              <a:endParaRPr sz="1050">
                <a:solidFill>
                  <a:srgbClr val="000000"/>
                </a:solidFill>
                <a:latin typeface="Arial"/>
                <a:ea typeface="Arial"/>
                <a:cs typeface="Arial"/>
                <a:sym typeface="Arial"/>
              </a:endParaRPr>
            </a:p>
          </p:txBody>
        </p:sp>
      </p:grpSp>
      <p:sp>
        <p:nvSpPr>
          <p:cNvPr id="1030" name="Google Shape;1030;p29"/>
          <p:cNvSpPr txBox="1"/>
          <p:nvPr/>
        </p:nvSpPr>
        <p:spPr>
          <a:xfrm>
            <a:off x="8340306" y="5624513"/>
            <a:ext cx="175045" cy="184636"/>
          </a:xfrm>
          <a:prstGeom prst="rect">
            <a:avLst/>
          </a:prstGeom>
          <a:noFill/>
          <a:ln>
            <a:noFill/>
          </a:ln>
        </p:spPr>
        <p:txBody>
          <a:bodyPr spcFirstLastPara="1" wrap="square" lIns="34275" tIns="34275" rIns="34275" bIns="34275" anchor="t" anchorCtr="0">
            <a:spAutoFit/>
          </a:bodyPr>
          <a:lstStyle/>
          <a:p>
            <a:pPr algn="r">
              <a:buClr>
                <a:srgbClr val="000000"/>
              </a:buClr>
              <a:buSzPts val="1000"/>
            </a:pPr>
            <a:fld id="{00000000-1234-1234-1234-123412341234}" type="slidenum">
              <a:rPr lang="en-US" sz="750" b="1">
                <a:solidFill>
                  <a:srgbClr val="000000"/>
                </a:solidFill>
                <a:latin typeface="Arial"/>
                <a:ea typeface="Arial"/>
                <a:cs typeface="Arial"/>
                <a:sym typeface="Arial"/>
              </a:rPr>
              <a:pPr algn="r">
                <a:buClr>
                  <a:srgbClr val="000000"/>
                </a:buClr>
                <a:buSzPts val="1000"/>
              </a:pPr>
              <a:t>2</a:t>
            </a:fld>
            <a:endParaRPr sz="750" b="1">
              <a:solidFill>
                <a:srgbClr val="000000"/>
              </a:solidFill>
              <a:latin typeface="Arial"/>
              <a:ea typeface="Arial"/>
              <a:cs typeface="Arial"/>
              <a:sym typeface="Arial"/>
            </a:endParaRPr>
          </a:p>
        </p:txBody>
      </p:sp>
      <p:pic>
        <p:nvPicPr>
          <p:cNvPr id="1031" name="Google Shape;1031;p29" descr="Picture 1"/>
          <p:cNvPicPr preferRelativeResize="0"/>
          <p:nvPr/>
        </p:nvPicPr>
        <p:blipFill rotWithShape="1">
          <a:blip r:embed="rId4">
            <a:alphaModFix/>
          </a:blip>
          <a:srcRect/>
          <a:stretch/>
        </p:blipFill>
        <p:spPr>
          <a:xfrm>
            <a:off x="107838" y="5268395"/>
            <a:ext cx="420418" cy="548970"/>
          </a:xfrm>
          <a:prstGeom prst="rect">
            <a:avLst/>
          </a:prstGeom>
          <a:noFill/>
          <a:ln>
            <a:noFill/>
          </a:ln>
        </p:spPr>
      </p:pic>
      <p:sp>
        <p:nvSpPr>
          <p:cNvPr id="2" name="Rectangle 1">
            <a:extLst>
              <a:ext uri="{FF2B5EF4-FFF2-40B4-BE49-F238E27FC236}">
                <a16:creationId xmlns:a16="http://schemas.microsoft.com/office/drawing/2014/main" id="{944078A9-7C56-6EB0-C185-BD02617C1386}"/>
              </a:ext>
            </a:extLst>
          </p:cNvPr>
          <p:cNvSpPr/>
          <p:nvPr/>
        </p:nvSpPr>
        <p:spPr>
          <a:xfrm>
            <a:off x="6369276" y="4267200"/>
            <a:ext cx="609600" cy="6096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FF4033C-3AAF-C4C7-6192-CA7D6BD15716}"/>
              </a:ext>
            </a:extLst>
          </p:cNvPr>
          <p:cNvSpPr/>
          <p:nvPr/>
        </p:nvSpPr>
        <p:spPr>
          <a:xfrm>
            <a:off x="2158457" y="4255609"/>
            <a:ext cx="4827086" cy="609600"/>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96D3A38-22F2-544F-A007-242ACB62BEAD}"/>
              </a:ext>
            </a:extLst>
          </p:cNvPr>
          <p:cNvSpPr/>
          <p:nvPr/>
        </p:nvSpPr>
        <p:spPr>
          <a:xfrm rot="5400000">
            <a:off x="4908140" y="2813010"/>
            <a:ext cx="3545205" cy="609600"/>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6DF5488-5F38-15FE-D2CA-E430C7513B42}"/>
              </a:ext>
            </a:extLst>
          </p:cNvPr>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Learning Mindsets in Engagement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Cueing Students Through Reflection: The Case of Service Learning</a:t>
            </a:r>
          </a:p>
        </p:txBody>
      </p:sp>
      <p:sp>
        <p:nvSpPr>
          <p:cNvPr id="5" name="TextBox 4"/>
          <p:cNvSpPr txBox="1"/>
          <p:nvPr/>
        </p:nvSpPr>
        <p:spPr>
          <a:xfrm>
            <a:off x="990600" y="6096000"/>
            <a:ext cx="7848600" cy="523220"/>
          </a:xfrm>
          <a:prstGeom prst="rect">
            <a:avLst/>
          </a:prstGeom>
          <a:noFill/>
        </p:spPr>
        <p:txBody>
          <a:bodyPr wrap="square" rtlCol="0">
            <a:spAutoFit/>
          </a:bodyPr>
          <a:lstStyle/>
          <a:p>
            <a:pPr algn="r"/>
            <a:r>
              <a:rPr lang="en-US" sz="2800"/>
              <a:t>Van </a:t>
            </a:r>
            <a:r>
              <a:rPr lang="en-US" sz="2800" err="1"/>
              <a:t>Goethem</a:t>
            </a:r>
            <a:r>
              <a:rPr lang="en-US" sz="2800"/>
              <a:t> et al. (2014). </a:t>
            </a:r>
            <a:r>
              <a:rPr lang="en-US" sz="2800" i="1"/>
              <a:t>Child Development</a:t>
            </a:r>
            <a:r>
              <a:rPr lang="en-US" sz="2800"/>
              <a:t>.</a:t>
            </a:r>
          </a:p>
        </p:txBody>
      </p:sp>
      <p:sp>
        <p:nvSpPr>
          <p:cNvPr id="7" name="Rectangle 6"/>
          <p:cNvSpPr/>
          <p:nvPr/>
        </p:nvSpPr>
        <p:spPr>
          <a:xfrm>
            <a:off x="1912180" y="2438401"/>
            <a:ext cx="525062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57200" y="1981200"/>
            <a:ext cx="8229600" cy="4144963"/>
          </a:xfrm>
        </p:spPr>
        <p:txBody>
          <a:bodyPr vert="horz" lIns="91440" tIns="45720" rIns="91440" bIns="45720" rtlCol="0" anchor="t">
            <a:normAutofit/>
          </a:bodyPr>
          <a:lstStyle/>
          <a:p>
            <a:pPr marL="0" lvl="3" indent="0">
              <a:buNone/>
            </a:pPr>
            <a:r>
              <a:rPr lang="en-US" sz="3200" dirty="0"/>
              <a:t>“</a:t>
            </a:r>
            <a:r>
              <a:rPr lang="en-US" sz="3200" i="1" dirty="0"/>
              <a:t>Generally, it is thought that community service places adolescents in novel situations and societal contexts in which they can learn, apply, and practice various behaviors and skills as well as confront societal issues and different perspectives, values, and behaviors.</a:t>
            </a:r>
            <a:r>
              <a:rPr lang="en-US" sz="3200" dirty="0"/>
              <a:t> (p. 2115)”</a:t>
            </a:r>
          </a:p>
          <a:p>
            <a:pPr marL="0" indent="0">
              <a:buNone/>
            </a:pPr>
            <a:endParaRPr lang="en-US" sz="4400"/>
          </a:p>
        </p:txBody>
      </p:sp>
    </p:spTree>
    <p:extLst>
      <p:ext uri="{BB962C8B-B14F-4D97-AF65-F5344CB8AC3E}">
        <p14:creationId xmlns:p14="http://schemas.microsoft.com/office/powerpoint/2010/main" val="241490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Meta-Analysis of Service Learning Programs</a:t>
            </a:r>
          </a:p>
        </p:txBody>
      </p:sp>
      <p:sp>
        <p:nvSpPr>
          <p:cNvPr id="5" name="TextBox 4"/>
          <p:cNvSpPr txBox="1"/>
          <p:nvPr/>
        </p:nvSpPr>
        <p:spPr>
          <a:xfrm>
            <a:off x="3886200" y="6412468"/>
            <a:ext cx="4953000" cy="369332"/>
          </a:xfrm>
          <a:prstGeom prst="rect">
            <a:avLst/>
          </a:prstGeom>
          <a:noFill/>
        </p:spPr>
        <p:txBody>
          <a:bodyPr wrap="square" rtlCol="0">
            <a:spAutoFit/>
          </a:bodyPr>
          <a:lstStyle/>
          <a:p>
            <a:pPr algn="r"/>
            <a:r>
              <a:rPr lang="en-US"/>
              <a:t>Van </a:t>
            </a:r>
            <a:r>
              <a:rPr lang="en-US" err="1"/>
              <a:t>Goethem</a:t>
            </a:r>
            <a:r>
              <a:rPr lang="en-US"/>
              <a:t> et al. (2014). </a:t>
            </a:r>
            <a:r>
              <a:rPr lang="en-US" i="1"/>
              <a:t>Child Development</a:t>
            </a:r>
            <a:r>
              <a:rPr lang="en-US"/>
              <a:t>.</a:t>
            </a:r>
          </a:p>
        </p:txBody>
      </p:sp>
      <p:sp>
        <p:nvSpPr>
          <p:cNvPr id="7" name="Rectangle 6"/>
          <p:cNvSpPr/>
          <p:nvPr/>
        </p:nvSpPr>
        <p:spPr>
          <a:xfrm>
            <a:off x="1912180" y="2537652"/>
            <a:ext cx="525062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val="2988006267"/>
              </p:ext>
            </p:extLst>
          </p:nvPr>
        </p:nvGraphicFramePr>
        <p:xfrm>
          <a:off x="1676400" y="16764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191000" y="5257800"/>
            <a:ext cx="4419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34270" y="4187301"/>
            <a:ext cx="975064"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48400" y="2438400"/>
            <a:ext cx="975064" cy="2813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2895600"/>
            <a:ext cx="1371600" cy="1477328"/>
          </a:xfrm>
          <a:prstGeom prst="rect">
            <a:avLst/>
          </a:prstGeom>
          <a:noFill/>
        </p:spPr>
        <p:txBody>
          <a:bodyPr wrap="square" rtlCol="0">
            <a:spAutoFit/>
          </a:bodyPr>
          <a:lstStyle/>
          <a:p>
            <a:r>
              <a:rPr lang="en-US" b="1" u="sng"/>
              <a:t>Outcomes:</a:t>
            </a:r>
          </a:p>
          <a:p>
            <a:r>
              <a:rPr lang="en-US"/>
              <a:t>Academic</a:t>
            </a:r>
          </a:p>
          <a:p>
            <a:r>
              <a:rPr lang="en-US"/>
              <a:t>Personal</a:t>
            </a:r>
          </a:p>
          <a:p>
            <a:r>
              <a:rPr lang="en-US"/>
              <a:t>Social</a:t>
            </a:r>
          </a:p>
          <a:p>
            <a:r>
              <a:rPr lang="en-US"/>
              <a:t>Civic</a:t>
            </a:r>
          </a:p>
        </p:txBody>
      </p:sp>
      <p:sp>
        <p:nvSpPr>
          <p:cNvPr id="13" name="Rectangle 12"/>
          <p:cNvSpPr/>
          <p:nvPr/>
        </p:nvSpPr>
        <p:spPr>
          <a:xfrm>
            <a:off x="2667000" y="2426350"/>
            <a:ext cx="975064" cy="2813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88364" y="5860112"/>
            <a:ext cx="4236868" cy="369332"/>
          </a:xfrm>
          <a:prstGeom prst="rect">
            <a:avLst/>
          </a:prstGeom>
          <a:noFill/>
          <a:ln w="38100">
            <a:solidFill>
              <a:schemeClr val="accent4"/>
            </a:solidFill>
          </a:ln>
        </p:spPr>
        <p:txBody>
          <a:bodyPr wrap="square" rtlCol="0">
            <a:spAutoFit/>
          </a:bodyPr>
          <a:lstStyle/>
          <a:p>
            <a:pPr algn="ctr"/>
            <a:r>
              <a:rPr lang="en-US"/>
              <a:t>49 studies (N = 24,477, 12-20 year-olds)</a:t>
            </a:r>
          </a:p>
        </p:txBody>
      </p:sp>
    </p:spTree>
    <p:extLst>
      <p:ext uri="{BB962C8B-B14F-4D97-AF65-F5344CB8AC3E}">
        <p14:creationId xmlns:p14="http://schemas.microsoft.com/office/powerpoint/2010/main" val="39450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Meta-Analysis of Service Learning Programs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1168"/>
            <a:ext cx="6400800" cy="4495483"/>
          </a:xfrm>
          <a:prstGeom prst="rect">
            <a:avLst/>
          </a:prstGeom>
          <a:noFill/>
          <a:ln>
            <a:noFill/>
          </a:ln>
        </p:spPr>
      </p:pic>
      <p:sp>
        <p:nvSpPr>
          <p:cNvPr id="5" name="TextBox 4"/>
          <p:cNvSpPr txBox="1"/>
          <p:nvPr/>
        </p:nvSpPr>
        <p:spPr>
          <a:xfrm>
            <a:off x="3886200" y="6412468"/>
            <a:ext cx="4953000" cy="369332"/>
          </a:xfrm>
          <a:prstGeom prst="rect">
            <a:avLst/>
          </a:prstGeom>
          <a:noFill/>
        </p:spPr>
        <p:txBody>
          <a:bodyPr wrap="square" rtlCol="0">
            <a:spAutoFit/>
          </a:bodyPr>
          <a:lstStyle/>
          <a:p>
            <a:pPr algn="r"/>
            <a:r>
              <a:rPr lang="en-US"/>
              <a:t>Van </a:t>
            </a:r>
            <a:r>
              <a:rPr lang="en-US" err="1"/>
              <a:t>Goethem</a:t>
            </a:r>
            <a:r>
              <a:rPr lang="en-US"/>
              <a:t> et al. (2014). </a:t>
            </a:r>
            <a:r>
              <a:rPr lang="en-US" i="1"/>
              <a:t>Child Development</a:t>
            </a:r>
            <a:r>
              <a:rPr lang="en-US"/>
              <a:t>.</a:t>
            </a:r>
          </a:p>
        </p:txBody>
      </p:sp>
      <p:sp>
        <p:nvSpPr>
          <p:cNvPr id="7" name="Rectangle 6"/>
          <p:cNvSpPr/>
          <p:nvPr/>
        </p:nvSpPr>
        <p:spPr>
          <a:xfrm>
            <a:off x="1912180" y="2537652"/>
            <a:ext cx="525062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905000" y="2613851"/>
            <a:ext cx="5105400" cy="2209800"/>
          </a:xfrm>
          <a:prstGeom prst="line">
            <a:avLst/>
          </a:prstGeom>
          <a:ln w="28575"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05000" y="3985451"/>
            <a:ext cx="5105400" cy="457200"/>
          </a:xfrm>
          <a:prstGeom prst="line">
            <a:avLst/>
          </a:prstGeom>
          <a:ln w="28575"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95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Facilitate </a:t>
            </a:r>
            <a:r>
              <a:rPr lang="en-US" b="1">
                <a:solidFill>
                  <a:srgbClr val="008000"/>
                </a:solidFill>
              </a:rPr>
              <a:t>Transfer</a:t>
            </a:r>
            <a:r>
              <a:rPr lang="en-US"/>
              <a: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t>Learn the skill</a:t>
            </a:r>
          </a:p>
          <a:p>
            <a:pPr marL="514350" indent="-514350">
              <a:buFont typeface="+mj-lt"/>
              <a:buAutoNum type="arabicPeriod"/>
            </a:pPr>
            <a:r>
              <a:rPr lang="en-US"/>
              <a:t>Develop schemas about the skill that generate generalizations to a new context</a:t>
            </a:r>
          </a:p>
          <a:p>
            <a:pPr marL="514350" indent="-514350">
              <a:buFont typeface="+mj-lt"/>
              <a:buAutoNum type="arabicPeriod"/>
            </a:pPr>
            <a:r>
              <a:rPr lang="en-US"/>
              <a:t>Notice similarities between learning and transfer contexts</a:t>
            </a:r>
          </a:p>
          <a:p>
            <a:pPr marL="514350" indent="-514350">
              <a:buFont typeface="+mj-lt"/>
              <a:buAutoNum type="arabicPeriod"/>
            </a:pPr>
            <a:r>
              <a:rPr lang="en-US"/>
              <a:t>See relevance/value of skills learned in one context for another context</a:t>
            </a:r>
          </a:p>
          <a:p>
            <a:pPr marL="514350" indent="-514350">
              <a:buFont typeface="+mj-lt"/>
              <a:buAutoNum type="arabicPeriod"/>
            </a:pPr>
            <a:r>
              <a:rPr lang="en-US" b="1">
                <a:solidFill>
                  <a:srgbClr val="0070C0"/>
                </a:solidFill>
              </a:rPr>
              <a:t>Cue/prime to similar features when transferring skills</a:t>
            </a:r>
          </a:p>
          <a:p>
            <a:endParaRPr lang="en-US"/>
          </a:p>
        </p:txBody>
      </p:sp>
      <p:sp>
        <p:nvSpPr>
          <p:cNvPr id="5" name="Rectangle 4"/>
          <p:cNvSpPr/>
          <p:nvPr/>
        </p:nvSpPr>
        <p:spPr>
          <a:xfrm>
            <a:off x="304800" y="5029200"/>
            <a:ext cx="8382000" cy="1143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04AE7C4-5E2E-BD2C-AFE3-25DF47ACBA81}"/>
              </a:ext>
            </a:extLst>
          </p:cNvPr>
          <p:cNvSpPr txBox="1"/>
          <p:nvPr/>
        </p:nvSpPr>
        <p:spPr>
          <a:xfrm>
            <a:off x="5638800" y="6308725"/>
            <a:ext cx="3429000" cy="369332"/>
          </a:xfrm>
          <a:prstGeom prst="rect">
            <a:avLst/>
          </a:prstGeom>
          <a:noFill/>
        </p:spPr>
        <p:txBody>
          <a:bodyPr wrap="square" rtlCol="0">
            <a:spAutoFit/>
          </a:bodyPr>
          <a:lstStyle/>
          <a:p>
            <a:r>
              <a:rPr lang="en-US" b="1"/>
              <a:t>Wormington &amp; Hulleman (2017)</a:t>
            </a:r>
          </a:p>
        </p:txBody>
      </p:sp>
    </p:spTree>
    <p:extLst>
      <p:ext uri="{BB962C8B-B14F-4D97-AF65-F5344CB8AC3E}">
        <p14:creationId xmlns:p14="http://schemas.microsoft.com/office/powerpoint/2010/main" val="234375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Facilitate </a:t>
            </a:r>
            <a:r>
              <a:rPr lang="en-US" b="1">
                <a:solidFill>
                  <a:srgbClr val="008000"/>
                </a:solidFill>
              </a:rPr>
              <a:t>Transfer</a:t>
            </a:r>
            <a:r>
              <a:rPr lang="en-US"/>
              <a: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t>Learn the skill</a:t>
            </a:r>
          </a:p>
          <a:p>
            <a:pPr marL="514350" indent="-514350">
              <a:buFont typeface="+mj-lt"/>
              <a:buAutoNum type="arabicPeriod"/>
            </a:pPr>
            <a:r>
              <a:rPr lang="en-US"/>
              <a:t>Develop schemas about the skill that generate generalizations to a new context</a:t>
            </a:r>
          </a:p>
          <a:p>
            <a:pPr marL="514350" indent="-514350">
              <a:buFont typeface="+mj-lt"/>
              <a:buAutoNum type="arabicPeriod"/>
            </a:pPr>
            <a:r>
              <a:rPr lang="en-US"/>
              <a:t>Notice similarities between learning and transfer contexts</a:t>
            </a:r>
          </a:p>
          <a:p>
            <a:pPr marL="514350" indent="-514350">
              <a:buFont typeface="+mj-lt"/>
              <a:buAutoNum type="arabicPeriod"/>
            </a:pPr>
            <a:r>
              <a:rPr lang="en-US" b="1">
                <a:solidFill>
                  <a:srgbClr val="00B050"/>
                </a:solidFill>
              </a:rPr>
              <a:t>See relevance/value of skills learned in one context for another context</a:t>
            </a:r>
          </a:p>
          <a:p>
            <a:pPr marL="514350" indent="-514350">
              <a:buFont typeface="+mj-lt"/>
              <a:buAutoNum type="arabicPeriod"/>
            </a:pPr>
            <a:r>
              <a:rPr lang="en-US" b="1">
                <a:solidFill>
                  <a:srgbClr val="0070C0"/>
                </a:solidFill>
              </a:rPr>
              <a:t>Cue/prime to similar features when transferring skills</a:t>
            </a:r>
          </a:p>
          <a:p>
            <a:endParaRPr lang="en-US"/>
          </a:p>
        </p:txBody>
      </p:sp>
      <p:sp>
        <p:nvSpPr>
          <p:cNvPr id="4" name="Rectangle 3"/>
          <p:cNvSpPr/>
          <p:nvPr/>
        </p:nvSpPr>
        <p:spPr>
          <a:xfrm>
            <a:off x="304800" y="3962400"/>
            <a:ext cx="8382000" cy="990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5029200"/>
            <a:ext cx="8382000" cy="1143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EF1D7E-1491-18A3-E5F5-F82693AE00B8}"/>
              </a:ext>
            </a:extLst>
          </p:cNvPr>
          <p:cNvSpPr txBox="1"/>
          <p:nvPr/>
        </p:nvSpPr>
        <p:spPr>
          <a:xfrm>
            <a:off x="5638800" y="6308725"/>
            <a:ext cx="3429000" cy="369332"/>
          </a:xfrm>
          <a:prstGeom prst="rect">
            <a:avLst/>
          </a:prstGeom>
          <a:noFill/>
        </p:spPr>
        <p:txBody>
          <a:bodyPr wrap="square" rtlCol="0">
            <a:spAutoFit/>
          </a:bodyPr>
          <a:lstStyle/>
          <a:p>
            <a:r>
              <a:rPr lang="en-US" b="1"/>
              <a:t>Wormington &amp; Hulleman (2017)</a:t>
            </a:r>
          </a:p>
        </p:txBody>
      </p:sp>
    </p:spTree>
    <p:extLst>
      <p:ext uri="{BB962C8B-B14F-4D97-AF65-F5344CB8AC3E}">
        <p14:creationId xmlns:p14="http://schemas.microsoft.com/office/powerpoint/2010/main" val="135469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Cueing Connections Between Learning and Transfer Contexts</a:t>
            </a:r>
          </a:p>
        </p:txBody>
      </p:sp>
      <p:pic>
        <p:nvPicPr>
          <p:cNvPr id="5" name="Picture 4"/>
          <p:cNvPicPr>
            <a:picLocks noChangeAspect="1"/>
          </p:cNvPicPr>
          <p:nvPr/>
        </p:nvPicPr>
        <p:blipFill>
          <a:blip r:embed="rId2"/>
          <a:stretch>
            <a:fillRect/>
          </a:stretch>
        </p:blipFill>
        <p:spPr>
          <a:xfrm>
            <a:off x="381000" y="3048000"/>
            <a:ext cx="4800600" cy="1920240"/>
          </a:xfrm>
          <a:prstGeom prst="rect">
            <a:avLst/>
          </a:prstGeom>
        </p:spPr>
      </p:pic>
      <p:pic>
        <p:nvPicPr>
          <p:cNvPr id="6" name="Picture 5"/>
          <p:cNvPicPr>
            <a:picLocks noChangeAspect="1"/>
          </p:cNvPicPr>
          <p:nvPr/>
        </p:nvPicPr>
        <p:blipFill>
          <a:blip r:embed="rId3"/>
          <a:stretch>
            <a:fillRect/>
          </a:stretch>
        </p:blipFill>
        <p:spPr>
          <a:xfrm>
            <a:off x="5486400" y="3048000"/>
            <a:ext cx="3523628" cy="2062189"/>
          </a:xfrm>
          <a:prstGeom prst="rect">
            <a:avLst/>
          </a:prstGeom>
        </p:spPr>
      </p:pic>
      <p:pic>
        <p:nvPicPr>
          <p:cNvPr id="7" name="Picture 6"/>
          <p:cNvPicPr>
            <a:picLocks noChangeAspect="1"/>
          </p:cNvPicPr>
          <p:nvPr/>
        </p:nvPicPr>
        <p:blipFill>
          <a:blip r:embed="rId4"/>
          <a:stretch>
            <a:fillRect/>
          </a:stretch>
        </p:blipFill>
        <p:spPr>
          <a:xfrm>
            <a:off x="76200" y="4779442"/>
            <a:ext cx="2895600" cy="2078557"/>
          </a:xfrm>
          <a:prstGeom prst="rect">
            <a:avLst/>
          </a:prstGeom>
        </p:spPr>
      </p:pic>
      <p:pic>
        <p:nvPicPr>
          <p:cNvPr id="8" name="Picture 7"/>
          <p:cNvPicPr>
            <a:picLocks noChangeAspect="1"/>
          </p:cNvPicPr>
          <p:nvPr/>
        </p:nvPicPr>
        <p:blipFill>
          <a:blip r:embed="rId5"/>
          <a:stretch>
            <a:fillRect/>
          </a:stretch>
        </p:blipFill>
        <p:spPr>
          <a:xfrm>
            <a:off x="5515252" y="4543417"/>
            <a:ext cx="2514600" cy="1935063"/>
          </a:xfrm>
          <a:prstGeom prst="rect">
            <a:avLst/>
          </a:prstGeom>
        </p:spPr>
      </p:pic>
      <p:pic>
        <p:nvPicPr>
          <p:cNvPr id="9" name="Picture 8"/>
          <p:cNvPicPr>
            <a:picLocks noChangeAspect="1"/>
          </p:cNvPicPr>
          <p:nvPr/>
        </p:nvPicPr>
        <p:blipFill>
          <a:blip r:embed="rId6"/>
          <a:stretch>
            <a:fillRect/>
          </a:stretch>
        </p:blipFill>
        <p:spPr>
          <a:xfrm>
            <a:off x="-33915" y="1676400"/>
            <a:ext cx="9144000" cy="1361057"/>
          </a:xfrm>
          <a:prstGeom prst="rect">
            <a:avLst/>
          </a:prstGeom>
        </p:spPr>
      </p:pic>
      <p:pic>
        <p:nvPicPr>
          <p:cNvPr id="1026" name="Picture 2" descr="Camp Champ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5256689"/>
            <a:ext cx="3596989" cy="11240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24400" y="6477000"/>
            <a:ext cx="4343400" cy="369332"/>
          </a:xfrm>
          <a:prstGeom prst="rect">
            <a:avLst/>
          </a:prstGeom>
          <a:noFill/>
        </p:spPr>
        <p:txBody>
          <a:bodyPr wrap="square" rtlCol="0">
            <a:spAutoFit/>
          </a:bodyPr>
          <a:lstStyle/>
          <a:p>
            <a:pPr algn="r"/>
            <a:r>
              <a:rPr lang="en-US"/>
              <a:t>Hulleman, Yeager, et al. (in prep.)</a:t>
            </a:r>
          </a:p>
        </p:txBody>
      </p:sp>
    </p:spTree>
    <p:extLst>
      <p:ext uri="{BB962C8B-B14F-4D97-AF65-F5344CB8AC3E}">
        <p14:creationId xmlns:p14="http://schemas.microsoft.com/office/powerpoint/2010/main" val="12375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rPr>
              <a:t>Tenacity </a:t>
            </a:r>
            <a:r>
              <a:rPr lang="en-US" b="1"/>
              <a:t>and </a:t>
            </a:r>
            <a:r>
              <a:rPr lang="en-US" b="1">
                <a:solidFill>
                  <a:srgbClr val="660066"/>
                </a:solidFill>
              </a:rPr>
              <a:t>Purpose</a:t>
            </a:r>
            <a:endParaRPr lang="en-US" b="1">
              <a:solidFill>
                <a:srgbClr val="FF0000"/>
              </a:solidFill>
            </a:endParaRPr>
          </a:p>
        </p:txBody>
      </p:sp>
      <p:pic>
        <p:nvPicPr>
          <p:cNvPr id="4" name="Picture 3"/>
          <p:cNvPicPr>
            <a:picLocks noChangeAspect="1"/>
          </p:cNvPicPr>
          <p:nvPr/>
        </p:nvPicPr>
        <p:blipFill>
          <a:blip r:embed="rId2"/>
          <a:stretch>
            <a:fillRect/>
          </a:stretch>
        </p:blipFill>
        <p:spPr>
          <a:xfrm>
            <a:off x="0" y="1600200"/>
            <a:ext cx="9144000" cy="3657600"/>
          </a:xfrm>
          <a:prstGeom prst="rect">
            <a:avLst/>
          </a:prstGeom>
        </p:spPr>
      </p:pic>
      <p:sp>
        <p:nvSpPr>
          <p:cNvPr id="5" name="TextBox 4"/>
          <p:cNvSpPr txBox="1"/>
          <p:nvPr/>
        </p:nvSpPr>
        <p:spPr>
          <a:xfrm>
            <a:off x="4572000" y="6324600"/>
            <a:ext cx="4343400" cy="369332"/>
          </a:xfrm>
          <a:prstGeom prst="rect">
            <a:avLst/>
          </a:prstGeom>
          <a:noFill/>
        </p:spPr>
        <p:txBody>
          <a:bodyPr wrap="square" rtlCol="0">
            <a:spAutoFit/>
          </a:bodyPr>
          <a:lstStyle/>
          <a:p>
            <a:pPr algn="r"/>
            <a:r>
              <a:rPr lang="en-US"/>
              <a:t>Hulleman, Yeager, et al. (in prep.)</a:t>
            </a:r>
          </a:p>
        </p:txBody>
      </p:sp>
    </p:spTree>
    <p:extLst>
      <p:ext uri="{BB962C8B-B14F-4D97-AF65-F5344CB8AC3E}">
        <p14:creationId xmlns:p14="http://schemas.microsoft.com/office/powerpoint/2010/main" val="335146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4.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0"/>
            <a:ext cx="5299364" cy="6858000"/>
          </a:xfrm>
          <a:prstGeom prst="rect">
            <a:avLst/>
          </a:prstGeom>
        </p:spPr>
      </p:pic>
    </p:spTree>
    <p:extLst>
      <p:ext uri="{BB962C8B-B14F-4D97-AF65-F5344CB8AC3E}">
        <p14:creationId xmlns:p14="http://schemas.microsoft.com/office/powerpoint/2010/main" val="292190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Reflection Activity #1 (August)</a:t>
            </a:r>
          </a:p>
        </p:txBody>
      </p:sp>
      <p:sp>
        <p:nvSpPr>
          <p:cNvPr id="4" name="Rectangle 3"/>
          <p:cNvSpPr/>
          <p:nvPr/>
        </p:nvSpPr>
        <p:spPr>
          <a:xfrm>
            <a:off x="1066800" y="1524000"/>
            <a:ext cx="7315200" cy="4524315"/>
          </a:xfrm>
          <a:prstGeom prst="rect">
            <a:avLst/>
          </a:prstGeom>
        </p:spPr>
        <p:txBody>
          <a:bodyPr wrap="square">
            <a:spAutoFit/>
          </a:bodyPr>
          <a:lstStyle/>
          <a:p>
            <a:r>
              <a:rPr lang="en-US" sz="2400"/>
              <a:t>First, write about a memory from this week where you:</a:t>
            </a:r>
          </a:p>
          <a:p>
            <a:pPr marL="342900" indent="-342900">
              <a:buFontTx/>
              <a:buChar char="-"/>
            </a:pPr>
            <a:r>
              <a:rPr lang="en-US" sz="2400" b="1" u="sng"/>
              <a:t>Had a lot of fun</a:t>
            </a:r>
          </a:p>
          <a:p>
            <a:pPr marL="342900" indent="-342900">
              <a:buFontTx/>
              <a:buChar char="-"/>
            </a:pPr>
            <a:r>
              <a:rPr lang="en-US" sz="2400"/>
              <a:t>Did something </a:t>
            </a:r>
            <a:r>
              <a:rPr lang="en-US" sz="2400" b="1" u="sng"/>
              <a:t>challenging at first but later got better</a:t>
            </a:r>
          </a:p>
          <a:p>
            <a:r>
              <a:rPr lang="en-US" sz="2400"/>
              <a:t> </a:t>
            </a:r>
          </a:p>
          <a:p>
            <a:r>
              <a:rPr lang="en-US" sz="2400"/>
              <a:t>Second, pretend this thing happened to </a:t>
            </a:r>
            <a:r>
              <a:rPr lang="en-US" sz="2400" b="1" u="sng"/>
              <a:t>another new camper just like you next year</a:t>
            </a:r>
            <a:r>
              <a:rPr lang="en-US" sz="2400"/>
              <a:t>.  Imagine that this new camper feels really bad and doesn’t realize that things will get better.  Write down what you could say to help a future understand that </a:t>
            </a:r>
            <a:r>
              <a:rPr lang="en-US" sz="2400" b="1" u="sng"/>
              <a:t>people usually make new friends when they go to new places like camp</a:t>
            </a:r>
            <a:r>
              <a:rPr lang="en-US" sz="2400"/>
              <a:t> and </a:t>
            </a:r>
            <a:r>
              <a:rPr lang="en-US" sz="2400" b="1" u="sng"/>
              <a:t>people usually get better at activities when they keep trying hard at them? </a:t>
            </a:r>
            <a:endParaRPr lang="en-US" sz="2400"/>
          </a:p>
        </p:txBody>
      </p:sp>
      <p:sp>
        <p:nvSpPr>
          <p:cNvPr id="5" name="TextBox 4"/>
          <p:cNvSpPr txBox="1"/>
          <p:nvPr/>
        </p:nvSpPr>
        <p:spPr>
          <a:xfrm>
            <a:off x="4572000" y="6324600"/>
            <a:ext cx="4343400" cy="369332"/>
          </a:xfrm>
          <a:prstGeom prst="rect">
            <a:avLst/>
          </a:prstGeom>
          <a:noFill/>
        </p:spPr>
        <p:txBody>
          <a:bodyPr wrap="square" rtlCol="0">
            <a:spAutoFit/>
          </a:bodyPr>
          <a:lstStyle/>
          <a:p>
            <a:pPr algn="r"/>
            <a:r>
              <a:rPr lang="en-US"/>
              <a:t>Hulleman, Yeager, et al. (in prep.)</a:t>
            </a:r>
          </a:p>
        </p:txBody>
      </p:sp>
    </p:spTree>
    <p:extLst>
      <p:ext uri="{BB962C8B-B14F-4D97-AF65-F5344CB8AC3E}">
        <p14:creationId xmlns:p14="http://schemas.microsoft.com/office/powerpoint/2010/main" val="34745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Reflection Activity #2 (October)</a:t>
            </a:r>
          </a:p>
        </p:txBody>
      </p:sp>
      <p:sp>
        <p:nvSpPr>
          <p:cNvPr id="4" name="Rectangle 3"/>
          <p:cNvSpPr/>
          <p:nvPr/>
        </p:nvSpPr>
        <p:spPr>
          <a:xfrm>
            <a:off x="914400" y="1371599"/>
            <a:ext cx="7239000" cy="4893647"/>
          </a:xfrm>
          <a:prstGeom prst="rect">
            <a:avLst/>
          </a:prstGeom>
        </p:spPr>
        <p:txBody>
          <a:bodyPr wrap="square">
            <a:spAutoFit/>
          </a:bodyPr>
          <a:lstStyle/>
          <a:p>
            <a:r>
              <a:rPr lang="en-US" sz="2400"/>
              <a:t>Part 1:</a:t>
            </a:r>
          </a:p>
          <a:p>
            <a:endParaRPr lang="en-US" sz="2400"/>
          </a:p>
          <a:p>
            <a:r>
              <a:rPr lang="en-US" sz="2400"/>
              <a:t>Many students have had experiences OUTSIDE OF SCHOOL DURING THE SUMMER OR FALL like the ones that are listed below.  These are times when something in life was hard, and then they overcame it:      </a:t>
            </a:r>
          </a:p>
          <a:p>
            <a:pPr marL="285750" indent="-285750">
              <a:buFontTx/>
              <a:buChar char="-"/>
            </a:pPr>
            <a:r>
              <a:rPr lang="en-US" sz="2400"/>
              <a:t>Learning to water ski  </a:t>
            </a:r>
          </a:p>
          <a:p>
            <a:pPr marL="285750" indent="-285750">
              <a:buFontTx/>
              <a:buChar char="-"/>
            </a:pPr>
            <a:r>
              <a:rPr lang="en-US" sz="2400"/>
              <a:t>Climbing something that was really tall and made you scared, but doing it anyway  </a:t>
            </a:r>
          </a:p>
          <a:p>
            <a:pPr marL="285750" indent="-285750">
              <a:buFontTx/>
              <a:buChar char="-"/>
            </a:pPr>
            <a:r>
              <a:rPr lang="en-US" sz="2400"/>
              <a:t>Making friends with new people, even when you don't know them  </a:t>
            </a:r>
          </a:p>
          <a:p>
            <a:pPr marL="285750" indent="-285750">
              <a:buFontTx/>
              <a:buChar char="-"/>
            </a:pPr>
            <a:r>
              <a:rPr lang="en-US" sz="2400"/>
              <a:t>Adjusting to new rules and activities, even when they feel different       </a:t>
            </a:r>
          </a:p>
        </p:txBody>
      </p:sp>
      <p:sp>
        <p:nvSpPr>
          <p:cNvPr id="5" name="TextBox 4"/>
          <p:cNvSpPr txBox="1"/>
          <p:nvPr/>
        </p:nvSpPr>
        <p:spPr>
          <a:xfrm>
            <a:off x="4572000" y="6324600"/>
            <a:ext cx="4343400" cy="369332"/>
          </a:xfrm>
          <a:prstGeom prst="rect">
            <a:avLst/>
          </a:prstGeom>
          <a:noFill/>
        </p:spPr>
        <p:txBody>
          <a:bodyPr wrap="square" rtlCol="0">
            <a:spAutoFit/>
          </a:bodyPr>
          <a:lstStyle/>
          <a:p>
            <a:pPr algn="r"/>
            <a:r>
              <a:rPr lang="en-US"/>
              <a:t>Hulleman, Yeager, et al. (in prep.)</a:t>
            </a:r>
          </a:p>
        </p:txBody>
      </p:sp>
    </p:spTree>
    <p:extLst>
      <p:ext uri="{BB962C8B-B14F-4D97-AF65-F5344CB8AC3E}">
        <p14:creationId xmlns:p14="http://schemas.microsoft.com/office/powerpoint/2010/main" val="13359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127C-CAD4-89D3-4683-93860F67C47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370870D0-96D5-64CA-DBFB-E7D8E46EA2DF}"/>
              </a:ext>
            </a:extLst>
          </p:cNvPr>
          <p:cNvSpPr>
            <a:spLocks noGrp="1"/>
          </p:cNvSpPr>
          <p:nvPr>
            <p:ph idx="1"/>
          </p:nvPr>
        </p:nvSpPr>
        <p:spPr/>
        <p:txBody>
          <a:bodyPr/>
          <a:lstStyle/>
          <a:p>
            <a:r>
              <a:rPr lang="en-US"/>
              <a:t>Introduction</a:t>
            </a:r>
          </a:p>
          <a:p>
            <a:r>
              <a:rPr lang="en-US"/>
              <a:t>Think-Pair-Share</a:t>
            </a:r>
          </a:p>
          <a:p>
            <a:r>
              <a:rPr lang="en-US"/>
              <a:t>Theory and research on transfer</a:t>
            </a:r>
          </a:p>
          <a:p>
            <a:r>
              <a:rPr lang="en-US"/>
              <a:t>You Try It! Reflection activity</a:t>
            </a:r>
          </a:p>
          <a:p>
            <a:r>
              <a:rPr lang="en-US"/>
              <a:t>Pair-Share</a:t>
            </a:r>
          </a:p>
          <a:p>
            <a:r>
              <a:rPr lang="en-US"/>
              <a:t>Q&amp;A</a:t>
            </a:r>
          </a:p>
        </p:txBody>
      </p:sp>
    </p:spTree>
    <p:extLst>
      <p:ext uri="{BB962C8B-B14F-4D97-AF65-F5344CB8AC3E}">
        <p14:creationId xmlns:p14="http://schemas.microsoft.com/office/powerpoint/2010/main" val="316986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Reflection Activity #2 (October)</a:t>
            </a:r>
          </a:p>
        </p:txBody>
      </p:sp>
      <p:sp>
        <p:nvSpPr>
          <p:cNvPr id="4" name="Rectangle 3"/>
          <p:cNvSpPr/>
          <p:nvPr/>
        </p:nvSpPr>
        <p:spPr>
          <a:xfrm>
            <a:off x="914400" y="1371599"/>
            <a:ext cx="7239000" cy="4154984"/>
          </a:xfrm>
          <a:prstGeom prst="rect">
            <a:avLst/>
          </a:prstGeom>
        </p:spPr>
        <p:txBody>
          <a:bodyPr wrap="square">
            <a:spAutoFit/>
          </a:bodyPr>
          <a:lstStyle/>
          <a:p>
            <a:r>
              <a:rPr lang="en-US" sz="2400"/>
              <a:t>Part 2:</a:t>
            </a:r>
          </a:p>
          <a:p>
            <a:endParaRPr lang="en-US" sz="2400"/>
          </a:p>
          <a:p>
            <a:r>
              <a:rPr lang="en-US" sz="2400"/>
              <a:t>Pick something from the list above that has lessons that could be related to school and answer these questions:       </a:t>
            </a:r>
          </a:p>
          <a:p>
            <a:pPr marL="285750" indent="-285750">
              <a:buFontTx/>
              <a:buChar char="-"/>
            </a:pPr>
            <a:r>
              <a:rPr lang="en-US" sz="2400"/>
              <a:t>What hard thing did you do last summer?    </a:t>
            </a:r>
          </a:p>
          <a:p>
            <a:pPr marL="285750" indent="-285750">
              <a:buFontTx/>
              <a:buChar char="-"/>
            </a:pPr>
            <a:r>
              <a:rPr lang="en-US" sz="2400"/>
              <a:t>How did it teach you to have </a:t>
            </a:r>
            <a:r>
              <a:rPr lang="en-US" sz="2400" b="1">
                <a:solidFill>
                  <a:srgbClr val="FF0000"/>
                </a:solidFill>
              </a:rPr>
              <a:t>tenacity</a:t>
            </a:r>
            <a:r>
              <a:rPr lang="en-US" sz="2400"/>
              <a:t> and </a:t>
            </a:r>
            <a:r>
              <a:rPr lang="en-US" sz="2400" b="1">
                <a:solidFill>
                  <a:srgbClr val="7030A0"/>
                </a:solidFill>
              </a:rPr>
              <a:t>purpose</a:t>
            </a:r>
            <a:r>
              <a:rPr lang="en-US" sz="2400"/>
              <a:t>, even when something was scary or hard or frustrating?   </a:t>
            </a:r>
          </a:p>
          <a:p>
            <a:pPr marL="285750" indent="-285750">
              <a:buFontTx/>
              <a:buChar char="-"/>
            </a:pPr>
            <a:r>
              <a:rPr lang="en-US" sz="2400"/>
              <a:t>How can this help you do well in school, when school is hard or frustrating?   </a:t>
            </a:r>
          </a:p>
        </p:txBody>
      </p:sp>
      <p:sp>
        <p:nvSpPr>
          <p:cNvPr id="5" name="TextBox 4"/>
          <p:cNvSpPr txBox="1"/>
          <p:nvPr/>
        </p:nvSpPr>
        <p:spPr>
          <a:xfrm>
            <a:off x="4572000" y="6324600"/>
            <a:ext cx="4343400" cy="369332"/>
          </a:xfrm>
          <a:prstGeom prst="rect">
            <a:avLst/>
          </a:prstGeom>
          <a:noFill/>
        </p:spPr>
        <p:txBody>
          <a:bodyPr wrap="square" rtlCol="0">
            <a:spAutoFit/>
          </a:bodyPr>
          <a:lstStyle/>
          <a:p>
            <a:pPr algn="r"/>
            <a:r>
              <a:rPr lang="en-US"/>
              <a:t>Hulleman, Yeager, et al. (in prep.)</a:t>
            </a:r>
          </a:p>
        </p:txBody>
      </p:sp>
    </p:spTree>
    <p:extLst>
      <p:ext uri="{BB962C8B-B14F-4D97-AF65-F5344CB8AC3E}">
        <p14:creationId xmlns:p14="http://schemas.microsoft.com/office/powerpoint/2010/main" val="2535826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a:t>Reflection Writing</a:t>
            </a:r>
          </a:p>
        </p:txBody>
      </p:sp>
      <p:sp>
        <p:nvSpPr>
          <p:cNvPr id="3" name="Content Placeholder 2"/>
          <p:cNvSpPr>
            <a:spLocks noGrp="1"/>
          </p:cNvSpPr>
          <p:nvPr>
            <p:ph idx="1"/>
          </p:nvPr>
        </p:nvSpPr>
        <p:spPr>
          <a:xfrm>
            <a:off x="457200" y="1066800"/>
            <a:ext cx="8229600" cy="4525963"/>
          </a:xfrm>
        </p:spPr>
        <p:txBody>
          <a:bodyPr vert="horz" lIns="91440" tIns="45720" rIns="91440" bIns="45720" rtlCol="0" anchor="t">
            <a:noAutofit/>
          </a:bodyPr>
          <a:lstStyle/>
          <a:p>
            <a:r>
              <a:rPr lang="en-US" sz="2400" dirty="0"/>
              <a:t>Last year when </a:t>
            </a:r>
            <a:r>
              <a:rPr lang="en-US" sz="2400" dirty="0" err="1"/>
              <a:t>i</a:t>
            </a:r>
            <a:r>
              <a:rPr lang="en-US" sz="2400" dirty="0"/>
              <a:t> went to camp champions </a:t>
            </a:r>
            <a:r>
              <a:rPr lang="en-US" sz="2400" dirty="0" err="1"/>
              <a:t>i</a:t>
            </a:r>
            <a:r>
              <a:rPr lang="en-US" sz="2400" dirty="0"/>
              <a:t> learned how to use a sail boat. It was very hard because it was very windy that day. I </a:t>
            </a:r>
            <a:r>
              <a:rPr lang="en-US" sz="2400" dirty="0" err="1"/>
              <a:t>didnt</a:t>
            </a:r>
            <a:r>
              <a:rPr lang="en-US" sz="2400" dirty="0"/>
              <a:t> give up anyways and </a:t>
            </a:r>
            <a:r>
              <a:rPr lang="en-US" sz="2400" b="1" dirty="0">
                <a:solidFill>
                  <a:srgbClr val="FF0000"/>
                </a:solidFill>
              </a:rPr>
              <a:t>it taught me a lesson because in school </a:t>
            </a:r>
            <a:r>
              <a:rPr lang="en-US" sz="2400" dirty="0" err="1"/>
              <a:t>i</a:t>
            </a:r>
            <a:r>
              <a:rPr lang="en-US" sz="2400" dirty="0"/>
              <a:t> </a:t>
            </a:r>
            <a:r>
              <a:rPr lang="en-US" sz="2400" dirty="0" err="1"/>
              <a:t>didnt</a:t>
            </a:r>
            <a:r>
              <a:rPr lang="en-US" sz="2400" dirty="0"/>
              <a:t> give up when things got hard.</a:t>
            </a:r>
          </a:p>
          <a:p>
            <a:r>
              <a:rPr lang="en-US" sz="2400" dirty="0"/>
              <a:t>I went to a camp last summer. We went water skiing and it was hard for me to learn. After a few tries I did it. </a:t>
            </a:r>
            <a:r>
              <a:rPr lang="en-US" sz="2400" b="1" dirty="0">
                <a:solidFill>
                  <a:srgbClr val="FF0000"/>
                </a:solidFill>
              </a:rPr>
              <a:t>That moment helped me learn </a:t>
            </a:r>
            <a:r>
              <a:rPr lang="en-US" sz="2400" dirty="0"/>
              <a:t>that with a little hard work, you can do anything.</a:t>
            </a:r>
            <a:endParaRPr lang="en-US" sz="2400" dirty="0">
              <a:ea typeface="Calibri"/>
              <a:cs typeface="Calibri"/>
            </a:endParaRPr>
          </a:p>
          <a:p>
            <a:r>
              <a:rPr lang="en-US" sz="2400" dirty="0"/>
              <a:t>I had to overcome an obstacle course that scared me and several of my friends. I started to climb and….as my fear subsided, I knew that if I beat this obstacle, I will be able to beat any obstacle that gets in my way. </a:t>
            </a:r>
            <a:r>
              <a:rPr lang="en-US" sz="2400" b="1" dirty="0">
                <a:solidFill>
                  <a:srgbClr val="FF0000"/>
                </a:solidFill>
              </a:rPr>
              <a:t>This will help me in school </a:t>
            </a:r>
            <a:r>
              <a:rPr lang="en-US" sz="2400" dirty="0"/>
              <a:t>by reminding me of the obstacle I beat and will give me the strength to complete the challenge.</a:t>
            </a:r>
            <a:endParaRPr lang="en-US" sz="2400" dirty="0">
              <a:ea typeface="Calibri"/>
              <a:cs typeface="Calibri"/>
            </a:endParaRPr>
          </a:p>
        </p:txBody>
      </p:sp>
      <p:sp>
        <p:nvSpPr>
          <p:cNvPr id="4" name="TextBox 3"/>
          <p:cNvSpPr txBox="1"/>
          <p:nvPr/>
        </p:nvSpPr>
        <p:spPr>
          <a:xfrm>
            <a:off x="4572000" y="6324600"/>
            <a:ext cx="4343400" cy="369332"/>
          </a:xfrm>
          <a:prstGeom prst="rect">
            <a:avLst/>
          </a:prstGeom>
          <a:noFill/>
        </p:spPr>
        <p:txBody>
          <a:bodyPr wrap="square" rtlCol="0">
            <a:spAutoFit/>
          </a:bodyPr>
          <a:lstStyle/>
          <a:p>
            <a:pPr algn="r"/>
            <a:r>
              <a:rPr lang="en-US"/>
              <a:t>Hulleman, Yeager, et al. (in prep.)</a:t>
            </a:r>
          </a:p>
        </p:txBody>
      </p:sp>
    </p:spTree>
    <p:extLst>
      <p:ext uri="{BB962C8B-B14F-4D97-AF65-F5344CB8AC3E}">
        <p14:creationId xmlns:p14="http://schemas.microsoft.com/office/powerpoint/2010/main" val="157835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a:t>Reflection Writing</a:t>
            </a:r>
          </a:p>
        </p:txBody>
      </p:sp>
      <p:sp>
        <p:nvSpPr>
          <p:cNvPr id="3" name="Content Placeholder 2"/>
          <p:cNvSpPr>
            <a:spLocks noGrp="1"/>
          </p:cNvSpPr>
          <p:nvPr>
            <p:ph idx="1"/>
          </p:nvPr>
        </p:nvSpPr>
        <p:spPr>
          <a:xfrm>
            <a:off x="457200" y="1066800"/>
            <a:ext cx="8229600" cy="4525963"/>
          </a:xfrm>
        </p:spPr>
        <p:txBody>
          <a:bodyPr>
            <a:noAutofit/>
          </a:bodyPr>
          <a:lstStyle/>
          <a:p>
            <a:r>
              <a:rPr lang="en-US" sz="2400"/>
              <a:t>Last year when </a:t>
            </a:r>
            <a:r>
              <a:rPr lang="en-US" sz="2400" err="1"/>
              <a:t>i</a:t>
            </a:r>
            <a:r>
              <a:rPr lang="en-US" sz="2400"/>
              <a:t> went to camp champions </a:t>
            </a:r>
            <a:r>
              <a:rPr lang="en-US" sz="2400" err="1"/>
              <a:t>i</a:t>
            </a:r>
            <a:r>
              <a:rPr lang="en-US" sz="2400"/>
              <a:t> learned how to use a sail boat. It was very hard because it was very windy that day. I </a:t>
            </a:r>
            <a:r>
              <a:rPr lang="en-US" sz="2400" err="1"/>
              <a:t>didnt</a:t>
            </a:r>
            <a:r>
              <a:rPr lang="en-US" sz="2400"/>
              <a:t> give up anyways and </a:t>
            </a:r>
            <a:r>
              <a:rPr lang="en-US" sz="2400" b="1">
                <a:solidFill>
                  <a:srgbClr val="FF0000"/>
                </a:solidFill>
              </a:rPr>
              <a:t>it taught me a lesson because in school </a:t>
            </a:r>
            <a:r>
              <a:rPr lang="en-US" sz="2400" err="1"/>
              <a:t>i</a:t>
            </a:r>
            <a:r>
              <a:rPr lang="en-US" sz="2400"/>
              <a:t> </a:t>
            </a:r>
            <a:r>
              <a:rPr lang="en-US" sz="2400" err="1"/>
              <a:t>didnt</a:t>
            </a:r>
            <a:r>
              <a:rPr lang="en-US" sz="2400"/>
              <a:t> give up when things got hard.</a:t>
            </a:r>
          </a:p>
          <a:p>
            <a:r>
              <a:rPr lang="en-US" sz="2400"/>
              <a:t>I went to a camp last summer. We went water skiing and it was hard for me to learn. After a few tries I did it. </a:t>
            </a:r>
            <a:r>
              <a:rPr lang="en-US" sz="2400" b="1">
                <a:solidFill>
                  <a:srgbClr val="FF0000"/>
                </a:solidFill>
              </a:rPr>
              <a:t>That moment helped me learn </a:t>
            </a:r>
            <a:r>
              <a:rPr lang="en-US" sz="2400"/>
              <a:t>that with a little hard work, you can do anything.</a:t>
            </a:r>
          </a:p>
          <a:p>
            <a:r>
              <a:rPr lang="en-US" sz="2400"/>
              <a:t>I had to overcome an obstacle course that scared me and several of my friends. I started to climb and….as my fear subsided, I knew that if I beat this obstacle, I will be able to beat any obstacle that gets in my way. </a:t>
            </a:r>
            <a:r>
              <a:rPr lang="en-US" sz="2400" b="1">
                <a:solidFill>
                  <a:srgbClr val="FF0000"/>
                </a:solidFill>
              </a:rPr>
              <a:t>This will help me in school </a:t>
            </a:r>
            <a:r>
              <a:rPr lang="en-US" sz="2400"/>
              <a:t>by reminding me of the obstacle I beat and will give me the strength to complete the challenge.</a:t>
            </a:r>
          </a:p>
        </p:txBody>
      </p:sp>
      <p:sp>
        <p:nvSpPr>
          <p:cNvPr id="4" name="TextBox 3"/>
          <p:cNvSpPr txBox="1"/>
          <p:nvPr/>
        </p:nvSpPr>
        <p:spPr>
          <a:xfrm>
            <a:off x="4572000" y="6324600"/>
            <a:ext cx="4343400" cy="369332"/>
          </a:xfrm>
          <a:prstGeom prst="rect">
            <a:avLst/>
          </a:prstGeom>
          <a:noFill/>
        </p:spPr>
        <p:txBody>
          <a:bodyPr wrap="square" rtlCol="0">
            <a:spAutoFit/>
          </a:bodyPr>
          <a:lstStyle/>
          <a:p>
            <a:pPr algn="r"/>
            <a:r>
              <a:rPr lang="en-US"/>
              <a:t>Hulleman, Yeager, et al. (in prep.)</a:t>
            </a:r>
          </a:p>
        </p:txBody>
      </p:sp>
      <p:sp>
        <p:nvSpPr>
          <p:cNvPr id="5" name="Rectangle 4"/>
          <p:cNvSpPr/>
          <p:nvPr/>
        </p:nvSpPr>
        <p:spPr>
          <a:xfrm>
            <a:off x="304800" y="2667000"/>
            <a:ext cx="8305800" cy="18288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ysClr val="windowText" lastClr="000000"/>
                </a:solidFill>
              </a:rPr>
              <a:t>I didn't do anything only with my family. it was boring . I work so I can get money . it was worth it </a:t>
            </a:r>
          </a:p>
        </p:txBody>
      </p:sp>
    </p:spTree>
    <p:extLst>
      <p:ext uri="{BB962C8B-B14F-4D97-AF65-F5344CB8AC3E}">
        <p14:creationId xmlns:p14="http://schemas.microsoft.com/office/powerpoint/2010/main" val="19195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Teacher Ratings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8618" t="10388" r="17663" b="50489"/>
          <a:stretch/>
        </p:blipFill>
        <p:spPr>
          <a:xfrm>
            <a:off x="533403" y="1295399"/>
            <a:ext cx="7772397" cy="268137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114" t="11684" r="19434" b="58583"/>
          <a:stretch/>
        </p:blipFill>
        <p:spPr>
          <a:xfrm>
            <a:off x="457200" y="4114800"/>
            <a:ext cx="7949763" cy="2133600"/>
          </a:xfrm>
          <a:prstGeom prst="rect">
            <a:avLst/>
          </a:prstGeom>
        </p:spPr>
      </p:pic>
      <p:sp>
        <p:nvSpPr>
          <p:cNvPr id="6" name="TextBox 5"/>
          <p:cNvSpPr txBox="1"/>
          <p:nvPr/>
        </p:nvSpPr>
        <p:spPr>
          <a:xfrm>
            <a:off x="609600" y="3459192"/>
            <a:ext cx="1905000" cy="646331"/>
          </a:xfrm>
          <a:prstGeom prst="rect">
            <a:avLst/>
          </a:prstGeom>
          <a:solidFill>
            <a:schemeClr val="bg1"/>
          </a:solidFill>
        </p:spPr>
        <p:txBody>
          <a:bodyPr wrap="square" rtlCol="0">
            <a:spAutoFit/>
          </a:bodyPr>
          <a:lstStyle/>
          <a:p>
            <a:r>
              <a:rPr lang="en-US"/>
              <a:t>Student #1</a:t>
            </a:r>
          </a:p>
          <a:p>
            <a:r>
              <a:rPr lang="en-US"/>
              <a:t>Student #2</a:t>
            </a:r>
          </a:p>
        </p:txBody>
      </p:sp>
      <p:sp>
        <p:nvSpPr>
          <p:cNvPr id="7" name="Multiply 6"/>
          <p:cNvSpPr/>
          <p:nvPr/>
        </p:nvSpPr>
        <p:spPr>
          <a:xfrm>
            <a:off x="4114800" y="3459192"/>
            <a:ext cx="317281" cy="27460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7315200" y="3733800"/>
            <a:ext cx="317281" cy="27460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4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Teacher ratings of students’ work habits and self-control</a:t>
            </a:r>
          </a:p>
        </p:txBody>
      </p:sp>
      <p:graphicFrame>
        <p:nvGraphicFramePr>
          <p:cNvPr id="6" name="Chart 5"/>
          <p:cNvGraphicFramePr>
            <a:graphicFrameLocks/>
          </p:cNvGraphicFramePr>
          <p:nvPr>
            <p:extLst>
              <p:ext uri="{D42A27DB-BD31-4B8C-83A1-F6EECF244321}">
                <p14:modId xmlns:p14="http://schemas.microsoft.com/office/powerpoint/2010/main" val="3051432980"/>
              </p:ext>
            </p:extLst>
          </p:nvPr>
        </p:nvGraphicFramePr>
        <p:xfrm>
          <a:off x="1447800" y="2025650"/>
          <a:ext cx="5422900" cy="3994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0" y="6324600"/>
            <a:ext cx="4343400" cy="369332"/>
          </a:xfrm>
          <a:prstGeom prst="rect">
            <a:avLst/>
          </a:prstGeom>
          <a:noFill/>
        </p:spPr>
        <p:txBody>
          <a:bodyPr wrap="square" rtlCol="0">
            <a:spAutoFit/>
          </a:bodyPr>
          <a:lstStyle/>
          <a:p>
            <a:pPr algn="r"/>
            <a:r>
              <a:rPr lang="en-US"/>
              <a:t>Hulleman, Yeager, et al. (in prep.)</a:t>
            </a:r>
          </a:p>
        </p:txBody>
      </p:sp>
      <p:sp>
        <p:nvSpPr>
          <p:cNvPr id="4" name="Oval 3"/>
          <p:cNvSpPr/>
          <p:nvPr/>
        </p:nvSpPr>
        <p:spPr>
          <a:xfrm>
            <a:off x="5334000" y="2514600"/>
            <a:ext cx="1143000" cy="17696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600" y="3185904"/>
            <a:ext cx="1524000" cy="2150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2494472"/>
            <a:ext cx="1866900" cy="292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C0E6A89-90A8-2E03-F14D-C3FAC45D5AE4}"/>
              </a:ext>
            </a:extLst>
          </p:cNvPr>
          <p:cNvSpPr txBox="1"/>
          <p:nvPr/>
        </p:nvSpPr>
        <p:spPr>
          <a:xfrm>
            <a:off x="3200399" y="2133600"/>
            <a:ext cx="1219201" cy="307777"/>
          </a:xfrm>
          <a:prstGeom prst="rect">
            <a:avLst/>
          </a:prstGeom>
          <a:solidFill>
            <a:schemeClr val="bg1"/>
          </a:solidFill>
        </p:spPr>
        <p:txBody>
          <a:bodyPr wrap="square" rtlCol="0">
            <a:spAutoFit/>
          </a:bodyPr>
          <a:lstStyle/>
          <a:p>
            <a:r>
              <a:rPr lang="en-US" sz="1400" b="1"/>
              <a:t>No reflection</a:t>
            </a:r>
          </a:p>
        </p:txBody>
      </p:sp>
      <p:sp>
        <p:nvSpPr>
          <p:cNvPr id="9" name="TextBox 8">
            <a:extLst>
              <a:ext uri="{FF2B5EF4-FFF2-40B4-BE49-F238E27FC236}">
                <a16:creationId xmlns:a16="http://schemas.microsoft.com/office/drawing/2014/main" id="{688C4290-85FD-2CB6-F8FB-5320854F189D}"/>
              </a:ext>
            </a:extLst>
          </p:cNvPr>
          <p:cNvSpPr txBox="1"/>
          <p:nvPr/>
        </p:nvSpPr>
        <p:spPr>
          <a:xfrm>
            <a:off x="4651663" y="2106173"/>
            <a:ext cx="1219201" cy="307777"/>
          </a:xfrm>
          <a:prstGeom prst="rect">
            <a:avLst/>
          </a:prstGeom>
          <a:solidFill>
            <a:schemeClr val="bg1"/>
          </a:solidFill>
        </p:spPr>
        <p:txBody>
          <a:bodyPr wrap="square" rtlCol="0">
            <a:spAutoFit/>
          </a:bodyPr>
          <a:lstStyle/>
          <a:p>
            <a:r>
              <a:rPr lang="en-US" sz="1400" b="1"/>
              <a:t>Reflection</a:t>
            </a:r>
          </a:p>
        </p:txBody>
      </p:sp>
    </p:spTree>
    <p:extLst>
      <p:ext uri="{BB962C8B-B14F-4D97-AF65-F5344CB8AC3E}">
        <p14:creationId xmlns:p14="http://schemas.microsoft.com/office/powerpoint/2010/main" val="350700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Facilitate </a:t>
            </a:r>
            <a:r>
              <a:rPr lang="en-US" b="1">
                <a:solidFill>
                  <a:srgbClr val="008000"/>
                </a:solidFill>
              </a:rPr>
              <a:t>Transfer</a:t>
            </a:r>
            <a:r>
              <a:rPr lang="en-US"/>
              <a: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a:t>Learn the skill</a:t>
            </a:r>
          </a:p>
          <a:p>
            <a:pPr marL="514350" indent="-514350">
              <a:buFont typeface="+mj-lt"/>
              <a:buAutoNum type="arabicPeriod"/>
            </a:pPr>
            <a:r>
              <a:rPr lang="en-US"/>
              <a:t>Develop schemas about the skill that generate generalizations to a new context</a:t>
            </a:r>
          </a:p>
          <a:p>
            <a:pPr marL="514350" indent="-514350">
              <a:buFont typeface="+mj-lt"/>
              <a:buAutoNum type="arabicPeriod"/>
            </a:pPr>
            <a:r>
              <a:rPr lang="en-US"/>
              <a:t>Notice similarities between learning and transfer contexts</a:t>
            </a:r>
          </a:p>
          <a:p>
            <a:pPr marL="514350" indent="-514350">
              <a:buFont typeface="+mj-lt"/>
              <a:buAutoNum type="arabicPeriod"/>
            </a:pPr>
            <a:r>
              <a:rPr lang="en-US" b="1">
                <a:solidFill>
                  <a:srgbClr val="00B050"/>
                </a:solidFill>
              </a:rPr>
              <a:t>See relevance/value of skills learned in one context for another context</a:t>
            </a:r>
          </a:p>
          <a:p>
            <a:pPr marL="514350" indent="-514350">
              <a:buFont typeface="+mj-lt"/>
              <a:buAutoNum type="arabicPeriod"/>
            </a:pPr>
            <a:r>
              <a:rPr lang="en-US" b="1">
                <a:solidFill>
                  <a:srgbClr val="0070C0"/>
                </a:solidFill>
              </a:rPr>
              <a:t>Cue/prime to similar features when transferring skills</a:t>
            </a:r>
          </a:p>
          <a:p>
            <a:endParaRPr lang="en-US"/>
          </a:p>
        </p:txBody>
      </p:sp>
      <p:sp>
        <p:nvSpPr>
          <p:cNvPr id="4" name="Rectangle 3"/>
          <p:cNvSpPr/>
          <p:nvPr/>
        </p:nvSpPr>
        <p:spPr>
          <a:xfrm>
            <a:off x="304800" y="3962400"/>
            <a:ext cx="8382000" cy="990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5029200"/>
            <a:ext cx="8382000" cy="1143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6AE02E-6406-ED88-70DA-07C1EE3B30B0}"/>
              </a:ext>
            </a:extLst>
          </p:cNvPr>
          <p:cNvSpPr txBox="1"/>
          <p:nvPr/>
        </p:nvSpPr>
        <p:spPr>
          <a:xfrm>
            <a:off x="5638800" y="6308725"/>
            <a:ext cx="3429000" cy="369332"/>
          </a:xfrm>
          <a:prstGeom prst="rect">
            <a:avLst/>
          </a:prstGeom>
          <a:noFill/>
        </p:spPr>
        <p:txBody>
          <a:bodyPr wrap="square" rtlCol="0">
            <a:spAutoFit/>
          </a:bodyPr>
          <a:lstStyle/>
          <a:p>
            <a:r>
              <a:rPr lang="en-US" b="1"/>
              <a:t>Wormington &amp; Hulleman (2017)</a:t>
            </a:r>
          </a:p>
        </p:txBody>
      </p:sp>
    </p:spTree>
    <p:extLst>
      <p:ext uri="{BB962C8B-B14F-4D97-AF65-F5344CB8AC3E}">
        <p14:creationId xmlns:p14="http://schemas.microsoft.com/office/powerpoint/2010/main" val="1794764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9855-9130-6580-51A1-4BE7FC62F94D}"/>
              </a:ext>
            </a:extLst>
          </p:cNvPr>
          <p:cNvSpPr>
            <a:spLocks noGrp="1"/>
          </p:cNvSpPr>
          <p:nvPr>
            <p:ph type="title"/>
          </p:nvPr>
        </p:nvSpPr>
        <p:spPr/>
        <p:txBody>
          <a:bodyPr/>
          <a:lstStyle/>
          <a:p>
            <a:r>
              <a:rPr lang="en-US"/>
              <a:t>You Try It!</a:t>
            </a:r>
          </a:p>
        </p:txBody>
      </p:sp>
      <p:sp>
        <p:nvSpPr>
          <p:cNvPr id="3" name="Content Placeholder 2">
            <a:extLst>
              <a:ext uri="{FF2B5EF4-FFF2-40B4-BE49-F238E27FC236}">
                <a16:creationId xmlns:a16="http://schemas.microsoft.com/office/drawing/2014/main" id="{98EA2098-8885-17F3-EDDB-DFFD224050C6}"/>
              </a:ext>
            </a:extLst>
          </p:cNvPr>
          <p:cNvSpPr>
            <a:spLocks noGrp="1"/>
          </p:cNvSpPr>
          <p:nvPr>
            <p:ph idx="1"/>
          </p:nvPr>
        </p:nvSpPr>
        <p:spPr/>
        <p:txBody>
          <a:bodyPr/>
          <a:lstStyle/>
          <a:p>
            <a:endParaRPr lang="en-US" b="1" dirty="0">
              <a:solidFill>
                <a:schemeClr val="tx2"/>
              </a:solidFill>
            </a:endParaRPr>
          </a:p>
        </p:txBody>
      </p:sp>
    </p:spTree>
    <p:extLst>
      <p:ext uri="{BB962C8B-B14F-4D97-AF65-F5344CB8AC3E}">
        <p14:creationId xmlns:p14="http://schemas.microsoft.com/office/powerpoint/2010/main" val="1644602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9855-9130-6580-51A1-4BE7FC62F94D}"/>
              </a:ext>
            </a:extLst>
          </p:cNvPr>
          <p:cNvSpPr>
            <a:spLocks noGrp="1"/>
          </p:cNvSpPr>
          <p:nvPr>
            <p:ph type="title"/>
          </p:nvPr>
        </p:nvSpPr>
        <p:spPr/>
        <p:txBody>
          <a:bodyPr/>
          <a:lstStyle/>
          <a:p>
            <a:r>
              <a:rPr lang="en-US"/>
              <a:t>Pair-Share</a:t>
            </a:r>
          </a:p>
        </p:txBody>
      </p:sp>
      <p:sp>
        <p:nvSpPr>
          <p:cNvPr id="3" name="Content Placeholder 2">
            <a:extLst>
              <a:ext uri="{FF2B5EF4-FFF2-40B4-BE49-F238E27FC236}">
                <a16:creationId xmlns:a16="http://schemas.microsoft.com/office/drawing/2014/main" id="{98EA2098-8885-17F3-EDDB-DFFD224050C6}"/>
              </a:ext>
            </a:extLst>
          </p:cNvPr>
          <p:cNvSpPr>
            <a:spLocks noGrp="1"/>
          </p:cNvSpPr>
          <p:nvPr>
            <p:ph idx="1"/>
          </p:nvPr>
        </p:nvSpPr>
        <p:spPr/>
        <p:txBody>
          <a:bodyPr/>
          <a:lstStyle/>
          <a:p>
            <a:r>
              <a:rPr lang="en-US">
                <a:solidFill>
                  <a:schemeClr val="tx2"/>
                </a:solidFill>
              </a:rPr>
              <a:t>Pick one of the practices you discussed (or that someone else mentioned). How could you improve it so that it increases the chances that students will transfer their knowledge, skills, and/or attitudes to the workplace?</a:t>
            </a:r>
          </a:p>
          <a:p>
            <a:pPr lvl="1"/>
            <a:r>
              <a:rPr lang="en-US">
                <a:solidFill>
                  <a:schemeClr val="tx2"/>
                </a:solidFill>
              </a:rPr>
              <a:t>5 minutes: Elbow Partner</a:t>
            </a:r>
          </a:p>
          <a:p>
            <a:pPr lvl="1"/>
            <a:r>
              <a:rPr lang="en-US">
                <a:solidFill>
                  <a:schemeClr val="tx2"/>
                </a:solidFill>
              </a:rPr>
              <a:t>10 minutes: Large Group Share Out</a:t>
            </a:r>
          </a:p>
        </p:txBody>
      </p:sp>
    </p:spTree>
    <p:extLst>
      <p:ext uri="{BB962C8B-B14F-4D97-AF65-F5344CB8AC3E}">
        <p14:creationId xmlns:p14="http://schemas.microsoft.com/office/powerpoint/2010/main" val="3902129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C495-EFD6-EB9F-9D3E-4A923772456C}"/>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D419E5FA-3911-FD13-3767-1640B5A04D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8062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t>
            </a:r>
            <a:r>
              <a:rPr lang="en-US" b="1">
                <a:solidFill>
                  <a:srgbClr val="008000"/>
                </a:solidFill>
              </a:rPr>
              <a:t>Transfer</a:t>
            </a:r>
            <a:r>
              <a:rPr lang="en-US"/>
              <a:t>?</a:t>
            </a:r>
          </a:p>
        </p:txBody>
      </p:sp>
      <p:sp>
        <p:nvSpPr>
          <p:cNvPr id="3" name="Content Placeholder 2"/>
          <p:cNvSpPr>
            <a:spLocks noGrp="1"/>
          </p:cNvSpPr>
          <p:nvPr>
            <p:ph idx="1"/>
          </p:nvPr>
        </p:nvSpPr>
        <p:spPr>
          <a:xfrm>
            <a:off x="914400" y="1600200"/>
            <a:ext cx="7162800" cy="4525963"/>
          </a:xfrm>
        </p:spPr>
        <p:txBody>
          <a:bodyPr/>
          <a:lstStyle/>
          <a:p>
            <a:pPr marL="0" lvl="1" indent="0">
              <a:buNone/>
            </a:pPr>
            <a:r>
              <a:rPr lang="en-US"/>
              <a:t>Transfer occurs when “learning to participate in an activity in one situation [i.e., learning context] . . . influence[s] (positively or negatively) one’s ability to participate in another activity in a different situation [i.e., transfer context]” (</a:t>
            </a:r>
            <a:r>
              <a:rPr lang="en-US" err="1"/>
              <a:t>Greeno</a:t>
            </a:r>
            <a:r>
              <a:rPr lang="en-US"/>
              <a:t>, Smith, &amp; Moore, 1993, p. 100).</a:t>
            </a:r>
          </a:p>
          <a:p>
            <a:endParaRPr lang="en-US"/>
          </a:p>
        </p:txBody>
      </p:sp>
    </p:spTree>
    <p:extLst>
      <p:ext uri="{BB962C8B-B14F-4D97-AF65-F5344CB8AC3E}">
        <p14:creationId xmlns:p14="http://schemas.microsoft.com/office/powerpoint/2010/main" val="205998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Transfer has most often been studied like this….</a:t>
            </a:r>
          </a:p>
        </p:txBody>
      </p:sp>
      <p:pic>
        <p:nvPicPr>
          <p:cNvPr id="4" name="Picture 3"/>
          <p:cNvPicPr/>
          <p:nvPr/>
        </p:nvPicPr>
        <p:blipFill rotWithShape="1">
          <a:blip r:embed="rId3">
            <a:extLst>
              <a:ext uri="{28A0092B-C50C-407E-A947-70E740481C1C}">
                <a14:useLocalDpi xmlns:a14="http://schemas.microsoft.com/office/drawing/2010/main" val="0"/>
              </a:ext>
            </a:extLst>
          </a:blip>
          <a:srcRect b="44625"/>
          <a:stretch/>
        </p:blipFill>
        <p:spPr bwMode="auto">
          <a:xfrm>
            <a:off x="762000" y="1905000"/>
            <a:ext cx="7315200" cy="3733800"/>
          </a:xfrm>
          <a:prstGeom prst="rect">
            <a:avLst/>
          </a:prstGeom>
          <a:noFill/>
          <a:ln>
            <a:noFill/>
          </a:ln>
        </p:spPr>
      </p:pic>
      <p:sp>
        <p:nvSpPr>
          <p:cNvPr id="5" name="TextBox 4"/>
          <p:cNvSpPr txBox="1"/>
          <p:nvPr/>
        </p:nvSpPr>
        <p:spPr>
          <a:xfrm>
            <a:off x="4724400" y="6400800"/>
            <a:ext cx="4220176" cy="369332"/>
          </a:xfrm>
          <a:prstGeom prst="rect">
            <a:avLst/>
          </a:prstGeom>
          <a:noFill/>
        </p:spPr>
        <p:txBody>
          <a:bodyPr wrap="none" rtlCol="0">
            <a:spAutoFit/>
          </a:bodyPr>
          <a:lstStyle/>
          <a:p>
            <a:r>
              <a:rPr lang="en-US"/>
              <a:t>From Perkins (2009) and Engle et al. (2012)</a:t>
            </a:r>
          </a:p>
        </p:txBody>
      </p:sp>
      <p:sp>
        <p:nvSpPr>
          <p:cNvPr id="3" name="Rectangle 2"/>
          <p:cNvSpPr/>
          <p:nvPr/>
        </p:nvSpPr>
        <p:spPr>
          <a:xfrm>
            <a:off x="4876800" y="1600200"/>
            <a:ext cx="3657600"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3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078" t="5873" r="19623" b="23882"/>
          <a:stretch/>
        </p:blipFill>
        <p:spPr>
          <a:xfrm>
            <a:off x="3429000" y="3048000"/>
            <a:ext cx="2963222" cy="2676294"/>
          </a:xfrm>
          <a:prstGeom prst="rect">
            <a:avLst/>
          </a:prstGeom>
        </p:spPr>
      </p:pic>
      <p:pic>
        <p:nvPicPr>
          <p:cNvPr id="4" name="Picture 3"/>
          <p:cNvPicPr>
            <a:picLocks noChangeAspect="1"/>
          </p:cNvPicPr>
          <p:nvPr/>
        </p:nvPicPr>
        <p:blipFill>
          <a:blip r:embed="rId3"/>
          <a:stretch>
            <a:fillRect/>
          </a:stretch>
        </p:blipFill>
        <p:spPr>
          <a:xfrm>
            <a:off x="228600" y="1066800"/>
            <a:ext cx="3476312" cy="2362200"/>
          </a:xfrm>
          <a:prstGeom prst="rect">
            <a:avLst/>
          </a:prstGeom>
        </p:spPr>
      </p:pic>
      <p:pic>
        <p:nvPicPr>
          <p:cNvPr id="5" name="Picture 4"/>
          <p:cNvPicPr>
            <a:picLocks noChangeAspect="1"/>
          </p:cNvPicPr>
          <p:nvPr/>
        </p:nvPicPr>
        <p:blipFill>
          <a:blip r:embed="rId4"/>
          <a:stretch>
            <a:fillRect/>
          </a:stretch>
        </p:blipFill>
        <p:spPr>
          <a:xfrm>
            <a:off x="5181600" y="1371600"/>
            <a:ext cx="3771900" cy="2159000"/>
          </a:xfrm>
          <a:prstGeom prst="rect">
            <a:avLst/>
          </a:prstGeom>
        </p:spPr>
      </p:pic>
      <p:pic>
        <p:nvPicPr>
          <p:cNvPr id="6" name="Picture 5"/>
          <p:cNvPicPr>
            <a:picLocks noChangeAspect="1"/>
          </p:cNvPicPr>
          <p:nvPr/>
        </p:nvPicPr>
        <p:blipFill>
          <a:blip r:embed="rId5"/>
          <a:stretch>
            <a:fillRect/>
          </a:stretch>
        </p:blipFill>
        <p:spPr>
          <a:xfrm>
            <a:off x="381000" y="4114800"/>
            <a:ext cx="3352800" cy="2226259"/>
          </a:xfrm>
          <a:prstGeom prst="rect">
            <a:avLst/>
          </a:prstGeom>
        </p:spPr>
      </p:pic>
      <p:pic>
        <p:nvPicPr>
          <p:cNvPr id="7" name="Picture 6"/>
          <p:cNvPicPr>
            <a:picLocks noChangeAspect="1"/>
          </p:cNvPicPr>
          <p:nvPr/>
        </p:nvPicPr>
        <p:blipFill>
          <a:blip r:embed="rId6"/>
          <a:stretch>
            <a:fillRect/>
          </a:stretch>
        </p:blipFill>
        <p:spPr>
          <a:xfrm>
            <a:off x="5486400" y="3505200"/>
            <a:ext cx="3096193" cy="2882900"/>
          </a:xfrm>
          <a:prstGeom prst="rect">
            <a:avLst/>
          </a:prstGeom>
        </p:spPr>
      </p:pic>
      <p:sp>
        <p:nvSpPr>
          <p:cNvPr id="9" name="Title 1"/>
          <p:cNvSpPr>
            <a:spLocks noGrp="1"/>
          </p:cNvSpPr>
          <p:nvPr>
            <p:ph type="title"/>
          </p:nvPr>
        </p:nvSpPr>
        <p:spPr>
          <a:xfrm>
            <a:off x="457200" y="274638"/>
            <a:ext cx="8229600" cy="792162"/>
          </a:xfrm>
        </p:spPr>
        <p:txBody>
          <a:bodyPr>
            <a:normAutofit/>
          </a:bodyPr>
          <a:lstStyle/>
          <a:p>
            <a:r>
              <a:rPr lang="en-US" sz="3600"/>
              <a:t>But we often think about transfer like this…</a:t>
            </a:r>
          </a:p>
        </p:txBody>
      </p:sp>
      <p:pic>
        <p:nvPicPr>
          <p:cNvPr id="1028" name="Picture 4" descr="http://content.sportslogos.net/logos/34/854/full/264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4386147"/>
            <a:ext cx="426898" cy="64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 Common (Fundamental) Assumption About Our Lives</a:t>
            </a:r>
          </a:p>
        </p:txBody>
      </p:sp>
      <p:sp>
        <p:nvSpPr>
          <p:cNvPr id="3" name="Content Placeholder 2"/>
          <p:cNvSpPr>
            <a:spLocks noGrp="1"/>
          </p:cNvSpPr>
          <p:nvPr>
            <p:ph idx="1"/>
          </p:nvPr>
        </p:nvSpPr>
        <p:spPr/>
        <p:txBody>
          <a:bodyPr>
            <a:normAutofit lnSpcReduction="10000"/>
          </a:bodyPr>
          <a:lstStyle/>
          <a:p>
            <a:r>
              <a:rPr lang="en-US"/>
              <a:t>We learn valuable skills, knowledge, and attitudes by participating in activities, whether it’s school, sports, clubs, volunteering.</a:t>
            </a:r>
          </a:p>
          <a:p>
            <a:r>
              <a:rPr lang="en-US"/>
              <a:t>What we learn by doing these activities changes how we approach other activities in our lives.</a:t>
            </a:r>
          </a:p>
          <a:p>
            <a:r>
              <a:rPr lang="en-US"/>
              <a:t>In other words, we can </a:t>
            </a:r>
            <a:r>
              <a:rPr lang="en-US" b="1">
                <a:solidFill>
                  <a:srgbClr val="00B050"/>
                </a:solidFill>
              </a:rPr>
              <a:t>transfer</a:t>
            </a:r>
            <a:r>
              <a:rPr lang="en-US">
                <a:solidFill>
                  <a:srgbClr val="00B050"/>
                </a:solidFill>
              </a:rPr>
              <a:t> </a:t>
            </a:r>
            <a:r>
              <a:rPr lang="en-US"/>
              <a:t>the skills, knowledge, and attitudes from context to context.</a:t>
            </a:r>
          </a:p>
        </p:txBody>
      </p:sp>
    </p:spTree>
    <p:extLst>
      <p:ext uri="{BB962C8B-B14F-4D97-AF65-F5344CB8AC3E}">
        <p14:creationId xmlns:p14="http://schemas.microsoft.com/office/powerpoint/2010/main" val="317122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80C7-4B13-C89B-3A88-7EA4EDBD96D3}"/>
              </a:ext>
            </a:extLst>
          </p:cNvPr>
          <p:cNvSpPr>
            <a:spLocks noGrp="1"/>
          </p:cNvSpPr>
          <p:nvPr>
            <p:ph type="title"/>
          </p:nvPr>
        </p:nvSpPr>
        <p:spPr/>
        <p:txBody>
          <a:bodyPr/>
          <a:lstStyle/>
          <a:p>
            <a:r>
              <a:rPr lang="en-US" b="1"/>
              <a:t>Think-Pair-Share</a:t>
            </a:r>
          </a:p>
        </p:txBody>
      </p:sp>
      <p:sp>
        <p:nvSpPr>
          <p:cNvPr id="3" name="Content Placeholder 2">
            <a:extLst>
              <a:ext uri="{FF2B5EF4-FFF2-40B4-BE49-F238E27FC236}">
                <a16:creationId xmlns:a16="http://schemas.microsoft.com/office/drawing/2014/main" id="{FE060445-9FC6-1612-7947-1417F068875E}"/>
              </a:ext>
            </a:extLst>
          </p:cNvPr>
          <p:cNvSpPr>
            <a:spLocks noGrp="1"/>
          </p:cNvSpPr>
          <p:nvPr>
            <p:ph idx="1"/>
          </p:nvPr>
        </p:nvSpPr>
        <p:spPr/>
        <p:txBody>
          <a:bodyPr/>
          <a:lstStyle/>
          <a:p>
            <a:r>
              <a:rPr lang="en-US"/>
              <a:t>What practices do your institutions engage in to facilitate transfer of knowledge and skills from the college setting to the workplace?</a:t>
            </a:r>
          </a:p>
          <a:p>
            <a:pPr lvl="1"/>
            <a:r>
              <a:rPr lang="en-US"/>
              <a:t>3 minutes: Think on your own</a:t>
            </a:r>
          </a:p>
          <a:p>
            <a:pPr lvl="1"/>
            <a:r>
              <a:rPr lang="en-US"/>
              <a:t>5 minutes: Talk with an elbow partner</a:t>
            </a:r>
          </a:p>
          <a:p>
            <a:pPr lvl="1"/>
            <a:r>
              <a:rPr lang="en-US"/>
              <a:t>8 minutes: Share out with large group</a:t>
            </a:r>
          </a:p>
        </p:txBody>
      </p:sp>
    </p:spTree>
    <p:extLst>
      <p:ext uri="{BB962C8B-B14F-4D97-AF65-F5344CB8AC3E}">
        <p14:creationId xmlns:p14="http://schemas.microsoft.com/office/powerpoint/2010/main" val="40921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0" y="2971800"/>
            <a:ext cx="1752600" cy="461665"/>
          </a:xfrm>
          <a:prstGeom prst="rect">
            <a:avLst/>
          </a:prstGeom>
          <a:noFill/>
        </p:spPr>
        <p:txBody>
          <a:bodyPr wrap="square" rtlCol="0">
            <a:spAutoFit/>
          </a:bodyPr>
          <a:lstStyle/>
          <a:p>
            <a:pPr algn="ctr"/>
            <a:r>
              <a:rPr lang="en-US" sz="2400" b="1">
                <a:solidFill>
                  <a:srgbClr val="00B050"/>
                </a:solidFill>
              </a:rPr>
              <a:t>character</a:t>
            </a:r>
          </a:p>
        </p:txBody>
      </p:sp>
      <p:sp>
        <p:nvSpPr>
          <p:cNvPr id="5" name="TextBox 4"/>
          <p:cNvSpPr txBox="1"/>
          <p:nvPr/>
        </p:nvSpPr>
        <p:spPr>
          <a:xfrm>
            <a:off x="5988889" y="4123426"/>
            <a:ext cx="2933700" cy="461665"/>
          </a:xfrm>
          <a:prstGeom prst="rect">
            <a:avLst/>
          </a:prstGeom>
          <a:noFill/>
        </p:spPr>
        <p:txBody>
          <a:bodyPr wrap="square" rtlCol="0">
            <a:spAutoFit/>
          </a:bodyPr>
          <a:lstStyle/>
          <a:p>
            <a:pPr algn="ctr"/>
            <a:r>
              <a:rPr lang="en-US" sz="2400" b="1">
                <a:solidFill>
                  <a:srgbClr val="0070C0"/>
                </a:solidFill>
              </a:rPr>
              <a:t>conscientiousness</a:t>
            </a:r>
          </a:p>
        </p:txBody>
      </p:sp>
      <p:sp>
        <p:nvSpPr>
          <p:cNvPr id="6" name="TextBox 5"/>
          <p:cNvSpPr txBox="1"/>
          <p:nvPr/>
        </p:nvSpPr>
        <p:spPr>
          <a:xfrm>
            <a:off x="6781800" y="1538225"/>
            <a:ext cx="1752600" cy="461665"/>
          </a:xfrm>
          <a:prstGeom prst="rect">
            <a:avLst/>
          </a:prstGeom>
          <a:noFill/>
        </p:spPr>
        <p:txBody>
          <a:bodyPr wrap="square" rtlCol="0">
            <a:spAutoFit/>
          </a:bodyPr>
          <a:lstStyle/>
          <a:p>
            <a:pPr algn="ctr"/>
            <a:r>
              <a:rPr lang="en-US" sz="2400" b="1">
                <a:solidFill>
                  <a:srgbClr val="FF0000"/>
                </a:solidFill>
              </a:rPr>
              <a:t>self skills</a:t>
            </a:r>
          </a:p>
        </p:txBody>
      </p:sp>
      <p:sp>
        <p:nvSpPr>
          <p:cNvPr id="7" name="TextBox 6"/>
          <p:cNvSpPr txBox="1"/>
          <p:nvPr/>
        </p:nvSpPr>
        <p:spPr>
          <a:xfrm>
            <a:off x="3733800" y="1752600"/>
            <a:ext cx="1752600" cy="461665"/>
          </a:xfrm>
          <a:prstGeom prst="rect">
            <a:avLst/>
          </a:prstGeom>
          <a:noFill/>
        </p:spPr>
        <p:txBody>
          <a:bodyPr wrap="square" rtlCol="0">
            <a:spAutoFit/>
          </a:bodyPr>
          <a:lstStyle/>
          <a:p>
            <a:pPr algn="ctr"/>
            <a:r>
              <a:rPr lang="en-US" sz="2400" b="1">
                <a:solidFill>
                  <a:srgbClr val="7030A0"/>
                </a:solidFill>
              </a:rPr>
              <a:t>motivation</a:t>
            </a:r>
          </a:p>
        </p:txBody>
      </p:sp>
      <p:sp>
        <p:nvSpPr>
          <p:cNvPr id="8" name="TextBox 7"/>
          <p:cNvSpPr txBox="1"/>
          <p:nvPr/>
        </p:nvSpPr>
        <p:spPr>
          <a:xfrm>
            <a:off x="762000" y="1219200"/>
            <a:ext cx="1752600" cy="461665"/>
          </a:xfrm>
          <a:prstGeom prst="rect">
            <a:avLst/>
          </a:prstGeom>
          <a:noFill/>
        </p:spPr>
        <p:txBody>
          <a:bodyPr wrap="square" rtlCol="0">
            <a:spAutoFit/>
          </a:bodyPr>
          <a:lstStyle/>
          <a:p>
            <a:pPr algn="ctr"/>
            <a:r>
              <a:rPr lang="en-US" sz="2400" b="1">
                <a:solidFill>
                  <a:srgbClr val="00B050"/>
                </a:solidFill>
              </a:rPr>
              <a:t>grit</a:t>
            </a:r>
          </a:p>
        </p:txBody>
      </p:sp>
      <p:sp>
        <p:nvSpPr>
          <p:cNvPr id="9" name="TextBox 8"/>
          <p:cNvSpPr txBox="1"/>
          <p:nvPr/>
        </p:nvSpPr>
        <p:spPr>
          <a:xfrm>
            <a:off x="3589538" y="5069150"/>
            <a:ext cx="2819400" cy="461665"/>
          </a:xfrm>
          <a:prstGeom prst="rect">
            <a:avLst/>
          </a:prstGeom>
          <a:noFill/>
        </p:spPr>
        <p:txBody>
          <a:bodyPr wrap="square" rtlCol="0">
            <a:spAutoFit/>
          </a:bodyPr>
          <a:lstStyle/>
          <a:p>
            <a:pPr algn="ctr"/>
            <a:r>
              <a:rPr lang="en-US" sz="2400" b="1">
                <a:solidFill>
                  <a:srgbClr val="00B050"/>
                </a:solidFill>
              </a:rPr>
              <a:t>non-cognitive skills</a:t>
            </a:r>
          </a:p>
        </p:txBody>
      </p:sp>
      <p:sp>
        <p:nvSpPr>
          <p:cNvPr id="11" name="TextBox 10"/>
          <p:cNvSpPr txBox="1"/>
          <p:nvPr/>
        </p:nvSpPr>
        <p:spPr>
          <a:xfrm>
            <a:off x="3124200" y="381000"/>
            <a:ext cx="2819400" cy="461665"/>
          </a:xfrm>
          <a:prstGeom prst="rect">
            <a:avLst/>
          </a:prstGeom>
          <a:noFill/>
        </p:spPr>
        <p:txBody>
          <a:bodyPr wrap="square" rtlCol="0">
            <a:spAutoFit/>
          </a:bodyPr>
          <a:lstStyle/>
          <a:p>
            <a:pPr algn="ctr"/>
            <a:r>
              <a:rPr lang="en-US" sz="2400" b="1">
                <a:solidFill>
                  <a:srgbClr val="0070C0"/>
                </a:solidFill>
              </a:rPr>
              <a:t>mindset</a:t>
            </a:r>
          </a:p>
        </p:txBody>
      </p:sp>
      <p:sp>
        <p:nvSpPr>
          <p:cNvPr id="12" name="TextBox 11"/>
          <p:cNvSpPr txBox="1"/>
          <p:nvPr/>
        </p:nvSpPr>
        <p:spPr>
          <a:xfrm>
            <a:off x="6019800" y="5943600"/>
            <a:ext cx="2081814" cy="461665"/>
          </a:xfrm>
          <a:prstGeom prst="rect">
            <a:avLst/>
          </a:prstGeom>
          <a:noFill/>
        </p:spPr>
        <p:txBody>
          <a:bodyPr wrap="square" rtlCol="0">
            <a:spAutoFit/>
          </a:bodyPr>
          <a:lstStyle/>
          <a:p>
            <a:pPr algn="ctr"/>
            <a:r>
              <a:rPr lang="en-US" sz="2400" b="1">
                <a:solidFill>
                  <a:srgbClr val="FF0000"/>
                </a:solidFill>
              </a:rPr>
              <a:t>perseverance</a:t>
            </a:r>
          </a:p>
        </p:txBody>
      </p:sp>
      <p:sp>
        <p:nvSpPr>
          <p:cNvPr id="13" name="TextBox 12"/>
          <p:cNvSpPr txBox="1"/>
          <p:nvPr/>
        </p:nvSpPr>
        <p:spPr>
          <a:xfrm>
            <a:off x="6184407" y="457200"/>
            <a:ext cx="1752600" cy="461665"/>
          </a:xfrm>
          <a:prstGeom prst="rect">
            <a:avLst/>
          </a:prstGeom>
          <a:noFill/>
        </p:spPr>
        <p:txBody>
          <a:bodyPr wrap="square" rtlCol="0">
            <a:spAutoFit/>
          </a:bodyPr>
          <a:lstStyle/>
          <a:p>
            <a:pPr algn="ctr"/>
            <a:r>
              <a:rPr lang="en-US" sz="2400" b="1">
                <a:solidFill>
                  <a:srgbClr val="7030A0"/>
                </a:solidFill>
              </a:rPr>
              <a:t>curiosity</a:t>
            </a:r>
          </a:p>
        </p:txBody>
      </p:sp>
      <p:sp>
        <p:nvSpPr>
          <p:cNvPr id="2" name="TextBox 1"/>
          <p:cNvSpPr txBox="1"/>
          <p:nvPr/>
        </p:nvSpPr>
        <p:spPr>
          <a:xfrm>
            <a:off x="1143000" y="5943600"/>
            <a:ext cx="2819400" cy="461665"/>
          </a:xfrm>
          <a:prstGeom prst="rect">
            <a:avLst/>
          </a:prstGeom>
          <a:noFill/>
        </p:spPr>
        <p:txBody>
          <a:bodyPr wrap="square" rtlCol="0">
            <a:spAutoFit/>
          </a:bodyPr>
          <a:lstStyle/>
          <a:p>
            <a:r>
              <a:rPr lang="en-US" sz="2400" b="1">
                <a:solidFill>
                  <a:srgbClr val="0070C0"/>
                </a:solidFill>
              </a:rPr>
              <a:t>psychological assets</a:t>
            </a:r>
            <a:endParaRPr lang="en-US" sz="2400" b="1">
              <a:solidFill>
                <a:schemeClr val="tx2"/>
              </a:solidFill>
            </a:endParaRPr>
          </a:p>
        </p:txBody>
      </p:sp>
      <p:sp>
        <p:nvSpPr>
          <p:cNvPr id="14" name="TextBox 13"/>
          <p:cNvSpPr txBox="1"/>
          <p:nvPr/>
        </p:nvSpPr>
        <p:spPr>
          <a:xfrm>
            <a:off x="685800" y="2209800"/>
            <a:ext cx="1752600" cy="461665"/>
          </a:xfrm>
          <a:prstGeom prst="rect">
            <a:avLst/>
          </a:prstGeom>
          <a:noFill/>
        </p:spPr>
        <p:txBody>
          <a:bodyPr wrap="square" rtlCol="0">
            <a:spAutoFit/>
          </a:bodyPr>
          <a:lstStyle/>
          <a:p>
            <a:pPr algn="ctr"/>
            <a:r>
              <a:rPr lang="en-US" sz="2400" b="1">
                <a:solidFill>
                  <a:srgbClr val="FF0000"/>
                </a:solidFill>
              </a:rPr>
              <a:t>personality</a:t>
            </a:r>
          </a:p>
        </p:txBody>
      </p:sp>
      <p:pic>
        <p:nvPicPr>
          <p:cNvPr id="3" name="Picture 2"/>
          <p:cNvPicPr>
            <a:picLocks noChangeAspect="1"/>
          </p:cNvPicPr>
          <p:nvPr/>
        </p:nvPicPr>
        <p:blipFill>
          <a:blip r:embed="rId2"/>
          <a:stretch>
            <a:fillRect/>
          </a:stretch>
        </p:blipFill>
        <p:spPr>
          <a:xfrm>
            <a:off x="3886200" y="2286000"/>
            <a:ext cx="1624965" cy="2438400"/>
          </a:xfrm>
          <a:prstGeom prst="rect">
            <a:avLst/>
          </a:prstGeom>
        </p:spPr>
      </p:pic>
      <p:sp>
        <p:nvSpPr>
          <p:cNvPr id="15" name="Oval 14"/>
          <p:cNvSpPr/>
          <p:nvPr/>
        </p:nvSpPr>
        <p:spPr>
          <a:xfrm>
            <a:off x="4495800" y="3352800"/>
            <a:ext cx="762000" cy="3810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5334000" y="3352800"/>
            <a:ext cx="1219200" cy="228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4038600" y="3886200"/>
            <a:ext cx="762000" cy="381000"/>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Arrow Connector 18"/>
          <p:cNvCxnSpPr/>
          <p:nvPr/>
        </p:nvCxnSpPr>
        <p:spPr>
          <a:xfrm flipH="1" flipV="1">
            <a:off x="2552700" y="3352800"/>
            <a:ext cx="148590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85800" y="3081635"/>
            <a:ext cx="1752600" cy="461665"/>
          </a:xfrm>
          <a:prstGeom prst="rect">
            <a:avLst/>
          </a:prstGeom>
          <a:noFill/>
        </p:spPr>
        <p:txBody>
          <a:bodyPr wrap="square" rtlCol="0">
            <a:spAutoFit/>
          </a:bodyPr>
          <a:lstStyle/>
          <a:p>
            <a:pPr algn="ctr"/>
            <a:r>
              <a:rPr lang="en-US" sz="2400" b="1"/>
              <a:t>Economist!</a:t>
            </a:r>
          </a:p>
        </p:txBody>
      </p:sp>
      <p:sp>
        <p:nvSpPr>
          <p:cNvPr id="23" name="TextBox 22"/>
          <p:cNvSpPr txBox="1"/>
          <p:nvPr/>
        </p:nvSpPr>
        <p:spPr>
          <a:xfrm>
            <a:off x="1130423" y="4859058"/>
            <a:ext cx="1752600" cy="461665"/>
          </a:xfrm>
          <a:prstGeom prst="rect">
            <a:avLst/>
          </a:prstGeom>
          <a:noFill/>
        </p:spPr>
        <p:txBody>
          <a:bodyPr wrap="square" rtlCol="0">
            <a:spAutoFit/>
          </a:bodyPr>
          <a:lstStyle/>
          <a:p>
            <a:pPr algn="ctr"/>
            <a:r>
              <a:rPr lang="en-US" sz="2400" b="1">
                <a:solidFill>
                  <a:srgbClr val="FF0000"/>
                </a:solidFill>
              </a:rPr>
              <a:t>passion</a:t>
            </a:r>
          </a:p>
        </p:txBody>
      </p:sp>
    </p:spTree>
    <p:extLst>
      <p:ext uri="{BB962C8B-B14F-4D97-AF65-F5344CB8AC3E}">
        <p14:creationId xmlns:p14="http://schemas.microsoft.com/office/powerpoint/2010/main" val="222273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P spid="12" grpId="0"/>
      <p:bldP spid="13" grpId="0"/>
      <p:bldP spid="2" grpId="0"/>
      <p:bldP spid="14" grpId="0"/>
      <p:bldP spid="15" grpId="0" animBg="1"/>
      <p:bldP spid="18" grpId="0" animBg="1"/>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58A8E7360C94AB1CB08B2BA2B6D1D" ma:contentTypeVersion="13" ma:contentTypeDescription="Create a new document." ma:contentTypeScope="" ma:versionID="84ab6e0110175816cf1423e754ae55df">
  <xsd:schema xmlns:xsd="http://www.w3.org/2001/XMLSchema" xmlns:xs="http://www.w3.org/2001/XMLSchema" xmlns:p="http://schemas.microsoft.com/office/2006/metadata/properties" xmlns:ns2="feb517c0-2246-45d3-8aca-d499e4f369cc" xmlns:ns3="faa8d098-e3df-4722-995c-7cb19f7cf4c0" targetNamespace="http://schemas.microsoft.com/office/2006/metadata/properties" ma:root="true" ma:fieldsID="d69d1632f1bd186244aab2168c0082aa" ns2:_="" ns3:_="">
    <xsd:import namespace="feb517c0-2246-45d3-8aca-d499e4f369cc"/>
    <xsd:import namespace="faa8d098-e3df-4722-995c-7cb19f7cf4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517c0-2246-45d3-8aca-d499e4f36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73a218-6032-4b43-b4af-c84c0049d5f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8d098-e3df-4722-995c-7cb19f7cf4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1c019e2-003a-45ee-b341-f266ceba547e}" ma:internalName="TaxCatchAll" ma:showField="CatchAllData" ma:web="faa8d098-e3df-4722-995c-7cb19f7cf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a8d098-e3df-4722-995c-7cb19f7cf4c0" xsi:nil="true"/>
    <lcf76f155ced4ddcb4097134ff3c332f xmlns="feb517c0-2246-45d3-8aca-d499e4f369c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1FFB8-6638-41CC-A124-28E1B91D99AA}">
  <ds:schemaRefs>
    <ds:schemaRef ds:uri="faa8d098-e3df-4722-995c-7cb19f7cf4c0"/>
    <ds:schemaRef ds:uri="feb517c0-2246-45d3-8aca-d499e4f369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E160C9-3B7D-4B9A-A6E1-F85060DE3207}">
  <ds:schemaRefs>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faa8d098-e3df-4722-995c-7cb19f7cf4c0"/>
    <ds:schemaRef ds:uri="feb517c0-2246-45d3-8aca-d499e4f369cc"/>
    <ds:schemaRef ds:uri="http://purl.org/dc/elements/1.1/"/>
  </ds:schemaRefs>
</ds:datastoreItem>
</file>

<file path=customXml/itemProps3.xml><?xml version="1.0" encoding="utf-8"?>
<ds:datastoreItem xmlns:ds="http://schemas.openxmlformats.org/officeDocument/2006/customXml" ds:itemID="{64F649AB-28B2-4EBF-96B3-98E89F32F8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2347</Words>
  <Application>Microsoft Office PowerPoint</Application>
  <PresentationFormat>On-screen Show (4:3)</PresentationFormat>
  <Paragraphs>226</Paragraphs>
  <Slides>38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Corbel</vt:lpstr>
      <vt:lpstr>Gill Sans</vt:lpstr>
      <vt:lpstr>Helvetica Neue</vt:lpstr>
      <vt:lpstr>Source Sans Pro</vt:lpstr>
      <vt:lpstr>Office Theme</vt:lpstr>
      <vt:lpstr>From Classroom to Workplace: Using Learning Mindset Supportive Practices to Enhance Transfer of Skills and Knowledge</vt:lpstr>
      <vt:lpstr>PowerPoint Presentation</vt:lpstr>
      <vt:lpstr>Agenda</vt:lpstr>
      <vt:lpstr>What is Transfer?</vt:lpstr>
      <vt:lpstr>Transfer has most often been studied like this….</vt:lpstr>
      <vt:lpstr>But we often think about transfer like this…</vt:lpstr>
      <vt:lpstr>A Common (Fundamental) Assumption About Our Lives</vt:lpstr>
      <vt:lpstr>Think-Pair-Share</vt:lpstr>
      <vt:lpstr>PowerPoint Presentation</vt:lpstr>
      <vt:lpstr>Learning Mindsets</vt:lpstr>
      <vt:lpstr>Is There Evidence That Mindsets and Other Non-Cognitive Skills Transfer?</vt:lpstr>
      <vt:lpstr>PowerPoint Presentation</vt:lpstr>
      <vt:lpstr>Correlations Between German and Math</vt:lpstr>
      <vt:lpstr>How to Facilitate Transfer?</vt:lpstr>
      <vt:lpstr>How to Facilitate Transfer?</vt:lpstr>
      <vt:lpstr>Seeing Relevance for Learning</vt:lpstr>
      <vt:lpstr>High School Science (N = 262)</vt:lpstr>
      <vt:lpstr>How to Facilitate Transfer?</vt:lpstr>
      <vt:lpstr>How to Facilitate Transfer?</vt:lpstr>
      <vt:lpstr>Cueing Students Through Reflection: The Case of Service Learning</vt:lpstr>
      <vt:lpstr>Meta-Analysis of Service Learning Programs</vt:lpstr>
      <vt:lpstr>Meta-Analysis of Service Learning Programs</vt:lpstr>
      <vt:lpstr>How to Facilitate Transfer?</vt:lpstr>
      <vt:lpstr>How to Facilitate Transfer?</vt:lpstr>
      <vt:lpstr>Cueing Connections Between Learning and Transfer Contexts</vt:lpstr>
      <vt:lpstr>Tenacity and Purpose</vt:lpstr>
      <vt:lpstr>PowerPoint Presentation</vt:lpstr>
      <vt:lpstr>Reflection Activity #1 (August)</vt:lpstr>
      <vt:lpstr>Reflection Activity #2 (October)</vt:lpstr>
      <vt:lpstr>Reflection Activity #2 (October)</vt:lpstr>
      <vt:lpstr>Reflection Writing</vt:lpstr>
      <vt:lpstr>Reflection Writing</vt:lpstr>
      <vt:lpstr>Teacher Ratings</vt:lpstr>
      <vt:lpstr>Teacher ratings of students’ work habits and self-control</vt:lpstr>
      <vt:lpstr>How to Facilitate Transfer?</vt:lpstr>
      <vt:lpstr>You Try It!</vt:lpstr>
      <vt:lpstr>Pair-Share</vt:lpstr>
      <vt:lpstr>Questions?</vt:lpstr>
    </vt:vector>
  </TitlesOfParts>
  <Company>UVA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of Skills Across Contexts: Not Just a Cognitive Problem</dc:title>
  <dc:creator>Chris Hulleman</dc:creator>
  <cp:lastModifiedBy>Kim Langlois</cp:lastModifiedBy>
  <cp:revision>13</cp:revision>
  <dcterms:created xsi:type="dcterms:W3CDTF">2014-12-19T00:30:28Z</dcterms:created>
  <dcterms:modified xsi:type="dcterms:W3CDTF">2024-02-06T19:24:29Z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0x010100F0A58A8E7360C94AB1CB08B2BA2B6D1D</vt:lpwstr>
  </property>
  <property fmtid="{D5CDD505-2E9C-101B-9397-08002B2CF9AE}" pid="3" name="MediaServiceImageTags">
    <vt:lpwstr/>
  </property>
</Properties>
</file>