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4184" r:id="rId4"/>
  </p:sldMasterIdLst>
  <p:notesMasterIdLst>
    <p:notesMasterId r:id="rId28"/>
  </p:notesMasterIdLst>
  <p:handoutMasterIdLst>
    <p:handoutMasterId r:id="rId29"/>
  </p:handoutMasterIdLst>
  <p:sldIdLst>
    <p:sldId id="788" r:id="rId5"/>
    <p:sldId id="841" r:id="rId6"/>
    <p:sldId id="842" r:id="rId7"/>
    <p:sldId id="843" r:id="rId8"/>
    <p:sldId id="844" r:id="rId9"/>
    <p:sldId id="836" r:id="rId10"/>
    <p:sldId id="837" r:id="rId11"/>
    <p:sldId id="838" r:id="rId12"/>
    <p:sldId id="839" r:id="rId13"/>
    <p:sldId id="840" r:id="rId14"/>
    <p:sldId id="286" r:id="rId15"/>
    <p:sldId id="834" r:id="rId16"/>
    <p:sldId id="847" r:id="rId17"/>
    <p:sldId id="846" r:id="rId18"/>
    <p:sldId id="848" r:id="rId19"/>
    <p:sldId id="785" r:id="rId20"/>
    <p:sldId id="786" r:id="rId21"/>
    <p:sldId id="851" r:id="rId22"/>
    <p:sldId id="853" r:id="rId23"/>
    <p:sldId id="852" r:id="rId24"/>
    <p:sldId id="854" r:id="rId25"/>
    <p:sldId id="732" r:id="rId26"/>
    <p:sldId id="787" r:id="rId27"/>
  </p:sldIdLst>
  <p:sldSz cx="9144000" cy="5143500" type="screen16x9"/>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0ADC665-216D-F94A-BCFB-E76A09EC14B5}">
          <p14:sldIdLst>
            <p14:sldId id="788"/>
            <p14:sldId id="841"/>
            <p14:sldId id="842"/>
            <p14:sldId id="843"/>
            <p14:sldId id="844"/>
            <p14:sldId id="836"/>
            <p14:sldId id="837"/>
            <p14:sldId id="838"/>
            <p14:sldId id="839"/>
            <p14:sldId id="840"/>
            <p14:sldId id="286"/>
            <p14:sldId id="834"/>
            <p14:sldId id="847"/>
            <p14:sldId id="846"/>
            <p14:sldId id="848"/>
          </p14:sldIdLst>
        </p14:section>
        <p14:section name="GOALS and BREAK OUT 1" id="{DFEF3378-8716-4541-8711-3B9CA05DA01E}">
          <p14:sldIdLst>
            <p14:sldId id="785"/>
            <p14:sldId id="786"/>
          </p14:sldIdLst>
        </p14:section>
        <p14:section name="BREAK OUT 2" id="{E9C43F3A-DEC5-A445-BBC3-7BED71F6CD15}">
          <p14:sldIdLst>
            <p14:sldId id="851"/>
            <p14:sldId id="853"/>
            <p14:sldId id="852"/>
            <p14:sldId id="854"/>
            <p14:sldId id="732"/>
          </p14:sldIdLst>
        </p14:section>
        <p14:section name="CLOSING" id="{593C90ED-F771-E444-9CBA-023841585F82}">
          <p14:sldIdLst>
            <p14:sldId id="787"/>
          </p14:sldIdLst>
        </p14:section>
      </p14:sectionLst>
    </p:ex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1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5D85"/>
    <a:srgbClr val="F7BD59"/>
    <a:srgbClr val="EBE8E2"/>
    <a:srgbClr val="FDE9C8"/>
    <a:srgbClr val="E86C1F"/>
    <a:srgbClr val="00DC4B"/>
    <a:srgbClr val="F5F4F0"/>
    <a:srgbClr val="E1DDD2"/>
    <a:srgbClr val="FAD392"/>
    <a:srgbClr val="CDCBC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96C9293-FB40-4135-9996-45892453FBD4}" v="1" dt="2024-02-01T16:11:11.73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996" autoAdjust="0"/>
    <p:restoredTop sz="69540" autoAdjust="0"/>
  </p:normalViewPr>
  <p:slideViewPr>
    <p:cSldViewPr snapToGrid="0" snapToObjects="1">
      <p:cViewPr varScale="1">
        <p:scale>
          <a:sx n="104" d="100"/>
          <a:sy n="104" d="100"/>
        </p:scale>
        <p:origin x="1458" y="108"/>
      </p:cViewPr>
      <p:guideLst>
        <p:guide orient="horz" pos="1620"/>
        <p:guide pos="2880"/>
      </p:guideLst>
    </p:cSldViewPr>
  </p:slideViewPr>
  <p:outlineViewPr>
    <p:cViewPr>
      <p:scale>
        <a:sx n="33" d="100"/>
        <a:sy n="33" d="100"/>
      </p:scale>
      <p:origin x="0" y="-3672"/>
    </p:cViewPr>
  </p:outlineViewPr>
  <p:notesTextViewPr>
    <p:cViewPr>
      <p:scale>
        <a:sx n="100" d="100"/>
        <a:sy n="100" d="100"/>
      </p:scale>
      <p:origin x="0" y="0"/>
    </p:cViewPr>
  </p:notesTextViewPr>
  <p:sorterViewPr>
    <p:cViewPr>
      <p:scale>
        <a:sx n="90" d="100"/>
        <a:sy n="90" d="100"/>
      </p:scale>
      <p:origin x="0" y="0"/>
    </p:cViewPr>
  </p:sorterViewPr>
  <p:notesViewPr>
    <p:cSldViewPr snapToGrid="0" snapToObjects="1">
      <p:cViewPr varScale="1">
        <p:scale>
          <a:sx n="96" d="100"/>
          <a:sy n="96" d="100"/>
        </p:scale>
        <p:origin x="3584" y="168"/>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35" Type="http://schemas.microsoft.com/office/2015/10/relationships/revisionInfo" Target="revisionInfo.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im Langlois" userId="e7d1c839-e57a-4b45-94fd-1279cbfc5fcd" providerId="ADAL" clId="{496C9293-FB40-4135-9996-45892453FBD4}"/>
    <pc:docChg chg="modNotesMaster modHandout">
      <pc:chgData name="Kim Langlois" userId="e7d1c839-e57a-4b45-94fd-1279cbfc5fcd" providerId="ADAL" clId="{496C9293-FB40-4135-9996-45892453FBD4}" dt="2024-02-01T16:11:11.736" v="0"/>
      <pc:docMkLst>
        <pc:docMk/>
      </pc:docMkLst>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9F5AC00-4467-4D80-902F-1611336F89E8}"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en-US"/>
        </a:p>
      </dgm:t>
    </dgm:pt>
    <dgm:pt modelId="{828E7D49-097A-4B1E-B89E-5B3A689265F2}">
      <dgm:prSet phldrT="[Text]" custT="1"/>
      <dgm:spPr>
        <a:solidFill>
          <a:schemeClr val="accent5">
            <a:lumMod val="40000"/>
            <a:lumOff val="60000"/>
          </a:schemeClr>
        </a:solidFill>
      </dgm:spPr>
      <dgm:t>
        <a:bodyPr/>
        <a:lstStyle/>
        <a:p>
          <a:r>
            <a:rPr lang="en-US" sz="3300" b="1" dirty="0">
              <a:solidFill>
                <a:schemeClr val="bg1"/>
              </a:solidFill>
            </a:rPr>
            <a:t>Needs</a:t>
          </a:r>
        </a:p>
      </dgm:t>
    </dgm:pt>
    <dgm:pt modelId="{0EE98AF5-0EFA-41B3-A6A6-50C1F0624D35}" type="parTrans" cxnId="{72F441C9-D65B-4741-B170-7EF08A7C2037}">
      <dgm:prSet/>
      <dgm:spPr/>
      <dgm:t>
        <a:bodyPr/>
        <a:lstStyle/>
        <a:p>
          <a:endParaRPr lang="en-US"/>
        </a:p>
      </dgm:t>
    </dgm:pt>
    <dgm:pt modelId="{FF671EAF-86B7-4753-BDC4-1FADB4DF3E07}" type="sibTrans" cxnId="{72F441C9-D65B-4741-B170-7EF08A7C2037}">
      <dgm:prSet/>
      <dgm:spPr/>
      <dgm:t>
        <a:bodyPr/>
        <a:lstStyle/>
        <a:p>
          <a:endParaRPr lang="en-US"/>
        </a:p>
      </dgm:t>
    </dgm:pt>
    <dgm:pt modelId="{9E670A32-D8BD-40CA-ACEE-8E04FFE8E503}" type="pres">
      <dgm:prSet presAssocID="{89F5AC00-4467-4D80-902F-1611336F89E8}" presName="CompostProcess" presStyleCnt="0">
        <dgm:presLayoutVars>
          <dgm:dir/>
          <dgm:resizeHandles val="exact"/>
        </dgm:presLayoutVars>
      </dgm:prSet>
      <dgm:spPr/>
    </dgm:pt>
    <dgm:pt modelId="{7DBC99BA-B1E8-4429-BE6F-EEEB8AB71117}" type="pres">
      <dgm:prSet presAssocID="{89F5AC00-4467-4D80-902F-1611336F89E8}" presName="arrow" presStyleLbl="bgShp" presStyleIdx="0" presStyleCnt="1" custScaleX="89798" custLinFactNeighborX="-10584" custLinFactNeighborY="-686"/>
      <dgm:spPr>
        <a:solidFill>
          <a:schemeClr val="accent5"/>
        </a:solidFill>
      </dgm:spPr>
    </dgm:pt>
    <dgm:pt modelId="{45EC9810-9DD7-4C11-BEA6-74202DD1CD83}" type="pres">
      <dgm:prSet presAssocID="{89F5AC00-4467-4D80-902F-1611336F89E8}" presName="linearProcess" presStyleCnt="0"/>
      <dgm:spPr/>
    </dgm:pt>
    <dgm:pt modelId="{49F685A2-9A98-41D3-A7FF-EE6570121A3E}" type="pres">
      <dgm:prSet presAssocID="{828E7D49-097A-4B1E-B89E-5B3A689265F2}" presName="textNode" presStyleLbl="node1" presStyleIdx="0" presStyleCnt="1" custScaleX="92552" custScaleY="80351" custLinFactNeighborX="-66659" custLinFactNeighborY="-2920">
        <dgm:presLayoutVars>
          <dgm:bulletEnabled val="1"/>
        </dgm:presLayoutVars>
      </dgm:prSet>
      <dgm:spPr/>
    </dgm:pt>
  </dgm:ptLst>
  <dgm:cxnLst>
    <dgm:cxn modelId="{366B3061-5E36-4871-B031-B4D57AE8018C}" type="presOf" srcId="{89F5AC00-4467-4D80-902F-1611336F89E8}" destId="{9E670A32-D8BD-40CA-ACEE-8E04FFE8E503}" srcOrd="0" destOrd="0" presId="urn:microsoft.com/office/officeart/2005/8/layout/hProcess9"/>
    <dgm:cxn modelId="{72F441C9-D65B-4741-B170-7EF08A7C2037}" srcId="{89F5AC00-4467-4D80-902F-1611336F89E8}" destId="{828E7D49-097A-4B1E-B89E-5B3A689265F2}" srcOrd="0" destOrd="0" parTransId="{0EE98AF5-0EFA-41B3-A6A6-50C1F0624D35}" sibTransId="{FF671EAF-86B7-4753-BDC4-1FADB4DF3E07}"/>
    <dgm:cxn modelId="{B0F273F6-5EAE-44BD-AFA2-BF65BE6F2269}" type="presOf" srcId="{828E7D49-097A-4B1E-B89E-5B3A689265F2}" destId="{49F685A2-9A98-41D3-A7FF-EE6570121A3E}" srcOrd="0" destOrd="0" presId="urn:microsoft.com/office/officeart/2005/8/layout/hProcess9"/>
    <dgm:cxn modelId="{ADF0A904-420B-461D-BF37-6F68E2F09D17}" type="presParOf" srcId="{9E670A32-D8BD-40CA-ACEE-8E04FFE8E503}" destId="{7DBC99BA-B1E8-4429-BE6F-EEEB8AB71117}" srcOrd="0" destOrd="0" presId="urn:microsoft.com/office/officeart/2005/8/layout/hProcess9"/>
    <dgm:cxn modelId="{684736DF-344B-4471-B999-D414924700D6}" type="presParOf" srcId="{9E670A32-D8BD-40CA-ACEE-8E04FFE8E503}" destId="{45EC9810-9DD7-4C11-BEA6-74202DD1CD83}" srcOrd="1" destOrd="0" presId="urn:microsoft.com/office/officeart/2005/8/layout/hProcess9"/>
    <dgm:cxn modelId="{3EE09A90-68D1-4AD5-B62B-29108DE2366E}" type="presParOf" srcId="{45EC9810-9DD7-4C11-BEA6-74202DD1CD83}" destId="{49F685A2-9A98-41D3-A7FF-EE6570121A3E}" srcOrd="0" destOrd="0" presId="urn:microsoft.com/office/officeart/2005/8/layout/hProcess9"/>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9F5AC00-4467-4D80-902F-1611336F89E8}"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en-US"/>
        </a:p>
      </dgm:t>
    </dgm:pt>
    <dgm:pt modelId="{828E7D49-097A-4B1E-B89E-5B3A689265F2}">
      <dgm:prSet phldrT="[Text]" custT="1"/>
      <dgm:spPr>
        <a:solidFill>
          <a:schemeClr val="accent5">
            <a:lumMod val="40000"/>
            <a:lumOff val="60000"/>
          </a:schemeClr>
        </a:solidFill>
      </dgm:spPr>
      <dgm:t>
        <a:bodyPr/>
        <a:lstStyle/>
        <a:p>
          <a:r>
            <a:rPr lang="en-US" sz="3300" b="1" dirty="0">
              <a:solidFill>
                <a:schemeClr val="bg1"/>
              </a:solidFill>
            </a:rPr>
            <a:t>Goals</a:t>
          </a:r>
          <a:r>
            <a:rPr lang="en-US" sz="3300" b="1" dirty="0">
              <a:solidFill>
                <a:schemeClr val="tx1">
                  <a:lumMod val="50000"/>
                  <a:lumOff val="50000"/>
                </a:schemeClr>
              </a:solidFill>
            </a:rPr>
            <a:t> </a:t>
          </a:r>
        </a:p>
      </dgm:t>
    </dgm:pt>
    <dgm:pt modelId="{0EE98AF5-0EFA-41B3-A6A6-50C1F0624D35}" type="parTrans" cxnId="{72F441C9-D65B-4741-B170-7EF08A7C2037}">
      <dgm:prSet/>
      <dgm:spPr/>
      <dgm:t>
        <a:bodyPr/>
        <a:lstStyle/>
        <a:p>
          <a:endParaRPr lang="en-US"/>
        </a:p>
      </dgm:t>
    </dgm:pt>
    <dgm:pt modelId="{FF671EAF-86B7-4753-BDC4-1FADB4DF3E07}" type="sibTrans" cxnId="{72F441C9-D65B-4741-B170-7EF08A7C2037}">
      <dgm:prSet/>
      <dgm:spPr/>
      <dgm:t>
        <a:bodyPr/>
        <a:lstStyle/>
        <a:p>
          <a:endParaRPr lang="en-US"/>
        </a:p>
      </dgm:t>
    </dgm:pt>
    <dgm:pt modelId="{9E670A32-D8BD-40CA-ACEE-8E04FFE8E503}" type="pres">
      <dgm:prSet presAssocID="{89F5AC00-4467-4D80-902F-1611336F89E8}" presName="CompostProcess" presStyleCnt="0">
        <dgm:presLayoutVars>
          <dgm:dir/>
          <dgm:resizeHandles val="exact"/>
        </dgm:presLayoutVars>
      </dgm:prSet>
      <dgm:spPr/>
    </dgm:pt>
    <dgm:pt modelId="{7DBC99BA-B1E8-4429-BE6F-EEEB8AB71117}" type="pres">
      <dgm:prSet presAssocID="{89F5AC00-4467-4D80-902F-1611336F89E8}" presName="arrow" presStyleLbl="bgShp" presStyleIdx="0" presStyleCnt="1" custScaleX="64233" custScaleY="71802" custLinFactNeighborX="-8847" custLinFactNeighborY="-1242"/>
      <dgm:spPr>
        <a:solidFill>
          <a:schemeClr val="accent5"/>
        </a:solidFill>
      </dgm:spPr>
    </dgm:pt>
    <dgm:pt modelId="{45EC9810-9DD7-4C11-BEA6-74202DD1CD83}" type="pres">
      <dgm:prSet presAssocID="{89F5AC00-4467-4D80-902F-1611336F89E8}" presName="linearProcess" presStyleCnt="0"/>
      <dgm:spPr/>
    </dgm:pt>
    <dgm:pt modelId="{49F685A2-9A98-41D3-A7FF-EE6570121A3E}" type="pres">
      <dgm:prSet presAssocID="{828E7D49-097A-4B1E-B89E-5B3A689265F2}" presName="textNode" presStyleLbl="node1" presStyleIdx="0" presStyleCnt="1" custScaleX="92552" custScaleY="80351" custLinFactNeighborX="-66659" custLinFactNeighborY="-2920">
        <dgm:presLayoutVars>
          <dgm:bulletEnabled val="1"/>
        </dgm:presLayoutVars>
      </dgm:prSet>
      <dgm:spPr/>
    </dgm:pt>
  </dgm:ptLst>
  <dgm:cxnLst>
    <dgm:cxn modelId="{1A09260C-552C-4427-ADD3-9B26D542427C}" type="presOf" srcId="{828E7D49-097A-4B1E-B89E-5B3A689265F2}" destId="{49F685A2-9A98-41D3-A7FF-EE6570121A3E}" srcOrd="0" destOrd="0" presId="urn:microsoft.com/office/officeart/2005/8/layout/hProcess9"/>
    <dgm:cxn modelId="{72F441C9-D65B-4741-B170-7EF08A7C2037}" srcId="{89F5AC00-4467-4D80-902F-1611336F89E8}" destId="{828E7D49-097A-4B1E-B89E-5B3A689265F2}" srcOrd="0" destOrd="0" parTransId="{0EE98AF5-0EFA-41B3-A6A6-50C1F0624D35}" sibTransId="{FF671EAF-86B7-4753-BDC4-1FADB4DF3E07}"/>
    <dgm:cxn modelId="{32C2E7D7-F8D4-4BAA-8926-A8AC86E98858}" type="presOf" srcId="{89F5AC00-4467-4D80-902F-1611336F89E8}" destId="{9E670A32-D8BD-40CA-ACEE-8E04FFE8E503}" srcOrd="0" destOrd="0" presId="urn:microsoft.com/office/officeart/2005/8/layout/hProcess9"/>
    <dgm:cxn modelId="{02D774D7-D45B-40F7-9F31-5C6F114E5926}" type="presParOf" srcId="{9E670A32-D8BD-40CA-ACEE-8E04FFE8E503}" destId="{7DBC99BA-B1E8-4429-BE6F-EEEB8AB71117}" srcOrd="0" destOrd="0" presId="urn:microsoft.com/office/officeart/2005/8/layout/hProcess9"/>
    <dgm:cxn modelId="{6DD0A18C-EB44-4485-9442-A185B2227FE7}" type="presParOf" srcId="{9E670A32-D8BD-40CA-ACEE-8E04FFE8E503}" destId="{45EC9810-9DD7-4C11-BEA6-74202DD1CD83}" srcOrd="1" destOrd="0" presId="urn:microsoft.com/office/officeart/2005/8/layout/hProcess9"/>
    <dgm:cxn modelId="{381E2157-01BA-4335-8C4B-C24E51AA9432}" type="presParOf" srcId="{45EC9810-9DD7-4C11-BEA6-74202DD1CD83}" destId="{49F685A2-9A98-41D3-A7FF-EE6570121A3E}" srcOrd="0" destOrd="0" presId="urn:microsoft.com/office/officeart/2005/8/layout/hProcess9"/>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9F5AC00-4467-4D80-902F-1611336F89E8}"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en-US"/>
        </a:p>
      </dgm:t>
    </dgm:pt>
    <dgm:pt modelId="{828E7D49-097A-4B1E-B89E-5B3A689265F2}">
      <dgm:prSet phldrT="[Text]" custT="1"/>
      <dgm:spPr>
        <a:solidFill>
          <a:schemeClr val="accent5">
            <a:lumMod val="40000"/>
            <a:lumOff val="60000"/>
          </a:schemeClr>
        </a:solidFill>
      </dgm:spPr>
      <dgm:t>
        <a:bodyPr/>
        <a:lstStyle/>
        <a:p>
          <a:r>
            <a:rPr lang="en-US" sz="3300" b="1" i="0" dirty="0">
              <a:solidFill>
                <a:schemeClr val="bg1"/>
              </a:solidFill>
            </a:rPr>
            <a:t>Barriers</a:t>
          </a:r>
        </a:p>
      </dgm:t>
    </dgm:pt>
    <dgm:pt modelId="{0EE98AF5-0EFA-41B3-A6A6-50C1F0624D35}" type="parTrans" cxnId="{72F441C9-D65B-4741-B170-7EF08A7C2037}">
      <dgm:prSet/>
      <dgm:spPr/>
      <dgm:t>
        <a:bodyPr/>
        <a:lstStyle/>
        <a:p>
          <a:endParaRPr lang="en-US"/>
        </a:p>
      </dgm:t>
    </dgm:pt>
    <dgm:pt modelId="{FF671EAF-86B7-4753-BDC4-1FADB4DF3E07}" type="sibTrans" cxnId="{72F441C9-D65B-4741-B170-7EF08A7C2037}">
      <dgm:prSet/>
      <dgm:spPr/>
      <dgm:t>
        <a:bodyPr/>
        <a:lstStyle/>
        <a:p>
          <a:endParaRPr lang="en-US"/>
        </a:p>
      </dgm:t>
    </dgm:pt>
    <dgm:pt modelId="{9E670A32-D8BD-40CA-ACEE-8E04FFE8E503}" type="pres">
      <dgm:prSet presAssocID="{89F5AC00-4467-4D80-902F-1611336F89E8}" presName="CompostProcess" presStyleCnt="0">
        <dgm:presLayoutVars>
          <dgm:dir/>
          <dgm:resizeHandles val="exact"/>
        </dgm:presLayoutVars>
      </dgm:prSet>
      <dgm:spPr/>
    </dgm:pt>
    <dgm:pt modelId="{7DBC99BA-B1E8-4429-BE6F-EEEB8AB71117}" type="pres">
      <dgm:prSet presAssocID="{89F5AC00-4467-4D80-902F-1611336F89E8}" presName="arrow" presStyleLbl="bgShp" presStyleIdx="0" presStyleCnt="1" custScaleX="89798" custLinFactNeighborX="-9473"/>
      <dgm:spPr>
        <a:solidFill>
          <a:schemeClr val="accent5"/>
        </a:solidFill>
      </dgm:spPr>
    </dgm:pt>
    <dgm:pt modelId="{45EC9810-9DD7-4C11-BEA6-74202DD1CD83}" type="pres">
      <dgm:prSet presAssocID="{89F5AC00-4467-4D80-902F-1611336F89E8}" presName="linearProcess" presStyleCnt="0"/>
      <dgm:spPr/>
    </dgm:pt>
    <dgm:pt modelId="{49F685A2-9A98-41D3-A7FF-EE6570121A3E}" type="pres">
      <dgm:prSet presAssocID="{828E7D49-097A-4B1E-B89E-5B3A689265F2}" presName="textNode" presStyleLbl="node1" presStyleIdx="0" presStyleCnt="1" custScaleX="92552" custScaleY="80351" custLinFactNeighborX="-63439" custLinFactNeighborY="-3650">
        <dgm:presLayoutVars>
          <dgm:bulletEnabled val="1"/>
        </dgm:presLayoutVars>
      </dgm:prSet>
      <dgm:spPr/>
    </dgm:pt>
  </dgm:ptLst>
  <dgm:cxnLst>
    <dgm:cxn modelId="{BCCD4B3B-91C9-4DB9-BAD0-59F69D5CA59D}" type="presOf" srcId="{828E7D49-097A-4B1E-B89E-5B3A689265F2}" destId="{49F685A2-9A98-41D3-A7FF-EE6570121A3E}" srcOrd="0" destOrd="0" presId="urn:microsoft.com/office/officeart/2005/8/layout/hProcess9"/>
    <dgm:cxn modelId="{472371BD-A8F2-44E4-A113-20D7625157C8}" type="presOf" srcId="{89F5AC00-4467-4D80-902F-1611336F89E8}" destId="{9E670A32-D8BD-40CA-ACEE-8E04FFE8E503}" srcOrd="0" destOrd="0" presId="urn:microsoft.com/office/officeart/2005/8/layout/hProcess9"/>
    <dgm:cxn modelId="{72F441C9-D65B-4741-B170-7EF08A7C2037}" srcId="{89F5AC00-4467-4D80-902F-1611336F89E8}" destId="{828E7D49-097A-4B1E-B89E-5B3A689265F2}" srcOrd="0" destOrd="0" parTransId="{0EE98AF5-0EFA-41B3-A6A6-50C1F0624D35}" sibTransId="{FF671EAF-86B7-4753-BDC4-1FADB4DF3E07}"/>
    <dgm:cxn modelId="{23D9C55E-0615-49C2-8059-B8D4921986C5}" type="presParOf" srcId="{9E670A32-D8BD-40CA-ACEE-8E04FFE8E503}" destId="{7DBC99BA-B1E8-4429-BE6F-EEEB8AB71117}" srcOrd="0" destOrd="0" presId="urn:microsoft.com/office/officeart/2005/8/layout/hProcess9"/>
    <dgm:cxn modelId="{8A657E70-6102-4F9D-8926-FB29609B01E8}" type="presParOf" srcId="{9E670A32-D8BD-40CA-ACEE-8E04FFE8E503}" destId="{45EC9810-9DD7-4C11-BEA6-74202DD1CD83}" srcOrd="1" destOrd="0" presId="urn:microsoft.com/office/officeart/2005/8/layout/hProcess9"/>
    <dgm:cxn modelId="{CF5EE94A-6616-4D7D-8851-06064AA1825B}" type="presParOf" srcId="{45EC9810-9DD7-4C11-BEA6-74202DD1CD83}" destId="{49F685A2-9A98-41D3-A7FF-EE6570121A3E}" srcOrd="0" destOrd="0" presId="urn:microsoft.com/office/officeart/2005/8/layout/hProcess9"/>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BC99BA-B1E8-4429-BE6F-EEEB8AB71117}">
      <dsp:nvSpPr>
        <dsp:cNvPr id="0" name=""/>
        <dsp:cNvSpPr/>
      </dsp:nvSpPr>
      <dsp:spPr>
        <a:xfrm>
          <a:off x="212038" y="0"/>
          <a:ext cx="5699892" cy="3263504"/>
        </a:xfrm>
        <a:prstGeom prst="rightArrow">
          <a:avLst/>
        </a:prstGeom>
        <a:solidFill>
          <a:schemeClr val="accent5"/>
        </a:solidFill>
        <a:ln>
          <a:noFill/>
        </a:ln>
        <a:effectLst/>
      </dsp:spPr>
      <dsp:style>
        <a:lnRef idx="0">
          <a:scrgbClr r="0" g="0" b="0"/>
        </a:lnRef>
        <a:fillRef idx="1">
          <a:scrgbClr r="0" g="0" b="0"/>
        </a:fillRef>
        <a:effectRef idx="0">
          <a:scrgbClr r="0" g="0" b="0"/>
        </a:effectRef>
        <a:fontRef idx="minor"/>
      </dsp:style>
    </dsp:sp>
    <dsp:sp modelId="{49F685A2-9A98-41D3-A7FF-EE6570121A3E}">
      <dsp:nvSpPr>
        <dsp:cNvPr id="0" name=""/>
        <dsp:cNvSpPr/>
      </dsp:nvSpPr>
      <dsp:spPr>
        <a:xfrm>
          <a:off x="1203739" y="1069182"/>
          <a:ext cx="2073423" cy="1048903"/>
        </a:xfrm>
        <a:prstGeom prst="roundRect">
          <a:avLst/>
        </a:prstGeom>
        <a:solidFill>
          <a:schemeClr val="accent5">
            <a:lumMod val="40000"/>
            <a:lumOff val="6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sz="3300" b="1" kern="1200" dirty="0">
              <a:solidFill>
                <a:schemeClr val="bg1"/>
              </a:solidFill>
            </a:rPr>
            <a:t>Needs</a:t>
          </a:r>
        </a:p>
      </dsp:txBody>
      <dsp:txXfrm>
        <a:off x="1254942" y="1120385"/>
        <a:ext cx="1971017" cy="94649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BC99BA-B1E8-4429-BE6F-EEEB8AB71117}">
      <dsp:nvSpPr>
        <dsp:cNvPr id="0" name=""/>
        <dsp:cNvSpPr/>
      </dsp:nvSpPr>
      <dsp:spPr>
        <a:xfrm>
          <a:off x="1135104" y="419588"/>
          <a:ext cx="4082364" cy="2343261"/>
        </a:xfrm>
        <a:prstGeom prst="rightArrow">
          <a:avLst/>
        </a:prstGeom>
        <a:solidFill>
          <a:schemeClr val="accent5"/>
        </a:solidFill>
        <a:ln>
          <a:noFill/>
        </a:ln>
        <a:effectLst/>
      </dsp:spPr>
      <dsp:style>
        <a:lnRef idx="0">
          <a:scrgbClr r="0" g="0" b="0"/>
        </a:lnRef>
        <a:fillRef idx="1">
          <a:scrgbClr r="0" g="0" b="0"/>
        </a:fillRef>
        <a:effectRef idx="0">
          <a:scrgbClr r="0" g="0" b="0"/>
        </a:effectRef>
        <a:fontRef idx="minor"/>
      </dsp:style>
    </dsp:sp>
    <dsp:sp modelId="{49F685A2-9A98-41D3-A7FF-EE6570121A3E}">
      <dsp:nvSpPr>
        <dsp:cNvPr id="0" name=""/>
        <dsp:cNvSpPr/>
      </dsp:nvSpPr>
      <dsp:spPr>
        <a:xfrm>
          <a:off x="1205275" y="1069182"/>
          <a:ext cx="2076068" cy="1048903"/>
        </a:xfrm>
        <a:prstGeom prst="roundRect">
          <a:avLst/>
        </a:prstGeom>
        <a:solidFill>
          <a:schemeClr val="accent5">
            <a:lumMod val="40000"/>
            <a:lumOff val="6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sz="3300" b="1" kern="1200" dirty="0">
              <a:solidFill>
                <a:schemeClr val="bg1"/>
              </a:solidFill>
            </a:rPr>
            <a:t>Goals</a:t>
          </a:r>
          <a:r>
            <a:rPr lang="en-US" sz="3300" b="1" kern="1200" dirty="0">
              <a:solidFill>
                <a:schemeClr val="tx1">
                  <a:lumMod val="50000"/>
                  <a:lumOff val="50000"/>
                </a:schemeClr>
              </a:solidFill>
            </a:rPr>
            <a:t> </a:t>
          </a:r>
        </a:p>
      </dsp:txBody>
      <dsp:txXfrm>
        <a:off x="1256478" y="1120385"/>
        <a:ext cx="1973662" cy="94649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BC99BA-B1E8-4429-BE6F-EEEB8AB71117}">
      <dsp:nvSpPr>
        <dsp:cNvPr id="0" name=""/>
        <dsp:cNvSpPr/>
      </dsp:nvSpPr>
      <dsp:spPr>
        <a:xfrm>
          <a:off x="268863" y="0"/>
          <a:ext cx="5423621" cy="3263504"/>
        </a:xfrm>
        <a:prstGeom prst="rightArrow">
          <a:avLst/>
        </a:prstGeom>
        <a:solidFill>
          <a:schemeClr val="accent5"/>
        </a:solidFill>
        <a:ln>
          <a:noFill/>
        </a:ln>
        <a:effectLst/>
      </dsp:spPr>
      <dsp:style>
        <a:lnRef idx="0">
          <a:scrgbClr r="0" g="0" b="0"/>
        </a:lnRef>
        <a:fillRef idx="1">
          <a:scrgbClr r="0" g="0" b="0"/>
        </a:fillRef>
        <a:effectRef idx="0">
          <a:scrgbClr r="0" g="0" b="0"/>
        </a:effectRef>
        <a:fontRef idx="minor"/>
      </dsp:style>
    </dsp:sp>
    <dsp:sp modelId="{49F685A2-9A98-41D3-A7FF-EE6570121A3E}">
      <dsp:nvSpPr>
        <dsp:cNvPr id="0" name=""/>
        <dsp:cNvSpPr/>
      </dsp:nvSpPr>
      <dsp:spPr>
        <a:xfrm>
          <a:off x="1214035" y="1059653"/>
          <a:ext cx="1972926" cy="1048903"/>
        </a:xfrm>
        <a:prstGeom prst="roundRect">
          <a:avLst/>
        </a:prstGeom>
        <a:solidFill>
          <a:schemeClr val="accent5">
            <a:lumMod val="40000"/>
            <a:lumOff val="6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sz="3300" b="1" i="0" kern="1200" dirty="0">
              <a:solidFill>
                <a:schemeClr val="bg1"/>
              </a:solidFill>
            </a:rPr>
            <a:t>Barriers</a:t>
          </a:r>
        </a:p>
      </dsp:txBody>
      <dsp:txXfrm>
        <a:off x="1265238" y="1110856"/>
        <a:ext cx="1870520" cy="946497"/>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6C6564F3-D51F-F047-96EC-A36441CFBC34}" type="datetimeFigureOut">
              <a:rPr lang="en-US" smtClean="0"/>
              <a:t>2/1/2024</a:t>
            </a:fld>
            <a:endParaRPr lang="en-US" dirty="0"/>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CCA1A4E2-ED74-114B-9EF8-7FB93EA7F516}" type="slidenum">
              <a:rPr lang="en-US" smtClean="0"/>
              <a:t>‹#›</a:t>
            </a:fld>
            <a:endParaRPr lang="en-US" dirty="0"/>
          </a:p>
        </p:txBody>
      </p:sp>
    </p:spTree>
    <p:extLst>
      <p:ext uri="{BB962C8B-B14F-4D97-AF65-F5344CB8AC3E}">
        <p14:creationId xmlns:p14="http://schemas.microsoft.com/office/powerpoint/2010/main" val="28247906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27AFF3E5-EF2A-5F49-B40A-C06F4AD21A00}" type="datetimeFigureOut">
              <a:rPr lang="en-US" smtClean="0"/>
              <a:t>2/1/2024</a:t>
            </a:fld>
            <a:endParaRPr lang="en-US" dirty="0"/>
          </a:p>
        </p:txBody>
      </p:sp>
      <p:sp>
        <p:nvSpPr>
          <p:cNvPr id="4" name="Slide Image Placeholder 3"/>
          <p:cNvSpPr>
            <a:spLocks noGrp="1" noRot="1" noChangeAspect="1"/>
          </p:cNvSpPr>
          <p:nvPr>
            <p:ph type="sldImg" idx="2"/>
          </p:nvPr>
        </p:nvSpPr>
        <p:spPr>
          <a:xfrm>
            <a:off x="407988" y="698500"/>
            <a:ext cx="6207125" cy="3490913"/>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268081F5-BCAE-E14F-ADC9-39C1CECF30E6}" type="slidenum">
              <a:rPr lang="en-US" smtClean="0"/>
              <a:t>‹#›</a:t>
            </a:fld>
            <a:endParaRPr lang="en-US" dirty="0"/>
          </a:p>
        </p:txBody>
      </p:sp>
    </p:spTree>
    <p:extLst>
      <p:ext uri="{BB962C8B-B14F-4D97-AF65-F5344CB8AC3E}">
        <p14:creationId xmlns:p14="http://schemas.microsoft.com/office/powerpoint/2010/main" val="331756171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many different</a:t>
            </a:r>
            <a:r>
              <a:rPr lang="en-US" baseline="0" dirty="0"/>
              <a:t> types of barriers that can influence success at our institutions, especially in high enrollment, high failure courses. As foundational principals of learning, numeracy and literacy can be considered two core principals of learning. To this end, Removing Structural, Policy, and Pedagogy Barriers That Impact Success In Math And English Courses Can have far reaching implications for institutions and communities. </a:t>
            </a:r>
            <a:r>
              <a:rPr lang="en-US" b="1" baseline="0" dirty="0"/>
              <a:t>(GO TO NEXT SLIDE)</a:t>
            </a:r>
          </a:p>
          <a:p>
            <a:r>
              <a:rPr lang="en-US" b="1" baseline="0" dirty="0"/>
              <a:t>1 minute</a:t>
            </a:r>
            <a:endParaRPr lang="en-US" dirty="0"/>
          </a:p>
        </p:txBody>
      </p:sp>
      <p:sp>
        <p:nvSpPr>
          <p:cNvPr id="4" name="Slide Number Placeholder 3"/>
          <p:cNvSpPr>
            <a:spLocks noGrp="1"/>
          </p:cNvSpPr>
          <p:nvPr>
            <p:ph type="sldNum" sz="quarter" idx="5"/>
          </p:nvPr>
        </p:nvSpPr>
        <p:spPr/>
        <p:txBody>
          <a:bodyPr/>
          <a:lstStyle/>
          <a:p>
            <a:fld id="{268081F5-BCAE-E14F-ADC9-39C1CECF30E6}" type="slidenum">
              <a:rPr lang="en-US" smtClean="0"/>
              <a:t>1</a:t>
            </a:fld>
            <a:endParaRPr lang="en-US" dirty="0"/>
          </a:p>
        </p:txBody>
      </p:sp>
    </p:spTree>
    <p:extLst>
      <p:ext uri="{BB962C8B-B14F-4D97-AF65-F5344CB8AC3E}">
        <p14:creationId xmlns:p14="http://schemas.microsoft.com/office/powerpoint/2010/main" val="42816586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6618">
              <a:defRPr/>
            </a:pPr>
            <a:r>
              <a:rPr lang="en-US" dirty="0"/>
              <a:t>Let’s discuss the BIG IDEAS.</a:t>
            </a:r>
            <a:endParaRPr lang="en-US" baseline="0" dirty="0"/>
          </a:p>
          <a:p>
            <a:r>
              <a:rPr lang="en-US" b="1" baseline="0" dirty="0"/>
              <a:t>(GO TO NEXT SLIDE)</a:t>
            </a:r>
          </a:p>
        </p:txBody>
      </p:sp>
      <p:sp>
        <p:nvSpPr>
          <p:cNvPr id="4" name="Slide Number Placeholder 3"/>
          <p:cNvSpPr>
            <a:spLocks noGrp="1"/>
          </p:cNvSpPr>
          <p:nvPr>
            <p:ph type="sldNum" sz="quarter" idx="5"/>
          </p:nvPr>
        </p:nvSpPr>
        <p:spPr/>
        <p:txBody>
          <a:bodyPr/>
          <a:lstStyle/>
          <a:p>
            <a:fld id="{4138DBD6-84E1-4C75-BE81-7420E901E8B2}" type="slidenum">
              <a:rPr lang="en-US" smtClean="0"/>
              <a:t>10</a:t>
            </a:fld>
            <a:endParaRPr lang="en-US" dirty="0"/>
          </a:p>
        </p:txBody>
      </p:sp>
    </p:spTree>
    <p:extLst>
      <p:ext uri="{BB962C8B-B14F-4D97-AF65-F5344CB8AC3E}">
        <p14:creationId xmlns:p14="http://schemas.microsoft.com/office/powerpoint/2010/main" val="3825638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6618">
              <a:defRPr/>
            </a:pPr>
            <a:r>
              <a:rPr lang="en-US" dirty="0"/>
              <a:t>The expected outcomes from your two Break Out Sessions that are forthcoming.  READ aloud.</a:t>
            </a:r>
          </a:p>
          <a:p>
            <a:pPr defTabSz="466618">
              <a:defRPr/>
            </a:pPr>
            <a:r>
              <a:rPr lang="en-US" b="1" baseline="0" dirty="0"/>
              <a:t>(GO TO NEXT SLIDE)</a:t>
            </a:r>
          </a:p>
          <a:p>
            <a:pPr defTabSz="466618">
              <a:defRPr/>
            </a:pPr>
            <a:r>
              <a:rPr lang="en-US" b="1" baseline="0" dirty="0"/>
              <a:t>1 minute</a:t>
            </a:r>
          </a:p>
          <a:p>
            <a:pPr defTabSz="466618">
              <a:defRPr/>
            </a:pPr>
            <a:br>
              <a:rPr lang="en-US" dirty="0"/>
            </a:br>
            <a:endParaRPr lang="en-US" dirty="0"/>
          </a:p>
          <a:p>
            <a:endParaRPr lang="en-US" dirty="0"/>
          </a:p>
        </p:txBody>
      </p:sp>
      <p:sp>
        <p:nvSpPr>
          <p:cNvPr id="4" name="Slide Number Placeholder 3"/>
          <p:cNvSpPr>
            <a:spLocks noGrp="1"/>
          </p:cNvSpPr>
          <p:nvPr>
            <p:ph type="sldNum" sz="quarter" idx="5"/>
          </p:nvPr>
        </p:nvSpPr>
        <p:spPr/>
        <p:txBody>
          <a:bodyPr/>
          <a:lstStyle/>
          <a:p>
            <a:fld id="{268081F5-BCAE-E14F-ADC9-39C1CECF30E6}" type="slidenum">
              <a:rPr lang="en-US" smtClean="0"/>
              <a:t>11</a:t>
            </a:fld>
            <a:endParaRPr lang="en-US" dirty="0"/>
          </a:p>
        </p:txBody>
      </p:sp>
    </p:spTree>
    <p:extLst>
      <p:ext uri="{BB962C8B-B14F-4D97-AF65-F5344CB8AC3E}">
        <p14:creationId xmlns:p14="http://schemas.microsoft.com/office/powerpoint/2010/main" val="23109455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6618">
              <a:defRPr/>
            </a:pPr>
            <a:r>
              <a:rPr lang="en-US" dirty="0"/>
              <a:t>Here is a brief list of the strategies that we will focus on.  Read aloud.</a:t>
            </a:r>
          </a:p>
          <a:p>
            <a:pPr defTabSz="466618">
              <a:defRPr/>
            </a:pPr>
            <a:r>
              <a:rPr lang="en-US" b="1" baseline="0" dirty="0"/>
              <a:t>(GO TO NEXT SLIDE)</a:t>
            </a:r>
          </a:p>
          <a:p>
            <a:pPr defTabSz="466618">
              <a:defRPr/>
            </a:pPr>
            <a:r>
              <a:rPr lang="en-US" b="1" baseline="0" dirty="0"/>
              <a:t>2 minute</a:t>
            </a:r>
          </a:p>
          <a:p>
            <a:pPr defTabSz="466618">
              <a:defRPr/>
            </a:pPr>
            <a:br>
              <a:rPr lang="en-US" dirty="0"/>
            </a:br>
            <a:endParaRPr lang="en-US" dirty="0"/>
          </a:p>
          <a:p>
            <a:endParaRPr lang="en-US" dirty="0"/>
          </a:p>
        </p:txBody>
      </p:sp>
      <p:sp>
        <p:nvSpPr>
          <p:cNvPr id="4" name="Slide Number Placeholder 3"/>
          <p:cNvSpPr>
            <a:spLocks noGrp="1"/>
          </p:cNvSpPr>
          <p:nvPr>
            <p:ph type="sldNum" sz="quarter" idx="5"/>
          </p:nvPr>
        </p:nvSpPr>
        <p:spPr/>
        <p:txBody>
          <a:bodyPr/>
          <a:lstStyle/>
          <a:p>
            <a:fld id="{268081F5-BCAE-E14F-ADC9-39C1CECF30E6}" type="slidenum">
              <a:rPr lang="en-US" smtClean="0"/>
              <a:t>12</a:t>
            </a:fld>
            <a:endParaRPr lang="en-US" dirty="0"/>
          </a:p>
        </p:txBody>
      </p:sp>
    </p:spTree>
    <p:extLst>
      <p:ext uri="{BB962C8B-B14F-4D97-AF65-F5344CB8AC3E}">
        <p14:creationId xmlns:p14="http://schemas.microsoft.com/office/powerpoint/2010/main" val="15856404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6618">
              <a:defRPr/>
            </a:pPr>
            <a:r>
              <a:rPr lang="en-US" dirty="0"/>
              <a:t>For Structural Barriers, let’s look at what specific strategies that I would like for you to think about as you take into consideration your institution’s challenges.</a:t>
            </a:r>
          </a:p>
          <a:p>
            <a:pPr defTabSz="466618">
              <a:defRPr/>
            </a:pPr>
            <a:r>
              <a:rPr lang="en-US" b="1" baseline="0" dirty="0"/>
              <a:t>(GO TO NEXT SLIDE)</a:t>
            </a:r>
          </a:p>
          <a:p>
            <a:pPr defTabSz="466618">
              <a:defRPr/>
            </a:pPr>
            <a:r>
              <a:rPr lang="en-US" b="1" baseline="0" dirty="0"/>
              <a:t>2 minute</a:t>
            </a:r>
          </a:p>
          <a:p>
            <a:pPr defTabSz="466618">
              <a:defRPr/>
            </a:pPr>
            <a:br>
              <a:rPr lang="en-US" dirty="0"/>
            </a:br>
            <a:endParaRPr lang="en-US" dirty="0"/>
          </a:p>
          <a:p>
            <a:endParaRPr lang="en-US" dirty="0"/>
          </a:p>
        </p:txBody>
      </p:sp>
      <p:sp>
        <p:nvSpPr>
          <p:cNvPr id="4" name="Slide Number Placeholder 3"/>
          <p:cNvSpPr>
            <a:spLocks noGrp="1"/>
          </p:cNvSpPr>
          <p:nvPr>
            <p:ph type="sldNum" sz="quarter" idx="5"/>
          </p:nvPr>
        </p:nvSpPr>
        <p:spPr/>
        <p:txBody>
          <a:bodyPr/>
          <a:lstStyle/>
          <a:p>
            <a:fld id="{268081F5-BCAE-E14F-ADC9-39C1CECF30E6}" type="slidenum">
              <a:rPr lang="en-US" smtClean="0"/>
              <a:t>13</a:t>
            </a:fld>
            <a:endParaRPr lang="en-US" dirty="0"/>
          </a:p>
        </p:txBody>
      </p:sp>
    </p:spTree>
    <p:extLst>
      <p:ext uri="{BB962C8B-B14F-4D97-AF65-F5344CB8AC3E}">
        <p14:creationId xmlns:p14="http://schemas.microsoft.com/office/powerpoint/2010/main" val="27131528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6618">
              <a:defRPr/>
            </a:pPr>
            <a:r>
              <a:rPr lang="en-US" dirty="0"/>
              <a:t>For Policy Barriers, let’s look at what specific strategies that I would like for you to think about as you take into consideration your institution’s challenges.</a:t>
            </a:r>
          </a:p>
          <a:p>
            <a:pPr defTabSz="466618">
              <a:defRPr/>
            </a:pPr>
            <a:r>
              <a:rPr lang="en-US" b="1" baseline="0" dirty="0"/>
              <a:t>(GO TO NEXT SLIDE)</a:t>
            </a:r>
          </a:p>
          <a:p>
            <a:pPr defTabSz="466618">
              <a:defRPr/>
            </a:pPr>
            <a:r>
              <a:rPr lang="en-US" b="1" baseline="0" dirty="0"/>
              <a:t>2 minute</a:t>
            </a:r>
          </a:p>
          <a:p>
            <a:pPr defTabSz="466618">
              <a:defRPr/>
            </a:pPr>
            <a:br>
              <a:rPr lang="en-US" dirty="0"/>
            </a:br>
            <a:endParaRPr lang="en-US" dirty="0"/>
          </a:p>
          <a:p>
            <a:endParaRPr lang="en-US" dirty="0"/>
          </a:p>
        </p:txBody>
      </p:sp>
      <p:sp>
        <p:nvSpPr>
          <p:cNvPr id="4" name="Slide Number Placeholder 3"/>
          <p:cNvSpPr>
            <a:spLocks noGrp="1"/>
          </p:cNvSpPr>
          <p:nvPr>
            <p:ph type="sldNum" sz="quarter" idx="5"/>
          </p:nvPr>
        </p:nvSpPr>
        <p:spPr/>
        <p:txBody>
          <a:bodyPr/>
          <a:lstStyle/>
          <a:p>
            <a:fld id="{268081F5-BCAE-E14F-ADC9-39C1CECF30E6}" type="slidenum">
              <a:rPr lang="en-US" smtClean="0"/>
              <a:t>14</a:t>
            </a:fld>
            <a:endParaRPr lang="en-US" dirty="0"/>
          </a:p>
        </p:txBody>
      </p:sp>
    </p:spTree>
    <p:extLst>
      <p:ext uri="{BB962C8B-B14F-4D97-AF65-F5344CB8AC3E}">
        <p14:creationId xmlns:p14="http://schemas.microsoft.com/office/powerpoint/2010/main" val="1632909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6618">
              <a:defRPr/>
            </a:pPr>
            <a:r>
              <a:rPr lang="en-US" dirty="0"/>
              <a:t>And finally, for Pedagogy Barriers, let’s look at what specific strategies that I would like for you to think about as you take into consideration your institution’s challenges.</a:t>
            </a:r>
          </a:p>
          <a:p>
            <a:pPr defTabSz="466618">
              <a:defRPr/>
            </a:pPr>
            <a:r>
              <a:rPr lang="en-US" b="1" baseline="0" dirty="0"/>
              <a:t>(GO TO NEXT SLIDE)</a:t>
            </a:r>
          </a:p>
          <a:p>
            <a:pPr defTabSz="466618">
              <a:defRPr/>
            </a:pPr>
            <a:r>
              <a:rPr lang="en-US" b="1" baseline="0" dirty="0"/>
              <a:t>2 minute</a:t>
            </a:r>
          </a:p>
          <a:p>
            <a:pPr defTabSz="466618">
              <a:defRPr/>
            </a:pPr>
            <a:br>
              <a:rPr lang="en-US" dirty="0"/>
            </a:br>
            <a:endParaRPr lang="en-US" dirty="0"/>
          </a:p>
          <a:p>
            <a:endParaRPr lang="en-US" dirty="0"/>
          </a:p>
        </p:txBody>
      </p:sp>
      <p:sp>
        <p:nvSpPr>
          <p:cNvPr id="4" name="Slide Number Placeholder 3"/>
          <p:cNvSpPr>
            <a:spLocks noGrp="1"/>
          </p:cNvSpPr>
          <p:nvPr>
            <p:ph type="sldNum" sz="quarter" idx="5"/>
          </p:nvPr>
        </p:nvSpPr>
        <p:spPr/>
        <p:txBody>
          <a:bodyPr/>
          <a:lstStyle/>
          <a:p>
            <a:fld id="{268081F5-BCAE-E14F-ADC9-39C1CECF30E6}" type="slidenum">
              <a:rPr lang="en-US" smtClean="0"/>
              <a:t>15</a:t>
            </a:fld>
            <a:endParaRPr lang="en-US" dirty="0"/>
          </a:p>
        </p:txBody>
      </p:sp>
    </p:spTree>
    <p:extLst>
      <p:ext uri="{BB962C8B-B14F-4D97-AF65-F5344CB8AC3E}">
        <p14:creationId xmlns:p14="http://schemas.microsoft.com/office/powerpoint/2010/main" val="28200736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6618">
              <a:defRPr/>
            </a:pPr>
            <a:r>
              <a:rPr lang="en-US" b="1" baseline="0" dirty="0"/>
              <a:t>(GO TO NEXT SLIDE)</a:t>
            </a:r>
          </a:p>
          <a:p>
            <a:pPr defTabSz="466618">
              <a:defRPr/>
            </a:pPr>
            <a:r>
              <a:rPr lang="en-US" b="1" baseline="0" dirty="0"/>
              <a:t>THIS IS ONE IDEA BEING SHARED, THINK ABOUT HOW THIS CAN BE USED LATER </a:t>
            </a:r>
          </a:p>
          <a:p>
            <a:pPr defTabSz="466618">
              <a:defRPr/>
            </a:pPr>
            <a:r>
              <a:rPr lang="en-US" b="1" baseline="0" dirty="0"/>
              <a:t>15 minutes</a:t>
            </a:r>
          </a:p>
        </p:txBody>
      </p:sp>
      <p:sp>
        <p:nvSpPr>
          <p:cNvPr id="4" name="Slide Number Placeholder 3"/>
          <p:cNvSpPr>
            <a:spLocks noGrp="1"/>
          </p:cNvSpPr>
          <p:nvPr>
            <p:ph type="sldNum" sz="quarter" idx="10"/>
          </p:nvPr>
        </p:nvSpPr>
        <p:spPr/>
        <p:txBody>
          <a:bodyPr/>
          <a:lstStyle/>
          <a:p>
            <a:fld id="{268081F5-BCAE-E14F-ADC9-39C1CECF30E6}" type="slidenum">
              <a:rPr lang="en-US" smtClean="0"/>
              <a:t>16</a:t>
            </a:fld>
            <a:endParaRPr lang="en-US" dirty="0"/>
          </a:p>
        </p:txBody>
      </p:sp>
    </p:spTree>
    <p:extLst>
      <p:ext uri="{BB962C8B-B14F-4D97-AF65-F5344CB8AC3E}">
        <p14:creationId xmlns:p14="http://schemas.microsoft.com/office/powerpoint/2010/main" val="9934267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pPr defTabSz="466618">
              <a:defRPr/>
            </a:pPr>
            <a:r>
              <a:rPr lang="en-US" b="1" baseline="0" dirty="0"/>
              <a:t>(GO TO NEXT SLIDE)</a:t>
            </a:r>
          </a:p>
          <a:p>
            <a:pPr defTabSz="466618">
              <a:defRPr/>
            </a:pPr>
            <a:r>
              <a:rPr lang="en-US" b="1" baseline="0" dirty="0"/>
              <a:t>5 minutes</a:t>
            </a:r>
          </a:p>
          <a:p>
            <a:endParaRPr lang="en-US" dirty="0"/>
          </a:p>
        </p:txBody>
      </p:sp>
      <p:sp>
        <p:nvSpPr>
          <p:cNvPr id="4" name="Slide Number Placeholder 3"/>
          <p:cNvSpPr>
            <a:spLocks noGrp="1"/>
          </p:cNvSpPr>
          <p:nvPr>
            <p:ph type="sldNum" sz="quarter" idx="10"/>
          </p:nvPr>
        </p:nvSpPr>
        <p:spPr/>
        <p:txBody>
          <a:bodyPr/>
          <a:lstStyle/>
          <a:p>
            <a:fld id="{268081F5-BCAE-E14F-ADC9-39C1CECF30E6}" type="slidenum">
              <a:rPr lang="en-US" smtClean="0"/>
              <a:t>17</a:t>
            </a:fld>
            <a:endParaRPr lang="en-US" dirty="0"/>
          </a:p>
        </p:txBody>
      </p:sp>
    </p:spTree>
    <p:extLst>
      <p:ext uri="{BB962C8B-B14F-4D97-AF65-F5344CB8AC3E}">
        <p14:creationId xmlns:p14="http://schemas.microsoft.com/office/powerpoint/2010/main" val="29130052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6618">
              <a:defRPr/>
            </a:pPr>
            <a:r>
              <a:rPr lang="en-US" b="1" baseline="0" dirty="0"/>
              <a:t>(GO TO NEXT SLIDE)</a:t>
            </a:r>
          </a:p>
          <a:p>
            <a:pPr defTabSz="466618">
              <a:defRPr/>
            </a:pPr>
            <a:r>
              <a:rPr lang="en-US" b="1" baseline="0" dirty="0"/>
              <a:t>THIS IS ONE IDEA BEING SHARED, THINK ABOUT HOW THIS CAN BE USED LATER </a:t>
            </a:r>
          </a:p>
          <a:p>
            <a:pPr defTabSz="466618">
              <a:defRPr/>
            </a:pPr>
            <a:r>
              <a:rPr lang="en-US" b="1" baseline="0" dirty="0"/>
              <a:t>15 minutes</a:t>
            </a:r>
          </a:p>
          <a:p>
            <a:r>
              <a:rPr lang="en-US" dirty="0"/>
              <a:t> </a:t>
            </a:r>
          </a:p>
        </p:txBody>
      </p:sp>
      <p:sp>
        <p:nvSpPr>
          <p:cNvPr id="4" name="Slide Number Placeholder 3"/>
          <p:cNvSpPr>
            <a:spLocks noGrp="1"/>
          </p:cNvSpPr>
          <p:nvPr>
            <p:ph type="sldNum" sz="quarter" idx="10"/>
          </p:nvPr>
        </p:nvSpPr>
        <p:spPr/>
        <p:txBody>
          <a:bodyPr/>
          <a:lstStyle/>
          <a:p>
            <a:fld id="{268081F5-BCAE-E14F-ADC9-39C1CECF30E6}" type="slidenum">
              <a:rPr lang="en-US" smtClean="0"/>
              <a:t>18</a:t>
            </a:fld>
            <a:endParaRPr lang="en-US" dirty="0"/>
          </a:p>
        </p:txBody>
      </p:sp>
    </p:spTree>
    <p:extLst>
      <p:ext uri="{BB962C8B-B14F-4D97-AF65-F5344CB8AC3E}">
        <p14:creationId xmlns:p14="http://schemas.microsoft.com/office/powerpoint/2010/main" val="3236127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pPr defTabSz="466618">
              <a:defRPr/>
            </a:pPr>
            <a:r>
              <a:rPr lang="en-US" b="1" baseline="0" dirty="0"/>
              <a:t>(GO TO NEXT SLIDE)</a:t>
            </a:r>
          </a:p>
          <a:p>
            <a:pPr defTabSz="466618">
              <a:defRPr/>
            </a:pPr>
            <a:r>
              <a:rPr lang="en-US" b="1" baseline="0" dirty="0"/>
              <a:t>5 minutes</a:t>
            </a:r>
          </a:p>
          <a:p>
            <a:endParaRPr lang="en-US" dirty="0"/>
          </a:p>
        </p:txBody>
      </p:sp>
      <p:sp>
        <p:nvSpPr>
          <p:cNvPr id="4" name="Slide Number Placeholder 3"/>
          <p:cNvSpPr>
            <a:spLocks noGrp="1"/>
          </p:cNvSpPr>
          <p:nvPr>
            <p:ph type="sldNum" sz="quarter" idx="10"/>
          </p:nvPr>
        </p:nvSpPr>
        <p:spPr/>
        <p:txBody>
          <a:bodyPr/>
          <a:lstStyle/>
          <a:p>
            <a:fld id="{268081F5-BCAE-E14F-ADC9-39C1CECF30E6}" type="slidenum">
              <a:rPr lang="en-US" smtClean="0"/>
              <a:t>19</a:t>
            </a:fld>
            <a:endParaRPr lang="en-US" dirty="0"/>
          </a:p>
        </p:txBody>
      </p:sp>
    </p:spTree>
    <p:extLst>
      <p:ext uri="{BB962C8B-B14F-4D97-AF65-F5344CB8AC3E}">
        <p14:creationId xmlns:p14="http://schemas.microsoft.com/office/powerpoint/2010/main" val="10670733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Structural</a:t>
            </a:r>
            <a:r>
              <a:rPr lang="en-US" baseline="0" dirty="0"/>
              <a:t> Barriers can com in many forms, such as organizational, institutional culture, and many other impediments that are fixed into an institution’s foundation.</a:t>
            </a:r>
          </a:p>
          <a:p>
            <a:r>
              <a:rPr lang="en-US" baseline="0" dirty="0"/>
              <a:t> </a:t>
            </a:r>
            <a:r>
              <a:rPr lang="en-US" b="1" baseline="0" dirty="0"/>
              <a:t>(GO TO NEXT SLIDE)</a:t>
            </a:r>
          </a:p>
          <a:p>
            <a:r>
              <a:rPr lang="en-US" b="1" baseline="0" dirty="0"/>
              <a:t>1 minute</a:t>
            </a:r>
            <a:endParaRPr lang="en-US" b="1" dirty="0"/>
          </a:p>
        </p:txBody>
      </p:sp>
      <p:sp>
        <p:nvSpPr>
          <p:cNvPr id="4" name="Slide Number Placeholder 3"/>
          <p:cNvSpPr>
            <a:spLocks noGrp="1"/>
          </p:cNvSpPr>
          <p:nvPr>
            <p:ph type="sldNum" sz="quarter" idx="10"/>
          </p:nvPr>
        </p:nvSpPr>
        <p:spPr/>
        <p:txBody>
          <a:bodyPr/>
          <a:lstStyle/>
          <a:p>
            <a:fld id="{268081F5-BCAE-E14F-ADC9-39C1CECF30E6}" type="slidenum">
              <a:rPr lang="en-US" smtClean="0"/>
              <a:t>2</a:t>
            </a:fld>
            <a:endParaRPr lang="en-US" dirty="0"/>
          </a:p>
        </p:txBody>
      </p:sp>
    </p:spTree>
    <p:extLst>
      <p:ext uri="{BB962C8B-B14F-4D97-AF65-F5344CB8AC3E}">
        <p14:creationId xmlns:p14="http://schemas.microsoft.com/office/powerpoint/2010/main" val="36532145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6618">
              <a:defRPr/>
            </a:pPr>
            <a:r>
              <a:rPr lang="en-US" b="1" baseline="0" dirty="0"/>
              <a:t>(GO TO NEXT SLIDE)</a:t>
            </a:r>
          </a:p>
          <a:p>
            <a:pPr defTabSz="466618">
              <a:defRPr/>
            </a:pPr>
            <a:r>
              <a:rPr lang="en-US" b="1" baseline="0" dirty="0"/>
              <a:t>THIS IS ONE IDEA BEING SHARED, THINK ABOUT HOW THIS CAN BE USED LATER </a:t>
            </a:r>
          </a:p>
          <a:p>
            <a:pPr defTabSz="466618">
              <a:defRPr/>
            </a:pPr>
            <a:r>
              <a:rPr lang="en-US" b="1" baseline="0" dirty="0"/>
              <a:t>15 minutes</a:t>
            </a:r>
          </a:p>
          <a:p>
            <a:r>
              <a:rPr lang="en-US" dirty="0"/>
              <a:t> </a:t>
            </a:r>
          </a:p>
        </p:txBody>
      </p:sp>
      <p:sp>
        <p:nvSpPr>
          <p:cNvPr id="4" name="Slide Number Placeholder 3"/>
          <p:cNvSpPr>
            <a:spLocks noGrp="1"/>
          </p:cNvSpPr>
          <p:nvPr>
            <p:ph type="sldNum" sz="quarter" idx="10"/>
          </p:nvPr>
        </p:nvSpPr>
        <p:spPr/>
        <p:txBody>
          <a:bodyPr/>
          <a:lstStyle/>
          <a:p>
            <a:fld id="{268081F5-BCAE-E14F-ADC9-39C1CECF30E6}" type="slidenum">
              <a:rPr lang="en-US" smtClean="0"/>
              <a:t>20</a:t>
            </a:fld>
            <a:endParaRPr lang="en-US" dirty="0"/>
          </a:p>
        </p:txBody>
      </p:sp>
    </p:spTree>
    <p:extLst>
      <p:ext uri="{BB962C8B-B14F-4D97-AF65-F5344CB8AC3E}">
        <p14:creationId xmlns:p14="http://schemas.microsoft.com/office/powerpoint/2010/main" val="14307725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pPr defTabSz="466618">
              <a:defRPr/>
            </a:pPr>
            <a:r>
              <a:rPr lang="en-US" b="1" baseline="0" dirty="0"/>
              <a:t>(GO TO NEXT SLIDE)</a:t>
            </a:r>
          </a:p>
          <a:p>
            <a:pPr defTabSz="466618">
              <a:defRPr/>
            </a:pPr>
            <a:r>
              <a:rPr lang="en-US" b="1" baseline="0" dirty="0"/>
              <a:t>5 minutes</a:t>
            </a:r>
          </a:p>
          <a:p>
            <a:endParaRPr lang="en-US" dirty="0"/>
          </a:p>
        </p:txBody>
      </p:sp>
      <p:sp>
        <p:nvSpPr>
          <p:cNvPr id="4" name="Slide Number Placeholder 3"/>
          <p:cNvSpPr>
            <a:spLocks noGrp="1"/>
          </p:cNvSpPr>
          <p:nvPr>
            <p:ph type="sldNum" sz="quarter" idx="10"/>
          </p:nvPr>
        </p:nvSpPr>
        <p:spPr/>
        <p:txBody>
          <a:bodyPr/>
          <a:lstStyle/>
          <a:p>
            <a:fld id="{268081F5-BCAE-E14F-ADC9-39C1CECF30E6}" type="slidenum">
              <a:rPr lang="en-US" smtClean="0"/>
              <a:t>21</a:t>
            </a:fld>
            <a:endParaRPr lang="en-US" dirty="0"/>
          </a:p>
        </p:txBody>
      </p:sp>
    </p:spTree>
    <p:extLst>
      <p:ext uri="{BB962C8B-B14F-4D97-AF65-F5344CB8AC3E}">
        <p14:creationId xmlns:p14="http://schemas.microsoft.com/office/powerpoint/2010/main" val="172597185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6618">
              <a:defRPr/>
            </a:pPr>
            <a:r>
              <a:rPr lang="en-US" b="1" baseline="0" dirty="0"/>
              <a:t>(GO TO NEXT SLIDE)</a:t>
            </a:r>
          </a:p>
          <a:p>
            <a:pPr defTabSz="466618">
              <a:defRPr/>
            </a:pPr>
            <a:r>
              <a:rPr lang="en-US" b="1" baseline="0" dirty="0"/>
              <a:t>10 minutes</a:t>
            </a:r>
          </a:p>
          <a:p>
            <a:endParaRPr lang="en-US" dirty="0"/>
          </a:p>
        </p:txBody>
      </p:sp>
      <p:sp>
        <p:nvSpPr>
          <p:cNvPr id="4" name="Slide Number Placeholder 3"/>
          <p:cNvSpPr>
            <a:spLocks noGrp="1"/>
          </p:cNvSpPr>
          <p:nvPr>
            <p:ph type="sldNum" sz="quarter" idx="10"/>
          </p:nvPr>
        </p:nvSpPr>
        <p:spPr/>
        <p:txBody>
          <a:bodyPr/>
          <a:lstStyle/>
          <a:p>
            <a:fld id="{268081F5-BCAE-E14F-ADC9-39C1CECF30E6}" type="slidenum">
              <a:rPr lang="en-US" smtClean="0"/>
              <a:t>22</a:t>
            </a:fld>
            <a:endParaRPr lang="en-US" dirty="0"/>
          </a:p>
        </p:txBody>
      </p:sp>
    </p:spTree>
    <p:extLst>
      <p:ext uri="{BB962C8B-B14F-4D97-AF65-F5344CB8AC3E}">
        <p14:creationId xmlns:p14="http://schemas.microsoft.com/office/powerpoint/2010/main" val="377474037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3 minutes</a:t>
            </a:r>
          </a:p>
        </p:txBody>
      </p:sp>
      <p:sp>
        <p:nvSpPr>
          <p:cNvPr id="4" name="Slide Number Placeholder 3"/>
          <p:cNvSpPr>
            <a:spLocks noGrp="1"/>
          </p:cNvSpPr>
          <p:nvPr>
            <p:ph type="sldNum" sz="quarter" idx="10"/>
          </p:nvPr>
        </p:nvSpPr>
        <p:spPr/>
        <p:txBody>
          <a:bodyPr/>
          <a:lstStyle/>
          <a:p>
            <a:fld id="{268081F5-BCAE-E14F-ADC9-39C1CECF30E6}" type="slidenum">
              <a:rPr lang="en-US" smtClean="0"/>
              <a:t>23</a:t>
            </a:fld>
            <a:endParaRPr lang="en-US" dirty="0"/>
          </a:p>
        </p:txBody>
      </p:sp>
    </p:spTree>
    <p:extLst>
      <p:ext uri="{BB962C8B-B14F-4D97-AF65-F5344CB8AC3E}">
        <p14:creationId xmlns:p14="http://schemas.microsoft.com/office/powerpoint/2010/main" val="27752217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6618">
              <a:defRPr/>
            </a:pPr>
            <a:r>
              <a:rPr lang="en-US" dirty="0"/>
              <a:t>In addition to Structural Barriers, Policy Barriers also can create</a:t>
            </a:r>
            <a:r>
              <a:rPr lang="en-US" baseline="0" dirty="0"/>
              <a:t> challenges for institutions. When thinking about the student life cycle ( Connecting with the Institution/ Entry into the Institution/ Progress and Completion throughout the Institution/ Advancement from the Institution) it becomes clear that there are many instances of inadvertent self-inflicted issues.    </a:t>
            </a:r>
            <a:r>
              <a:rPr lang="en-US" b="1" baseline="0" dirty="0"/>
              <a:t>(GO TO NEXT SLIDE) </a:t>
            </a:r>
          </a:p>
          <a:p>
            <a:pPr defTabSz="466618">
              <a:defRPr/>
            </a:pPr>
            <a:r>
              <a:rPr lang="en-US" b="1" baseline="0" dirty="0"/>
              <a:t>1 minute</a:t>
            </a:r>
            <a:endParaRPr lang="en-US" b="1" dirty="0"/>
          </a:p>
          <a:p>
            <a:endParaRPr lang="en-US" dirty="0"/>
          </a:p>
        </p:txBody>
      </p:sp>
      <p:sp>
        <p:nvSpPr>
          <p:cNvPr id="4" name="Slide Number Placeholder 3"/>
          <p:cNvSpPr>
            <a:spLocks noGrp="1"/>
          </p:cNvSpPr>
          <p:nvPr>
            <p:ph type="sldNum" sz="quarter" idx="10"/>
          </p:nvPr>
        </p:nvSpPr>
        <p:spPr/>
        <p:txBody>
          <a:bodyPr/>
          <a:lstStyle/>
          <a:p>
            <a:fld id="{268081F5-BCAE-E14F-ADC9-39C1CECF30E6}" type="slidenum">
              <a:rPr lang="en-US" smtClean="0"/>
              <a:t>3</a:t>
            </a:fld>
            <a:endParaRPr lang="en-US" dirty="0"/>
          </a:p>
        </p:txBody>
      </p:sp>
    </p:spTree>
    <p:extLst>
      <p:ext uri="{BB962C8B-B14F-4D97-AF65-F5344CB8AC3E}">
        <p14:creationId xmlns:p14="http://schemas.microsoft.com/office/powerpoint/2010/main" val="30544392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And when you get to the crux of the real business of higher education institutions, Pedagogy Barriers too often lead to disconnects that end in stop outs, drop outs or failure. </a:t>
            </a:r>
            <a:r>
              <a:rPr lang="en-US" b="1" baseline="0" dirty="0"/>
              <a:t>(GO TO NEXT SLIDE)</a:t>
            </a:r>
          </a:p>
          <a:p>
            <a:pPr defTabSz="466618">
              <a:defRPr/>
            </a:pPr>
            <a:r>
              <a:rPr lang="en-US" b="1" baseline="0" dirty="0"/>
              <a:t>1 minute</a:t>
            </a:r>
            <a:endParaRPr lang="en-US" b="1" dirty="0"/>
          </a:p>
          <a:p>
            <a:endParaRPr lang="en-US" dirty="0"/>
          </a:p>
        </p:txBody>
      </p:sp>
      <p:sp>
        <p:nvSpPr>
          <p:cNvPr id="4" name="Slide Number Placeholder 3"/>
          <p:cNvSpPr>
            <a:spLocks noGrp="1"/>
          </p:cNvSpPr>
          <p:nvPr>
            <p:ph type="sldNum" sz="quarter" idx="10"/>
          </p:nvPr>
        </p:nvSpPr>
        <p:spPr/>
        <p:txBody>
          <a:bodyPr/>
          <a:lstStyle/>
          <a:p>
            <a:fld id="{268081F5-BCAE-E14F-ADC9-39C1CECF30E6}" type="slidenum">
              <a:rPr lang="en-US" smtClean="0"/>
              <a:t>4</a:t>
            </a:fld>
            <a:endParaRPr lang="en-US" dirty="0"/>
          </a:p>
        </p:txBody>
      </p:sp>
    </p:spTree>
    <p:extLst>
      <p:ext uri="{BB962C8B-B14F-4D97-AF65-F5344CB8AC3E}">
        <p14:creationId xmlns:p14="http://schemas.microsoft.com/office/powerpoint/2010/main" val="42805871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But,</a:t>
            </a:r>
            <a:r>
              <a:rPr lang="en-US" baseline="0" dirty="0"/>
              <a:t> we can achieve a better balance if our lessons engage students in a way that keeps them interacting with one another and involved in the learning process. </a:t>
            </a:r>
            <a:r>
              <a:rPr lang="en-US" b="1" baseline="0" dirty="0"/>
              <a:t>(GO TO NEXT SLIDE)</a:t>
            </a:r>
          </a:p>
          <a:p>
            <a:pPr defTabSz="466618">
              <a:defRPr/>
            </a:pPr>
            <a:r>
              <a:rPr lang="en-US" b="1" baseline="0" dirty="0"/>
              <a:t>1 minute</a:t>
            </a:r>
            <a:endParaRPr lang="en-US" b="1" dirty="0"/>
          </a:p>
          <a:p>
            <a:endParaRPr lang="en-US" dirty="0"/>
          </a:p>
        </p:txBody>
      </p:sp>
      <p:sp>
        <p:nvSpPr>
          <p:cNvPr id="4" name="Slide Number Placeholder 3"/>
          <p:cNvSpPr>
            <a:spLocks noGrp="1"/>
          </p:cNvSpPr>
          <p:nvPr>
            <p:ph type="sldNum" sz="quarter" idx="10"/>
          </p:nvPr>
        </p:nvSpPr>
        <p:spPr/>
        <p:txBody>
          <a:bodyPr/>
          <a:lstStyle/>
          <a:p>
            <a:fld id="{268081F5-BCAE-E14F-ADC9-39C1CECF30E6}" type="slidenum">
              <a:rPr lang="en-US" smtClean="0"/>
              <a:t>5</a:t>
            </a:fld>
            <a:endParaRPr lang="en-US" dirty="0"/>
          </a:p>
        </p:txBody>
      </p:sp>
    </p:spTree>
    <p:extLst>
      <p:ext uri="{BB962C8B-B14F-4D97-AF65-F5344CB8AC3E}">
        <p14:creationId xmlns:p14="http://schemas.microsoft.com/office/powerpoint/2010/main" val="34532458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thinking</a:t>
            </a:r>
            <a:r>
              <a:rPr lang="en-US" baseline="0" dirty="0"/>
              <a:t> about removing barriers, we must think about the desired outcomes  – “The Why”. Here is a model that you may find to be useful as we go through today’s workshop. It is an adaptation of Allen </a:t>
            </a:r>
            <a:r>
              <a:rPr lang="en-US" baseline="0" dirty="0" err="1"/>
              <a:t>Goben’s</a:t>
            </a:r>
            <a:r>
              <a:rPr lang="en-US" baseline="0" dirty="0"/>
              <a:t> “Needs, Goals, Barriers, and Solutions” Framework for change. In this variation, Solutions is replaced by Big Ideas, of which you will be charged with developing deliverables following today’s workshop as you return to your respective institutions. </a:t>
            </a:r>
            <a:r>
              <a:rPr lang="en-US" b="1" baseline="0" dirty="0"/>
              <a:t>(GO TO NEXT SLIDE)</a:t>
            </a:r>
          </a:p>
          <a:p>
            <a:pPr defTabSz="466618">
              <a:defRPr/>
            </a:pPr>
            <a:r>
              <a:rPr lang="en-US" b="1" baseline="0" dirty="0"/>
              <a:t>1 minute</a:t>
            </a:r>
            <a:endParaRPr lang="en-US" b="1" dirty="0"/>
          </a:p>
          <a:p>
            <a:endParaRPr lang="en-US" dirty="0"/>
          </a:p>
        </p:txBody>
      </p:sp>
      <p:sp>
        <p:nvSpPr>
          <p:cNvPr id="4" name="Slide Number Placeholder 3"/>
          <p:cNvSpPr>
            <a:spLocks noGrp="1"/>
          </p:cNvSpPr>
          <p:nvPr>
            <p:ph type="sldNum" sz="quarter" idx="10"/>
          </p:nvPr>
        </p:nvSpPr>
        <p:spPr/>
        <p:txBody>
          <a:bodyPr/>
          <a:lstStyle/>
          <a:p>
            <a:fld id="{4138DBD6-84E1-4C75-BE81-7420E901E8B2}" type="slidenum">
              <a:rPr lang="en-US" smtClean="0"/>
              <a:t>6</a:t>
            </a:fld>
            <a:endParaRPr lang="en-US" dirty="0"/>
          </a:p>
        </p:txBody>
      </p:sp>
    </p:spTree>
    <p:extLst>
      <p:ext uri="{BB962C8B-B14F-4D97-AF65-F5344CB8AC3E}">
        <p14:creationId xmlns:p14="http://schemas.microsoft.com/office/powerpoint/2010/main" val="32005412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6618">
              <a:defRPr/>
            </a:pPr>
            <a:r>
              <a:rPr lang="en-US" dirty="0"/>
              <a:t>So, as we think about what </a:t>
            </a:r>
            <a:r>
              <a:rPr lang="en-US" baseline="0" dirty="0"/>
              <a:t> targets for success our institutions have set for completion that are directly impacted by Math and English courses, I would as like for you to take 2 minutes and reflect on these three questions from what you have experienced. Write down a brief response for your own reference later in the session. (READ the QUESTION and </a:t>
            </a:r>
            <a:r>
              <a:rPr lang="en-US" b="1" baseline="0" dirty="0"/>
              <a:t>Pause for 2 minutes, then GO TO NEXT SLIDE)</a:t>
            </a:r>
            <a:endParaRPr lang="en-US" dirty="0"/>
          </a:p>
          <a:p>
            <a:r>
              <a:rPr lang="en-US" b="1" baseline="0" dirty="0"/>
              <a:t>2 minutes</a:t>
            </a:r>
            <a:endParaRPr lang="en-US" b="1" dirty="0"/>
          </a:p>
        </p:txBody>
      </p:sp>
      <p:sp>
        <p:nvSpPr>
          <p:cNvPr id="4" name="Slide Number Placeholder 3"/>
          <p:cNvSpPr>
            <a:spLocks noGrp="1"/>
          </p:cNvSpPr>
          <p:nvPr>
            <p:ph type="sldNum" sz="quarter" idx="10"/>
          </p:nvPr>
        </p:nvSpPr>
        <p:spPr/>
        <p:txBody>
          <a:bodyPr/>
          <a:lstStyle/>
          <a:p>
            <a:fld id="{268081F5-BCAE-E14F-ADC9-39C1CECF30E6}" type="slidenum">
              <a:rPr lang="en-US" smtClean="0"/>
              <a:t>7</a:t>
            </a:fld>
            <a:endParaRPr lang="en-US" dirty="0"/>
          </a:p>
        </p:txBody>
      </p:sp>
    </p:spTree>
    <p:extLst>
      <p:ext uri="{BB962C8B-B14F-4D97-AF65-F5344CB8AC3E}">
        <p14:creationId xmlns:p14="http://schemas.microsoft.com/office/powerpoint/2010/main" val="21266143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6618">
              <a:defRPr/>
            </a:pPr>
            <a:r>
              <a:rPr lang="en-US" dirty="0"/>
              <a:t>Now, look back at what you wrote about the Needs</a:t>
            </a:r>
            <a:r>
              <a:rPr lang="en-US" baseline="0" dirty="0"/>
              <a:t> from the previous slide and think about the Positives and Negatives of those Needs. Are the Needs for students or the institution? Are the Needs remnants of bygone times that your institution just hasn’t updated? What can be changed to better meet your targeted Goals? Please take 1 minute and jot down whatever comes to mind. (</a:t>
            </a:r>
            <a:r>
              <a:rPr lang="en-US" b="1" baseline="0" dirty="0"/>
              <a:t>Pause for 1 minute, then GO TO NEXT SLIDE)</a:t>
            </a:r>
            <a:endParaRPr lang="en-US" dirty="0"/>
          </a:p>
          <a:p>
            <a:endParaRPr lang="en-US" baseline="0" dirty="0"/>
          </a:p>
          <a:p>
            <a:pPr defTabSz="466618">
              <a:defRPr/>
            </a:pPr>
            <a:r>
              <a:rPr lang="en-US" b="1" baseline="0" dirty="0"/>
              <a:t>1 minute</a:t>
            </a:r>
            <a:endParaRPr lang="en-US" b="1" dirty="0"/>
          </a:p>
          <a:p>
            <a:endParaRPr lang="en-US" dirty="0"/>
          </a:p>
        </p:txBody>
      </p:sp>
      <p:sp>
        <p:nvSpPr>
          <p:cNvPr id="4" name="Slide Number Placeholder 3"/>
          <p:cNvSpPr>
            <a:spLocks noGrp="1"/>
          </p:cNvSpPr>
          <p:nvPr>
            <p:ph type="sldNum" sz="quarter" idx="10"/>
          </p:nvPr>
        </p:nvSpPr>
        <p:spPr/>
        <p:txBody>
          <a:bodyPr/>
          <a:lstStyle/>
          <a:p>
            <a:fld id="{268081F5-BCAE-E14F-ADC9-39C1CECF30E6}" type="slidenum">
              <a:rPr lang="en-US" smtClean="0"/>
              <a:t>8</a:t>
            </a:fld>
            <a:endParaRPr lang="en-US" dirty="0"/>
          </a:p>
        </p:txBody>
      </p:sp>
    </p:spTree>
    <p:extLst>
      <p:ext uri="{BB962C8B-B14F-4D97-AF65-F5344CB8AC3E}">
        <p14:creationId xmlns:p14="http://schemas.microsoft.com/office/powerpoint/2010/main" val="9825561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that you have</a:t>
            </a:r>
            <a:r>
              <a:rPr lang="en-US" baseline="0" dirty="0"/>
              <a:t> identified Needs and Goals, think about Why you have certain barriers in Math and English courses. Take a minute and write down the Barriers that you have identified that impact student success in Math and English courses. I will give you a minute to do so.</a:t>
            </a:r>
          </a:p>
          <a:p>
            <a:r>
              <a:rPr lang="en-US" baseline="0" dirty="0"/>
              <a:t> </a:t>
            </a:r>
            <a:r>
              <a:rPr lang="en-US" b="1" baseline="0" dirty="0"/>
              <a:t>(Pause for 1 minute and GO TO NEXT SLIDE)</a:t>
            </a:r>
          </a:p>
          <a:p>
            <a:r>
              <a:rPr lang="en-US" b="1" baseline="0" dirty="0"/>
              <a:t>1 minute</a:t>
            </a:r>
            <a:endParaRPr lang="en-US" b="1" dirty="0"/>
          </a:p>
        </p:txBody>
      </p:sp>
      <p:sp>
        <p:nvSpPr>
          <p:cNvPr id="4" name="Slide Number Placeholder 3"/>
          <p:cNvSpPr>
            <a:spLocks noGrp="1"/>
          </p:cNvSpPr>
          <p:nvPr>
            <p:ph type="sldNum" sz="quarter" idx="10"/>
          </p:nvPr>
        </p:nvSpPr>
        <p:spPr/>
        <p:txBody>
          <a:bodyPr/>
          <a:lstStyle/>
          <a:p>
            <a:fld id="{268081F5-BCAE-E14F-ADC9-39C1CECF30E6}" type="slidenum">
              <a:rPr lang="en-US" smtClean="0"/>
              <a:t>9</a:t>
            </a:fld>
            <a:endParaRPr lang="en-US" dirty="0"/>
          </a:p>
        </p:txBody>
      </p:sp>
    </p:spTree>
    <p:extLst>
      <p:ext uri="{BB962C8B-B14F-4D97-AF65-F5344CB8AC3E}">
        <p14:creationId xmlns:p14="http://schemas.microsoft.com/office/powerpoint/2010/main" val="1478777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9144000" cy="3429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9144000" cy="3429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3720103"/>
            <a:ext cx="5829300" cy="1097280"/>
          </a:xfrm>
        </p:spPr>
        <p:txBody>
          <a:bodyPr anchor="ctr">
            <a:normAutofit/>
          </a:bodyPr>
          <a:lstStyle>
            <a:lvl1pPr algn="r">
              <a:defRPr sz="3750" spc="150" baseline="0"/>
            </a:lvl1pPr>
          </a:lstStyle>
          <a:p>
            <a:r>
              <a:rPr lang="en-US"/>
              <a:t>Click to edit Master title style</a:t>
            </a:r>
            <a:endParaRPr lang="en-US" dirty="0"/>
          </a:p>
        </p:txBody>
      </p:sp>
      <p:sp>
        <p:nvSpPr>
          <p:cNvPr id="3" name="Subtitle 2"/>
          <p:cNvSpPr>
            <a:spLocks noGrp="1"/>
          </p:cNvSpPr>
          <p:nvPr>
            <p:ph type="subTitle" idx="1"/>
          </p:nvPr>
        </p:nvSpPr>
        <p:spPr>
          <a:xfrm>
            <a:off x="6457950" y="3720103"/>
            <a:ext cx="2400300" cy="1097280"/>
          </a:xfrm>
        </p:spPr>
        <p:txBody>
          <a:bodyPr lIns="91440" rIns="91440" anchor="ctr">
            <a:normAutofit/>
          </a:bodyPr>
          <a:lstStyle>
            <a:lvl1pPr marL="0" indent="0" algn="l">
              <a:lnSpc>
                <a:spcPct val="100000"/>
              </a:lnSpc>
              <a:spcBef>
                <a:spcPts val="0"/>
              </a:spcBef>
              <a:buNone/>
              <a:defRPr sz="1350">
                <a:solidFill>
                  <a:schemeClr val="tx1">
                    <a:lumMod val="95000"/>
                    <a:lumOff val="5000"/>
                  </a:schemeClr>
                </a:solidFill>
              </a:defRPr>
            </a:lvl1pPr>
            <a:lvl2pPr marL="342900" indent="0" algn="ctr">
              <a:buNone/>
              <a:defRPr sz="1350"/>
            </a:lvl2pPr>
            <a:lvl3pPr marL="685800" indent="0" algn="ctr">
              <a:buNone/>
              <a:defRPr sz="1350"/>
            </a:lvl3pPr>
            <a:lvl4pPr marL="1028700" indent="0" algn="ctr">
              <a:buNone/>
              <a:defRPr sz="1350"/>
            </a:lvl4pPr>
            <a:lvl5pPr marL="1371600" indent="0" algn="ctr">
              <a:buNone/>
              <a:defRPr sz="1350"/>
            </a:lvl5pPr>
            <a:lvl6pPr marL="1714500" indent="0" algn="ctr">
              <a:buNone/>
              <a:defRPr sz="1350"/>
            </a:lvl6pPr>
            <a:lvl7pPr marL="2057400" indent="0" algn="ctr">
              <a:buNone/>
              <a:defRPr sz="1350"/>
            </a:lvl7pPr>
            <a:lvl8pPr marL="2400300" indent="0" algn="ctr">
              <a:buNone/>
              <a:defRPr sz="1350"/>
            </a:lvl8pPr>
            <a:lvl9pPr marL="2743200" indent="0" algn="ctr">
              <a:buNone/>
              <a:defRPr sz="135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B2C6223B-53D3-4455-8CDA-0A8CD5E4D0A5}" type="datetimeFigureOut">
              <a:rPr lang="en-US" smtClean="0"/>
              <a:t>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DE4280-45A1-BF48-B050-92065C969459}" type="slidenum">
              <a:rPr lang="en-US" smtClean="0"/>
              <a:pPr/>
              <a:t>‹#›</a:t>
            </a:fld>
            <a:endParaRPr lang="en-US" dirty="0"/>
          </a:p>
        </p:txBody>
      </p:sp>
      <p:cxnSp>
        <p:nvCxnSpPr>
          <p:cNvPr id="8" name="Straight Connector 7"/>
          <p:cNvCxnSpPr/>
          <p:nvPr/>
        </p:nvCxnSpPr>
        <p:spPr>
          <a:xfrm flipV="1">
            <a:off x="6290132" y="3948080"/>
            <a:ext cx="0" cy="6858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20109638"/>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2C6223B-53D3-4455-8CDA-0A8CD5E4D0A5}" type="datetimeFigureOut">
              <a:rPr lang="en-US" smtClean="0"/>
              <a:t>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DE4280-45A1-BF48-B050-92065C969459}" type="slidenum">
              <a:rPr lang="en-US" smtClean="0"/>
              <a:pPr/>
              <a:t>‹#›</a:t>
            </a:fld>
            <a:endParaRPr lang="en-US" dirty="0"/>
          </a:p>
        </p:txBody>
      </p:sp>
    </p:spTree>
    <p:extLst>
      <p:ext uri="{BB962C8B-B14F-4D97-AF65-F5344CB8AC3E}">
        <p14:creationId xmlns:p14="http://schemas.microsoft.com/office/powerpoint/2010/main" val="3670271973"/>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571500"/>
            <a:ext cx="1971675" cy="405765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742951" y="571500"/>
            <a:ext cx="5686425" cy="40576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2C6223B-53D3-4455-8CDA-0A8CD5E4D0A5}" type="datetimeFigureOut">
              <a:rPr lang="en-US" smtClean="0"/>
              <a:t>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DE4280-45A1-BF48-B050-92065C969459}" type="slidenum">
              <a:rPr lang="en-US" smtClean="0"/>
              <a:pPr/>
              <a:t>‹#›</a:t>
            </a:fld>
            <a:endParaRPr lang="en-US" dirty="0"/>
          </a:p>
        </p:txBody>
      </p:sp>
      <p:cxnSp>
        <p:nvCxnSpPr>
          <p:cNvPr id="7" name="Straight Connector 6"/>
          <p:cNvCxnSpPr/>
          <p:nvPr/>
        </p:nvCxnSpPr>
        <p:spPr>
          <a:xfrm rot="5400000" flipV="1">
            <a:off x="7543800" y="44447"/>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36407270"/>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er &amp; Footer">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5CDD033C-D368-3A45-9816-87F0B7C5D10B}"/>
              </a:ext>
            </a:extLst>
          </p:cNvPr>
          <p:cNvSpPr>
            <a:spLocks noGrp="1"/>
          </p:cNvSpPr>
          <p:nvPr>
            <p:ph type="sldNum" sz="quarter" idx="4"/>
          </p:nvPr>
        </p:nvSpPr>
        <p:spPr>
          <a:xfrm>
            <a:off x="8099469" y="4907342"/>
            <a:ext cx="831761" cy="104836"/>
          </a:xfrm>
          <a:prstGeom prst="rect">
            <a:avLst/>
          </a:prstGeom>
        </p:spPr>
        <p:txBody>
          <a:bodyPr vert="horz" lIns="91440" tIns="45720" rIns="91440" bIns="45720" rtlCol="0" anchor="ctr"/>
          <a:lstStyle>
            <a:lvl1pPr algn="r">
              <a:defRPr sz="1200" b="0" i="0">
                <a:solidFill>
                  <a:schemeClr val="bg1"/>
                </a:solidFill>
                <a:latin typeface="Calibri" panose="020F0502020204030204" pitchFamily="34" charset="0"/>
                <a:cs typeface="Calibri" panose="020F0502020204030204" pitchFamily="34" charset="0"/>
              </a:defRPr>
            </a:lvl1pPr>
          </a:lstStyle>
          <a:p>
            <a:fld id="{FEDE4280-45A1-BF48-B050-92065C969459}" type="slidenum">
              <a:rPr lang="en-US" smtClean="0"/>
              <a:pPr/>
              <a:t>‹#›</a:t>
            </a:fld>
            <a:endParaRPr lang="en-US" dirty="0"/>
          </a:p>
        </p:txBody>
      </p:sp>
    </p:spTree>
    <p:extLst>
      <p:ext uri="{BB962C8B-B14F-4D97-AF65-F5344CB8AC3E}">
        <p14:creationId xmlns:p14="http://schemas.microsoft.com/office/powerpoint/2010/main" val="1531615976"/>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Main 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B965F4-97B2-BA45-ACCF-7F0A3C5D6F72}"/>
              </a:ext>
            </a:extLst>
          </p:cNvPr>
          <p:cNvSpPr>
            <a:spLocks noGrp="1"/>
          </p:cNvSpPr>
          <p:nvPr>
            <p:ph type="ctrTitle" hasCustomPrompt="1"/>
          </p:nvPr>
        </p:nvSpPr>
        <p:spPr>
          <a:xfrm>
            <a:off x="481148" y="651272"/>
            <a:ext cx="7887789" cy="1170804"/>
          </a:xfrm>
          <a:prstGeom prst="rect">
            <a:avLst/>
          </a:prstGeom>
        </p:spPr>
        <p:txBody>
          <a:bodyPr anchor="ctr" anchorCtr="0"/>
          <a:lstStyle>
            <a:lvl1pPr algn="l">
              <a:defRPr sz="4500" b="0" i="0">
                <a:latin typeface="Calibri Light" panose="020F0302020204030204" pitchFamily="34" charset="0"/>
                <a:cs typeface="Calibri Light" panose="020F0302020204030204" pitchFamily="34" charset="0"/>
              </a:defRPr>
            </a:lvl1pPr>
          </a:lstStyle>
          <a:p>
            <a:r>
              <a:rPr lang="en-US" dirty="0"/>
              <a:t>Click to add title</a:t>
            </a:r>
          </a:p>
        </p:txBody>
      </p:sp>
      <p:sp>
        <p:nvSpPr>
          <p:cNvPr id="3" name="Subtitle 2">
            <a:extLst>
              <a:ext uri="{FF2B5EF4-FFF2-40B4-BE49-F238E27FC236}">
                <a16:creationId xmlns:a16="http://schemas.microsoft.com/office/drawing/2014/main" id="{184BEB1E-2E07-3B4D-948D-5D294CF097B0}"/>
              </a:ext>
            </a:extLst>
          </p:cNvPr>
          <p:cNvSpPr>
            <a:spLocks noGrp="1"/>
          </p:cNvSpPr>
          <p:nvPr>
            <p:ph type="subTitle" idx="1" hasCustomPrompt="1"/>
          </p:nvPr>
        </p:nvSpPr>
        <p:spPr>
          <a:xfrm>
            <a:off x="481147" y="2929364"/>
            <a:ext cx="6858000" cy="273844"/>
          </a:xfrm>
          <a:prstGeom prst="rect">
            <a:avLst/>
          </a:prstGeom>
        </p:spPr>
        <p:txBody>
          <a:bodyPr/>
          <a:lstStyle>
            <a:lvl1pPr marL="0" indent="0" algn="l">
              <a:buNone/>
              <a:defRPr lang="en-US" sz="1800" b="0" i="0" kern="1200" smtClean="0">
                <a:solidFill>
                  <a:schemeClr val="tx2"/>
                </a:solidFill>
                <a:latin typeface="Calibri Light" panose="020F0302020204030204" pitchFamily="34" charset="0"/>
                <a:ea typeface="+mn-ea"/>
                <a:cs typeface="Calibri Light" panose="020F030202020403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add presenter name and title</a:t>
            </a:r>
          </a:p>
        </p:txBody>
      </p:sp>
      <p:cxnSp>
        <p:nvCxnSpPr>
          <p:cNvPr id="11" name="Straight Connector 10">
            <a:extLst>
              <a:ext uri="{FF2B5EF4-FFF2-40B4-BE49-F238E27FC236}">
                <a16:creationId xmlns:a16="http://schemas.microsoft.com/office/drawing/2014/main" id="{7F1BB350-E53C-C742-A9C7-927472D526D2}"/>
              </a:ext>
            </a:extLst>
          </p:cNvPr>
          <p:cNvCxnSpPr/>
          <p:nvPr userDrawn="1"/>
        </p:nvCxnSpPr>
        <p:spPr>
          <a:xfrm>
            <a:off x="418012" y="2597876"/>
            <a:ext cx="8046720" cy="0"/>
          </a:xfrm>
          <a:prstGeom prst="line">
            <a:avLst/>
          </a:prstGeom>
          <a:ln w="19050">
            <a:solidFill>
              <a:schemeClr val="accent3"/>
            </a:solidFill>
            <a:prstDash val="sysDot"/>
          </a:ln>
        </p:spPr>
        <p:style>
          <a:lnRef idx="1">
            <a:schemeClr val="accent1"/>
          </a:lnRef>
          <a:fillRef idx="0">
            <a:schemeClr val="accent1"/>
          </a:fillRef>
          <a:effectRef idx="0">
            <a:schemeClr val="accent1"/>
          </a:effectRef>
          <a:fontRef idx="minor">
            <a:schemeClr val="tx1"/>
          </a:fontRef>
        </p:style>
      </p:cxnSp>
      <p:sp>
        <p:nvSpPr>
          <p:cNvPr id="6" name="Text Placeholder 5">
            <a:extLst>
              <a:ext uri="{FF2B5EF4-FFF2-40B4-BE49-F238E27FC236}">
                <a16:creationId xmlns:a16="http://schemas.microsoft.com/office/drawing/2014/main" id="{7C44B72A-6FA0-D747-98DB-6FFA48FD7C49}"/>
              </a:ext>
            </a:extLst>
          </p:cNvPr>
          <p:cNvSpPr>
            <a:spLocks noGrp="1"/>
          </p:cNvSpPr>
          <p:nvPr>
            <p:ph type="body" sz="quarter" idx="10" hasCustomPrompt="1"/>
          </p:nvPr>
        </p:nvSpPr>
        <p:spPr>
          <a:xfrm>
            <a:off x="481147" y="3321845"/>
            <a:ext cx="6921500" cy="273843"/>
          </a:xfrm>
        </p:spPr>
        <p:txBody>
          <a:bodyPr>
            <a:normAutofit/>
          </a:bodyPr>
          <a:lstStyle>
            <a:lvl1pPr marL="0" indent="0">
              <a:buNone/>
              <a:defRPr lang="en-US" sz="1800" b="0" i="0" kern="1200" dirty="0" smtClean="0">
                <a:solidFill>
                  <a:schemeClr val="tx2"/>
                </a:solidFill>
                <a:latin typeface="Calibri Light" panose="020F0302020204030204" pitchFamily="34" charset="0"/>
                <a:ea typeface="+mn-ea"/>
                <a:cs typeface="Calibri Light" panose="020F0302020204030204" pitchFamily="34" charset="0"/>
              </a:defRPr>
            </a:lvl1pPr>
          </a:lstStyle>
          <a:p>
            <a:pPr lvl="0"/>
            <a:r>
              <a:rPr lang="en-US" dirty="0"/>
              <a:t>Click to add date</a:t>
            </a:r>
          </a:p>
        </p:txBody>
      </p:sp>
      <p:sp>
        <p:nvSpPr>
          <p:cNvPr id="9" name="Text Placeholder 8">
            <a:extLst>
              <a:ext uri="{FF2B5EF4-FFF2-40B4-BE49-F238E27FC236}">
                <a16:creationId xmlns:a16="http://schemas.microsoft.com/office/drawing/2014/main" id="{CE1799E0-E37E-BB4C-909E-909A2BFFE7BA}"/>
              </a:ext>
            </a:extLst>
          </p:cNvPr>
          <p:cNvSpPr>
            <a:spLocks noGrp="1"/>
          </p:cNvSpPr>
          <p:nvPr>
            <p:ph type="body" sz="quarter" idx="11" hasCustomPrompt="1"/>
          </p:nvPr>
        </p:nvSpPr>
        <p:spPr>
          <a:xfrm>
            <a:off x="481014" y="1943100"/>
            <a:ext cx="7888287" cy="484585"/>
          </a:xfrm>
        </p:spPr>
        <p:txBody>
          <a:bodyPr/>
          <a:lstStyle>
            <a:lvl1pPr>
              <a:defRPr sz="3200" b="0" i="0">
                <a:solidFill>
                  <a:srgbClr val="E86C1F"/>
                </a:solidFill>
                <a:latin typeface="Calibri Light" panose="020F0302020204030204" pitchFamily="34" charset="0"/>
                <a:cs typeface="Calibri Light" panose="020F0302020204030204" pitchFamily="34" charset="0"/>
              </a:defRPr>
            </a:lvl1pPr>
            <a:lvl2pPr>
              <a:defRPr b="1" i="0">
                <a:latin typeface="Calibri" panose="020F0502020204030204" pitchFamily="34" charset="0"/>
                <a:cs typeface="Calibri" panose="020F0502020204030204" pitchFamily="34" charset="0"/>
              </a:defRPr>
            </a:lvl2pPr>
          </a:lstStyle>
          <a:p>
            <a:pPr lvl="0"/>
            <a:r>
              <a:rPr lang="en-US" dirty="0"/>
              <a:t>Click to add subtitle</a:t>
            </a:r>
          </a:p>
          <a:p>
            <a:pPr lvl="1"/>
            <a:endParaRPr lang="en-US" dirty="0"/>
          </a:p>
        </p:txBody>
      </p:sp>
      <p:sp>
        <p:nvSpPr>
          <p:cNvPr id="8" name="Slide Number Placeholder 5">
            <a:extLst>
              <a:ext uri="{FF2B5EF4-FFF2-40B4-BE49-F238E27FC236}">
                <a16:creationId xmlns:a16="http://schemas.microsoft.com/office/drawing/2014/main" id="{51BAE9A4-0AA3-E34A-B94E-4E585A95D588}"/>
              </a:ext>
            </a:extLst>
          </p:cNvPr>
          <p:cNvSpPr>
            <a:spLocks noGrp="1"/>
          </p:cNvSpPr>
          <p:nvPr>
            <p:ph type="sldNum" sz="quarter" idx="4"/>
          </p:nvPr>
        </p:nvSpPr>
        <p:spPr>
          <a:xfrm>
            <a:off x="8099469" y="4907342"/>
            <a:ext cx="831761" cy="104836"/>
          </a:xfrm>
          <a:prstGeom prst="rect">
            <a:avLst/>
          </a:prstGeom>
        </p:spPr>
        <p:txBody>
          <a:bodyPr vert="horz" lIns="91440" tIns="45720" rIns="91440" bIns="45720" rtlCol="0" anchor="ctr"/>
          <a:lstStyle>
            <a:lvl1pPr algn="r">
              <a:defRPr sz="1200" b="0" i="0">
                <a:solidFill>
                  <a:schemeClr val="bg1"/>
                </a:solidFill>
                <a:latin typeface="Calibri" panose="020F0502020204030204" pitchFamily="34" charset="0"/>
                <a:cs typeface="Calibri" panose="020F0502020204030204" pitchFamily="34" charset="0"/>
              </a:defRPr>
            </a:lvl1pPr>
          </a:lstStyle>
          <a:p>
            <a:fld id="{FEDE4280-45A1-BF48-B050-92065C969459}" type="slidenum">
              <a:rPr lang="en-US" smtClean="0"/>
              <a:pPr/>
              <a:t>‹#›</a:t>
            </a:fld>
            <a:endParaRPr lang="en-US" dirty="0"/>
          </a:p>
        </p:txBody>
      </p:sp>
    </p:spTree>
    <p:extLst>
      <p:ext uri="{BB962C8B-B14F-4D97-AF65-F5344CB8AC3E}">
        <p14:creationId xmlns:p14="http://schemas.microsoft.com/office/powerpoint/2010/main" val="38638275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Content Columns">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6A8C74C-A047-C34A-9986-DC7927BF057E}"/>
              </a:ext>
            </a:extLst>
          </p:cNvPr>
          <p:cNvSpPr>
            <a:spLocks noGrp="1"/>
          </p:cNvSpPr>
          <p:nvPr>
            <p:ph sz="half" idx="1" hasCustomPrompt="1"/>
          </p:nvPr>
        </p:nvSpPr>
        <p:spPr>
          <a:xfrm>
            <a:off x="628650" y="884284"/>
            <a:ext cx="3778458" cy="3729092"/>
          </a:xfrm>
          <a:prstGeom prst="rect">
            <a:avLst/>
          </a:prstGeom>
        </p:spPr>
        <p:txBody>
          <a:bodyPr/>
          <a:lstStyle>
            <a:lvl1pPr>
              <a:defRPr b="0" i="0">
                <a:solidFill>
                  <a:srgbClr val="E86C1F"/>
                </a:solidFill>
                <a:latin typeface="Calibri Light" panose="020F0302020204030204" pitchFamily="34" charset="0"/>
                <a:cs typeface="Calibri Light" panose="020F0302020204030204" pitchFamily="34" charset="0"/>
              </a:defRPr>
            </a:lvl1pPr>
            <a:lvl2pPr>
              <a:defRPr b="1"/>
            </a:lvl2pPr>
            <a:lvl3pPr marL="347663" indent="0">
              <a:buNone/>
              <a:defRPr b="1" i="0">
                <a:solidFill>
                  <a:schemeClr val="tx2"/>
                </a:solidFill>
                <a:latin typeface="Calibri" panose="020F0502020204030204" pitchFamily="34" charset="0"/>
                <a:cs typeface="Calibri" panose="020F0502020204030204" pitchFamily="34" charset="0"/>
              </a:defRPr>
            </a:lvl3pPr>
            <a:lvl5pPr marL="346075" indent="0">
              <a:buNone/>
              <a:defRPr b="0" i="0">
                <a:solidFill>
                  <a:schemeClr val="tx2"/>
                </a:solidFill>
                <a:latin typeface="Calibri Light" panose="020F0302020204030204" pitchFamily="34" charset="0"/>
                <a:cs typeface="Calibri Light" panose="020F0302020204030204" pitchFamily="34" charset="0"/>
              </a:defRPr>
            </a:lvl5pPr>
          </a:lstStyle>
          <a:p>
            <a:pPr lvl="0"/>
            <a:r>
              <a:rPr lang="en-US" dirty="0"/>
              <a:t>Heading text</a:t>
            </a:r>
          </a:p>
          <a:p>
            <a:pPr lvl="2"/>
            <a:r>
              <a:rPr lang="en-US" dirty="0"/>
              <a:t>Body or subhead text (bold)</a:t>
            </a:r>
          </a:p>
          <a:p>
            <a:pPr lvl="4"/>
            <a:r>
              <a:rPr lang="en-US" dirty="0"/>
              <a:t>Body text</a:t>
            </a:r>
          </a:p>
        </p:txBody>
      </p:sp>
      <p:sp>
        <p:nvSpPr>
          <p:cNvPr id="4" name="Content Placeholder 3">
            <a:extLst>
              <a:ext uri="{FF2B5EF4-FFF2-40B4-BE49-F238E27FC236}">
                <a16:creationId xmlns:a16="http://schemas.microsoft.com/office/drawing/2014/main" id="{176103F4-FA38-9A4E-8614-8783B099138D}"/>
              </a:ext>
            </a:extLst>
          </p:cNvPr>
          <p:cNvSpPr>
            <a:spLocks noGrp="1"/>
          </p:cNvSpPr>
          <p:nvPr>
            <p:ph sz="half" idx="2" hasCustomPrompt="1"/>
          </p:nvPr>
        </p:nvSpPr>
        <p:spPr>
          <a:xfrm>
            <a:off x="4629150" y="884284"/>
            <a:ext cx="3650783" cy="3729092"/>
          </a:xfrm>
          <a:prstGeom prst="rect">
            <a:avLst/>
          </a:prstGeom>
        </p:spPr>
        <p:txBody>
          <a:bodyPr/>
          <a:lstStyle>
            <a:lvl1pPr>
              <a:defRPr b="0" i="0">
                <a:solidFill>
                  <a:srgbClr val="E86C1F"/>
                </a:solidFill>
                <a:latin typeface="Calibri Light" panose="020F0302020204030204" pitchFamily="34" charset="0"/>
                <a:cs typeface="Calibri Light" panose="020F0302020204030204" pitchFamily="34" charset="0"/>
              </a:defRPr>
            </a:lvl1pPr>
            <a:lvl2pPr>
              <a:defRPr b="1"/>
            </a:lvl2pPr>
            <a:lvl3pPr marL="347663" indent="0">
              <a:buNone/>
              <a:defRPr b="1">
                <a:solidFill>
                  <a:schemeClr val="tx2"/>
                </a:solidFill>
                <a:latin typeface="Calibri" panose="020F0502020204030204" pitchFamily="34" charset="0"/>
                <a:cs typeface="Calibri" panose="020F0502020204030204" pitchFamily="34" charset="0"/>
              </a:defRPr>
            </a:lvl3pPr>
            <a:lvl5pPr marL="346075" indent="0">
              <a:buNone/>
              <a:defRPr b="0" i="0">
                <a:solidFill>
                  <a:schemeClr val="tx2"/>
                </a:solidFill>
                <a:latin typeface="Calibri Light" panose="020F0302020204030204" pitchFamily="34" charset="0"/>
                <a:cs typeface="Calibri Light" panose="020F0302020204030204" pitchFamily="34" charset="0"/>
              </a:defRPr>
            </a:lvl5pPr>
          </a:lstStyle>
          <a:p>
            <a:pPr lvl="0"/>
            <a:r>
              <a:rPr lang="en-US" dirty="0"/>
              <a:t>Heading text</a:t>
            </a:r>
          </a:p>
          <a:p>
            <a:pPr lvl="2"/>
            <a:r>
              <a:rPr lang="en-US" dirty="0"/>
              <a:t>Body or subhead text (bold)</a:t>
            </a:r>
          </a:p>
          <a:p>
            <a:pPr lvl="4"/>
            <a:r>
              <a:rPr lang="en-US" dirty="0"/>
              <a:t>Body text</a:t>
            </a:r>
          </a:p>
          <a:p>
            <a:pPr lvl="4"/>
            <a:endParaRPr lang="en-US" dirty="0"/>
          </a:p>
        </p:txBody>
      </p:sp>
      <p:sp>
        <p:nvSpPr>
          <p:cNvPr id="8" name="Title 1">
            <a:extLst>
              <a:ext uri="{FF2B5EF4-FFF2-40B4-BE49-F238E27FC236}">
                <a16:creationId xmlns:a16="http://schemas.microsoft.com/office/drawing/2014/main" id="{55BB4E3B-89CF-3C4A-BAE4-45CF44B0E3B9}"/>
              </a:ext>
            </a:extLst>
          </p:cNvPr>
          <p:cNvSpPr>
            <a:spLocks noGrp="1"/>
          </p:cNvSpPr>
          <p:nvPr>
            <p:ph type="title" hasCustomPrompt="1"/>
          </p:nvPr>
        </p:nvSpPr>
        <p:spPr>
          <a:xfrm>
            <a:off x="628650" y="530124"/>
            <a:ext cx="7886700" cy="236933"/>
          </a:xfrm>
          <a:prstGeom prst="rect">
            <a:avLst/>
          </a:prstGeom>
        </p:spPr>
        <p:txBody>
          <a:bodyPr>
            <a:noAutofit/>
          </a:bodyPr>
          <a:lstStyle>
            <a:lvl1pPr>
              <a:defRPr sz="2800" b="0" i="0">
                <a:latin typeface="Calibri Light" panose="020F0302020204030204" pitchFamily="34" charset="0"/>
                <a:cs typeface="Calibri Light" panose="020F0302020204030204" pitchFamily="34" charset="0"/>
              </a:defRPr>
            </a:lvl1pPr>
          </a:lstStyle>
          <a:p>
            <a:r>
              <a:rPr lang="en-US" dirty="0"/>
              <a:t>Click to add slide title</a:t>
            </a:r>
          </a:p>
        </p:txBody>
      </p:sp>
      <p:sp>
        <p:nvSpPr>
          <p:cNvPr id="6" name="Slide Number Placeholder 5">
            <a:extLst>
              <a:ext uri="{FF2B5EF4-FFF2-40B4-BE49-F238E27FC236}">
                <a16:creationId xmlns:a16="http://schemas.microsoft.com/office/drawing/2014/main" id="{871E3815-0AF1-8243-9197-22BD39514335}"/>
              </a:ext>
            </a:extLst>
          </p:cNvPr>
          <p:cNvSpPr>
            <a:spLocks noGrp="1"/>
          </p:cNvSpPr>
          <p:nvPr>
            <p:ph type="sldNum" sz="quarter" idx="4"/>
          </p:nvPr>
        </p:nvSpPr>
        <p:spPr>
          <a:xfrm>
            <a:off x="8099469" y="4907342"/>
            <a:ext cx="831761" cy="104836"/>
          </a:xfrm>
          <a:prstGeom prst="rect">
            <a:avLst/>
          </a:prstGeom>
        </p:spPr>
        <p:txBody>
          <a:bodyPr vert="horz" lIns="91440" tIns="45720" rIns="91440" bIns="45720" rtlCol="0" anchor="ctr"/>
          <a:lstStyle>
            <a:lvl1pPr algn="r">
              <a:defRPr sz="1200" b="0" i="0">
                <a:solidFill>
                  <a:schemeClr val="bg1"/>
                </a:solidFill>
                <a:latin typeface="Calibri" panose="020F0502020204030204" pitchFamily="34" charset="0"/>
                <a:cs typeface="Calibri" panose="020F0502020204030204" pitchFamily="34" charset="0"/>
              </a:defRPr>
            </a:lvl1pPr>
          </a:lstStyle>
          <a:p>
            <a:fld id="{FEDE4280-45A1-BF48-B050-92065C969459}" type="slidenum">
              <a:rPr lang="en-US" smtClean="0"/>
              <a:pPr/>
              <a:t>‹#›</a:t>
            </a:fld>
            <a:endParaRPr lang="en-US" dirty="0"/>
          </a:p>
        </p:txBody>
      </p:sp>
    </p:spTree>
    <p:extLst>
      <p:ext uri="{BB962C8B-B14F-4D97-AF65-F5344CB8AC3E}">
        <p14:creationId xmlns:p14="http://schemas.microsoft.com/office/powerpoint/2010/main" val="25506143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wo Content Columns w/ Titles">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57D8847-3FEF-E041-B365-8D894026FF3D}"/>
              </a:ext>
            </a:extLst>
          </p:cNvPr>
          <p:cNvSpPr>
            <a:spLocks noGrp="1"/>
          </p:cNvSpPr>
          <p:nvPr>
            <p:ph type="body" idx="1" hasCustomPrompt="1"/>
          </p:nvPr>
        </p:nvSpPr>
        <p:spPr>
          <a:xfrm>
            <a:off x="629842" y="877631"/>
            <a:ext cx="3868340" cy="617934"/>
          </a:xfrm>
          <a:prstGeom prst="rect">
            <a:avLst/>
          </a:prstGeom>
        </p:spPr>
        <p:txBody>
          <a:bodyPr anchor="ctr" anchorCtr="0">
            <a:normAutofit/>
          </a:bodyPr>
          <a:lstStyle>
            <a:lvl1pPr marL="0" indent="0">
              <a:buNone/>
              <a:defRPr sz="2400" b="1">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add column title</a:t>
            </a:r>
          </a:p>
        </p:txBody>
      </p:sp>
      <p:sp>
        <p:nvSpPr>
          <p:cNvPr id="4" name="Content Placeholder 3">
            <a:extLst>
              <a:ext uri="{FF2B5EF4-FFF2-40B4-BE49-F238E27FC236}">
                <a16:creationId xmlns:a16="http://schemas.microsoft.com/office/drawing/2014/main" id="{4A0590D3-7E49-C549-B089-B89CF1F6048E}"/>
              </a:ext>
            </a:extLst>
          </p:cNvPr>
          <p:cNvSpPr>
            <a:spLocks noGrp="1"/>
          </p:cNvSpPr>
          <p:nvPr>
            <p:ph sz="half" idx="2" hasCustomPrompt="1"/>
          </p:nvPr>
        </p:nvSpPr>
        <p:spPr>
          <a:xfrm>
            <a:off x="629842" y="1582892"/>
            <a:ext cx="3868340" cy="3059356"/>
          </a:xfrm>
          <a:prstGeom prst="rect">
            <a:avLst/>
          </a:prstGeom>
        </p:spPr>
        <p:txBody>
          <a:bodyPr/>
          <a:lstStyle>
            <a:lvl1pPr>
              <a:defRPr>
                <a:solidFill>
                  <a:srgbClr val="E86C1F"/>
                </a:solidFill>
              </a:defRPr>
            </a:lvl1pPr>
            <a:lvl2pPr>
              <a:defRPr b="1"/>
            </a:lvl2pPr>
            <a:lvl3pPr marL="347663" indent="0">
              <a:buNone/>
              <a:defRPr b="1">
                <a:solidFill>
                  <a:schemeClr val="tx2"/>
                </a:solidFill>
                <a:latin typeface="Calibri" panose="020F0502020204030204" pitchFamily="34" charset="0"/>
                <a:cs typeface="Calibri" panose="020F0502020204030204" pitchFamily="34" charset="0"/>
              </a:defRPr>
            </a:lvl3pPr>
            <a:lvl5pPr marL="346075" indent="0">
              <a:buNone/>
              <a:defRPr b="0" i="0">
                <a:solidFill>
                  <a:schemeClr val="tx2"/>
                </a:solidFill>
                <a:latin typeface="Calibri Light" panose="020F0302020204030204" pitchFamily="34" charset="0"/>
                <a:cs typeface="Calibri Light" panose="020F0302020204030204" pitchFamily="34" charset="0"/>
              </a:defRPr>
            </a:lvl5pPr>
          </a:lstStyle>
          <a:p>
            <a:pPr lvl="0"/>
            <a:r>
              <a:rPr lang="en-US" dirty="0"/>
              <a:t>Heading text</a:t>
            </a:r>
          </a:p>
          <a:p>
            <a:pPr lvl="2"/>
            <a:r>
              <a:rPr lang="en-US" dirty="0"/>
              <a:t>Body or subhead text (bold)</a:t>
            </a:r>
          </a:p>
          <a:p>
            <a:pPr lvl="4"/>
            <a:r>
              <a:rPr lang="en-US" dirty="0"/>
              <a:t>Body text</a:t>
            </a:r>
          </a:p>
        </p:txBody>
      </p:sp>
      <p:sp>
        <p:nvSpPr>
          <p:cNvPr id="5" name="Text Placeholder 4">
            <a:extLst>
              <a:ext uri="{FF2B5EF4-FFF2-40B4-BE49-F238E27FC236}">
                <a16:creationId xmlns:a16="http://schemas.microsoft.com/office/drawing/2014/main" id="{6A603299-7E26-C04D-B3A9-86415BDD9750}"/>
              </a:ext>
            </a:extLst>
          </p:cNvPr>
          <p:cNvSpPr>
            <a:spLocks noGrp="1"/>
          </p:cNvSpPr>
          <p:nvPr>
            <p:ph type="body" sz="quarter" idx="3" hasCustomPrompt="1"/>
          </p:nvPr>
        </p:nvSpPr>
        <p:spPr>
          <a:xfrm>
            <a:off x="4629151" y="877631"/>
            <a:ext cx="3887391" cy="617934"/>
          </a:xfrm>
          <a:prstGeom prst="rect">
            <a:avLst/>
          </a:prstGeom>
        </p:spPr>
        <p:txBody>
          <a:bodyPr anchor="ctr" anchorCtr="0">
            <a:normAutofit/>
          </a:bodyPr>
          <a:lstStyle>
            <a:lvl1pPr marL="0" indent="0">
              <a:buNone/>
              <a:defRPr sz="2400" b="1">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add column title</a:t>
            </a:r>
          </a:p>
        </p:txBody>
      </p:sp>
      <p:sp>
        <p:nvSpPr>
          <p:cNvPr id="6" name="Content Placeholder 5">
            <a:extLst>
              <a:ext uri="{FF2B5EF4-FFF2-40B4-BE49-F238E27FC236}">
                <a16:creationId xmlns:a16="http://schemas.microsoft.com/office/drawing/2014/main" id="{98D9F03C-6075-4347-B52C-6A55BEF0B58D}"/>
              </a:ext>
            </a:extLst>
          </p:cNvPr>
          <p:cNvSpPr>
            <a:spLocks noGrp="1"/>
          </p:cNvSpPr>
          <p:nvPr>
            <p:ph sz="quarter" idx="4" hasCustomPrompt="1"/>
          </p:nvPr>
        </p:nvSpPr>
        <p:spPr>
          <a:xfrm>
            <a:off x="4629151" y="1582892"/>
            <a:ext cx="3887391" cy="3059356"/>
          </a:xfrm>
          <a:prstGeom prst="rect">
            <a:avLst/>
          </a:prstGeom>
        </p:spPr>
        <p:txBody>
          <a:bodyPr/>
          <a:lstStyle>
            <a:lvl1pPr>
              <a:defRPr>
                <a:solidFill>
                  <a:srgbClr val="E86C1F"/>
                </a:solidFill>
              </a:defRPr>
            </a:lvl1pPr>
            <a:lvl2pPr>
              <a:defRPr b="1"/>
            </a:lvl2pPr>
            <a:lvl3pPr marL="347663" indent="0">
              <a:buNone/>
              <a:defRPr b="1">
                <a:solidFill>
                  <a:schemeClr val="tx2"/>
                </a:solidFill>
                <a:latin typeface="Calibri" panose="020F0502020204030204" pitchFamily="34" charset="0"/>
                <a:cs typeface="Calibri" panose="020F0502020204030204" pitchFamily="34" charset="0"/>
              </a:defRPr>
            </a:lvl3pPr>
            <a:lvl5pPr marL="346075" indent="0">
              <a:buNone/>
              <a:defRPr b="0" i="0">
                <a:solidFill>
                  <a:schemeClr val="tx2"/>
                </a:solidFill>
                <a:latin typeface="Calibri Light" panose="020F0302020204030204" pitchFamily="34" charset="0"/>
                <a:cs typeface="Calibri Light" panose="020F0302020204030204" pitchFamily="34" charset="0"/>
              </a:defRPr>
            </a:lvl5pPr>
          </a:lstStyle>
          <a:p>
            <a:pPr lvl="0"/>
            <a:r>
              <a:rPr lang="en-US" dirty="0"/>
              <a:t>Heading text</a:t>
            </a:r>
          </a:p>
          <a:p>
            <a:pPr lvl="2"/>
            <a:r>
              <a:rPr lang="en-US" dirty="0"/>
              <a:t>Body or subhead text (bold)</a:t>
            </a:r>
          </a:p>
          <a:p>
            <a:pPr lvl="4"/>
            <a:r>
              <a:rPr lang="en-US" dirty="0"/>
              <a:t>Body text</a:t>
            </a:r>
          </a:p>
        </p:txBody>
      </p:sp>
      <p:sp>
        <p:nvSpPr>
          <p:cNvPr id="10" name="Title 1">
            <a:extLst>
              <a:ext uri="{FF2B5EF4-FFF2-40B4-BE49-F238E27FC236}">
                <a16:creationId xmlns:a16="http://schemas.microsoft.com/office/drawing/2014/main" id="{C81CA8B7-BD5D-FE44-B219-5A02D7DE88DA}"/>
              </a:ext>
            </a:extLst>
          </p:cNvPr>
          <p:cNvSpPr>
            <a:spLocks noGrp="1"/>
          </p:cNvSpPr>
          <p:nvPr>
            <p:ph type="title" hasCustomPrompt="1"/>
          </p:nvPr>
        </p:nvSpPr>
        <p:spPr>
          <a:xfrm>
            <a:off x="628650" y="516435"/>
            <a:ext cx="7886700" cy="236933"/>
          </a:xfrm>
          <a:prstGeom prst="rect">
            <a:avLst/>
          </a:prstGeom>
        </p:spPr>
        <p:txBody>
          <a:bodyPr>
            <a:noAutofit/>
          </a:bodyPr>
          <a:lstStyle>
            <a:lvl1pPr>
              <a:defRPr sz="2800" b="0" i="0">
                <a:latin typeface="Calibri Light" panose="020F0302020204030204" pitchFamily="34" charset="0"/>
                <a:cs typeface="Calibri Light" panose="020F0302020204030204" pitchFamily="34" charset="0"/>
              </a:defRPr>
            </a:lvl1pPr>
          </a:lstStyle>
          <a:p>
            <a:r>
              <a:rPr lang="en-US" dirty="0"/>
              <a:t>Click to add slide title</a:t>
            </a:r>
          </a:p>
        </p:txBody>
      </p:sp>
      <p:sp>
        <p:nvSpPr>
          <p:cNvPr id="8" name="Slide Number Placeholder 5">
            <a:extLst>
              <a:ext uri="{FF2B5EF4-FFF2-40B4-BE49-F238E27FC236}">
                <a16:creationId xmlns:a16="http://schemas.microsoft.com/office/drawing/2014/main" id="{7E7A58E9-8F94-C54E-A8BD-E49D3772E217}"/>
              </a:ext>
            </a:extLst>
          </p:cNvPr>
          <p:cNvSpPr>
            <a:spLocks noGrp="1"/>
          </p:cNvSpPr>
          <p:nvPr>
            <p:ph type="sldNum" sz="quarter" idx="10"/>
          </p:nvPr>
        </p:nvSpPr>
        <p:spPr>
          <a:xfrm>
            <a:off x="8099469" y="4907342"/>
            <a:ext cx="831761" cy="104836"/>
          </a:xfrm>
          <a:prstGeom prst="rect">
            <a:avLst/>
          </a:prstGeom>
        </p:spPr>
        <p:txBody>
          <a:bodyPr vert="horz" lIns="91440" tIns="45720" rIns="91440" bIns="45720" rtlCol="0" anchor="ctr"/>
          <a:lstStyle>
            <a:lvl1pPr algn="r">
              <a:defRPr sz="1200" b="0" i="0">
                <a:solidFill>
                  <a:schemeClr val="bg1"/>
                </a:solidFill>
                <a:latin typeface="Calibri" panose="020F0502020204030204" pitchFamily="34" charset="0"/>
                <a:cs typeface="Calibri" panose="020F0502020204030204" pitchFamily="34" charset="0"/>
              </a:defRPr>
            </a:lvl1pPr>
          </a:lstStyle>
          <a:p>
            <a:fld id="{FEDE4280-45A1-BF48-B050-92065C969459}" type="slidenum">
              <a:rPr lang="en-US" smtClean="0"/>
              <a:pPr/>
              <a:t>‹#›</a:t>
            </a:fld>
            <a:endParaRPr lang="en-US" dirty="0"/>
          </a:p>
        </p:txBody>
      </p:sp>
    </p:spTree>
    <p:extLst>
      <p:ext uri="{BB962C8B-B14F-4D97-AF65-F5344CB8AC3E}">
        <p14:creationId xmlns:p14="http://schemas.microsoft.com/office/powerpoint/2010/main" val="42575261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Large Image with Caption">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DD192F1D-B328-1841-98D1-D73A17476958}"/>
              </a:ext>
            </a:extLst>
          </p:cNvPr>
          <p:cNvSpPr>
            <a:spLocks noGrp="1"/>
          </p:cNvSpPr>
          <p:nvPr>
            <p:ph type="title" hasCustomPrompt="1"/>
          </p:nvPr>
        </p:nvSpPr>
        <p:spPr>
          <a:xfrm>
            <a:off x="557088" y="577681"/>
            <a:ext cx="7886700" cy="236933"/>
          </a:xfrm>
          <a:prstGeom prst="rect">
            <a:avLst/>
          </a:prstGeom>
        </p:spPr>
        <p:txBody>
          <a:bodyPr>
            <a:noAutofit/>
          </a:bodyPr>
          <a:lstStyle>
            <a:lvl1pPr>
              <a:defRPr sz="2800" b="0" i="0">
                <a:latin typeface="Calibri Light" panose="020F0302020204030204" pitchFamily="34" charset="0"/>
                <a:cs typeface="Calibri Light" panose="020F0302020204030204" pitchFamily="34" charset="0"/>
              </a:defRPr>
            </a:lvl1pPr>
          </a:lstStyle>
          <a:p>
            <a:r>
              <a:rPr lang="en-US" dirty="0"/>
              <a:t>Click to add slide title</a:t>
            </a:r>
          </a:p>
        </p:txBody>
      </p:sp>
      <p:sp>
        <p:nvSpPr>
          <p:cNvPr id="3" name="Picture Placeholder 2">
            <a:extLst>
              <a:ext uri="{FF2B5EF4-FFF2-40B4-BE49-F238E27FC236}">
                <a16:creationId xmlns:a16="http://schemas.microsoft.com/office/drawing/2014/main" id="{6F8ED006-EAB9-0644-A0A0-20818302E988}"/>
              </a:ext>
            </a:extLst>
          </p:cNvPr>
          <p:cNvSpPr>
            <a:spLocks noGrp="1"/>
          </p:cNvSpPr>
          <p:nvPr>
            <p:ph type="pic" sz="quarter" idx="10" hasCustomPrompt="1"/>
          </p:nvPr>
        </p:nvSpPr>
        <p:spPr>
          <a:xfrm>
            <a:off x="628650" y="901162"/>
            <a:ext cx="7886700" cy="3280874"/>
          </a:xfrm>
        </p:spPr>
        <p:txBody>
          <a:bodyPr/>
          <a:lstStyle/>
          <a:p>
            <a:r>
              <a:rPr lang="en-US" dirty="0"/>
              <a:t>Click to add large image</a:t>
            </a:r>
          </a:p>
        </p:txBody>
      </p:sp>
      <p:sp>
        <p:nvSpPr>
          <p:cNvPr id="8" name="Slide Number Placeholder 5">
            <a:extLst>
              <a:ext uri="{FF2B5EF4-FFF2-40B4-BE49-F238E27FC236}">
                <a16:creationId xmlns:a16="http://schemas.microsoft.com/office/drawing/2014/main" id="{82C3F286-A421-6245-BC4F-43CCE0D94B4E}"/>
              </a:ext>
            </a:extLst>
          </p:cNvPr>
          <p:cNvSpPr>
            <a:spLocks noGrp="1"/>
          </p:cNvSpPr>
          <p:nvPr>
            <p:ph type="sldNum" sz="quarter" idx="4"/>
          </p:nvPr>
        </p:nvSpPr>
        <p:spPr>
          <a:xfrm>
            <a:off x="8099469" y="4907342"/>
            <a:ext cx="831761" cy="104836"/>
          </a:xfrm>
          <a:prstGeom prst="rect">
            <a:avLst/>
          </a:prstGeom>
        </p:spPr>
        <p:txBody>
          <a:bodyPr vert="horz" lIns="91440" tIns="45720" rIns="91440" bIns="45720" rtlCol="0" anchor="ctr"/>
          <a:lstStyle>
            <a:lvl1pPr algn="r">
              <a:defRPr sz="1200" b="0" i="0">
                <a:solidFill>
                  <a:schemeClr val="bg1"/>
                </a:solidFill>
                <a:latin typeface="Calibri" panose="020F0502020204030204" pitchFamily="34" charset="0"/>
                <a:cs typeface="Calibri" panose="020F0502020204030204" pitchFamily="34" charset="0"/>
              </a:defRPr>
            </a:lvl1pPr>
          </a:lstStyle>
          <a:p>
            <a:fld id="{FEDE4280-45A1-BF48-B050-92065C969459}" type="slidenum">
              <a:rPr lang="en-US" smtClean="0"/>
              <a:pPr/>
              <a:t>‹#›</a:t>
            </a:fld>
            <a:endParaRPr lang="en-US" dirty="0"/>
          </a:p>
        </p:txBody>
      </p:sp>
    </p:spTree>
    <p:extLst>
      <p:ext uri="{BB962C8B-B14F-4D97-AF65-F5344CB8AC3E}">
        <p14:creationId xmlns:p14="http://schemas.microsoft.com/office/powerpoint/2010/main" val="181468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Video with Caption">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DD192F1D-B328-1841-98D1-D73A17476958}"/>
              </a:ext>
            </a:extLst>
          </p:cNvPr>
          <p:cNvSpPr>
            <a:spLocks noGrp="1"/>
          </p:cNvSpPr>
          <p:nvPr>
            <p:ph type="title" hasCustomPrompt="1"/>
          </p:nvPr>
        </p:nvSpPr>
        <p:spPr>
          <a:xfrm>
            <a:off x="628650" y="618722"/>
            <a:ext cx="7886700" cy="236933"/>
          </a:xfrm>
          <a:prstGeom prst="rect">
            <a:avLst/>
          </a:prstGeom>
        </p:spPr>
        <p:txBody>
          <a:bodyPr>
            <a:noAutofit/>
          </a:bodyPr>
          <a:lstStyle>
            <a:lvl1pPr>
              <a:defRPr sz="2800" b="0" i="0">
                <a:latin typeface="Calibri Light" panose="020F0302020204030204" pitchFamily="34" charset="0"/>
                <a:cs typeface="Calibri Light" panose="020F0302020204030204" pitchFamily="34" charset="0"/>
              </a:defRPr>
            </a:lvl1pPr>
          </a:lstStyle>
          <a:p>
            <a:r>
              <a:rPr lang="en-US" dirty="0"/>
              <a:t>Click to add slide title</a:t>
            </a:r>
          </a:p>
        </p:txBody>
      </p:sp>
      <p:sp>
        <p:nvSpPr>
          <p:cNvPr id="4" name="Media Placeholder 3">
            <a:extLst>
              <a:ext uri="{FF2B5EF4-FFF2-40B4-BE49-F238E27FC236}">
                <a16:creationId xmlns:a16="http://schemas.microsoft.com/office/drawing/2014/main" id="{F707892D-F41A-0947-86C4-CCD31A7C19BD}"/>
              </a:ext>
            </a:extLst>
          </p:cNvPr>
          <p:cNvSpPr>
            <a:spLocks noGrp="1"/>
          </p:cNvSpPr>
          <p:nvPr>
            <p:ph type="media" sz="quarter" idx="12" hasCustomPrompt="1"/>
          </p:nvPr>
        </p:nvSpPr>
        <p:spPr>
          <a:xfrm>
            <a:off x="628650" y="986777"/>
            <a:ext cx="7886700" cy="3028298"/>
          </a:xfrm>
        </p:spPr>
        <p:txBody>
          <a:bodyPr/>
          <a:lstStyle/>
          <a:p>
            <a:r>
              <a:rPr lang="en-US" dirty="0"/>
              <a:t>Click to add video</a:t>
            </a:r>
          </a:p>
        </p:txBody>
      </p:sp>
      <p:sp>
        <p:nvSpPr>
          <p:cNvPr id="9" name="Slide Number Placeholder 5">
            <a:extLst>
              <a:ext uri="{FF2B5EF4-FFF2-40B4-BE49-F238E27FC236}">
                <a16:creationId xmlns:a16="http://schemas.microsoft.com/office/drawing/2014/main" id="{6F00E646-BB42-1746-9744-BADA84131412}"/>
              </a:ext>
            </a:extLst>
          </p:cNvPr>
          <p:cNvSpPr>
            <a:spLocks noGrp="1"/>
          </p:cNvSpPr>
          <p:nvPr>
            <p:ph type="sldNum" sz="quarter" idx="4"/>
          </p:nvPr>
        </p:nvSpPr>
        <p:spPr>
          <a:xfrm>
            <a:off x="8099469" y="4907342"/>
            <a:ext cx="831761" cy="104836"/>
          </a:xfrm>
          <a:prstGeom prst="rect">
            <a:avLst/>
          </a:prstGeom>
        </p:spPr>
        <p:txBody>
          <a:bodyPr vert="horz" lIns="91440" tIns="45720" rIns="91440" bIns="45720" rtlCol="0" anchor="ctr"/>
          <a:lstStyle>
            <a:lvl1pPr algn="r">
              <a:defRPr sz="1200" b="0" i="0">
                <a:solidFill>
                  <a:schemeClr val="bg1"/>
                </a:solidFill>
                <a:latin typeface="Calibri" panose="020F0502020204030204" pitchFamily="34" charset="0"/>
                <a:cs typeface="Calibri" panose="020F0502020204030204" pitchFamily="34" charset="0"/>
              </a:defRPr>
            </a:lvl1pPr>
          </a:lstStyle>
          <a:p>
            <a:fld id="{FEDE4280-45A1-BF48-B050-92065C969459}" type="slidenum">
              <a:rPr lang="en-US" smtClean="0"/>
              <a:pPr/>
              <a:t>‹#›</a:t>
            </a:fld>
            <a:endParaRPr lang="en-US" dirty="0"/>
          </a:p>
        </p:txBody>
      </p:sp>
    </p:spTree>
    <p:extLst>
      <p:ext uri="{BB962C8B-B14F-4D97-AF65-F5344CB8AC3E}">
        <p14:creationId xmlns:p14="http://schemas.microsoft.com/office/powerpoint/2010/main" val="31337012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able with Caption">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DD192F1D-B328-1841-98D1-D73A17476958}"/>
              </a:ext>
            </a:extLst>
          </p:cNvPr>
          <p:cNvSpPr>
            <a:spLocks noGrp="1"/>
          </p:cNvSpPr>
          <p:nvPr>
            <p:ph type="title" hasCustomPrompt="1"/>
          </p:nvPr>
        </p:nvSpPr>
        <p:spPr>
          <a:xfrm>
            <a:off x="566088" y="609360"/>
            <a:ext cx="7886700" cy="236933"/>
          </a:xfrm>
          <a:prstGeom prst="rect">
            <a:avLst/>
          </a:prstGeom>
        </p:spPr>
        <p:txBody>
          <a:bodyPr>
            <a:noAutofit/>
          </a:bodyPr>
          <a:lstStyle>
            <a:lvl1pPr>
              <a:defRPr sz="2800" b="0" i="0">
                <a:latin typeface="Calibri Light" panose="020F0302020204030204" pitchFamily="34" charset="0"/>
                <a:cs typeface="Calibri Light" panose="020F0302020204030204" pitchFamily="34" charset="0"/>
              </a:defRPr>
            </a:lvl1pPr>
          </a:lstStyle>
          <a:p>
            <a:r>
              <a:rPr lang="en-US" dirty="0"/>
              <a:t>Click to add slide title</a:t>
            </a:r>
          </a:p>
        </p:txBody>
      </p:sp>
      <p:sp>
        <p:nvSpPr>
          <p:cNvPr id="3" name="Table Placeholder 2">
            <a:extLst>
              <a:ext uri="{FF2B5EF4-FFF2-40B4-BE49-F238E27FC236}">
                <a16:creationId xmlns:a16="http://schemas.microsoft.com/office/drawing/2014/main" id="{152AA5D0-D7CE-624B-8FCB-1007BC57A55F}"/>
              </a:ext>
            </a:extLst>
          </p:cNvPr>
          <p:cNvSpPr>
            <a:spLocks noGrp="1"/>
          </p:cNvSpPr>
          <p:nvPr>
            <p:ph type="tbl" sz="quarter" idx="12" hasCustomPrompt="1"/>
          </p:nvPr>
        </p:nvSpPr>
        <p:spPr>
          <a:xfrm>
            <a:off x="738944" y="1397806"/>
            <a:ext cx="7540989" cy="2733383"/>
          </a:xfrm>
        </p:spPr>
        <p:txBody>
          <a:bodyPr/>
          <a:lstStyle>
            <a:lvl1pPr>
              <a:defRPr/>
            </a:lvl1pPr>
          </a:lstStyle>
          <a:p>
            <a:r>
              <a:rPr lang="en-US" dirty="0"/>
              <a:t>Click to add table</a:t>
            </a:r>
          </a:p>
        </p:txBody>
      </p:sp>
      <p:sp>
        <p:nvSpPr>
          <p:cNvPr id="8" name="Slide Number Placeholder 5">
            <a:extLst>
              <a:ext uri="{FF2B5EF4-FFF2-40B4-BE49-F238E27FC236}">
                <a16:creationId xmlns:a16="http://schemas.microsoft.com/office/drawing/2014/main" id="{FDAEBE6A-CF8F-F347-B9CB-358075CA1694}"/>
              </a:ext>
            </a:extLst>
          </p:cNvPr>
          <p:cNvSpPr>
            <a:spLocks noGrp="1"/>
          </p:cNvSpPr>
          <p:nvPr>
            <p:ph type="sldNum" sz="quarter" idx="4"/>
          </p:nvPr>
        </p:nvSpPr>
        <p:spPr>
          <a:xfrm>
            <a:off x="8099469" y="4907342"/>
            <a:ext cx="831761" cy="104836"/>
          </a:xfrm>
          <a:prstGeom prst="rect">
            <a:avLst/>
          </a:prstGeom>
        </p:spPr>
        <p:txBody>
          <a:bodyPr vert="horz" lIns="91440" tIns="45720" rIns="91440" bIns="45720" rtlCol="0" anchor="ctr"/>
          <a:lstStyle>
            <a:lvl1pPr algn="r">
              <a:defRPr sz="1200" b="0" i="0">
                <a:solidFill>
                  <a:schemeClr val="bg1"/>
                </a:solidFill>
                <a:latin typeface="Calibri" panose="020F0502020204030204" pitchFamily="34" charset="0"/>
                <a:cs typeface="Calibri" panose="020F0502020204030204" pitchFamily="34" charset="0"/>
              </a:defRPr>
            </a:lvl1pPr>
          </a:lstStyle>
          <a:p>
            <a:fld id="{FEDE4280-45A1-BF48-B050-92065C969459}" type="slidenum">
              <a:rPr lang="en-US" smtClean="0"/>
              <a:pPr/>
              <a:t>‹#›</a:t>
            </a:fld>
            <a:endParaRPr lang="en-US" dirty="0"/>
          </a:p>
        </p:txBody>
      </p:sp>
    </p:spTree>
    <p:extLst>
      <p:ext uri="{BB962C8B-B14F-4D97-AF65-F5344CB8AC3E}">
        <p14:creationId xmlns:p14="http://schemas.microsoft.com/office/powerpoint/2010/main" val="194964357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33/66 Columns">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05E017-910F-194C-B0DA-8374E477B0F7}"/>
              </a:ext>
            </a:extLst>
          </p:cNvPr>
          <p:cNvSpPr>
            <a:spLocks noGrp="1"/>
          </p:cNvSpPr>
          <p:nvPr>
            <p:ph idx="1" hasCustomPrompt="1"/>
          </p:nvPr>
        </p:nvSpPr>
        <p:spPr>
          <a:xfrm>
            <a:off x="3887391" y="974914"/>
            <a:ext cx="4629150" cy="3420875"/>
          </a:xfrm>
          <a:prstGeom prst="rect">
            <a:avLst/>
          </a:prstGeom>
        </p:spPr>
        <p:txBody>
          <a:bodyPr/>
          <a:lstStyle>
            <a:lvl1pPr>
              <a:defRPr sz="2400">
                <a:solidFill>
                  <a:srgbClr val="E86C1F"/>
                </a:solidFill>
              </a:defRPr>
            </a:lvl1pPr>
            <a:lvl2pPr>
              <a:defRPr sz="1800" b="1"/>
            </a:lvl2pPr>
            <a:lvl3pPr marL="347663" indent="0">
              <a:buNone/>
              <a:defRPr sz="1800" b="1">
                <a:solidFill>
                  <a:schemeClr val="tx2"/>
                </a:solidFill>
                <a:latin typeface="Calibri" panose="020F0502020204030204" pitchFamily="34" charset="0"/>
                <a:cs typeface="Calibri" panose="020F0502020204030204" pitchFamily="34" charset="0"/>
              </a:defRPr>
            </a:lvl3pPr>
            <a:lvl4pPr>
              <a:defRPr sz="1800"/>
            </a:lvl4pPr>
            <a:lvl5pPr marL="346075" indent="0">
              <a:buFont typeface="Arial" panose="020B0604020202020204" pitchFamily="34" charset="0"/>
              <a:buNone/>
              <a:tabLst/>
              <a:defRPr sz="1800" b="0" i="0">
                <a:solidFill>
                  <a:schemeClr val="tx2"/>
                </a:solidFill>
                <a:latin typeface="Calibri Light" panose="020F0302020204030204" pitchFamily="34" charset="0"/>
                <a:cs typeface="Calibri Light" panose="020F0302020204030204" pitchFamily="34" charset="0"/>
              </a:defRPr>
            </a:lvl5pPr>
            <a:lvl6pPr>
              <a:defRPr sz="1500"/>
            </a:lvl6pPr>
            <a:lvl7pPr>
              <a:defRPr sz="1500"/>
            </a:lvl7pPr>
            <a:lvl8pPr>
              <a:defRPr sz="1500"/>
            </a:lvl8pPr>
            <a:lvl9pPr>
              <a:defRPr sz="1500"/>
            </a:lvl9pPr>
          </a:lstStyle>
          <a:p>
            <a:pPr lvl="0"/>
            <a:r>
              <a:rPr lang="en-US" dirty="0"/>
              <a:t>Heading text</a:t>
            </a:r>
          </a:p>
          <a:p>
            <a:pPr lvl="2"/>
            <a:r>
              <a:rPr lang="en-US" dirty="0"/>
              <a:t>Body or subhead text (bold)</a:t>
            </a:r>
          </a:p>
          <a:p>
            <a:pPr lvl="4"/>
            <a:r>
              <a:rPr lang="en-US" dirty="0"/>
              <a:t>Body text</a:t>
            </a:r>
          </a:p>
        </p:txBody>
      </p:sp>
      <p:sp>
        <p:nvSpPr>
          <p:cNvPr id="7" name="Title 1">
            <a:extLst>
              <a:ext uri="{FF2B5EF4-FFF2-40B4-BE49-F238E27FC236}">
                <a16:creationId xmlns:a16="http://schemas.microsoft.com/office/drawing/2014/main" id="{D4678B2E-31EB-E646-9A7D-1C3A938B28C2}"/>
              </a:ext>
            </a:extLst>
          </p:cNvPr>
          <p:cNvSpPr>
            <a:spLocks noGrp="1"/>
          </p:cNvSpPr>
          <p:nvPr>
            <p:ph type="title" hasCustomPrompt="1"/>
          </p:nvPr>
        </p:nvSpPr>
        <p:spPr>
          <a:xfrm>
            <a:off x="628650" y="512219"/>
            <a:ext cx="7886700" cy="236933"/>
          </a:xfrm>
          <a:prstGeom prst="rect">
            <a:avLst/>
          </a:prstGeom>
        </p:spPr>
        <p:txBody>
          <a:bodyPr>
            <a:noAutofit/>
          </a:bodyPr>
          <a:lstStyle>
            <a:lvl1pPr>
              <a:defRPr sz="2800" b="0" i="0">
                <a:latin typeface="Calibri Light" panose="020F0302020204030204" pitchFamily="34" charset="0"/>
                <a:cs typeface="Calibri Light" panose="020F0302020204030204" pitchFamily="34" charset="0"/>
              </a:defRPr>
            </a:lvl1pPr>
          </a:lstStyle>
          <a:p>
            <a:r>
              <a:rPr lang="en-US" dirty="0"/>
              <a:t>Click to add slide title</a:t>
            </a:r>
          </a:p>
        </p:txBody>
      </p:sp>
      <p:cxnSp>
        <p:nvCxnSpPr>
          <p:cNvPr id="10" name="Straight Connector 9">
            <a:extLst>
              <a:ext uri="{FF2B5EF4-FFF2-40B4-BE49-F238E27FC236}">
                <a16:creationId xmlns:a16="http://schemas.microsoft.com/office/drawing/2014/main" id="{91F623DF-C629-AD4F-9294-1C3095432511}"/>
              </a:ext>
            </a:extLst>
          </p:cNvPr>
          <p:cNvCxnSpPr/>
          <p:nvPr userDrawn="1"/>
        </p:nvCxnSpPr>
        <p:spPr>
          <a:xfrm>
            <a:off x="548640" y="850263"/>
            <a:ext cx="8046720" cy="0"/>
          </a:xfrm>
          <a:prstGeom prst="line">
            <a:avLst/>
          </a:prstGeom>
          <a:ln w="19050">
            <a:solidFill>
              <a:schemeClr val="accent3"/>
            </a:solidFill>
            <a:prstDash val="sysDot"/>
          </a:ln>
        </p:spPr>
        <p:style>
          <a:lnRef idx="1">
            <a:schemeClr val="accent1"/>
          </a:lnRef>
          <a:fillRef idx="0">
            <a:schemeClr val="accent1"/>
          </a:fillRef>
          <a:effectRef idx="0">
            <a:schemeClr val="accent1"/>
          </a:effectRef>
          <a:fontRef idx="minor">
            <a:schemeClr val="tx1"/>
          </a:fontRef>
        </p:style>
      </p:cxnSp>
      <p:sp>
        <p:nvSpPr>
          <p:cNvPr id="11" name="Content Placeholder 2">
            <a:extLst>
              <a:ext uri="{FF2B5EF4-FFF2-40B4-BE49-F238E27FC236}">
                <a16:creationId xmlns:a16="http://schemas.microsoft.com/office/drawing/2014/main" id="{FF7BA297-D418-6F4C-97ED-C34399D6BF1E}"/>
              </a:ext>
            </a:extLst>
          </p:cNvPr>
          <p:cNvSpPr>
            <a:spLocks noGrp="1"/>
          </p:cNvSpPr>
          <p:nvPr>
            <p:ph idx="13" hasCustomPrompt="1"/>
          </p:nvPr>
        </p:nvSpPr>
        <p:spPr>
          <a:xfrm>
            <a:off x="548640" y="974914"/>
            <a:ext cx="3259932" cy="3420875"/>
          </a:xfrm>
          <a:prstGeom prst="rect">
            <a:avLst/>
          </a:prstGeom>
        </p:spPr>
        <p:txBody>
          <a:bodyPr/>
          <a:lstStyle>
            <a:lvl1pPr>
              <a:defRPr sz="2400">
                <a:solidFill>
                  <a:srgbClr val="E86C1F"/>
                </a:solidFill>
              </a:defRPr>
            </a:lvl1pPr>
            <a:lvl2pPr>
              <a:defRPr sz="1800" b="1"/>
            </a:lvl2pPr>
            <a:lvl3pPr marL="347663" indent="0">
              <a:buNone/>
              <a:defRPr sz="1800" b="1">
                <a:solidFill>
                  <a:schemeClr val="tx2"/>
                </a:solidFill>
                <a:latin typeface="Calibri" panose="020F0502020204030204" pitchFamily="34" charset="0"/>
                <a:cs typeface="Calibri" panose="020F0502020204030204" pitchFamily="34" charset="0"/>
              </a:defRPr>
            </a:lvl3pPr>
            <a:lvl4pPr>
              <a:defRPr sz="1500"/>
            </a:lvl4pPr>
            <a:lvl5pPr marL="346075" indent="0">
              <a:buNone/>
              <a:defRPr sz="1800" b="0" i="0">
                <a:solidFill>
                  <a:schemeClr val="tx2"/>
                </a:solidFill>
                <a:latin typeface="Calibri Light" panose="020F0302020204030204" pitchFamily="34" charset="0"/>
                <a:cs typeface="Calibri Light" panose="020F0302020204030204" pitchFamily="34" charset="0"/>
              </a:defRPr>
            </a:lvl5pPr>
            <a:lvl6pPr>
              <a:defRPr sz="1500"/>
            </a:lvl6pPr>
            <a:lvl7pPr>
              <a:defRPr sz="1500"/>
            </a:lvl7pPr>
            <a:lvl8pPr>
              <a:defRPr sz="1500"/>
            </a:lvl8pPr>
            <a:lvl9pPr>
              <a:defRPr sz="1500"/>
            </a:lvl9pPr>
          </a:lstStyle>
          <a:p>
            <a:pPr lvl="0"/>
            <a:r>
              <a:rPr lang="en-US" dirty="0"/>
              <a:t>Heading text</a:t>
            </a:r>
          </a:p>
          <a:p>
            <a:pPr lvl="2"/>
            <a:r>
              <a:rPr lang="en-US" dirty="0"/>
              <a:t>Body or subhead text (bold)</a:t>
            </a:r>
          </a:p>
          <a:p>
            <a:pPr lvl="4"/>
            <a:r>
              <a:rPr lang="en-US" dirty="0"/>
              <a:t>Body text</a:t>
            </a:r>
          </a:p>
          <a:p>
            <a:pPr lvl="4"/>
            <a:endParaRPr lang="en-US" dirty="0"/>
          </a:p>
        </p:txBody>
      </p:sp>
      <p:sp>
        <p:nvSpPr>
          <p:cNvPr id="9" name="Slide Number Placeholder 5">
            <a:extLst>
              <a:ext uri="{FF2B5EF4-FFF2-40B4-BE49-F238E27FC236}">
                <a16:creationId xmlns:a16="http://schemas.microsoft.com/office/drawing/2014/main" id="{CADD91A3-41D3-174D-B2AF-7C3F9CF4656A}"/>
              </a:ext>
            </a:extLst>
          </p:cNvPr>
          <p:cNvSpPr>
            <a:spLocks noGrp="1"/>
          </p:cNvSpPr>
          <p:nvPr>
            <p:ph type="sldNum" sz="quarter" idx="4"/>
          </p:nvPr>
        </p:nvSpPr>
        <p:spPr>
          <a:xfrm>
            <a:off x="8099469" y="4907342"/>
            <a:ext cx="831761" cy="104836"/>
          </a:xfrm>
          <a:prstGeom prst="rect">
            <a:avLst/>
          </a:prstGeom>
        </p:spPr>
        <p:txBody>
          <a:bodyPr vert="horz" lIns="91440" tIns="45720" rIns="91440" bIns="45720" rtlCol="0" anchor="ctr"/>
          <a:lstStyle>
            <a:lvl1pPr algn="r">
              <a:defRPr sz="1200" b="0" i="0">
                <a:solidFill>
                  <a:schemeClr val="bg1"/>
                </a:solidFill>
                <a:latin typeface="Calibri" panose="020F0502020204030204" pitchFamily="34" charset="0"/>
                <a:cs typeface="Calibri" panose="020F0502020204030204" pitchFamily="34" charset="0"/>
              </a:defRPr>
            </a:lvl1pPr>
          </a:lstStyle>
          <a:p>
            <a:fld id="{FEDE4280-45A1-BF48-B050-92065C969459}" type="slidenum">
              <a:rPr lang="en-US" smtClean="0"/>
              <a:pPr/>
              <a:t>‹#›</a:t>
            </a:fld>
            <a:endParaRPr lang="en-US" dirty="0"/>
          </a:p>
        </p:txBody>
      </p:sp>
    </p:spTree>
    <p:extLst>
      <p:ext uri="{BB962C8B-B14F-4D97-AF65-F5344CB8AC3E}">
        <p14:creationId xmlns:p14="http://schemas.microsoft.com/office/powerpoint/2010/main" val="4030976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2C6223B-53D3-4455-8CDA-0A8CD5E4D0A5}" type="datetimeFigureOut">
              <a:rPr lang="en-US" smtClean="0"/>
              <a:t>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DE4280-45A1-BF48-B050-92065C969459}" type="slidenum">
              <a:rPr lang="en-US" smtClean="0"/>
              <a:pPr/>
              <a:t>‹#›</a:t>
            </a:fld>
            <a:endParaRPr lang="en-US" dirty="0"/>
          </a:p>
        </p:txBody>
      </p:sp>
    </p:spTree>
    <p:extLst>
      <p:ext uri="{BB962C8B-B14F-4D97-AF65-F5344CB8AC3E}">
        <p14:creationId xmlns:p14="http://schemas.microsoft.com/office/powerpoint/2010/main" val="74159187"/>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9144000" cy="3429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9144000" cy="3429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3720103"/>
            <a:ext cx="5829300" cy="1097280"/>
          </a:xfrm>
        </p:spPr>
        <p:txBody>
          <a:bodyPr anchor="ctr">
            <a:normAutofit/>
          </a:bodyPr>
          <a:lstStyle>
            <a:lvl1pPr algn="r">
              <a:defRPr sz="3750" b="0" spc="150" baseline="0"/>
            </a:lvl1pPr>
          </a:lstStyle>
          <a:p>
            <a:r>
              <a:rPr lang="en-US"/>
              <a:t>Click to edit Master title style</a:t>
            </a:r>
            <a:endParaRPr lang="en-US" dirty="0"/>
          </a:p>
        </p:txBody>
      </p:sp>
      <p:sp>
        <p:nvSpPr>
          <p:cNvPr id="3" name="Text Placeholder 2"/>
          <p:cNvSpPr>
            <a:spLocks noGrp="1"/>
          </p:cNvSpPr>
          <p:nvPr>
            <p:ph type="body" idx="1"/>
          </p:nvPr>
        </p:nvSpPr>
        <p:spPr>
          <a:xfrm>
            <a:off x="6457950" y="3720103"/>
            <a:ext cx="2400300" cy="1097280"/>
          </a:xfrm>
        </p:spPr>
        <p:txBody>
          <a:bodyPr lIns="91440" rIns="91440" anchor="ctr">
            <a:normAutofit/>
          </a:bodyPr>
          <a:lstStyle>
            <a:lvl1pPr marL="0" indent="0">
              <a:lnSpc>
                <a:spcPct val="100000"/>
              </a:lnSpc>
              <a:spcBef>
                <a:spcPts val="0"/>
              </a:spcBef>
              <a:buNone/>
              <a:defRPr sz="1350">
                <a:solidFill>
                  <a:schemeClr val="tx1">
                    <a:lumMod val="95000"/>
                    <a:lumOff val="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2C6223B-53D3-4455-8CDA-0A8CD5E4D0A5}" type="datetimeFigureOut">
              <a:rPr lang="en-US" smtClean="0"/>
              <a:t>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DE4280-45A1-BF48-B050-92065C969459}" type="slidenum">
              <a:rPr lang="en-US" smtClean="0"/>
              <a:pPr/>
              <a:t>‹#›</a:t>
            </a:fld>
            <a:endParaRPr lang="en-US" dirty="0"/>
          </a:p>
        </p:txBody>
      </p:sp>
      <p:cxnSp>
        <p:nvCxnSpPr>
          <p:cNvPr id="8" name="Straight Connector 7"/>
          <p:cNvCxnSpPr/>
          <p:nvPr/>
        </p:nvCxnSpPr>
        <p:spPr>
          <a:xfrm flipV="1">
            <a:off x="6290132" y="3948080"/>
            <a:ext cx="0" cy="6858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1220583"/>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438912"/>
            <a:ext cx="7290054" cy="112471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768095" y="1714500"/>
            <a:ext cx="3566160" cy="3017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91990" y="1714500"/>
            <a:ext cx="3566160" cy="3017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2C6223B-53D3-4455-8CDA-0A8CD5E4D0A5}" type="datetimeFigureOut">
              <a:rPr lang="en-US" smtClean="0"/>
              <a:t>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DE4280-45A1-BF48-B050-92065C969459}" type="slidenum">
              <a:rPr lang="en-US" smtClean="0"/>
              <a:pPr/>
              <a:t>‹#›</a:t>
            </a:fld>
            <a:endParaRPr lang="en-US" dirty="0"/>
          </a:p>
        </p:txBody>
      </p:sp>
    </p:spTree>
    <p:extLst>
      <p:ext uri="{BB962C8B-B14F-4D97-AF65-F5344CB8AC3E}">
        <p14:creationId xmlns:p14="http://schemas.microsoft.com/office/powerpoint/2010/main" val="3047380816"/>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768096" y="1634727"/>
            <a:ext cx="3566160" cy="617220"/>
          </a:xfrm>
        </p:spPr>
        <p:txBody>
          <a:bodyPr lIns="137160" rIns="137160" anchor="ctr">
            <a:normAutofit/>
          </a:bodyPr>
          <a:lstStyle>
            <a:lvl1pPr marL="0" indent="0">
              <a:spcBef>
                <a:spcPts val="0"/>
              </a:spcBef>
              <a:spcAft>
                <a:spcPts val="0"/>
              </a:spcAft>
              <a:buNone/>
              <a:defRPr sz="1725" b="0" cap="none" baseline="0">
                <a:solidFill>
                  <a:schemeClr val="accent1"/>
                </a:solidFill>
                <a:latin typeface="+mn-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768096" y="2225841"/>
            <a:ext cx="3566160" cy="25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93166" y="1634727"/>
            <a:ext cx="3566160" cy="617220"/>
          </a:xfrm>
        </p:spPr>
        <p:txBody>
          <a:bodyPr lIns="137160" rIns="137160" anchor="ctr">
            <a:normAutofit/>
          </a:bodyPr>
          <a:lstStyle>
            <a:lvl1pPr marL="0" indent="0">
              <a:spcBef>
                <a:spcPts val="0"/>
              </a:spcBef>
              <a:spcAft>
                <a:spcPts val="0"/>
              </a:spcAft>
              <a:buNone/>
              <a:defRPr lang="en-US" sz="1725" b="0" kern="1200" cap="none" baseline="0" dirty="0">
                <a:solidFill>
                  <a:schemeClr val="accent1"/>
                </a:solidFill>
                <a:latin typeface="+mn-lt"/>
                <a:ea typeface="+mn-ea"/>
                <a:cs typeface="+mn-cs"/>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marL="0" lvl="0" indent="0" algn="l" defTabSz="685800" rtl="0" eaLnBrk="1" latinLnBrk="0" hangingPunct="1">
              <a:lnSpc>
                <a:spcPct val="90000"/>
              </a:lnSpc>
              <a:spcBef>
                <a:spcPts val="1350"/>
              </a:spcBef>
              <a:buNone/>
            </a:pPr>
            <a:r>
              <a:rPr lang="en-US"/>
              <a:t>Click to edit Master text styles</a:t>
            </a:r>
          </a:p>
        </p:txBody>
      </p:sp>
      <p:sp>
        <p:nvSpPr>
          <p:cNvPr id="6" name="Content Placeholder 5"/>
          <p:cNvSpPr>
            <a:spLocks noGrp="1"/>
          </p:cNvSpPr>
          <p:nvPr>
            <p:ph sz="quarter" idx="4"/>
          </p:nvPr>
        </p:nvSpPr>
        <p:spPr>
          <a:xfrm>
            <a:off x="4493166" y="2225841"/>
            <a:ext cx="3566160" cy="25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2C6223B-53D3-4455-8CDA-0A8CD5E4D0A5}" type="datetimeFigureOut">
              <a:rPr lang="en-US" smtClean="0"/>
              <a:t>2/1/2024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DE4280-45A1-BF48-B050-92065C969459}" type="slidenum">
              <a:rPr lang="en-US" smtClean="0"/>
              <a:pPr/>
              <a:t>‹#›</a:t>
            </a:fld>
            <a:endParaRPr lang="en-US" dirty="0"/>
          </a:p>
        </p:txBody>
      </p:sp>
    </p:spTree>
    <p:extLst>
      <p:ext uri="{BB962C8B-B14F-4D97-AF65-F5344CB8AC3E}">
        <p14:creationId xmlns:p14="http://schemas.microsoft.com/office/powerpoint/2010/main" val="503979776"/>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2C6223B-53D3-4455-8CDA-0A8CD5E4D0A5}" type="datetimeFigureOut">
              <a:rPr lang="en-US" smtClean="0"/>
              <a:t>2/1/2024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DE4280-45A1-BF48-B050-92065C969459}" type="slidenum">
              <a:rPr lang="en-US" smtClean="0"/>
              <a:pPr/>
              <a:t>‹#›</a:t>
            </a:fld>
            <a:endParaRPr lang="en-US" dirty="0"/>
          </a:p>
        </p:txBody>
      </p:sp>
    </p:spTree>
    <p:extLst>
      <p:ext uri="{BB962C8B-B14F-4D97-AF65-F5344CB8AC3E}">
        <p14:creationId xmlns:p14="http://schemas.microsoft.com/office/powerpoint/2010/main" val="1533925547"/>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C6223B-53D3-4455-8CDA-0A8CD5E4D0A5}" type="datetimeFigureOut">
              <a:rPr lang="en-US" smtClean="0"/>
              <a:t>2/1/2024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DE4280-45A1-BF48-B050-92065C969459}" type="slidenum">
              <a:rPr lang="en-US" smtClean="0"/>
              <a:pPr/>
              <a:t>‹#›</a:t>
            </a:fld>
            <a:endParaRPr lang="en-US" dirty="0"/>
          </a:p>
        </p:txBody>
      </p:sp>
    </p:spTree>
    <p:extLst>
      <p:ext uri="{BB962C8B-B14F-4D97-AF65-F5344CB8AC3E}">
        <p14:creationId xmlns:p14="http://schemas.microsoft.com/office/powerpoint/2010/main" val="2020282536"/>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353632"/>
            <a:ext cx="3291840" cy="1303020"/>
          </a:xfrm>
        </p:spPr>
        <p:txBody>
          <a:bodyPr>
            <a:noAutofit/>
          </a:bodyPr>
          <a:lstStyle>
            <a:lvl1pPr>
              <a:lnSpc>
                <a:spcPct val="80000"/>
              </a:lnSpc>
              <a:defRPr sz="3000"/>
            </a:lvl1pPr>
          </a:lstStyle>
          <a:p>
            <a:r>
              <a:rPr lang="en-US"/>
              <a:t>Click to edit Master title style</a:t>
            </a:r>
            <a:endParaRPr lang="en-US" dirty="0"/>
          </a:p>
        </p:txBody>
      </p:sp>
      <p:sp>
        <p:nvSpPr>
          <p:cNvPr id="3" name="Content Placeholder 2"/>
          <p:cNvSpPr>
            <a:spLocks noGrp="1"/>
          </p:cNvSpPr>
          <p:nvPr>
            <p:ph idx="1"/>
          </p:nvPr>
        </p:nvSpPr>
        <p:spPr>
          <a:xfrm>
            <a:off x="4286250" y="617220"/>
            <a:ext cx="4258818" cy="3888486"/>
          </a:xfrm>
        </p:spPr>
        <p:txBody>
          <a:bodyPr/>
          <a:lstStyle>
            <a:lvl1pPr>
              <a:defRPr sz="1800"/>
            </a:lvl1pPr>
            <a:lvl2pPr>
              <a:defRPr sz="15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8096" y="1693129"/>
            <a:ext cx="3291840" cy="2821721"/>
          </a:xfrm>
        </p:spPr>
        <p:txBody>
          <a:bodyPr lIns="91440" rIns="91440">
            <a:normAutofit/>
          </a:bodyPr>
          <a:lstStyle>
            <a:lvl1pPr marL="0" indent="0">
              <a:lnSpc>
                <a:spcPct val="108000"/>
              </a:lnSpc>
              <a:spcBef>
                <a:spcPts val="450"/>
              </a:spcBef>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B2C6223B-53D3-4455-8CDA-0A8CD5E4D0A5}" type="datetimeFigureOut">
              <a:rPr lang="en-US" smtClean="0"/>
              <a:t>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DE4280-45A1-BF48-B050-92065C969459}" type="slidenum">
              <a:rPr lang="en-US" smtClean="0"/>
              <a:pPr/>
              <a:t>‹#›</a:t>
            </a:fld>
            <a:endParaRPr lang="en-US" dirty="0"/>
          </a:p>
        </p:txBody>
      </p:sp>
    </p:spTree>
    <p:extLst>
      <p:ext uri="{BB962C8B-B14F-4D97-AF65-F5344CB8AC3E}">
        <p14:creationId xmlns:p14="http://schemas.microsoft.com/office/powerpoint/2010/main" val="50354834"/>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720104"/>
            <a:ext cx="5829300" cy="1097280"/>
          </a:xfrm>
        </p:spPr>
        <p:txBody>
          <a:bodyPr anchor="ctr">
            <a:normAutofit/>
          </a:bodyPr>
          <a:lstStyle>
            <a:lvl1pPr algn="r">
              <a:defRPr sz="3750" spc="15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9141714" cy="3429000"/>
          </a:xfrm>
          <a:solidFill>
            <a:schemeClr val="accent1">
              <a:lumMod val="60000"/>
              <a:lumOff val="40000"/>
            </a:schemeClr>
          </a:solidFill>
        </p:spPr>
        <p:txBody>
          <a:bodyPr lIns="457200" tIns="365760" rIns="45720" bIns="4572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457950" y="3720104"/>
            <a:ext cx="2400300" cy="1097280"/>
          </a:xfrm>
        </p:spPr>
        <p:txBody>
          <a:bodyPr lIns="91440" rIns="91440" anchor="ctr">
            <a:normAutofit/>
          </a:bodyPr>
          <a:lstStyle>
            <a:lvl1pPr marL="0" indent="0">
              <a:lnSpc>
                <a:spcPct val="100000"/>
              </a:lnSpc>
              <a:spcBef>
                <a:spcPts val="0"/>
              </a:spcBef>
              <a:buNone/>
              <a:defRPr sz="135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2C6223B-53D3-4455-8CDA-0A8CD5E4D0A5}" type="datetimeFigureOut">
              <a:rPr lang="en-US" smtClean="0"/>
              <a:t>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DE4280-45A1-BF48-B050-92065C969459}" type="slidenum">
              <a:rPr lang="en-US" smtClean="0"/>
              <a:pPr/>
              <a:t>‹#›</a:t>
            </a:fld>
            <a:endParaRPr lang="en-US" dirty="0"/>
          </a:p>
        </p:txBody>
      </p:sp>
      <p:cxnSp>
        <p:nvCxnSpPr>
          <p:cNvPr id="8" name="Straight Connector 7"/>
          <p:cNvCxnSpPr/>
          <p:nvPr/>
        </p:nvCxnSpPr>
        <p:spPr>
          <a:xfrm flipV="1">
            <a:off x="6290132" y="3948080"/>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8009489"/>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438912"/>
            <a:ext cx="7290054" cy="112471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68096" y="1714500"/>
            <a:ext cx="7290055" cy="301752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8097" y="4853028"/>
            <a:ext cx="1615607" cy="205740"/>
          </a:xfrm>
          <a:prstGeom prst="rect">
            <a:avLst/>
          </a:prstGeom>
        </p:spPr>
        <p:txBody>
          <a:bodyPr vert="horz" lIns="91440" tIns="45720" rIns="91440" bIns="45720" rtlCol="0" anchor="ctr"/>
          <a:lstStyle>
            <a:lvl1pPr algn="l">
              <a:defRPr sz="750">
                <a:solidFill>
                  <a:schemeClr val="tx1">
                    <a:lumMod val="95000"/>
                    <a:lumOff val="5000"/>
                  </a:schemeClr>
                </a:solidFill>
                <a:latin typeface="+mj-lt"/>
              </a:defRPr>
            </a:lvl1pPr>
          </a:lstStyle>
          <a:p>
            <a:fld id="{B2C6223B-53D3-4455-8CDA-0A8CD5E4D0A5}" type="datetimeFigureOut">
              <a:rPr lang="en-US" smtClean="0"/>
              <a:t>2/1/2024</a:t>
            </a:fld>
            <a:endParaRPr lang="en-US"/>
          </a:p>
        </p:txBody>
      </p:sp>
      <p:sp>
        <p:nvSpPr>
          <p:cNvPr id="5" name="Footer Placeholder 4"/>
          <p:cNvSpPr>
            <a:spLocks noGrp="1"/>
          </p:cNvSpPr>
          <p:nvPr>
            <p:ph type="ftr" sz="quarter" idx="3"/>
          </p:nvPr>
        </p:nvSpPr>
        <p:spPr>
          <a:xfrm>
            <a:off x="3632200" y="4853028"/>
            <a:ext cx="4426094" cy="205740"/>
          </a:xfrm>
          <a:prstGeom prst="rect">
            <a:avLst/>
          </a:prstGeom>
        </p:spPr>
        <p:txBody>
          <a:bodyPr vert="horz" lIns="91440" tIns="45720" rIns="91440" bIns="45720" rtlCol="0" anchor="ctr"/>
          <a:lstStyle>
            <a:lvl1pPr algn="r">
              <a:defRPr sz="75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8128000" y="4853028"/>
            <a:ext cx="730250" cy="205740"/>
          </a:xfrm>
          <a:prstGeom prst="rect">
            <a:avLst/>
          </a:prstGeom>
        </p:spPr>
        <p:txBody>
          <a:bodyPr vert="horz" lIns="91440" tIns="45720" rIns="91440" bIns="45720" rtlCol="0" anchor="ctr"/>
          <a:lstStyle>
            <a:lvl1pPr algn="l">
              <a:defRPr sz="750">
                <a:solidFill>
                  <a:schemeClr val="tx1">
                    <a:lumMod val="95000"/>
                    <a:lumOff val="5000"/>
                  </a:schemeClr>
                </a:solidFill>
                <a:latin typeface="+mj-lt"/>
              </a:defRPr>
            </a:lvl1pPr>
          </a:lstStyle>
          <a:p>
            <a:fld id="{FEDE4280-45A1-BF48-B050-92065C969459}" type="slidenum">
              <a:rPr lang="en-US" smtClean="0"/>
              <a:pPr/>
              <a:t>‹#›</a:t>
            </a:fld>
            <a:endParaRPr lang="en-US" dirty="0"/>
          </a:p>
        </p:txBody>
      </p:sp>
      <p:cxnSp>
        <p:nvCxnSpPr>
          <p:cNvPr id="7" name="Straight Connector 6"/>
          <p:cNvCxnSpPr/>
          <p:nvPr/>
        </p:nvCxnSpPr>
        <p:spPr>
          <a:xfrm flipV="1">
            <a:off x="571500" y="61974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44490793"/>
      </p:ext>
    </p:extLst>
  </p:cSld>
  <p:clrMap bg1="lt1" tx1="dk1" bg2="lt2" tx2="dk2" accent1="accent1" accent2="accent2" accent3="accent3" accent4="accent4" accent5="accent5" accent6="accent6" hlink="hlink" folHlink="folHlink"/>
  <p:sldLayoutIdLst>
    <p:sldLayoutId id="2147484185" r:id="rId1"/>
    <p:sldLayoutId id="2147484186" r:id="rId2"/>
    <p:sldLayoutId id="2147484187" r:id="rId3"/>
    <p:sldLayoutId id="2147484188" r:id="rId4"/>
    <p:sldLayoutId id="2147484189" r:id="rId5"/>
    <p:sldLayoutId id="2147484190" r:id="rId6"/>
    <p:sldLayoutId id="2147484191" r:id="rId7"/>
    <p:sldLayoutId id="2147484192" r:id="rId8"/>
    <p:sldLayoutId id="2147484193" r:id="rId9"/>
    <p:sldLayoutId id="2147484194" r:id="rId10"/>
    <p:sldLayoutId id="2147484195" r:id="rId11"/>
    <p:sldLayoutId id="2147484196" r:id="rId12"/>
    <p:sldLayoutId id="2147484155" r:id="rId13"/>
    <p:sldLayoutId id="2147484158" r:id="rId14"/>
    <p:sldLayoutId id="2147484159" r:id="rId15"/>
    <p:sldLayoutId id="2147484160" r:id="rId16"/>
    <p:sldLayoutId id="2147484165" r:id="rId17"/>
    <p:sldLayoutId id="2147484166" r:id="rId18"/>
    <p:sldLayoutId id="2147484162" r:id="rId19"/>
  </p:sldLayoutIdLst>
  <p:hf hdr="0" ftr="0" dt="0"/>
  <p:txStyles>
    <p:titleStyle>
      <a:lvl1pPr algn="l" defTabSz="685800" rtl="0" eaLnBrk="1" latinLnBrk="0" hangingPunct="1">
        <a:lnSpc>
          <a:spcPct val="80000"/>
        </a:lnSpc>
        <a:spcBef>
          <a:spcPct val="0"/>
        </a:spcBef>
        <a:buNone/>
        <a:defRPr sz="3750" kern="1200" cap="all" spc="75" baseline="0">
          <a:solidFill>
            <a:schemeClr val="tx1">
              <a:lumMod val="95000"/>
              <a:lumOff val="5000"/>
            </a:schemeClr>
          </a:solidFill>
          <a:latin typeface="+mj-lt"/>
          <a:ea typeface="+mj-ea"/>
          <a:cs typeface="+mj-cs"/>
        </a:defRPr>
      </a:lvl1pPr>
    </p:titleStyle>
    <p:bodyStyle>
      <a:lvl1pPr marL="68580" indent="-68580" algn="l" defTabSz="685800" rtl="0" eaLnBrk="1" latinLnBrk="0" hangingPunct="1">
        <a:lnSpc>
          <a:spcPct val="90000"/>
        </a:lnSpc>
        <a:spcBef>
          <a:spcPts val="900"/>
        </a:spcBef>
        <a:spcAft>
          <a:spcPts val="150"/>
        </a:spcAft>
        <a:buClr>
          <a:schemeClr val="accent1"/>
        </a:buClr>
        <a:buSzPct val="100000"/>
        <a:buFont typeface="Tw Cen MT" panose="020B0602020104020603" pitchFamily="34" charset="0"/>
        <a:buChar char=" "/>
        <a:defRPr sz="1650" kern="1200">
          <a:solidFill>
            <a:schemeClr val="tx1"/>
          </a:solidFill>
          <a:latin typeface="+mn-lt"/>
          <a:ea typeface="+mn-ea"/>
          <a:cs typeface="+mn-cs"/>
        </a:defRPr>
      </a:lvl1pPr>
      <a:lvl2pPr marL="198882" indent="-102870" algn="l" defTabSz="685800" rtl="0" eaLnBrk="1" latinLnBrk="0" hangingPunct="1">
        <a:lnSpc>
          <a:spcPct val="90000"/>
        </a:lnSpc>
        <a:spcBef>
          <a:spcPts val="150"/>
        </a:spcBef>
        <a:spcAft>
          <a:spcPts val="300"/>
        </a:spcAft>
        <a:buClr>
          <a:schemeClr val="accent1"/>
        </a:buClr>
        <a:buFont typeface="Wingdings 3" pitchFamily="18" charset="2"/>
        <a:buChar char=""/>
        <a:defRPr sz="1350" kern="1200">
          <a:solidFill>
            <a:schemeClr val="tx1"/>
          </a:solidFill>
          <a:latin typeface="+mn-lt"/>
          <a:ea typeface="+mn-ea"/>
          <a:cs typeface="+mn-cs"/>
        </a:defRPr>
      </a:lvl2pPr>
      <a:lvl3pPr marL="336042" indent="-102870" algn="l" defTabSz="685800" rtl="0" eaLnBrk="1" latinLnBrk="0" hangingPunct="1">
        <a:lnSpc>
          <a:spcPct val="90000"/>
        </a:lnSpc>
        <a:spcBef>
          <a:spcPts val="150"/>
        </a:spcBef>
        <a:spcAft>
          <a:spcPts val="300"/>
        </a:spcAft>
        <a:buClr>
          <a:schemeClr val="accent1"/>
        </a:buClr>
        <a:buFont typeface="Wingdings 3" pitchFamily="18" charset="2"/>
        <a:buChar char=""/>
        <a:defRPr sz="1050" kern="1200">
          <a:solidFill>
            <a:schemeClr val="tx1"/>
          </a:solidFill>
          <a:latin typeface="+mn-lt"/>
          <a:ea typeface="+mn-ea"/>
          <a:cs typeface="+mn-cs"/>
        </a:defRPr>
      </a:lvl3pPr>
      <a:lvl4pPr marL="445770" indent="-102870" algn="l" defTabSz="685800" rtl="0" eaLnBrk="1" latinLnBrk="0" hangingPunct="1">
        <a:lnSpc>
          <a:spcPct val="90000"/>
        </a:lnSpc>
        <a:spcBef>
          <a:spcPts val="150"/>
        </a:spcBef>
        <a:spcAft>
          <a:spcPts val="300"/>
        </a:spcAft>
        <a:buClr>
          <a:schemeClr val="accent1"/>
        </a:buClr>
        <a:buFont typeface="Wingdings 3" pitchFamily="18" charset="2"/>
        <a:buChar char=""/>
        <a:defRPr sz="1050" kern="1200">
          <a:solidFill>
            <a:schemeClr val="tx1"/>
          </a:solidFill>
          <a:latin typeface="+mn-lt"/>
          <a:ea typeface="+mn-ea"/>
          <a:cs typeface="+mn-cs"/>
        </a:defRPr>
      </a:lvl4pPr>
      <a:lvl5pPr marL="582930" indent="-102870" algn="l" defTabSz="685800" rtl="0" eaLnBrk="1" latinLnBrk="0" hangingPunct="1">
        <a:lnSpc>
          <a:spcPct val="90000"/>
        </a:lnSpc>
        <a:spcBef>
          <a:spcPts val="150"/>
        </a:spcBef>
        <a:spcAft>
          <a:spcPts val="300"/>
        </a:spcAft>
        <a:buClr>
          <a:schemeClr val="accent1"/>
        </a:buClr>
        <a:buFont typeface="Wingdings 3" pitchFamily="18" charset="2"/>
        <a:buChar char=""/>
        <a:defRPr sz="1050" kern="1200">
          <a:solidFill>
            <a:schemeClr val="tx1"/>
          </a:solidFill>
          <a:latin typeface="+mn-lt"/>
          <a:ea typeface="+mn-ea"/>
          <a:cs typeface="+mn-cs"/>
        </a:defRPr>
      </a:lvl5pPr>
      <a:lvl6pPr marL="685800" indent="-102870" algn="l" defTabSz="685800" rtl="0" eaLnBrk="1" latinLnBrk="0" hangingPunct="1">
        <a:lnSpc>
          <a:spcPct val="90000"/>
        </a:lnSpc>
        <a:spcBef>
          <a:spcPts val="150"/>
        </a:spcBef>
        <a:spcAft>
          <a:spcPts val="300"/>
        </a:spcAft>
        <a:buClr>
          <a:schemeClr val="accent1"/>
        </a:buClr>
        <a:buFont typeface="Wingdings 3" pitchFamily="18" charset="2"/>
        <a:buChar char=""/>
        <a:defRPr sz="1050" kern="1200">
          <a:solidFill>
            <a:schemeClr val="tx1"/>
          </a:solidFill>
          <a:latin typeface="+mn-lt"/>
          <a:ea typeface="+mn-ea"/>
          <a:cs typeface="+mn-cs"/>
        </a:defRPr>
      </a:lvl6pPr>
      <a:lvl7pPr marL="795528" indent="-102870" algn="l" defTabSz="685800" rtl="0" eaLnBrk="1" latinLnBrk="0" hangingPunct="1">
        <a:lnSpc>
          <a:spcPct val="90000"/>
        </a:lnSpc>
        <a:spcBef>
          <a:spcPts val="150"/>
        </a:spcBef>
        <a:spcAft>
          <a:spcPts val="300"/>
        </a:spcAft>
        <a:buClr>
          <a:schemeClr val="accent1"/>
        </a:buClr>
        <a:buFont typeface="Wingdings 3" pitchFamily="18" charset="2"/>
        <a:buChar char=""/>
        <a:defRPr sz="1050" kern="1200">
          <a:solidFill>
            <a:schemeClr val="tx1"/>
          </a:solidFill>
          <a:latin typeface="+mn-lt"/>
          <a:ea typeface="+mn-ea"/>
          <a:cs typeface="+mn-cs"/>
        </a:defRPr>
      </a:lvl7pPr>
      <a:lvl8pPr marL="912114" indent="-102870" algn="l" defTabSz="685800" rtl="0" eaLnBrk="1" latinLnBrk="0" hangingPunct="1">
        <a:lnSpc>
          <a:spcPct val="90000"/>
        </a:lnSpc>
        <a:spcBef>
          <a:spcPts val="150"/>
        </a:spcBef>
        <a:spcAft>
          <a:spcPts val="300"/>
        </a:spcAft>
        <a:buClr>
          <a:schemeClr val="accent1"/>
        </a:buClr>
        <a:buFont typeface="Wingdings 3" pitchFamily="18" charset="2"/>
        <a:buChar char=""/>
        <a:defRPr sz="1050" kern="1200">
          <a:solidFill>
            <a:schemeClr val="tx1"/>
          </a:solidFill>
          <a:latin typeface="+mn-lt"/>
          <a:ea typeface="+mn-ea"/>
          <a:cs typeface="+mn-cs"/>
        </a:defRPr>
      </a:lvl8pPr>
      <a:lvl9pPr marL="1021842" indent="-102870" algn="l" defTabSz="685800" rtl="0" eaLnBrk="1" latinLnBrk="0" hangingPunct="1">
        <a:lnSpc>
          <a:spcPct val="90000"/>
        </a:lnSpc>
        <a:spcBef>
          <a:spcPts val="150"/>
        </a:spcBef>
        <a:spcAft>
          <a:spcPts val="300"/>
        </a:spcAft>
        <a:buClr>
          <a:schemeClr val="accent1"/>
        </a:buClr>
        <a:buFont typeface="Wingdings 3" pitchFamily="18" charset="2"/>
        <a:buChar char=""/>
        <a:defRPr sz="10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goben12.net/"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hyperlink" Target="https://cue.usc.edu/about/equity/equity-mindedness/"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9.png"/><Relationship Id="rId7" Type="http://schemas.openxmlformats.org/officeDocument/2006/relationships/diagramColors" Target="../diagrams/colors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 Id="rId9" Type="http://schemas.openxmlformats.org/officeDocument/2006/relationships/image" Target="../media/image8.jpg"/></Relationships>
</file>

<file path=ppt/slides/_rels/slide8.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11.png"/><Relationship Id="rId7" Type="http://schemas.openxmlformats.org/officeDocument/2006/relationships/diagramColors" Target="../diagrams/colors2.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 Id="rId9" Type="http://schemas.openxmlformats.org/officeDocument/2006/relationships/image" Target="../media/image8.jpg"/></Relationships>
</file>

<file path=ppt/slides/_rels/slide9.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12.png"/><Relationship Id="rId7" Type="http://schemas.openxmlformats.org/officeDocument/2006/relationships/diagramColors" Target="../diagrams/colors3.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 Id="rId9" Type="http://schemas.openxmlformats.org/officeDocument/2006/relationships/image" Target="../media/image8.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226C5-AA16-924B-AB7E-11726501FAC1}"/>
              </a:ext>
            </a:extLst>
          </p:cNvPr>
          <p:cNvSpPr>
            <a:spLocks noGrp="1"/>
          </p:cNvSpPr>
          <p:nvPr>
            <p:ph type="ctrTitle" idx="4294967295"/>
          </p:nvPr>
        </p:nvSpPr>
        <p:spPr>
          <a:xfrm>
            <a:off x="708211" y="1585026"/>
            <a:ext cx="7835153" cy="3265034"/>
          </a:xfrm>
        </p:spPr>
        <p:txBody>
          <a:bodyPr>
            <a:noAutofit/>
          </a:bodyPr>
          <a:lstStyle/>
          <a:p>
            <a:pPr algn="ctr"/>
            <a:r>
              <a:rPr lang="en-US" sz="4800" dirty="0">
                <a:solidFill>
                  <a:schemeClr val="tx1"/>
                </a:solidFill>
              </a:rPr>
              <a:t>Removing Structural, Policy, and  Pedagogy barriers that impact success in math and English courses</a:t>
            </a:r>
            <a:br>
              <a:rPr lang="en-US" sz="9600" dirty="0">
                <a:solidFill>
                  <a:schemeClr val="tx1"/>
                </a:solidFill>
              </a:rPr>
            </a:br>
            <a:r>
              <a:rPr lang="en-US" sz="9600" b="1" dirty="0">
                <a:solidFill>
                  <a:schemeClr val="tx1"/>
                </a:solidFill>
              </a:rPr>
              <a:t> </a:t>
            </a:r>
            <a:endParaRPr lang="en-US" sz="4500" dirty="0">
              <a:solidFill>
                <a:schemeClr val="tx1"/>
              </a:solidFill>
            </a:endParaRPr>
          </a:p>
        </p:txBody>
      </p:sp>
      <p:sp>
        <p:nvSpPr>
          <p:cNvPr id="4" name="TextBox 3"/>
          <p:cNvSpPr txBox="1"/>
          <p:nvPr/>
        </p:nvSpPr>
        <p:spPr>
          <a:xfrm>
            <a:off x="53788" y="3820607"/>
            <a:ext cx="9144000" cy="830997"/>
          </a:xfrm>
          <a:prstGeom prst="rect">
            <a:avLst/>
          </a:prstGeom>
          <a:noFill/>
        </p:spPr>
        <p:txBody>
          <a:bodyPr wrap="square" rtlCol="0">
            <a:spAutoFit/>
          </a:bodyPr>
          <a:lstStyle/>
          <a:p>
            <a:pPr algn="ctr"/>
            <a:r>
              <a:rPr lang="en-US" sz="2400" dirty="0"/>
              <a:t>Understanding </a:t>
            </a:r>
            <a:r>
              <a:rPr lang="en-US" sz="2400" b="1" dirty="0"/>
              <a:t>removing barriers</a:t>
            </a:r>
            <a:r>
              <a:rPr lang="en-US" sz="2400" dirty="0"/>
              <a:t> is </a:t>
            </a:r>
            <a:r>
              <a:rPr lang="en-US" sz="2400" b="1" dirty="0"/>
              <a:t>essential</a:t>
            </a:r>
            <a:r>
              <a:rPr lang="en-US" sz="2400" dirty="0"/>
              <a:t> for understanding how to impact student success in Math and English courses.</a:t>
            </a:r>
          </a:p>
        </p:txBody>
      </p:sp>
    </p:spTree>
    <p:extLst>
      <p:ext uri="{BB962C8B-B14F-4D97-AF65-F5344CB8AC3E}">
        <p14:creationId xmlns:p14="http://schemas.microsoft.com/office/powerpoint/2010/main" val="952583108"/>
      </p:ext>
    </p:extLst>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9" name="Rectangle 8">
            <a:extLst>
              <a:ext uri="{FF2B5EF4-FFF2-40B4-BE49-F238E27FC236}">
                <a16:creationId xmlns:a16="http://schemas.microsoft.com/office/drawing/2014/main" id="{62542EEC-4F7C-4AE2-933E-EAC8EB3FA3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999" cy="514302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0" name="Rectangle 10">
            <a:extLst>
              <a:ext uri="{FF2B5EF4-FFF2-40B4-BE49-F238E27FC236}">
                <a16:creationId xmlns:a16="http://schemas.microsoft.com/office/drawing/2014/main" id="{B81933D1-5615-42C7-9C0B-4EB7105CCE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120748" cy="51435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1" name="Rectangle 12">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2618" y="293914"/>
            <a:ext cx="4507025" cy="4512809"/>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nvGrpSpPr>
          <p:cNvPr id="22" name="Group 14">
            <a:extLst>
              <a:ext uri="{FF2B5EF4-FFF2-40B4-BE49-F238E27FC236}">
                <a16:creationId xmlns:a16="http://schemas.microsoft.com/office/drawing/2014/main" id="{032D8612-31EB-44CF-A1D0-14FD4C7054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595360" y="2365738"/>
            <a:ext cx="548641" cy="505095"/>
            <a:chOff x="3940602" y="308034"/>
            <a:chExt cx="2116791" cy="3428999"/>
          </a:xfrm>
          <a:solidFill>
            <a:schemeClr val="accent4"/>
          </a:solidFill>
        </p:grpSpPr>
        <p:sp>
          <p:nvSpPr>
            <p:cNvPr id="16" name="Rectangle 15">
              <a:extLst>
                <a:ext uri="{FF2B5EF4-FFF2-40B4-BE49-F238E27FC236}">
                  <a16:creationId xmlns:a16="http://schemas.microsoft.com/office/drawing/2014/main" id="{F19A4A0F-1B59-4DB0-9764-D10936E98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7" name="Rectangle 16">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8" name="Rectangle 17">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pic>
        <p:nvPicPr>
          <p:cNvPr id="7176" name="Picture 8" descr="Image result for big idea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2618" y="371465"/>
            <a:ext cx="4661589" cy="466159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4511869" y="606032"/>
            <a:ext cx="4776978" cy="3170099"/>
          </a:xfrm>
          <a:prstGeom prst="rect">
            <a:avLst/>
          </a:prstGeom>
        </p:spPr>
        <p:txBody>
          <a:bodyPr wrap="square">
            <a:spAutoFit/>
          </a:bodyPr>
          <a:lstStyle/>
          <a:p>
            <a:r>
              <a:rPr lang="en-US" sz="4000" dirty="0"/>
              <a:t>Removing Structural, Policy, and  Pedagogy barriers that impact success in math and English courses</a:t>
            </a:r>
          </a:p>
        </p:txBody>
      </p:sp>
    </p:spTree>
    <p:extLst>
      <p:ext uri="{BB962C8B-B14F-4D97-AF65-F5344CB8AC3E}">
        <p14:creationId xmlns:p14="http://schemas.microsoft.com/office/powerpoint/2010/main" val="12196753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CD74343-8CE4-A04E-994C-D56B3BFCCD09}"/>
              </a:ext>
            </a:extLst>
          </p:cNvPr>
          <p:cNvSpPr>
            <a:spLocks noGrp="1"/>
          </p:cNvSpPr>
          <p:nvPr>
            <p:ph type="sldNum" sz="quarter" idx="12"/>
          </p:nvPr>
        </p:nvSpPr>
        <p:spPr>
          <a:xfrm>
            <a:off x="6996660" y="4874096"/>
            <a:ext cx="2057400" cy="96905"/>
          </a:xfrm>
        </p:spPr>
        <p:txBody>
          <a:bodyPr/>
          <a:lstStyle/>
          <a:p>
            <a:fld id="{FEDE4280-45A1-BF48-B050-92065C969459}" type="slidenum">
              <a:rPr lang="en-US" smtClean="0"/>
              <a:pPr/>
              <a:t>11</a:t>
            </a:fld>
            <a:endParaRPr lang="en-US" dirty="0"/>
          </a:p>
        </p:txBody>
      </p:sp>
      <p:sp>
        <p:nvSpPr>
          <p:cNvPr id="10" name="TextBox 9">
            <a:extLst>
              <a:ext uri="{FF2B5EF4-FFF2-40B4-BE49-F238E27FC236}">
                <a16:creationId xmlns:a16="http://schemas.microsoft.com/office/drawing/2014/main" id="{BD88D340-38C6-5543-A9EC-913671A26085}"/>
              </a:ext>
            </a:extLst>
          </p:cNvPr>
          <p:cNvSpPr txBox="1"/>
          <p:nvPr/>
        </p:nvSpPr>
        <p:spPr>
          <a:xfrm>
            <a:off x="770845" y="282703"/>
            <a:ext cx="1858618" cy="584773"/>
          </a:xfrm>
          <a:prstGeom prst="rect">
            <a:avLst/>
          </a:prstGeom>
          <a:noFill/>
        </p:spPr>
        <p:txBody>
          <a:bodyPr wrap="square" lIns="91438" tIns="45719" rIns="91438" bIns="45719" rtlCol="0">
            <a:spAutoFit/>
          </a:bodyPr>
          <a:lstStyle/>
          <a:p>
            <a:r>
              <a:rPr lang="en-US" sz="3200" dirty="0">
                <a:solidFill>
                  <a:schemeClr val="accent2"/>
                </a:solidFill>
                <a:latin typeface="Calibri Light" panose="020F0302020204030204" pitchFamily="34" charset="0"/>
                <a:cs typeface="Calibri Light" panose="020F0302020204030204" pitchFamily="34" charset="0"/>
              </a:rPr>
              <a:t>Outcomes</a:t>
            </a:r>
          </a:p>
        </p:txBody>
      </p:sp>
      <p:sp>
        <p:nvSpPr>
          <p:cNvPr id="19" name="TextBox 18">
            <a:extLst>
              <a:ext uri="{FF2B5EF4-FFF2-40B4-BE49-F238E27FC236}">
                <a16:creationId xmlns:a16="http://schemas.microsoft.com/office/drawing/2014/main" id="{257D611E-40C9-8F4E-B0C0-C18EE32680D5}"/>
              </a:ext>
            </a:extLst>
          </p:cNvPr>
          <p:cNvSpPr txBox="1"/>
          <p:nvPr/>
        </p:nvSpPr>
        <p:spPr>
          <a:xfrm>
            <a:off x="696093" y="1082045"/>
            <a:ext cx="6203159" cy="2677656"/>
          </a:xfrm>
          <a:prstGeom prst="rect">
            <a:avLst/>
          </a:prstGeom>
          <a:noFill/>
        </p:spPr>
        <p:txBody>
          <a:bodyPr wrap="square" rtlCol="0">
            <a:spAutoFit/>
          </a:bodyPr>
          <a:lstStyle/>
          <a:p>
            <a:r>
              <a:rPr lang="en-US" sz="2800" dirty="0">
                <a:latin typeface="Calibri" panose="020F0502020204030204" pitchFamily="34" charset="0"/>
              </a:rPr>
              <a:t>Develop a framework to address </a:t>
            </a:r>
            <a:r>
              <a:rPr lang="en-US" sz="2800" b="1" dirty="0"/>
              <a:t>Structural, Policy, and Pedagogy </a:t>
            </a:r>
            <a:r>
              <a:rPr lang="en-US" sz="2800" dirty="0"/>
              <a:t>barriers that impact success in math and English courses through targeted </a:t>
            </a:r>
            <a:r>
              <a:rPr lang="en-US" sz="2800" i="1" u="sng" dirty="0"/>
              <a:t>strategies</a:t>
            </a:r>
            <a:r>
              <a:rPr lang="en-US" sz="2800" dirty="0"/>
              <a:t> with a </a:t>
            </a:r>
            <a:r>
              <a:rPr lang="en-US" sz="2800" b="1" dirty="0"/>
              <a:t>30/60/90 Day Plan</a:t>
            </a:r>
          </a:p>
          <a:p>
            <a:endParaRPr lang="en-US" sz="2800" b="1" i="1" dirty="0">
              <a:latin typeface="Calibri" panose="020F0502020204030204" pitchFamily="34" charset="0"/>
            </a:endParaRPr>
          </a:p>
        </p:txBody>
      </p:sp>
    </p:spTree>
    <p:extLst>
      <p:ext uri="{BB962C8B-B14F-4D97-AF65-F5344CB8AC3E}">
        <p14:creationId xmlns:p14="http://schemas.microsoft.com/office/powerpoint/2010/main" val="33994495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CD74343-8CE4-A04E-994C-D56B3BFCCD09}"/>
              </a:ext>
            </a:extLst>
          </p:cNvPr>
          <p:cNvSpPr>
            <a:spLocks noGrp="1"/>
          </p:cNvSpPr>
          <p:nvPr>
            <p:ph type="sldNum" sz="quarter" idx="12"/>
          </p:nvPr>
        </p:nvSpPr>
        <p:spPr>
          <a:xfrm>
            <a:off x="6996660" y="4874096"/>
            <a:ext cx="2057400" cy="96905"/>
          </a:xfrm>
        </p:spPr>
        <p:txBody>
          <a:bodyPr/>
          <a:lstStyle/>
          <a:p>
            <a:fld id="{FEDE4280-45A1-BF48-B050-92065C969459}" type="slidenum">
              <a:rPr lang="en-US" smtClean="0"/>
              <a:pPr/>
              <a:t>12</a:t>
            </a:fld>
            <a:endParaRPr lang="en-US" dirty="0"/>
          </a:p>
        </p:txBody>
      </p:sp>
      <p:sp>
        <p:nvSpPr>
          <p:cNvPr id="10" name="TextBox 9">
            <a:extLst>
              <a:ext uri="{FF2B5EF4-FFF2-40B4-BE49-F238E27FC236}">
                <a16:creationId xmlns:a16="http://schemas.microsoft.com/office/drawing/2014/main" id="{BD88D340-38C6-5543-A9EC-913671A26085}"/>
              </a:ext>
            </a:extLst>
          </p:cNvPr>
          <p:cNvSpPr txBox="1"/>
          <p:nvPr/>
        </p:nvSpPr>
        <p:spPr>
          <a:xfrm>
            <a:off x="770845" y="282703"/>
            <a:ext cx="3327626" cy="584773"/>
          </a:xfrm>
          <a:prstGeom prst="rect">
            <a:avLst/>
          </a:prstGeom>
          <a:noFill/>
        </p:spPr>
        <p:txBody>
          <a:bodyPr wrap="square" lIns="91438" tIns="45719" rIns="91438" bIns="45719" rtlCol="0">
            <a:spAutoFit/>
          </a:bodyPr>
          <a:lstStyle/>
          <a:p>
            <a:r>
              <a:rPr lang="en-US" sz="3200" dirty="0">
                <a:solidFill>
                  <a:schemeClr val="accent2"/>
                </a:solidFill>
                <a:latin typeface="Calibri Light" panose="020F0302020204030204" pitchFamily="34" charset="0"/>
                <a:cs typeface="Calibri Light" panose="020F0302020204030204" pitchFamily="34" charset="0"/>
              </a:rPr>
              <a:t>Strategies</a:t>
            </a:r>
          </a:p>
        </p:txBody>
      </p:sp>
      <p:sp>
        <p:nvSpPr>
          <p:cNvPr id="3" name="TextBox 2"/>
          <p:cNvSpPr txBox="1"/>
          <p:nvPr/>
        </p:nvSpPr>
        <p:spPr>
          <a:xfrm>
            <a:off x="300582" y="1533435"/>
            <a:ext cx="2991257" cy="1938992"/>
          </a:xfrm>
          <a:prstGeom prst="rect">
            <a:avLst/>
          </a:prstGeom>
          <a:noFill/>
        </p:spPr>
        <p:txBody>
          <a:bodyPr wrap="square" rtlCol="0">
            <a:spAutoFit/>
          </a:bodyPr>
          <a:lstStyle/>
          <a:p>
            <a:r>
              <a:rPr lang="en-US" sz="2400" b="1" u="sng" dirty="0">
                <a:latin typeface="Calibri" panose="020F0502020204030204" pitchFamily="34" charset="0"/>
              </a:rPr>
              <a:t>Structural Barriers</a:t>
            </a:r>
          </a:p>
          <a:p>
            <a:pPr marL="342900" indent="-342900">
              <a:buFont typeface="Arial" panose="020B0604020202020204" pitchFamily="34" charset="0"/>
              <a:buChar char="•"/>
            </a:pPr>
            <a:r>
              <a:rPr lang="en-US" sz="2400" dirty="0">
                <a:latin typeface="Calibri" panose="020F0502020204030204" pitchFamily="34" charset="0"/>
              </a:rPr>
              <a:t>Access to Resources</a:t>
            </a:r>
          </a:p>
          <a:p>
            <a:pPr marL="342900" indent="-342900">
              <a:buFont typeface="Arial" panose="020B0604020202020204" pitchFamily="34" charset="0"/>
              <a:buChar char="•"/>
            </a:pPr>
            <a:r>
              <a:rPr lang="en-US" sz="2400" dirty="0">
                <a:latin typeface="Calibri" panose="020F0502020204030204" pitchFamily="34" charset="0"/>
              </a:rPr>
              <a:t>Financial Support</a:t>
            </a:r>
          </a:p>
          <a:p>
            <a:pPr marL="342900" indent="-342900">
              <a:buFont typeface="Arial" panose="020B0604020202020204" pitchFamily="34" charset="0"/>
              <a:buChar char="•"/>
            </a:pPr>
            <a:r>
              <a:rPr lang="en-US" sz="2400" dirty="0">
                <a:latin typeface="Calibri" panose="020F0502020204030204" pitchFamily="34" charset="0"/>
              </a:rPr>
              <a:t>Scheduling</a:t>
            </a:r>
          </a:p>
        </p:txBody>
      </p:sp>
      <p:sp>
        <p:nvSpPr>
          <p:cNvPr id="6" name="TextBox 5"/>
          <p:cNvSpPr txBox="1"/>
          <p:nvPr/>
        </p:nvSpPr>
        <p:spPr>
          <a:xfrm>
            <a:off x="6305613" y="1524628"/>
            <a:ext cx="2991257" cy="3416320"/>
          </a:xfrm>
          <a:prstGeom prst="rect">
            <a:avLst/>
          </a:prstGeom>
          <a:noFill/>
        </p:spPr>
        <p:txBody>
          <a:bodyPr wrap="square" rtlCol="0">
            <a:spAutoFit/>
          </a:bodyPr>
          <a:lstStyle/>
          <a:p>
            <a:r>
              <a:rPr lang="en-US" sz="2400" b="1" u="sng" dirty="0">
                <a:latin typeface="Calibri" panose="020F0502020204030204" pitchFamily="34" charset="0"/>
              </a:rPr>
              <a:t>Pedagogy Barriers</a:t>
            </a:r>
          </a:p>
          <a:p>
            <a:pPr marL="342900" indent="-342900">
              <a:buFont typeface="Arial" panose="020B0604020202020204" pitchFamily="34" charset="0"/>
              <a:buChar char="•"/>
            </a:pPr>
            <a:r>
              <a:rPr lang="en-US" sz="2400" dirty="0">
                <a:latin typeface="Calibri" panose="020F0502020204030204" pitchFamily="34" charset="0"/>
              </a:rPr>
              <a:t>Inclusive Curriculum Design</a:t>
            </a:r>
          </a:p>
          <a:p>
            <a:pPr marL="342900" indent="-342900">
              <a:buFont typeface="Arial" panose="020B0604020202020204" pitchFamily="34" charset="0"/>
              <a:buChar char="•"/>
            </a:pPr>
            <a:r>
              <a:rPr lang="en-US" sz="2400" dirty="0">
                <a:latin typeface="Calibri" panose="020F0502020204030204" pitchFamily="34" charset="0"/>
              </a:rPr>
              <a:t>Adaptive Learning Technology</a:t>
            </a:r>
          </a:p>
          <a:p>
            <a:pPr marL="342900" indent="-342900">
              <a:buFont typeface="Arial" panose="020B0604020202020204" pitchFamily="34" charset="0"/>
              <a:buChar char="•"/>
            </a:pPr>
            <a:r>
              <a:rPr lang="en-US" sz="2400" dirty="0">
                <a:latin typeface="Calibri" panose="020F0502020204030204" pitchFamily="34" charset="0"/>
              </a:rPr>
              <a:t>Assessment Strategies</a:t>
            </a:r>
          </a:p>
          <a:p>
            <a:pPr marL="342900" indent="-342900">
              <a:buFont typeface="Arial" panose="020B0604020202020204" pitchFamily="34" charset="0"/>
              <a:buChar char="•"/>
            </a:pPr>
            <a:r>
              <a:rPr lang="en-US" sz="2400" dirty="0">
                <a:latin typeface="Calibri" panose="020F0502020204030204" pitchFamily="34" charset="0"/>
              </a:rPr>
              <a:t>Faculty-Student Interactions</a:t>
            </a:r>
          </a:p>
        </p:txBody>
      </p:sp>
      <p:sp>
        <p:nvSpPr>
          <p:cNvPr id="7" name="TextBox 6"/>
          <p:cNvSpPr txBox="1"/>
          <p:nvPr/>
        </p:nvSpPr>
        <p:spPr>
          <a:xfrm>
            <a:off x="3291839" y="1542772"/>
            <a:ext cx="2991257" cy="1938992"/>
          </a:xfrm>
          <a:prstGeom prst="rect">
            <a:avLst/>
          </a:prstGeom>
          <a:noFill/>
        </p:spPr>
        <p:txBody>
          <a:bodyPr wrap="square" rtlCol="0">
            <a:spAutoFit/>
          </a:bodyPr>
          <a:lstStyle/>
          <a:p>
            <a:r>
              <a:rPr lang="en-US" sz="2400" b="1" u="sng" dirty="0">
                <a:latin typeface="Calibri" panose="020F0502020204030204" pitchFamily="34" charset="0"/>
              </a:rPr>
              <a:t>Policy Barriers</a:t>
            </a:r>
          </a:p>
          <a:p>
            <a:pPr marL="342900" indent="-342900">
              <a:buFont typeface="Arial" panose="020B0604020202020204" pitchFamily="34" charset="0"/>
              <a:buChar char="•"/>
            </a:pPr>
            <a:r>
              <a:rPr lang="en-US" sz="2400" dirty="0">
                <a:latin typeface="Calibri" panose="020F0502020204030204" pitchFamily="34" charset="0"/>
              </a:rPr>
              <a:t>Instructional Support Services</a:t>
            </a:r>
          </a:p>
          <a:p>
            <a:pPr marL="342900" indent="-342900">
              <a:buFont typeface="Arial" panose="020B0604020202020204" pitchFamily="34" charset="0"/>
              <a:buChar char="•"/>
            </a:pPr>
            <a:r>
              <a:rPr lang="en-US" sz="2400" dirty="0">
                <a:latin typeface="Calibri" panose="020F0502020204030204" pitchFamily="34" charset="0"/>
              </a:rPr>
              <a:t> Data-Informed Decision Making</a:t>
            </a:r>
          </a:p>
        </p:txBody>
      </p:sp>
    </p:spTree>
    <p:extLst>
      <p:ext uri="{BB962C8B-B14F-4D97-AF65-F5344CB8AC3E}">
        <p14:creationId xmlns:p14="http://schemas.microsoft.com/office/powerpoint/2010/main" val="3417300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CD74343-8CE4-A04E-994C-D56B3BFCCD09}"/>
              </a:ext>
            </a:extLst>
          </p:cNvPr>
          <p:cNvSpPr>
            <a:spLocks noGrp="1"/>
          </p:cNvSpPr>
          <p:nvPr>
            <p:ph type="sldNum" sz="quarter" idx="12"/>
          </p:nvPr>
        </p:nvSpPr>
        <p:spPr>
          <a:xfrm>
            <a:off x="6996660" y="4874096"/>
            <a:ext cx="2057400" cy="96905"/>
          </a:xfrm>
        </p:spPr>
        <p:txBody>
          <a:bodyPr/>
          <a:lstStyle/>
          <a:p>
            <a:fld id="{FEDE4280-45A1-BF48-B050-92065C969459}" type="slidenum">
              <a:rPr lang="en-US" smtClean="0"/>
              <a:pPr/>
              <a:t>13</a:t>
            </a:fld>
            <a:endParaRPr lang="en-US" dirty="0"/>
          </a:p>
        </p:txBody>
      </p:sp>
      <p:sp>
        <p:nvSpPr>
          <p:cNvPr id="10" name="TextBox 9">
            <a:extLst>
              <a:ext uri="{FF2B5EF4-FFF2-40B4-BE49-F238E27FC236}">
                <a16:creationId xmlns:a16="http://schemas.microsoft.com/office/drawing/2014/main" id="{BD88D340-38C6-5543-A9EC-913671A26085}"/>
              </a:ext>
            </a:extLst>
          </p:cNvPr>
          <p:cNvSpPr txBox="1"/>
          <p:nvPr/>
        </p:nvSpPr>
        <p:spPr>
          <a:xfrm>
            <a:off x="770845" y="282703"/>
            <a:ext cx="3327626" cy="584773"/>
          </a:xfrm>
          <a:prstGeom prst="rect">
            <a:avLst/>
          </a:prstGeom>
          <a:noFill/>
        </p:spPr>
        <p:txBody>
          <a:bodyPr wrap="square" lIns="91438" tIns="45719" rIns="91438" bIns="45719" rtlCol="0">
            <a:spAutoFit/>
          </a:bodyPr>
          <a:lstStyle/>
          <a:p>
            <a:r>
              <a:rPr lang="en-US" sz="3200" dirty="0">
                <a:solidFill>
                  <a:schemeClr val="accent2"/>
                </a:solidFill>
                <a:latin typeface="Calibri Light" panose="020F0302020204030204" pitchFamily="34" charset="0"/>
                <a:cs typeface="Calibri Light" panose="020F0302020204030204" pitchFamily="34" charset="0"/>
              </a:rPr>
              <a:t>Strategies</a:t>
            </a:r>
          </a:p>
        </p:txBody>
      </p:sp>
      <p:sp>
        <p:nvSpPr>
          <p:cNvPr id="3" name="TextBox 2"/>
          <p:cNvSpPr txBox="1"/>
          <p:nvPr/>
        </p:nvSpPr>
        <p:spPr>
          <a:xfrm>
            <a:off x="274321" y="1117972"/>
            <a:ext cx="8007530" cy="4154984"/>
          </a:xfrm>
          <a:prstGeom prst="rect">
            <a:avLst/>
          </a:prstGeom>
          <a:noFill/>
        </p:spPr>
        <p:txBody>
          <a:bodyPr wrap="square" rtlCol="0">
            <a:spAutoFit/>
          </a:bodyPr>
          <a:lstStyle/>
          <a:p>
            <a:r>
              <a:rPr lang="en-US" sz="2400" b="1" u="sng" dirty="0">
                <a:latin typeface="Calibri" panose="020F0502020204030204" pitchFamily="34" charset="0"/>
              </a:rPr>
              <a:t>Structural Barriers</a:t>
            </a:r>
          </a:p>
          <a:p>
            <a:pPr marL="342900" indent="-342900">
              <a:buFont typeface="Arial" panose="020B0604020202020204" pitchFamily="34" charset="0"/>
              <a:buChar char="•"/>
            </a:pPr>
            <a:r>
              <a:rPr lang="en-US" sz="2400" dirty="0">
                <a:latin typeface="Calibri" panose="020F0502020204030204" pitchFamily="34" charset="0"/>
              </a:rPr>
              <a:t>Access to Resources</a:t>
            </a:r>
          </a:p>
          <a:p>
            <a:pPr lvl="1"/>
            <a:r>
              <a:rPr lang="en-US" dirty="0"/>
              <a:t>Ensure equitable access to textbooks, online resources, and technology.</a:t>
            </a:r>
            <a:endParaRPr lang="en-US" sz="1600" dirty="0"/>
          </a:p>
          <a:p>
            <a:pPr lvl="1"/>
            <a:r>
              <a:rPr lang="en-US" dirty="0"/>
              <a:t>Establish a system for students to borrow or access required materials.</a:t>
            </a:r>
            <a:endParaRPr lang="en-US" sz="2400" dirty="0">
              <a:latin typeface="Calibri" panose="020F0502020204030204" pitchFamily="34" charset="0"/>
            </a:endParaRPr>
          </a:p>
          <a:p>
            <a:pPr marL="342900" indent="-342900">
              <a:buFont typeface="Arial" panose="020B0604020202020204" pitchFamily="34" charset="0"/>
              <a:buChar char="•"/>
            </a:pPr>
            <a:r>
              <a:rPr lang="en-US" sz="2400" dirty="0">
                <a:latin typeface="Calibri" panose="020F0502020204030204" pitchFamily="34" charset="0"/>
              </a:rPr>
              <a:t>Financial Support</a:t>
            </a:r>
          </a:p>
          <a:p>
            <a:pPr lvl="1"/>
            <a:r>
              <a:rPr lang="en-US" dirty="0"/>
              <a:t>Provide financial assistance for course materials, especially for low-income students.</a:t>
            </a:r>
            <a:endParaRPr lang="en-US" sz="1600" dirty="0"/>
          </a:p>
          <a:p>
            <a:pPr lvl="1"/>
            <a:r>
              <a:rPr lang="en-US" dirty="0"/>
              <a:t>Create scholarship programs for students facing economic challenges.</a:t>
            </a:r>
            <a:endParaRPr lang="en-US" sz="2400" dirty="0">
              <a:latin typeface="Calibri" panose="020F0502020204030204" pitchFamily="34" charset="0"/>
            </a:endParaRPr>
          </a:p>
          <a:p>
            <a:pPr marL="342900" indent="-342900">
              <a:buFont typeface="Arial" panose="020B0604020202020204" pitchFamily="34" charset="0"/>
              <a:buChar char="•"/>
            </a:pPr>
            <a:r>
              <a:rPr lang="en-US" sz="2400" dirty="0">
                <a:latin typeface="Calibri" panose="020F0502020204030204" pitchFamily="34" charset="0"/>
              </a:rPr>
              <a:t>Scheduling</a:t>
            </a:r>
          </a:p>
          <a:p>
            <a:pPr lvl="1"/>
            <a:r>
              <a:rPr lang="en-US" dirty="0"/>
              <a:t>Offer flexible scheduling options to accommodate diverse student needs.</a:t>
            </a:r>
            <a:endParaRPr lang="en-US" sz="1600" dirty="0"/>
          </a:p>
          <a:p>
            <a:pPr lvl="1"/>
            <a:r>
              <a:rPr lang="en-US" dirty="0"/>
              <a:t>Consider evening classes, weekend options, or online courses for greater accessibility.</a:t>
            </a:r>
            <a:endParaRPr lang="en-US" sz="1600" dirty="0"/>
          </a:p>
          <a:p>
            <a:endParaRPr lang="en-US" sz="2400" dirty="0">
              <a:latin typeface="Calibri" panose="020F0502020204030204" pitchFamily="34" charset="0"/>
            </a:endParaRPr>
          </a:p>
        </p:txBody>
      </p:sp>
    </p:spTree>
    <p:extLst>
      <p:ext uri="{BB962C8B-B14F-4D97-AF65-F5344CB8AC3E}">
        <p14:creationId xmlns:p14="http://schemas.microsoft.com/office/powerpoint/2010/main" val="26599640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CD74343-8CE4-A04E-994C-D56B3BFCCD09}"/>
              </a:ext>
            </a:extLst>
          </p:cNvPr>
          <p:cNvSpPr>
            <a:spLocks noGrp="1"/>
          </p:cNvSpPr>
          <p:nvPr>
            <p:ph type="sldNum" sz="quarter" idx="12"/>
          </p:nvPr>
        </p:nvSpPr>
        <p:spPr>
          <a:xfrm>
            <a:off x="6996660" y="4874096"/>
            <a:ext cx="2057400" cy="96905"/>
          </a:xfrm>
        </p:spPr>
        <p:txBody>
          <a:bodyPr/>
          <a:lstStyle/>
          <a:p>
            <a:fld id="{FEDE4280-45A1-BF48-B050-92065C969459}" type="slidenum">
              <a:rPr lang="en-US" smtClean="0"/>
              <a:pPr/>
              <a:t>14</a:t>
            </a:fld>
            <a:endParaRPr lang="en-US" dirty="0"/>
          </a:p>
        </p:txBody>
      </p:sp>
      <p:sp>
        <p:nvSpPr>
          <p:cNvPr id="10" name="TextBox 9">
            <a:extLst>
              <a:ext uri="{FF2B5EF4-FFF2-40B4-BE49-F238E27FC236}">
                <a16:creationId xmlns:a16="http://schemas.microsoft.com/office/drawing/2014/main" id="{BD88D340-38C6-5543-A9EC-913671A26085}"/>
              </a:ext>
            </a:extLst>
          </p:cNvPr>
          <p:cNvSpPr txBox="1"/>
          <p:nvPr/>
        </p:nvSpPr>
        <p:spPr>
          <a:xfrm>
            <a:off x="770845" y="282703"/>
            <a:ext cx="3327626" cy="584773"/>
          </a:xfrm>
          <a:prstGeom prst="rect">
            <a:avLst/>
          </a:prstGeom>
          <a:noFill/>
        </p:spPr>
        <p:txBody>
          <a:bodyPr wrap="square" lIns="91438" tIns="45719" rIns="91438" bIns="45719" rtlCol="0">
            <a:spAutoFit/>
          </a:bodyPr>
          <a:lstStyle/>
          <a:p>
            <a:r>
              <a:rPr lang="en-US" sz="3200" dirty="0">
                <a:solidFill>
                  <a:schemeClr val="accent2"/>
                </a:solidFill>
                <a:latin typeface="Calibri Light" panose="020F0302020204030204" pitchFamily="34" charset="0"/>
                <a:cs typeface="Calibri Light" panose="020F0302020204030204" pitchFamily="34" charset="0"/>
              </a:rPr>
              <a:t>Strategies</a:t>
            </a:r>
          </a:p>
        </p:txBody>
      </p:sp>
      <p:sp>
        <p:nvSpPr>
          <p:cNvPr id="3" name="TextBox 2"/>
          <p:cNvSpPr txBox="1"/>
          <p:nvPr/>
        </p:nvSpPr>
        <p:spPr>
          <a:xfrm>
            <a:off x="274321" y="1117972"/>
            <a:ext cx="8007530" cy="3139321"/>
          </a:xfrm>
          <a:prstGeom prst="rect">
            <a:avLst/>
          </a:prstGeom>
          <a:noFill/>
        </p:spPr>
        <p:txBody>
          <a:bodyPr wrap="square" rtlCol="0">
            <a:spAutoFit/>
          </a:bodyPr>
          <a:lstStyle/>
          <a:p>
            <a:r>
              <a:rPr lang="en-US" sz="2400" b="1" u="sng" dirty="0">
                <a:latin typeface="Calibri" panose="020F0502020204030204" pitchFamily="34" charset="0"/>
              </a:rPr>
              <a:t>Policy Barriers</a:t>
            </a:r>
          </a:p>
          <a:p>
            <a:pPr marL="342900" indent="-342900">
              <a:buFont typeface="Arial" panose="020B0604020202020204" pitchFamily="34" charset="0"/>
              <a:buChar char="•"/>
            </a:pPr>
            <a:r>
              <a:rPr lang="en-US" sz="2400" dirty="0">
                <a:latin typeface="Calibri" panose="020F0502020204030204" pitchFamily="34" charset="0"/>
              </a:rPr>
              <a:t>Instructional Support Services</a:t>
            </a:r>
          </a:p>
          <a:p>
            <a:r>
              <a:rPr lang="en-US" sz="2400" dirty="0">
                <a:latin typeface="Calibri" panose="020F0502020204030204" pitchFamily="34" charset="0"/>
              </a:rPr>
              <a:t>      </a:t>
            </a:r>
            <a:r>
              <a:rPr lang="en-US" dirty="0"/>
              <a:t>Develop policies that support non-traditional students, such as parents or working  </a:t>
            </a:r>
          </a:p>
          <a:p>
            <a:r>
              <a:rPr lang="en-US" dirty="0"/>
              <a:t>       professionals, and students deemed not college ready through </a:t>
            </a:r>
            <a:r>
              <a:rPr lang="en-US" dirty="0" err="1"/>
              <a:t>corequisite</a:t>
            </a:r>
            <a:r>
              <a:rPr lang="en-US" dirty="0"/>
              <a:t> model</a:t>
            </a:r>
            <a:endParaRPr lang="en-US" sz="2400" dirty="0">
              <a:latin typeface="Calibri" panose="020F0502020204030204" pitchFamily="34" charset="0"/>
            </a:endParaRPr>
          </a:p>
          <a:p>
            <a:pPr marL="342900" indent="-342900">
              <a:buFont typeface="Arial" panose="020B0604020202020204" pitchFamily="34" charset="0"/>
              <a:buChar char="•"/>
            </a:pPr>
            <a:r>
              <a:rPr lang="en-US" sz="2400" dirty="0">
                <a:latin typeface="Calibri" panose="020F0502020204030204" pitchFamily="34" charset="0"/>
              </a:rPr>
              <a:t>Data-Informed Decision Making</a:t>
            </a:r>
          </a:p>
          <a:p>
            <a:pPr lvl="1"/>
            <a:r>
              <a:rPr lang="en-US" dirty="0"/>
              <a:t>Regularly collect and analyze data on student outcomes.</a:t>
            </a:r>
            <a:endParaRPr lang="en-US" sz="1600" dirty="0"/>
          </a:p>
          <a:p>
            <a:pPr lvl="1"/>
            <a:r>
              <a:rPr lang="en-US" dirty="0"/>
              <a:t>Use data to identify and address disparities in achievement.</a:t>
            </a:r>
            <a:endParaRPr lang="en-US" sz="1600" dirty="0"/>
          </a:p>
          <a:p>
            <a:endParaRPr lang="en-US" sz="2400" dirty="0">
              <a:latin typeface="Calibri" panose="020F0502020204030204" pitchFamily="34" charset="0"/>
            </a:endParaRPr>
          </a:p>
          <a:p>
            <a:r>
              <a:rPr lang="en-US" sz="2400" dirty="0">
                <a:latin typeface="Calibri" panose="020F0502020204030204" pitchFamily="34" charset="0"/>
              </a:rPr>
              <a:t>	</a:t>
            </a:r>
          </a:p>
        </p:txBody>
      </p:sp>
    </p:spTree>
    <p:extLst>
      <p:ext uri="{BB962C8B-B14F-4D97-AF65-F5344CB8AC3E}">
        <p14:creationId xmlns:p14="http://schemas.microsoft.com/office/powerpoint/2010/main" val="40507271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CD74343-8CE4-A04E-994C-D56B3BFCCD09}"/>
              </a:ext>
            </a:extLst>
          </p:cNvPr>
          <p:cNvSpPr>
            <a:spLocks noGrp="1"/>
          </p:cNvSpPr>
          <p:nvPr>
            <p:ph type="sldNum" sz="quarter" idx="12"/>
          </p:nvPr>
        </p:nvSpPr>
        <p:spPr>
          <a:xfrm>
            <a:off x="6996660" y="4874096"/>
            <a:ext cx="2057400" cy="96905"/>
          </a:xfrm>
        </p:spPr>
        <p:txBody>
          <a:bodyPr/>
          <a:lstStyle/>
          <a:p>
            <a:fld id="{FEDE4280-45A1-BF48-B050-92065C969459}" type="slidenum">
              <a:rPr lang="en-US" smtClean="0"/>
              <a:pPr/>
              <a:t>15</a:t>
            </a:fld>
            <a:endParaRPr lang="en-US" dirty="0"/>
          </a:p>
        </p:txBody>
      </p:sp>
      <p:sp>
        <p:nvSpPr>
          <p:cNvPr id="10" name="TextBox 9">
            <a:extLst>
              <a:ext uri="{FF2B5EF4-FFF2-40B4-BE49-F238E27FC236}">
                <a16:creationId xmlns:a16="http://schemas.microsoft.com/office/drawing/2014/main" id="{BD88D340-38C6-5543-A9EC-913671A26085}"/>
              </a:ext>
            </a:extLst>
          </p:cNvPr>
          <p:cNvSpPr txBox="1"/>
          <p:nvPr/>
        </p:nvSpPr>
        <p:spPr>
          <a:xfrm>
            <a:off x="770845" y="282703"/>
            <a:ext cx="3327626" cy="584773"/>
          </a:xfrm>
          <a:prstGeom prst="rect">
            <a:avLst/>
          </a:prstGeom>
          <a:noFill/>
        </p:spPr>
        <p:txBody>
          <a:bodyPr wrap="square" lIns="91438" tIns="45719" rIns="91438" bIns="45719" rtlCol="0">
            <a:spAutoFit/>
          </a:bodyPr>
          <a:lstStyle/>
          <a:p>
            <a:r>
              <a:rPr lang="en-US" sz="3200" dirty="0">
                <a:solidFill>
                  <a:schemeClr val="accent2"/>
                </a:solidFill>
                <a:latin typeface="Calibri Light" panose="020F0302020204030204" pitchFamily="34" charset="0"/>
                <a:cs typeface="Calibri Light" panose="020F0302020204030204" pitchFamily="34" charset="0"/>
              </a:rPr>
              <a:t>Strategies</a:t>
            </a:r>
          </a:p>
        </p:txBody>
      </p:sp>
      <p:sp>
        <p:nvSpPr>
          <p:cNvPr id="3" name="TextBox 2"/>
          <p:cNvSpPr txBox="1"/>
          <p:nvPr/>
        </p:nvSpPr>
        <p:spPr>
          <a:xfrm>
            <a:off x="274320" y="867476"/>
            <a:ext cx="8779739" cy="5262979"/>
          </a:xfrm>
          <a:prstGeom prst="rect">
            <a:avLst/>
          </a:prstGeom>
          <a:noFill/>
        </p:spPr>
        <p:txBody>
          <a:bodyPr wrap="square" rtlCol="0">
            <a:spAutoFit/>
          </a:bodyPr>
          <a:lstStyle/>
          <a:p>
            <a:r>
              <a:rPr lang="en-US" sz="2400" b="1" u="sng" dirty="0">
                <a:latin typeface="Calibri" panose="020F0502020204030204" pitchFamily="34" charset="0"/>
              </a:rPr>
              <a:t>Pedagogy Barriers</a:t>
            </a:r>
          </a:p>
          <a:p>
            <a:pPr marL="342900" indent="-342900">
              <a:buFont typeface="Arial" panose="020B0604020202020204" pitchFamily="34" charset="0"/>
              <a:buChar char="•"/>
            </a:pPr>
            <a:r>
              <a:rPr lang="en-US" sz="2400" dirty="0">
                <a:latin typeface="Calibri" panose="020F0502020204030204" pitchFamily="34" charset="0"/>
              </a:rPr>
              <a:t>Inclusive Curriculum Design</a:t>
            </a:r>
          </a:p>
          <a:p>
            <a:pPr lvl="1"/>
            <a:r>
              <a:rPr lang="en-US" dirty="0"/>
              <a:t>Incorporate diverse perspectives in course content.</a:t>
            </a:r>
            <a:endParaRPr lang="en-US" sz="1600" dirty="0"/>
          </a:p>
          <a:p>
            <a:pPr lvl="1"/>
            <a:r>
              <a:rPr lang="en-US" dirty="0"/>
              <a:t>Use culturally responsive teaching practices to make the material relatable.</a:t>
            </a:r>
            <a:endParaRPr lang="en-US" sz="1600" dirty="0"/>
          </a:p>
          <a:p>
            <a:pPr marL="342900" indent="-342900">
              <a:buFont typeface="Arial" panose="020B0604020202020204" pitchFamily="34" charset="0"/>
              <a:buChar char="•"/>
            </a:pPr>
            <a:r>
              <a:rPr lang="en-US" sz="2400" dirty="0">
                <a:latin typeface="Calibri" panose="020F0502020204030204" pitchFamily="34" charset="0"/>
              </a:rPr>
              <a:t>Adaptive Learning Technology (i.e. AI)</a:t>
            </a:r>
          </a:p>
          <a:p>
            <a:pPr lvl="1"/>
            <a:r>
              <a:rPr lang="en-US" dirty="0"/>
              <a:t>Implement interactive and hands-on learning activities.</a:t>
            </a:r>
          </a:p>
          <a:p>
            <a:pPr lvl="1"/>
            <a:r>
              <a:rPr lang="en-US" dirty="0"/>
              <a:t>Foster collaborative learning environments to engage students actively.</a:t>
            </a:r>
          </a:p>
          <a:p>
            <a:pPr marL="342900" indent="-342900">
              <a:buFont typeface="Arial" panose="020B0604020202020204" pitchFamily="34" charset="0"/>
              <a:buChar char="•"/>
            </a:pPr>
            <a:r>
              <a:rPr lang="en-US" sz="2400" dirty="0">
                <a:latin typeface="Calibri" panose="020F0502020204030204" pitchFamily="34" charset="0"/>
              </a:rPr>
              <a:t>Assessment Strategies</a:t>
            </a:r>
          </a:p>
          <a:p>
            <a:pPr lvl="1"/>
            <a:r>
              <a:rPr lang="en-US" dirty="0"/>
              <a:t>Rethink assessment methods to ensure they align with learning objectives.</a:t>
            </a:r>
            <a:endParaRPr lang="en-US" sz="1600" dirty="0"/>
          </a:p>
          <a:p>
            <a:pPr lvl="1"/>
            <a:r>
              <a:rPr lang="en-US" dirty="0"/>
              <a:t>Consider alternative forms of assessment, such as project-based assessments.</a:t>
            </a:r>
            <a:endParaRPr lang="en-US" sz="2400" dirty="0">
              <a:latin typeface="Calibri" panose="020F0502020204030204" pitchFamily="34" charset="0"/>
            </a:endParaRPr>
          </a:p>
          <a:p>
            <a:pPr marL="342900" indent="-342900">
              <a:buFont typeface="Arial" panose="020B0604020202020204" pitchFamily="34" charset="0"/>
              <a:buChar char="•"/>
            </a:pPr>
            <a:r>
              <a:rPr lang="en-US" sz="2400" dirty="0">
                <a:latin typeface="Calibri" panose="020F0502020204030204" pitchFamily="34" charset="0"/>
              </a:rPr>
              <a:t>Faculty-Student Interactions</a:t>
            </a:r>
          </a:p>
          <a:p>
            <a:pPr lvl="1"/>
            <a:r>
              <a:rPr lang="en-US" dirty="0"/>
              <a:t>Encourage regular office hours and open communication between faculty and students.</a:t>
            </a:r>
            <a:endParaRPr lang="en-US" sz="1600" dirty="0"/>
          </a:p>
          <a:p>
            <a:pPr lvl="1"/>
            <a:r>
              <a:rPr lang="en-US" dirty="0"/>
              <a:t>Foster a supportive environment where students feel comfortable seeking help.</a:t>
            </a:r>
            <a:endParaRPr lang="en-US" sz="1600" dirty="0"/>
          </a:p>
          <a:p>
            <a:pPr marL="342900" indent="-342900">
              <a:buFont typeface="Arial" panose="020B0604020202020204" pitchFamily="34" charset="0"/>
              <a:buChar char="•"/>
            </a:pPr>
            <a:endParaRPr lang="en-US" sz="2400" dirty="0">
              <a:latin typeface="Calibri" panose="020F0502020204030204" pitchFamily="34" charset="0"/>
            </a:endParaRPr>
          </a:p>
          <a:p>
            <a:endParaRPr lang="en-US" sz="2400" dirty="0">
              <a:latin typeface="Calibri" panose="020F0502020204030204" pitchFamily="34" charset="0"/>
            </a:endParaRPr>
          </a:p>
          <a:p>
            <a:r>
              <a:rPr lang="en-US" sz="2400" dirty="0">
                <a:latin typeface="Calibri" panose="020F0502020204030204" pitchFamily="34" charset="0"/>
              </a:rPr>
              <a:t>	</a:t>
            </a:r>
          </a:p>
        </p:txBody>
      </p:sp>
    </p:spTree>
    <p:extLst>
      <p:ext uri="{BB962C8B-B14F-4D97-AF65-F5344CB8AC3E}">
        <p14:creationId xmlns:p14="http://schemas.microsoft.com/office/powerpoint/2010/main" val="29439863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581311"/>
            <a:ext cx="7886700" cy="236933"/>
          </a:xfrm>
        </p:spPr>
        <p:txBody>
          <a:bodyPr>
            <a:normAutofit fontScale="90000"/>
          </a:bodyPr>
          <a:lstStyle/>
          <a:p>
            <a:r>
              <a:rPr lang="en-US" dirty="0"/>
              <a:t>Breakout 1</a:t>
            </a:r>
          </a:p>
        </p:txBody>
      </p:sp>
      <p:sp>
        <p:nvSpPr>
          <p:cNvPr id="3" name="Content Placeholder 2"/>
          <p:cNvSpPr>
            <a:spLocks noGrp="1"/>
          </p:cNvSpPr>
          <p:nvPr>
            <p:ph idx="1"/>
          </p:nvPr>
        </p:nvSpPr>
        <p:spPr>
          <a:xfrm>
            <a:off x="628650" y="972941"/>
            <a:ext cx="7886700" cy="3744448"/>
          </a:xfrm>
        </p:spPr>
        <p:txBody>
          <a:bodyPr>
            <a:normAutofit/>
          </a:bodyPr>
          <a:lstStyle/>
          <a:p>
            <a:pPr marL="342892" indent="-342892">
              <a:buFont typeface="Arial"/>
              <a:buChar char="•"/>
            </a:pPr>
            <a:r>
              <a:rPr lang="en-US" b="1" dirty="0">
                <a:solidFill>
                  <a:schemeClr val="tx2"/>
                </a:solidFill>
              </a:rPr>
              <a:t>Breakout 1 Reporter: Select a person to concisely respond to the question below for your Break Out group</a:t>
            </a:r>
          </a:p>
          <a:p>
            <a:pPr marL="342892" indent="-342892">
              <a:buFont typeface="Arial"/>
              <a:buChar char="•"/>
            </a:pPr>
            <a:r>
              <a:rPr lang="en-US" b="1" dirty="0">
                <a:solidFill>
                  <a:schemeClr val="tx2"/>
                </a:solidFill>
              </a:rPr>
              <a:t>Timekeeper 1: Select a person to monitor time, so that the Reporter is able to provide a response and all participants are able to contribute</a:t>
            </a:r>
          </a:p>
          <a:p>
            <a:pPr marL="342892" indent="-342892">
              <a:buFont typeface="Arial"/>
              <a:buChar char="•"/>
            </a:pPr>
            <a:r>
              <a:rPr lang="en-US" b="1" dirty="0">
                <a:solidFill>
                  <a:schemeClr val="tx2"/>
                </a:solidFill>
              </a:rPr>
              <a:t>Discuss existing </a:t>
            </a:r>
            <a:r>
              <a:rPr lang="en-US" b="1" u="sng" dirty="0">
                <a:solidFill>
                  <a:schemeClr val="tx2"/>
                </a:solidFill>
              </a:rPr>
              <a:t>Structural Barriers </a:t>
            </a:r>
            <a:r>
              <a:rPr lang="en-US" b="1" dirty="0">
                <a:solidFill>
                  <a:schemeClr val="tx2"/>
                </a:solidFill>
              </a:rPr>
              <a:t>that can impact success in Math and English courses and document the strategy selected in  “Activity Column” on the </a:t>
            </a:r>
            <a:r>
              <a:rPr lang="en-US" b="1" dirty="0" err="1">
                <a:solidFill>
                  <a:schemeClr val="tx2"/>
                </a:solidFill>
              </a:rPr>
              <a:t>Meauxmentum</a:t>
            </a:r>
            <a:r>
              <a:rPr lang="en-US" b="1" dirty="0">
                <a:solidFill>
                  <a:schemeClr val="tx2"/>
                </a:solidFill>
              </a:rPr>
              <a:t> Milestones Worksheet.</a:t>
            </a:r>
          </a:p>
          <a:p>
            <a:pPr marL="1154084" lvl="3" indent="-231770">
              <a:lnSpc>
                <a:spcPct val="110000"/>
              </a:lnSpc>
              <a:spcBef>
                <a:spcPts val="0"/>
              </a:spcBef>
            </a:pPr>
            <a:r>
              <a:rPr lang="en-US" sz="2400" b="1" dirty="0"/>
              <a:t>What strategy or strategies can you build from in developing a 30/60/90 day plan to remove the identified Structural Barriers ?</a:t>
            </a:r>
          </a:p>
          <a:p>
            <a:pPr marL="0" indent="0">
              <a:buNone/>
            </a:pPr>
            <a:endParaRPr lang="en-US" dirty="0">
              <a:solidFill>
                <a:schemeClr val="tx2"/>
              </a:solidFill>
            </a:endParaRPr>
          </a:p>
        </p:txBody>
      </p:sp>
      <p:sp>
        <p:nvSpPr>
          <p:cNvPr id="4" name="Slide Number Placeholder 3"/>
          <p:cNvSpPr>
            <a:spLocks noGrp="1"/>
          </p:cNvSpPr>
          <p:nvPr>
            <p:ph type="sldNum" sz="quarter" idx="12"/>
          </p:nvPr>
        </p:nvSpPr>
        <p:spPr/>
        <p:txBody>
          <a:bodyPr/>
          <a:lstStyle/>
          <a:p>
            <a:fld id="{FEDE4280-45A1-BF48-B050-92065C969459}" type="slidenum">
              <a:rPr lang="en-US" smtClean="0"/>
              <a:pPr/>
              <a:t>16</a:t>
            </a:fld>
            <a:endParaRPr lang="en-US" dirty="0"/>
          </a:p>
        </p:txBody>
      </p:sp>
    </p:spTree>
    <p:extLst>
      <p:ext uri="{BB962C8B-B14F-4D97-AF65-F5344CB8AC3E}">
        <p14:creationId xmlns:p14="http://schemas.microsoft.com/office/powerpoint/2010/main" val="586849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581311"/>
            <a:ext cx="7886700" cy="236933"/>
          </a:xfrm>
        </p:spPr>
        <p:txBody>
          <a:bodyPr>
            <a:normAutofit fontScale="90000"/>
          </a:bodyPr>
          <a:lstStyle/>
          <a:p>
            <a:r>
              <a:rPr lang="en-US" dirty="0" err="1"/>
              <a:t>Shareout</a:t>
            </a:r>
            <a:r>
              <a:rPr lang="en-US" dirty="0"/>
              <a:t> 1</a:t>
            </a:r>
          </a:p>
        </p:txBody>
      </p:sp>
      <p:sp>
        <p:nvSpPr>
          <p:cNvPr id="3" name="Content Placeholder 2"/>
          <p:cNvSpPr>
            <a:spLocks noGrp="1"/>
          </p:cNvSpPr>
          <p:nvPr>
            <p:ph idx="1"/>
          </p:nvPr>
        </p:nvSpPr>
        <p:spPr>
          <a:xfrm>
            <a:off x="628650" y="972941"/>
            <a:ext cx="7886700" cy="3744448"/>
          </a:xfrm>
        </p:spPr>
        <p:txBody>
          <a:bodyPr>
            <a:normAutofit/>
          </a:bodyPr>
          <a:lstStyle/>
          <a:p>
            <a:r>
              <a:rPr lang="en-US" b="1" dirty="0">
                <a:solidFill>
                  <a:schemeClr val="tx2"/>
                </a:solidFill>
              </a:rPr>
              <a:t>Reporters:</a:t>
            </a:r>
          </a:p>
          <a:p>
            <a:pPr marL="685783" lvl="1" indent="-342892">
              <a:lnSpc>
                <a:spcPct val="100000"/>
              </a:lnSpc>
              <a:spcBef>
                <a:spcPts val="0"/>
              </a:spcBef>
              <a:buFont typeface="Arial"/>
              <a:buChar char="•"/>
            </a:pPr>
            <a:r>
              <a:rPr lang="en-US" dirty="0">
                <a:solidFill>
                  <a:schemeClr val="accent2"/>
                </a:solidFill>
              </a:rPr>
              <a:t>What is </a:t>
            </a:r>
            <a:r>
              <a:rPr lang="en-US" u="sng" dirty="0">
                <a:solidFill>
                  <a:schemeClr val="accent2"/>
                </a:solidFill>
              </a:rPr>
              <a:t>one useful strategy </a:t>
            </a:r>
            <a:r>
              <a:rPr lang="en-US" dirty="0">
                <a:solidFill>
                  <a:schemeClr val="accent2"/>
                </a:solidFill>
              </a:rPr>
              <a:t>that your group discussed?</a:t>
            </a:r>
          </a:p>
        </p:txBody>
      </p:sp>
      <p:sp>
        <p:nvSpPr>
          <p:cNvPr id="4" name="Slide Number Placeholder 3"/>
          <p:cNvSpPr>
            <a:spLocks noGrp="1"/>
          </p:cNvSpPr>
          <p:nvPr>
            <p:ph type="sldNum" sz="quarter" idx="12"/>
          </p:nvPr>
        </p:nvSpPr>
        <p:spPr/>
        <p:txBody>
          <a:bodyPr/>
          <a:lstStyle/>
          <a:p>
            <a:fld id="{FEDE4280-45A1-BF48-B050-92065C969459}" type="slidenum">
              <a:rPr lang="en-US" smtClean="0"/>
              <a:pPr/>
              <a:t>17</a:t>
            </a:fld>
            <a:endParaRPr lang="en-US" dirty="0"/>
          </a:p>
        </p:txBody>
      </p:sp>
    </p:spTree>
    <p:extLst>
      <p:ext uri="{BB962C8B-B14F-4D97-AF65-F5344CB8AC3E}">
        <p14:creationId xmlns:p14="http://schemas.microsoft.com/office/powerpoint/2010/main" val="28751875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581311"/>
            <a:ext cx="7886700" cy="236933"/>
          </a:xfrm>
        </p:spPr>
        <p:txBody>
          <a:bodyPr>
            <a:normAutofit fontScale="90000"/>
          </a:bodyPr>
          <a:lstStyle/>
          <a:p>
            <a:r>
              <a:rPr lang="en-US" dirty="0"/>
              <a:t>Breakout 2</a:t>
            </a:r>
          </a:p>
        </p:txBody>
      </p:sp>
      <p:sp>
        <p:nvSpPr>
          <p:cNvPr id="3" name="Content Placeholder 2"/>
          <p:cNvSpPr>
            <a:spLocks noGrp="1"/>
          </p:cNvSpPr>
          <p:nvPr>
            <p:ph idx="1"/>
          </p:nvPr>
        </p:nvSpPr>
        <p:spPr>
          <a:xfrm>
            <a:off x="628650" y="972941"/>
            <a:ext cx="7886700" cy="3744448"/>
          </a:xfrm>
        </p:spPr>
        <p:txBody>
          <a:bodyPr>
            <a:normAutofit/>
          </a:bodyPr>
          <a:lstStyle/>
          <a:p>
            <a:pPr marL="342892" indent="-342892">
              <a:buFont typeface="Arial"/>
              <a:buChar char="•"/>
            </a:pPr>
            <a:r>
              <a:rPr lang="en-US" b="1" dirty="0">
                <a:solidFill>
                  <a:schemeClr val="tx2"/>
                </a:solidFill>
              </a:rPr>
              <a:t>Breakout 1 Reporter: Select a person to concisely respond to the question below for your Break Out group</a:t>
            </a:r>
          </a:p>
          <a:p>
            <a:pPr marL="342892" indent="-342892">
              <a:buFont typeface="Arial"/>
              <a:buChar char="•"/>
            </a:pPr>
            <a:r>
              <a:rPr lang="en-US" b="1" dirty="0">
                <a:solidFill>
                  <a:schemeClr val="tx2"/>
                </a:solidFill>
              </a:rPr>
              <a:t>Timekeeper 1: Select a person to monitor time, so that the Reporter is able to provide a response and all participants are able to contribute</a:t>
            </a:r>
          </a:p>
          <a:p>
            <a:pPr marL="342892" indent="-342892">
              <a:buFont typeface="Arial"/>
              <a:buChar char="•"/>
            </a:pPr>
            <a:r>
              <a:rPr lang="en-US" b="1" dirty="0">
                <a:solidFill>
                  <a:schemeClr val="tx2"/>
                </a:solidFill>
              </a:rPr>
              <a:t>Discuss existing </a:t>
            </a:r>
            <a:r>
              <a:rPr lang="en-US" b="1" u="sng" dirty="0">
                <a:solidFill>
                  <a:schemeClr val="tx2"/>
                </a:solidFill>
              </a:rPr>
              <a:t>Policy Barriers </a:t>
            </a:r>
            <a:r>
              <a:rPr lang="en-US" b="1" dirty="0">
                <a:solidFill>
                  <a:schemeClr val="tx2"/>
                </a:solidFill>
              </a:rPr>
              <a:t>that can impact success in Math and English courses and document the strategy selected in  “Activity Column” on the </a:t>
            </a:r>
            <a:r>
              <a:rPr lang="en-US" b="1" dirty="0" err="1">
                <a:solidFill>
                  <a:schemeClr val="tx2"/>
                </a:solidFill>
              </a:rPr>
              <a:t>Meauxmentum</a:t>
            </a:r>
            <a:r>
              <a:rPr lang="en-US" b="1" dirty="0">
                <a:solidFill>
                  <a:schemeClr val="tx2"/>
                </a:solidFill>
              </a:rPr>
              <a:t> Milestones Worksheet.</a:t>
            </a:r>
          </a:p>
          <a:p>
            <a:pPr marL="1154084" lvl="3" indent="-231770">
              <a:lnSpc>
                <a:spcPct val="110000"/>
              </a:lnSpc>
              <a:spcBef>
                <a:spcPts val="0"/>
              </a:spcBef>
            </a:pPr>
            <a:r>
              <a:rPr lang="en-US" sz="2400" b="1" dirty="0"/>
              <a:t>What strategy or strategies can you build from in developing a 30/60/90 day plan to remove the identified Policy Barriers ?</a:t>
            </a:r>
          </a:p>
          <a:p>
            <a:pPr marL="0" indent="0">
              <a:buNone/>
            </a:pPr>
            <a:endParaRPr lang="en-US" dirty="0">
              <a:solidFill>
                <a:schemeClr val="tx2"/>
              </a:solidFill>
            </a:endParaRPr>
          </a:p>
        </p:txBody>
      </p:sp>
      <p:sp>
        <p:nvSpPr>
          <p:cNvPr id="4" name="Slide Number Placeholder 3"/>
          <p:cNvSpPr>
            <a:spLocks noGrp="1"/>
          </p:cNvSpPr>
          <p:nvPr>
            <p:ph type="sldNum" sz="quarter" idx="12"/>
          </p:nvPr>
        </p:nvSpPr>
        <p:spPr/>
        <p:txBody>
          <a:bodyPr/>
          <a:lstStyle/>
          <a:p>
            <a:fld id="{FEDE4280-45A1-BF48-B050-92065C969459}" type="slidenum">
              <a:rPr lang="en-US" smtClean="0"/>
              <a:pPr/>
              <a:t>18</a:t>
            </a:fld>
            <a:endParaRPr lang="en-US" dirty="0"/>
          </a:p>
        </p:txBody>
      </p:sp>
    </p:spTree>
    <p:extLst>
      <p:ext uri="{BB962C8B-B14F-4D97-AF65-F5344CB8AC3E}">
        <p14:creationId xmlns:p14="http://schemas.microsoft.com/office/powerpoint/2010/main" val="895371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581311"/>
            <a:ext cx="7886700" cy="236933"/>
          </a:xfrm>
        </p:spPr>
        <p:txBody>
          <a:bodyPr>
            <a:normAutofit fontScale="90000"/>
          </a:bodyPr>
          <a:lstStyle/>
          <a:p>
            <a:r>
              <a:rPr lang="en-US" dirty="0" err="1"/>
              <a:t>Shareout</a:t>
            </a:r>
            <a:r>
              <a:rPr lang="en-US" dirty="0"/>
              <a:t> 2</a:t>
            </a:r>
          </a:p>
        </p:txBody>
      </p:sp>
      <p:sp>
        <p:nvSpPr>
          <p:cNvPr id="3" name="Content Placeholder 2"/>
          <p:cNvSpPr>
            <a:spLocks noGrp="1"/>
          </p:cNvSpPr>
          <p:nvPr>
            <p:ph idx="1"/>
          </p:nvPr>
        </p:nvSpPr>
        <p:spPr>
          <a:xfrm>
            <a:off x="628650" y="972941"/>
            <a:ext cx="7886700" cy="3744448"/>
          </a:xfrm>
        </p:spPr>
        <p:txBody>
          <a:bodyPr>
            <a:normAutofit/>
          </a:bodyPr>
          <a:lstStyle/>
          <a:p>
            <a:r>
              <a:rPr lang="en-US" b="1" dirty="0">
                <a:solidFill>
                  <a:schemeClr val="tx2"/>
                </a:solidFill>
              </a:rPr>
              <a:t>Reporters:</a:t>
            </a:r>
          </a:p>
          <a:p>
            <a:pPr marL="685783" lvl="1" indent="-342892">
              <a:lnSpc>
                <a:spcPct val="100000"/>
              </a:lnSpc>
              <a:spcBef>
                <a:spcPts val="0"/>
              </a:spcBef>
              <a:buFont typeface="Arial"/>
              <a:buChar char="•"/>
            </a:pPr>
            <a:r>
              <a:rPr lang="en-US" dirty="0">
                <a:solidFill>
                  <a:schemeClr val="accent2"/>
                </a:solidFill>
              </a:rPr>
              <a:t>What is </a:t>
            </a:r>
            <a:r>
              <a:rPr lang="en-US" u="sng" dirty="0">
                <a:solidFill>
                  <a:schemeClr val="accent2"/>
                </a:solidFill>
              </a:rPr>
              <a:t>one useful strategy </a:t>
            </a:r>
            <a:r>
              <a:rPr lang="en-US" dirty="0">
                <a:solidFill>
                  <a:schemeClr val="accent2"/>
                </a:solidFill>
              </a:rPr>
              <a:t>that your group discussed?</a:t>
            </a:r>
          </a:p>
        </p:txBody>
      </p:sp>
      <p:sp>
        <p:nvSpPr>
          <p:cNvPr id="4" name="Slide Number Placeholder 3"/>
          <p:cNvSpPr>
            <a:spLocks noGrp="1"/>
          </p:cNvSpPr>
          <p:nvPr>
            <p:ph type="sldNum" sz="quarter" idx="12"/>
          </p:nvPr>
        </p:nvSpPr>
        <p:spPr/>
        <p:txBody>
          <a:bodyPr/>
          <a:lstStyle/>
          <a:p>
            <a:fld id="{FEDE4280-45A1-BF48-B050-92065C969459}" type="slidenum">
              <a:rPr lang="en-US" smtClean="0"/>
              <a:pPr/>
              <a:t>19</a:t>
            </a:fld>
            <a:endParaRPr lang="en-US" dirty="0"/>
          </a:p>
        </p:txBody>
      </p:sp>
    </p:spTree>
    <p:extLst>
      <p:ext uri="{BB962C8B-B14F-4D97-AF65-F5344CB8AC3E}">
        <p14:creationId xmlns:p14="http://schemas.microsoft.com/office/powerpoint/2010/main" val="4397408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Structural barriers to student success</a:t>
            </a:r>
          </a:p>
        </p:txBody>
      </p:sp>
      <p:sp>
        <p:nvSpPr>
          <p:cNvPr id="4" name="Slide Number Placeholder 3"/>
          <p:cNvSpPr>
            <a:spLocks noGrp="1"/>
          </p:cNvSpPr>
          <p:nvPr>
            <p:ph type="sldNum" sz="quarter" idx="12"/>
          </p:nvPr>
        </p:nvSpPr>
        <p:spPr/>
        <p:txBody>
          <a:bodyPr/>
          <a:lstStyle/>
          <a:p>
            <a:fld id="{FEDE4280-45A1-BF48-B050-92065C969459}" type="slidenum">
              <a:rPr lang="en-US" smtClean="0"/>
              <a:pPr/>
              <a:t>2</a:t>
            </a:fld>
            <a:endParaRPr lang="en-US" dirty="0"/>
          </a:p>
        </p:txBody>
      </p:sp>
      <p:pic>
        <p:nvPicPr>
          <p:cNvPr id="1026" name="Picture 2" descr="Barriers to Learning: A teacher's guid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45921" y="1531362"/>
            <a:ext cx="4767942" cy="33216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50401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581311"/>
            <a:ext cx="7886700" cy="236933"/>
          </a:xfrm>
        </p:spPr>
        <p:txBody>
          <a:bodyPr>
            <a:normAutofit fontScale="90000"/>
          </a:bodyPr>
          <a:lstStyle/>
          <a:p>
            <a:r>
              <a:rPr lang="en-US" dirty="0"/>
              <a:t>Breakout 3</a:t>
            </a:r>
          </a:p>
        </p:txBody>
      </p:sp>
      <p:sp>
        <p:nvSpPr>
          <p:cNvPr id="3" name="Content Placeholder 2"/>
          <p:cNvSpPr>
            <a:spLocks noGrp="1"/>
          </p:cNvSpPr>
          <p:nvPr>
            <p:ph idx="1"/>
          </p:nvPr>
        </p:nvSpPr>
        <p:spPr>
          <a:xfrm>
            <a:off x="628650" y="972941"/>
            <a:ext cx="7886700" cy="3744448"/>
          </a:xfrm>
        </p:spPr>
        <p:txBody>
          <a:bodyPr>
            <a:normAutofit/>
          </a:bodyPr>
          <a:lstStyle/>
          <a:p>
            <a:pPr marL="342892" indent="-342892">
              <a:buFont typeface="Arial"/>
              <a:buChar char="•"/>
            </a:pPr>
            <a:r>
              <a:rPr lang="en-US" b="1" dirty="0">
                <a:solidFill>
                  <a:schemeClr val="tx2"/>
                </a:solidFill>
              </a:rPr>
              <a:t>Breakout 1 Reporter: Select a person to concisely respond to the question below for your Break Out group</a:t>
            </a:r>
          </a:p>
          <a:p>
            <a:pPr marL="342892" indent="-342892">
              <a:buFont typeface="Arial"/>
              <a:buChar char="•"/>
            </a:pPr>
            <a:r>
              <a:rPr lang="en-US" b="1" dirty="0">
                <a:solidFill>
                  <a:schemeClr val="tx2"/>
                </a:solidFill>
              </a:rPr>
              <a:t>Timekeeper 1: Select a person to monitor time, so that the Reporter is able to provide a response and all participants are able to contribute</a:t>
            </a:r>
          </a:p>
          <a:p>
            <a:pPr marL="342892" indent="-342892">
              <a:buFont typeface="Arial"/>
              <a:buChar char="•"/>
            </a:pPr>
            <a:r>
              <a:rPr lang="en-US" b="1" dirty="0">
                <a:solidFill>
                  <a:schemeClr val="tx2"/>
                </a:solidFill>
              </a:rPr>
              <a:t>Discuss existing </a:t>
            </a:r>
            <a:r>
              <a:rPr lang="en-US" b="1" u="sng" dirty="0">
                <a:solidFill>
                  <a:schemeClr val="tx2"/>
                </a:solidFill>
              </a:rPr>
              <a:t>Pedagogy Barriers </a:t>
            </a:r>
            <a:r>
              <a:rPr lang="en-US" b="1" dirty="0">
                <a:solidFill>
                  <a:schemeClr val="tx2"/>
                </a:solidFill>
              </a:rPr>
              <a:t>that can impact success in Math and English courses and document the strategy selected in  “Activity Column” on the </a:t>
            </a:r>
            <a:r>
              <a:rPr lang="en-US" b="1" dirty="0" err="1">
                <a:solidFill>
                  <a:schemeClr val="tx2"/>
                </a:solidFill>
              </a:rPr>
              <a:t>Meauxmentum</a:t>
            </a:r>
            <a:r>
              <a:rPr lang="en-US" b="1" dirty="0">
                <a:solidFill>
                  <a:schemeClr val="tx2"/>
                </a:solidFill>
              </a:rPr>
              <a:t> Milestones Worksheet.</a:t>
            </a:r>
          </a:p>
          <a:p>
            <a:pPr marL="1154084" lvl="3" indent="-231770">
              <a:lnSpc>
                <a:spcPct val="110000"/>
              </a:lnSpc>
              <a:spcBef>
                <a:spcPts val="0"/>
              </a:spcBef>
            </a:pPr>
            <a:r>
              <a:rPr lang="en-US" sz="2400" b="1" dirty="0"/>
              <a:t>What strategy or strategies can you build from in developing a 30/60/90 day plan to remove the identified Pedagogy Barriers ?</a:t>
            </a:r>
          </a:p>
          <a:p>
            <a:pPr marL="0" indent="0">
              <a:buNone/>
            </a:pPr>
            <a:endParaRPr lang="en-US" dirty="0">
              <a:solidFill>
                <a:schemeClr val="tx2"/>
              </a:solidFill>
            </a:endParaRPr>
          </a:p>
        </p:txBody>
      </p:sp>
      <p:sp>
        <p:nvSpPr>
          <p:cNvPr id="4" name="Slide Number Placeholder 3"/>
          <p:cNvSpPr>
            <a:spLocks noGrp="1"/>
          </p:cNvSpPr>
          <p:nvPr>
            <p:ph type="sldNum" sz="quarter" idx="12"/>
          </p:nvPr>
        </p:nvSpPr>
        <p:spPr/>
        <p:txBody>
          <a:bodyPr/>
          <a:lstStyle/>
          <a:p>
            <a:fld id="{FEDE4280-45A1-BF48-B050-92065C969459}" type="slidenum">
              <a:rPr lang="en-US" smtClean="0"/>
              <a:pPr/>
              <a:t>20</a:t>
            </a:fld>
            <a:endParaRPr lang="en-US" dirty="0"/>
          </a:p>
        </p:txBody>
      </p:sp>
    </p:spTree>
    <p:extLst>
      <p:ext uri="{BB962C8B-B14F-4D97-AF65-F5344CB8AC3E}">
        <p14:creationId xmlns:p14="http://schemas.microsoft.com/office/powerpoint/2010/main" val="2205136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581311"/>
            <a:ext cx="7886700" cy="236933"/>
          </a:xfrm>
        </p:spPr>
        <p:txBody>
          <a:bodyPr>
            <a:normAutofit fontScale="90000"/>
          </a:bodyPr>
          <a:lstStyle/>
          <a:p>
            <a:r>
              <a:rPr lang="en-US" dirty="0" err="1"/>
              <a:t>Shareout</a:t>
            </a:r>
            <a:r>
              <a:rPr lang="en-US" dirty="0"/>
              <a:t> 3</a:t>
            </a:r>
          </a:p>
        </p:txBody>
      </p:sp>
      <p:sp>
        <p:nvSpPr>
          <p:cNvPr id="3" name="Content Placeholder 2"/>
          <p:cNvSpPr>
            <a:spLocks noGrp="1"/>
          </p:cNvSpPr>
          <p:nvPr>
            <p:ph idx="1"/>
          </p:nvPr>
        </p:nvSpPr>
        <p:spPr>
          <a:xfrm>
            <a:off x="628650" y="972941"/>
            <a:ext cx="7886700" cy="3744448"/>
          </a:xfrm>
        </p:spPr>
        <p:txBody>
          <a:bodyPr>
            <a:normAutofit/>
          </a:bodyPr>
          <a:lstStyle/>
          <a:p>
            <a:r>
              <a:rPr lang="en-US" b="1" dirty="0">
                <a:solidFill>
                  <a:schemeClr val="tx2"/>
                </a:solidFill>
              </a:rPr>
              <a:t>Reporters:</a:t>
            </a:r>
          </a:p>
          <a:p>
            <a:pPr marL="685783" lvl="1" indent="-342892">
              <a:lnSpc>
                <a:spcPct val="100000"/>
              </a:lnSpc>
              <a:spcBef>
                <a:spcPts val="0"/>
              </a:spcBef>
              <a:buFont typeface="Arial"/>
              <a:buChar char="•"/>
            </a:pPr>
            <a:r>
              <a:rPr lang="en-US" dirty="0">
                <a:solidFill>
                  <a:schemeClr val="accent2"/>
                </a:solidFill>
              </a:rPr>
              <a:t>What is </a:t>
            </a:r>
            <a:r>
              <a:rPr lang="en-US" u="sng" dirty="0">
                <a:solidFill>
                  <a:schemeClr val="accent2"/>
                </a:solidFill>
              </a:rPr>
              <a:t>one useful strategy </a:t>
            </a:r>
            <a:r>
              <a:rPr lang="en-US" dirty="0">
                <a:solidFill>
                  <a:schemeClr val="accent2"/>
                </a:solidFill>
              </a:rPr>
              <a:t>that your group discussed?</a:t>
            </a:r>
          </a:p>
        </p:txBody>
      </p:sp>
      <p:sp>
        <p:nvSpPr>
          <p:cNvPr id="4" name="Slide Number Placeholder 3"/>
          <p:cNvSpPr>
            <a:spLocks noGrp="1"/>
          </p:cNvSpPr>
          <p:nvPr>
            <p:ph type="sldNum" sz="quarter" idx="12"/>
          </p:nvPr>
        </p:nvSpPr>
        <p:spPr/>
        <p:txBody>
          <a:bodyPr/>
          <a:lstStyle/>
          <a:p>
            <a:fld id="{FEDE4280-45A1-BF48-B050-92065C969459}" type="slidenum">
              <a:rPr lang="en-US" smtClean="0"/>
              <a:pPr/>
              <a:t>21</a:t>
            </a:fld>
            <a:endParaRPr lang="en-US" dirty="0"/>
          </a:p>
        </p:txBody>
      </p:sp>
    </p:spTree>
    <p:extLst>
      <p:ext uri="{BB962C8B-B14F-4D97-AF65-F5344CB8AC3E}">
        <p14:creationId xmlns:p14="http://schemas.microsoft.com/office/powerpoint/2010/main" val="7452467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F4A80-1E91-164F-AC03-661CA49DFB31}"/>
              </a:ext>
            </a:extLst>
          </p:cNvPr>
          <p:cNvSpPr>
            <a:spLocks noGrp="1"/>
          </p:cNvSpPr>
          <p:nvPr>
            <p:ph type="title"/>
          </p:nvPr>
        </p:nvSpPr>
        <p:spPr>
          <a:xfrm>
            <a:off x="628650" y="598323"/>
            <a:ext cx="7886700" cy="236933"/>
          </a:xfrm>
        </p:spPr>
        <p:txBody>
          <a:bodyPr>
            <a:normAutofit fontScale="90000"/>
          </a:bodyPr>
          <a:lstStyle/>
          <a:p>
            <a:r>
              <a:rPr lang="en-US" dirty="0"/>
              <a:t>Institution Reflection</a:t>
            </a:r>
          </a:p>
        </p:txBody>
      </p:sp>
      <p:sp>
        <p:nvSpPr>
          <p:cNvPr id="3" name="Content Placeholder 2">
            <a:extLst>
              <a:ext uri="{FF2B5EF4-FFF2-40B4-BE49-F238E27FC236}">
                <a16:creationId xmlns:a16="http://schemas.microsoft.com/office/drawing/2014/main" id="{D4CE7838-9700-E043-8B01-4BA464F1021F}"/>
              </a:ext>
            </a:extLst>
          </p:cNvPr>
          <p:cNvSpPr>
            <a:spLocks noGrp="1"/>
          </p:cNvSpPr>
          <p:nvPr>
            <p:ph idx="1"/>
          </p:nvPr>
        </p:nvSpPr>
        <p:spPr>
          <a:xfrm>
            <a:off x="628650" y="1065699"/>
            <a:ext cx="7886700" cy="3744448"/>
          </a:xfrm>
        </p:spPr>
        <p:txBody>
          <a:bodyPr/>
          <a:lstStyle/>
          <a:p>
            <a:r>
              <a:rPr lang="en-US" sz="2000" b="1" dirty="0">
                <a:solidFill>
                  <a:schemeClr val="tx2"/>
                </a:solidFill>
              </a:rPr>
              <a:t>Based on today’s workshop, has the idea of </a:t>
            </a:r>
            <a:r>
              <a:rPr lang="en-US" sz="2000" b="1" dirty="0"/>
              <a:t>Removing Structural, Policy, and  Pedagogy barriers </a:t>
            </a:r>
            <a:r>
              <a:rPr lang="en-US" sz="2000" b="1" dirty="0">
                <a:solidFill>
                  <a:schemeClr val="tx2"/>
                </a:solidFill>
              </a:rPr>
              <a:t>changed for you in terms of your thoughts about </a:t>
            </a:r>
            <a:r>
              <a:rPr lang="en-US" sz="2000" b="1" dirty="0"/>
              <a:t>impact success in math and English courses </a:t>
            </a:r>
            <a:r>
              <a:rPr lang="en-US" sz="2000" b="1" dirty="0">
                <a:solidFill>
                  <a:schemeClr val="tx2"/>
                </a:solidFill>
              </a:rPr>
              <a:t>?</a:t>
            </a:r>
          </a:p>
          <a:p>
            <a:endParaRPr lang="en-US" sz="2000" b="1" dirty="0">
              <a:solidFill>
                <a:schemeClr val="tx2"/>
              </a:solidFill>
            </a:endParaRPr>
          </a:p>
          <a:p>
            <a:pPr marL="342900" indent="-342900">
              <a:buFont typeface="Arial" panose="020B0604020202020204" pitchFamily="34" charset="0"/>
              <a:buChar char="•"/>
            </a:pPr>
            <a:endParaRPr lang="en-US" sz="2000" b="1" dirty="0">
              <a:solidFill>
                <a:schemeClr val="tx2"/>
              </a:solidFill>
            </a:endParaRPr>
          </a:p>
          <a:p>
            <a:endParaRPr lang="en-US" sz="2000" b="1" dirty="0">
              <a:solidFill>
                <a:schemeClr val="tx2"/>
              </a:solidFill>
            </a:endParaRPr>
          </a:p>
        </p:txBody>
      </p:sp>
      <p:sp>
        <p:nvSpPr>
          <p:cNvPr id="4" name="Slide Number Placeholder 3">
            <a:extLst>
              <a:ext uri="{FF2B5EF4-FFF2-40B4-BE49-F238E27FC236}">
                <a16:creationId xmlns:a16="http://schemas.microsoft.com/office/drawing/2014/main" id="{101B30E9-B9AA-B44D-B652-7D62B459BC88}"/>
              </a:ext>
            </a:extLst>
          </p:cNvPr>
          <p:cNvSpPr>
            <a:spLocks noGrp="1"/>
          </p:cNvSpPr>
          <p:nvPr>
            <p:ph type="sldNum" sz="quarter" idx="12"/>
          </p:nvPr>
        </p:nvSpPr>
        <p:spPr/>
        <p:txBody>
          <a:bodyPr/>
          <a:lstStyle/>
          <a:p>
            <a:fld id="{FEDE4280-45A1-BF48-B050-92065C969459}" type="slidenum">
              <a:rPr lang="en-US" smtClean="0"/>
              <a:pPr/>
              <a:t>22</a:t>
            </a:fld>
            <a:endParaRPr lang="en-US" dirty="0"/>
          </a:p>
        </p:txBody>
      </p:sp>
    </p:spTree>
    <p:extLst>
      <p:ext uri="{BB962C8B-B14F-4D97-AF65-F5344CB8AC3E}">
        <p14:creationId xmlns:p14="http://schemas.microsoft.com/office/powerpoint/2010/main" val="37174136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D4CA42-28B4-0C49-8B71-04C16F7137D6}"/>
              </a:ext>
            </a:extLst>
          </p:cNvPr>
          <p:cNvSpPr>
            <a:spLocks noGrp="1"/>
          </p:cNvSpPr>
          <p:nvPr>
            <p:ph type="title"/>
          </p:nvPr>
        </p:nvSpPr>
        <p:spPr>
          <a:xfrm>
            <a:off x="628650" y="584675"/>
            <a:ext cx="7886700" cy="236933"/>
          </a:xfrm>
        </p:spPr>
        <p:txBody>
          <a:bodyPr>
            <a:normAutofit fontScale="90000"/>
          </a:bodyPr>
          <a:lstStyle/>
          <a:p>
            <a:r>
              <a:rPr lang="en-US"/>
              <a:t>References </a:t>
            </a:r>
            <a:endParaRPr lang="en-US" dirty="0"/>
          </a:p>
        </p:txBody>
      </p:sp>
      <p:sp>
        <p:nvSpPr>
          <p:cNvPr id="5" name="Content Placeholder 2">
            <a:extLst>
              <a:ext uri="{FF2B5EF4-FFF2-40B4-BE49-F238E27FC236}">
                <a16:creationId xmlns:a16="http://schemas.microsoft.com/office/drawing/2014/main" id="{8FF68801-1486-E046-887A-1952B30372CB}"/>
              </a:ext>
            </a:extLst>
          </p:cNvPr>
          <p:cNvSpPr>
            <a:spLocks noGrp="1"/>
          </p:cNvSpPr>
          <p:nvPr>
            <p:ph idx="1"/>
          </p:nvPr>
        </p:nvSpPr>
        <p:spPr>
          <a:xfrm>
            <a:off x="628650" y="1038403"/>
            <a:ext cx="7886700" cy="3744448"/>
          </a:xfrm>
        </p:spPr>
        <p:txBody>
          <a:bodyPr>
            <a:normAutofit/>
          </a:bodyPr>
          <a:lstStyle/>
          <a:p>
            <a:pPr marL="285750" indent="-285750">
              <a:buFont typeface="Arial" panose="020B0604020202020204" pitchFamily="34" charset="0"/>
              <a:buChar char="•"/>
            </a:pPr>
            <a:r>
              <a:rPr lang="en-US" sz="1800" b="1" dirty="0">
                <a:solidFill>
                  <a:schemeClr val="tx2"/>
                </a:solidFill>
              </a:rPr>
              <a:t>Allen </a:t>
            </a:r>
            <a:r>
              <a:rPr lang="en-US" sz="1800" b="1" dirty="0" err="1">
                <a:solidFill>
                  <a:schemeClr val="tx2"/>
                </a:solidFill>
              </a:rPr>
              <a:t>Goben</a:t>
            </a:r>
            <a:r>
              <a:rPr lang="en-US" sz="1800" b="1" dirty="0">
                <a:solidFill>
                  <a:schemeClr val="tx2"/>
                </a:solidFill>
              </a:rPr>
              <a:t>. Author.</a:t>
            </a:r>
          </a:p>
          <a:p>
            <a:pPr marL="0" indent="0">
              <a:buNone/>
            </a:pPr>
            <a:r>
              <a:rPr lang="en-US" sz="1800" b="1" dirty="0">
                <a:solidFill>
                  <a:schemeClr val="tx2"/>
                </a:solidFill>
                <a:hlinkClick r:id="rId3"/>
              </a:rPr>
              <a:t>http://www.goben12.net/</a:t>
            </a:r>
            <a:endParaRPr lang="en-US" sz="1800" b="1" dirty="0">
              <a:solidFill>
                <a:schemeClr val="tx2"/>
              </a:solidFill>
            </a:endParaRPr>
          </a:p>
          <a:p>
            <a:pPr marL="0" indent="0">
              <a:buNone/>
            </a:pPr>
            <a:endParaRPr lang="en-US" sz="1800" b="1" dirty="0">
              <a:solidFill>
                <a:schemeClr val="tx2"/>
              </a:solidFill>
            </a:endParaRPr>
          </a:p>
          <a:p>
            <a:pPr marL="285750" indent="-285750">
              <a:buFont typeface="Arial" panose="020B0604020202020204" pitchFamily="34" charset="0"/>
              <a:buChar char="•"/>
            </a:pPr>
            <a:r>
              <a:rPr lang="en-US" sz="1800" b="1" dirty="0">
                <a:solidFill>
                  <a:schemeClr val="tx2"/>
                </a:solidFill>
              </a:rPr>
              <a:t>Allan Carrington. Author. </a:t>
            </a:r>
          </a:p>
          <a:p>
            <a:pPr marL="0" indent="0">
              <a:buNone/>
            </a:pPr>
            <a:r>
              <a:rPr lang="en-US" sz="1800" b="1" dirty="0">
                <a:solidFill>
                  <a:schemeClr val="tx2"/>
                </a:solidFill>
                <a:hlinkClick r:id="rId4">
                  <a:extLst>
                    <a:ext uri="{A12FA001-AC4F-418D-AE19-62706E023703}">
                      <ahyp:hlinkClr xmlns:ahyp="http://schemas.microsoft.com/office/drawing/2018/hyperlinkcolor" val="tx"/>
                    </a:ext>
                  </a:extLst>
                </a:hlinkClick>
              </a:rPr>
              <a:t>https://cue.usc.edu/about/equity/equity-mindedness/</a:t>
            </a:r>
            <a:endParaRPr lang="en-US" sz="1800" b="1" dirty="0">
              <a:solidFill>
                <a:schemeClr val="tx2"/>
              </a:solidFill>
            </a:endParaRPr>
          </a:p>
          <a:p>
            <a:pPr marL="0" indent="0">
              <a:buNone/>
            </a:pPr>
            <a:endParaRPr lang="en-US" sz="1800" dirty="0">
              <a:solidFill>
                <a:schemeClr val="tx2"/>
              </a:solidFill>
            </a:endParaRPr>
          </a:p>
          <a:p>
            <a:pPr marL="0" indent="0">
              <a:buNone/>
            </a:pPr>
            <a:endParaRPr lang="en-US" sz="1800" dirty="0">
              <a:solidFill>
                <a:schemeClr val="tx2"/>
              </a:solidFill>
            </a:endParaRPr>
          </a:p>
          <a:p>
            <a:endParaRPr lang="en-US" sz="1800" dirty="0">
              <a:solidFill>
                <a:schemeClr val="tx2"/>
              </a:solidFill>
            </a:endParaRPr>
          </a:p>
          <a:p>
            <a:endParaRPr lang="en-US" sz="1800" dirty="0"/>
          </a:p>
        </p:txBody>
      </p:sp>
      <p:sp>
        <p:nvSpPr>
          <p:cNvPr id="4" name="Slide Number Placeholder 3">
            <a:extLst>
              <a:ext uri="{FF2B5EF4-FFF2-40B4-BE49-F238E27FC236}">
                <a16:creationId xmlns:a16="http://schemas.microsoft.com/office/drawing/2014/main" id="{1DDE77CE-B117-0A4F-A3F6-D7E848663A0D}"/>
              </a:ext>
            </a:extLst>
          </p:cNvPr>
          <p:cNvSpPr>
            <a:spLocks noGrp="1"/>
          </p:cNvSpPr>
          <p:nvPr>
            <p:ph type="sldNum" sz="quarter" idx="12"/>
          </p:nvPr>
        </p:nvSpPr>
        <p:spPr/>
        <p:txBody>
          <a:bodyPr/>
          <a:lstStyle/>
          <a:p>
            <a:fld id="{FEDE4280-45A1-BF48-B050-92065C969459}" type="slidenum">
              <a:rPr lang="en-US" smtClean="0"/>
              <a:pPr/>
              <a:t>23</a:t>
            </a:fld>
            <a:endParaRPr lang="en-US" dirty="0"/>
          </a:p>
        </p:txBody>
      </p:sp>
    </p:spTree>
    <p:extLst>
      <p:ext uri="{BB962C8B-B14F-4D97-AF65-F5344CB8AC3E}">
        <p14:creationId xmlns:p14="http://schemas.microsoft.com/office/powerpoint/2010/main" val="31538288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Policy barriers</a:t>
            </a:r>
          </a:p>
        </p:txBody>
      </p:sp>
      <p:sp>
        <p:nvSpPr>
          <p:cNvPr id="4" name="Slide Number Placeholder 3"/>
          <p:cNvSpPr>
            <a:spLocks noGrp="1"/>
          </p:cNvSpPr>
          <p:nvPr>
            <p:ph type="sldNum" sz="quarter" idx="12"/>
          </p:nvPr>
        </p:nvSpPr>
        <p:spPr/>
        <p:txBody>
          <a:bodyPr/>
          <a:lstStyle/>
          <a:p>
            <a:fld id="{FEDE4280-45A1-BF48-B050-92065C969459}" type="slidenum">
              <a:rPr lang="en-US" smtClean="0"/>
              <a:pPr/>
              <a:t>3</a:t>
            </a:fld>
            <a:endParaRPr lang="en-US" dirty="0"/>
          </a:p>
        </p:txBody>
      </p:sp>
      <p:pic>
        <p:nvPicPr>
          <p:cNvPr id="2050" name="Picture 2" descr="Frontiers | Increasing access, reducing barriers, and providing enhanced  outcomes: Life-cycle thinking in educa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8097" y="1413942"/>
            <a:ext cx="7147994" cy="34390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63812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Pedagogy barriers</a:t>
            </a:r>
          </a:p>
        </p:txBody>
      </p:sp>
      <p:sp>
        <p:nvSpPr>
          <p:cNvPr id="4" name="Slide Number Placeholder 3"/>
          <p:cNvSpPr>
            <a:spLocks noGrp="1"/>
          </p:cNvSpPr>
          <p:nvPr>
            <p:ph type="sldNum" sz="quarter" idx="12"/>
          </p:nvPr>
        </p:nvSpPr>
        <p:spPr/>
        <p:txBody>
          <a:bodyPr/>
          <a:lstStyle/>
          <a:p>
            <a:fld id="{FEDE4280-45A1-BF48-B050-92065C969459}" type="slidenum">
              <a:rPr lang="en-US" smtClean="0"/>
              <a:pPr/>
              <a:t>4</a:t>
            </a:fld>
            <a:endParaRPr lang="en-US" dirty="0"/>
          </a:p>
        </p:txBody>
      </p:sp>
      <p:pic>
        <p:nvPicPr>
          <p:cNvPr id="3076" name="Picture 4" descr="Field Notes: From Enrollment to Graduation - Part 1: Identifying and  Addressing Barriers to Student Succes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47365" y="1633943"/>
            <a:ext cx="4276164" cy="28507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2572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6870" y="779571"/>
            <a:ext cx="8058150" cy="1124712"/>
          </a:xfrm>
        </p:spPr>
        <p:txBody>
          <a:bodyPr>
            <a:normAutofit fontScale="90000"/>
          </a:bodyPr>
          <a:lstStyle/>
          <a:p>
            <a:pPr algn="just"/>
            <a:r>
              <a:rPr lang="en-US" dirty="0"/>
              <a:t>So, where do we begin to remove these </a:t>
            </a:r>
            <a:r>
              <a:rPr lang="en-US" sz="4000" dirty="0">
                <a:solidFill>
                  <a:schemeClr val="tx1"/>
                </a:solidFill>
              </a:rPr>
              <a:t>Structural, Policy, and  Pedagogy barriers that impact success in </a:t>
            </a:r>
            <a:r>
              <a:rPr lang="en-US" sz="4000" b="1" dirty="0">
                <a:solidFill>
                  <a:schemeClr val="tx1"/>
                </a:solidFill>
              </a:rPr>
              <a:t>math</a:t>
            </a:r>
            <a:r>
              <a:rPr lang="en-US" sz="4000" dirty="0">
                <a:solidFill>
                  <a:schemeClr val="tx1"/>
                </a:solidFill>
              </a:rPr>
              <a:t> and </a:t>
            </a:r>
            <a:r>
              <a:rPr lang="en-US" sz="4000" b="1" dirty="0">
                <a:solidFill>
                  <a:schemeClr val="tx1"/>
                </a:solidFill>
              </a:rPr>
              <a:t>English</a:t>
            </a:r>
            <a:r>
              <a:rPr lang="en-US" sz="4000" dirty="0">
                <a:solidFill>
                  <a:schemeClr val="tx1"/>
                </a:solidFill>
              </a:rPr>
              <a:t> courses?</a:t>
            </a:r>
            <a:br>
              <a:rPr lang="en-US" sz="8000" dirty="0">
                <a:solidFill>
                  <a:schemeClr val="tx1"/>
                </a:solidFill>
              </a:rPr>
            </a:br>
            <a:endParaRPr lang="en-US" dirty="0"/>
          </a:p>
        </p:txBody>
      </p:sp>
      <p:sp>
        <p:nvSpPr>
          <p:cNvPr id="4" name="Slide Number Placeholder 3"/>
          <p:cNvSpPr>
            <a:spLocks noGrp="1"/>
          </p:cNvSpPr>
          <p:nvPr>
            <p:ph type="sldNum" sz="quarter" idx="12"/>
          </p:nvPr>
        </p:nvSpPr>
        <p:spPr/>
        <p:txBody>
          <a:bodyPr/>
          <a:lstStyle/>
          <a:p>
            <a:fld id="{FEDE4280-45A1-BF48-B050-92065C969459}" type="slidenum">
              <a:rPr lang="en-US" smtClean="0"/>
              <a:pPr/>
              <a:t>5</a:t>
            </a:fld>
            <a:endParaRPr lang="en-US" dirty="0"/>
          </a:p>
        </p:txBody>
      </p:sp>
      <p:pic>
        <p:nvPicPr>
          <p:cNvPr id="4098" name="Picture 2" descr="Y = English + Math | Gina Viarrue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88216" y="2066811"/>
            <a:ext cx="4455458" cy="28890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35523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p:nvPr>
            </p:nvSpPr>
            <p:spPr>
              <a:xfrm>
                <a:off x="734433" y="101311"/>
                <a:ext cx="7290054" cy="1124712"/>
              </a:xfrm>
            </p:spPr>
            <p:txBody>
              <a:bodyPr>
                <a:normAutofit/>
              </a:bodyPr>
              <a:lstStyle/>
              <a:p>
                <a:r>
                  <a:rPr lang="en-US" sz="3000" b="1" i="1" dirty="0">
                    <a:latin typeface="Avenir Medium"/>
                    <a:ea typeface="Cambria Math" panose="02040503050406030204" pitchFamily="18" charset="0"/>
                  </a:rPr>
                  <a:t>NG</a:t>
                </a:r>
                <a14:m>
                  <m:oMath xmlns:m="http://schemas.openxmlformats.org/officeDocument/2006/math">
                    <m:sSup>
                      <m:sSupPr>
                        <m:ctrlPr>
                          <a:rPr lang="en-US" sz="3000" b="1" i="1">
                            <a:latin typeface="Cambria Math" panose="02040503050406030204" pitchFamily="18" charset="0"/>
                          </a:rPr>
                        </m:ctrlPr>
                      </m:sSupPr>
                      <m:e>
                        <m:r>
                          <a:rPr lang="en-US" sz="3000" b="1" i="1">
                            <a:latin typeface="Cambria Math" panose="02040503050406030204" pitchFamily="18" charset="0"/>
                          </a:rPr>
                          <m:t>𝑩</m:t>
                        </m:r>
                      </m:e>
                      <m:sup>
                        <m:r>
                          <a:rPr lang="en-US" sz="3000" b="1" i="1">
                            <a:latin typeface="Cambria Math" panose="02040503050406030204" pitchFamily="18" charset="0"/>
                          </a:rPr>
                          <m:t>𝟐</m:t>
                        </m:r>
                      </m:sup>
                    </m:sSup>
                    <m:r>
                      <a:rPr lang="en-US" sz="3000" b="1" i="1">
                        <a:latin typeface="Cambria Math" panose="02040503050406030204" pitchFamily="18" charset="0"/>
                      </a:rPr>
                      <m:t>𝑰</m:t>
                    </m:r>
                  </m:oMath>
                </a14:m>
                <a:r>
                  <a:rPr lang="en-US" sz="3000" b="1" dirty="0">
                    <a:latin typeface="Avenir Medium"/>
                  </a:rPr>
                  <a:t>* Process:  Barriers</a:t>
                </a:r>
              </a:p>
            </p:txBody>
          </p:sp>
        </mc:Choice>
        <mc:Fallback xmlns="">
          <p:sp>
            <p:nvSpPr>
              <p:cNvPr id="2" name="Title 1"/>
              <p:cNvSpPr>
                <a:spLocks noGrp="1" noRot="1" noChangeAspect="1" noMove="1" noResize="1" noEditPoints="1" noAdjustHandles="1" noChangeArrowheads="1" noChangeShapeType="1" noTextEdit="1"/>
              </p:cNvSpPr>
              <p:nvPr>
                <p:ph type="title"/>
              </p:nvPr>
            </p:nvSpPr>
            <p:spPr>
              <a:xfrm>
                <a:off x="734433" y="101311"/>
                <a:ext cx="7290054" cy="1124712"/>
              </a:xfrm>
              <a:blipFill rotWithShape="0">
                <a:blip r:embed="rId3"/>
                <a:stretch>
                  <a:fillRect l="-1923"/>
                </a:stretch>
              </a:blipFill>
            </p:spPr>
            <p:txBody>
              <a:bodyPr/>
              <a:lstStyle/>
              <a:p>
                <a:r>
                  <a:rPr lang="en-US">
                    <a:noFill/>
                  </a:rPr>
                  <a:t> </a:t>
                </a:r>
              </a:p>
            </p:txBody>
          </p:sp>
        </mc:Fallback>
      </mc:AlternateContent>
      <p:cxnSp>
        <p:nvCxnSpPr>
          <p:cNvPr id="8" name="Straight Connector 7"/>
          <p:cNvCxnSpPr/>
          <p:nvPr/>
        </p:nvCxnSpPr>
        <p:spPr>
          <a:xfrm>
            <a:off x="736773" y="1144287"/>
            <a:ext cx="7778578" cy="0"/>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grpSp>
        <p:nvGrpSpPr>
          <p:cNvPr id="20" name="Group 19">
            <a:extLst>
              <a:ext uri="{FF2B5EF4-FFF2-40B4-BE49-F238E27FC236}">
                <a16:creationId xmlns:a16="http://schemas.microsoft.com/office/drawing/2014/main" id="{058F223F-8FB8-455D-89DD-78D109FCD40C}"/>
              </a:ext>
            </a:extLst>
          </p:cNvPr>
          <p:cNvGrpSpPr/>
          <p:nvPr/>
        </p:nvGrpSpPr>
        <p:grpSpPr>
          <a:xfrm>
            <a:off x="734433" y="1283708"/>
            <a:ext cx="8175407" cy="3514200"/>
            <a:chOff x="982363" y="1525716"/>
            <a:chExt cx="10900543" cy="4685599"/>
          </a:xfrm>
        </p:grpSpPr>
        <p:grpSp>
          <p:nvGrpSpPr>
            <p:cNvPr id="9" name="Group 8">
              <a:extLst>
                <a:ext uri="{FF2B5EF4-FFF2-40B4-BE49-F238E27FC236}">
                  <a16:creationId xmlns:a16="http://schemas.microsoft.com/office/drawing/2014/main" id="{7EB546E5-517B-45BA-A89D-13947CE21889}"/>
                </a:ext>
              </a:extLst>
            </p:cNvPr>
            <p:cNvGrpSpPr/>
            <p:nvPr/>
          </p:nvGrpSpPr>
          <p:grpSpPr>
            <a:xfrm>
              <a:off x="982363" y="1525716"/>
              <a:ext cx="7972666" cy="4685599"/>
              <a:chOff x="1882583" y="1720870"/>
              <a:chExt cx="7018073" cy="4124579"/>
            </a:xfrm>
            <a:effectLst>
              <a:outerShdw blurRad="50800" dist="38100" dir="2700000" sx="102000" sy="102000" algn="tl" rotWithShape="0">
                <a:prstClr val="black">
                  <a:alpha val="21000"/>
                </a:prstClr>
              </a:outerShdw>
            </a:effectLst>
            <a:scene3d>
              <a:camera prst="orthographicFront"/>
              <a:lightRig rig="soft" dir="t">
                <a:rot lat="0" lon="0" rev="21594000"/>
              </a:lightRig>
            </a:scene3d>
          </p:grpSpPr>
          <p:grpSp>
            <p:nvGrpSpPr>
              <p:cNvPr id="15" name="Group 14">
                <a:extLst>
                  <a:ext uri="{FF2B5EF4-FFF2-40B4-BE49-F238E27FC236}">
                    <a16:creationId xmlns:a16="http://schemas.microsoft.com/office/drawing/2014/main" id="{A5037E21-1D59-486C-9AA3-FAACDC0E5F25}"/>
                  </a:ext>
                </a:extLst>
              </p:cNvPr>
              <p:cNvGrpSpPr/>
              <p:nvPr/>
            </p:nvGrpSpPr>
            <p:grpSpPr>
              <a:xfrm>
                <a:off x="1882583" y="1997329"/>
                <a:ext cx="3619476" cy="3542860"/>
                <a:chOff x="1882583" y="1997329"/>
                <a:chExt cx="3619476" cy="3542860"/>
              </a:xfrm>
            </p:grpSpPr>
            <p:sp>
              <p:nvSpPr>
                <p:cNvPr id="17" name="Freeform 11">
                  <a:extLst>
                    <a:ext uri="{FF2B5EF4-FFF2-40B4-BE49-F238E27FC236}">
                      <a16:creationId xmlns:a16="http://schemas.microsoft.com/office/drawing/2014/main" id="{5E88983F-8032-487C-950E-8A2B884656C3}"/>
                    </a:ext>
                  </a:extLst>
                </p:cNvPr>
                <p:cNvSpPr/>
                <p:nvPr/>
              </p:nvSpPr>
              <p:spPr>
                <a:xfrm>
                  <a:off x="1882583" y="1997329"/>
                  <a:ext cx="3616693" cy="724520"/>
                </a:xfrm>
                <a:custGeom>
                  <a:avLst/>
                  <a:gdLst>
                    <a:gd name="connsiteX0" fmla="*/ 2940388 w 3616693"/>
                    <a:gd name="connsiteY0" fmla="*/ 0 h 724520"/>
                    <a:gd name="connsiteX1" fmla="*/ 3616693 w 3616693"/>
                    <a:gd name="connsiteY1" fmla="*/ 1 h 724520"/>
                    <a:gd name="connsiteX2" fmla="*/ 3460069 w 3616693"/>
                    <a:gd name="connsiteY2" fmla="*/ 257812 h 724520"/>
                    <a:gd name="connsiteX3" fmla="*/ 3326545 w 3616693"/>
                    <a:gd name="connsiteY3" fmla="*/ 534990 h 724520"/>
                    <a:gd name="connsiteX4" fmla="*/ 3257176 w 3616693"/>
                    <a:gd name="connsiteY4" fmla="*/ 724520 h 724520"/>
                    <a:gd name="connsiteX5" fmla="*/ 2441362 w 3616693"/>
                    <a:gd name="connsiteY5" fmla="*/ 724520 h 724520"/>
                    <a:gd name="connsiteX6" fmla="*/ 1416251 w 3616693"/>
                    <a:gd name="connsiteY6" fmla="*/ 724520 h 724520"/>
                    <a:gd name="connsiteX7" fmla="*/ 0 w 3616693"/>
                    <a:gd name="connsiteY7" fmla="*/ 724520 h 724520"/>
                    <a:gd name="connsiteX8" fmla="*/ 0 w 3616693"/>
                    <a:gd name="connsiteY8" fmla="*/ 2 h 724520"/>
                    <a:gd name="connsiteX9" fmla="*/ 2940389 w 3616693"/>
                    <a:gd name="connsiteY9" fmla="*/ 2 h 724520"/>
                    <a:gd name="connsiteX10" fmla="*/ 2940388 w 3616693"/>
                    <a:gd name="connsiteY10" fmla="*/ 0 h 724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616693" h="724520">
                      <a:moveTo>
                        <a:pt x="2940388" y="0"/>
                      </a:moveTo>
                      <a:lnTo>
                        <a:pt x="3616693" y="1"/>
                      </a:lnTo>
                      <a:lnTo>
                        <a:pt x="3460069" y="257812"/>
                      </a:lnTo>
                      <a:cubicBezTo>
                        <a:pt x="3411256" y="347669"/>
                        <a:pt x="3366659" y="440151"/>
                        <a:pt x="3326545" y="534990"/>
                      </a:cubicBezTo>
                      <a:lnTo>
                        <a:pt x="3257176" y="724520"/>
                      </a:lnTo>
                      <a:lnTo>
                        <a:pt x="2441362" y="724520"/>
                      </a:lnTo>
                      <a:lnTo>
                        <a:pt x="1416251" y="724520"/>
                      </a:lnTo>
                      <a:lnTo>
                        <a:pt x="0" y="724520"/>
                      </a:lnTo>
                      <a:lnTo>
                        <a:pt x="0" y="2"/>
                      </a:lnTo>
                      <a:lnTo>
                        <a:pt x="2940389" y="2"/>
                      </a:lnTo>
                      <a:lnTo>
                        <a:pt x="2940388" y="0"/>
                      </a:lnTo>
                      <a:close/>
                    </a:path>
                  </a:pathLst>
                </a:custGeom>
                <a:solidFill>
                  <a:schemeClr val="accent5"/>
                </a:solidFill>
                <a:ln>
                  <a:noFill/>
                </a:ln>
                <a:sp3d prstMaterial="plastic">
                  <a:bevelT w="63500" h="107950"/>
                  <a:bevelB w="571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8" name="Freeform 10">
                  <a:extLst>
                    <a:ext uri="{FF2B5EF4-FFF2-40B4-BE49-F238E27FC236}">
                      <a16:creationId xmlns:a16="http://schemas.microsoft.com/office/drawing/2014/main" id="{14CC79E4-2EB2-445B-9019-69ACDAD55C5F}"/>
                    </a:ext>
                  </a:extLst>
                </p:cNvPr>
                <p:cNvSpPr/>
                <p:nvPr/>
              </p:nvSpPr>
              <p:spPr>
                <a:xfrm>
                  <a:off x="1882583" y="3397267"/>
                  <a:ext cx="3099464" cy="729348"/>
                </a:xfrm>
                <a:custGeom>
                  <a:avLst/>
                  <a:gdLst>
                    <a:gd name="connsiteX0" fmla="*/ 0 w 3099464"/>
                    <a:gd name="connsiteY0" fmla="*/ 0 h 729348"/>
                    <a:gd name="connsiteX1" fmla="*/ 1416669 w 3099464"/>
                    <a:gd name="connsiteY1" fmla="*/ 0 h 729348"/>
                    <a:gd name="connsiteX2" fmla="*/ 2442085 w 3099464"/>
                    <a:gd name="connsiteY2" fmla="*/ 0 h 729348"/>
                    <a:gd name="connsiteX3" fmla="*/ 3099464 w 3099464"/>
                    <a:gd name="connsiteY3" fmla="*/ 0 h 729348"/>
                    <a:gd name="connsiteX4" fmla="*/ 3093735 w 3099464"/>
                    <a:gd name="connsiteY4" fmla="*/ 45091 h 729348"/>
                    <a:gd name="connsiteX5" fmla="*/ 3077364 w 3099464"/>
                    <a:gd name="connsiteY5" fmla="*/ 369292 h 729348"/>
                    <a:gd name="connsiteX6" fmla="*/ 3093735 w 3099464"/>
                    <a:gd name="connsiteY6" fmla="*/ 693493 h 729348"/>
                    <a:gd name="connsiteX7" fmla="*/ 3098290 w 3099464"/>
                    <a:gd name="connsiteY7" fmla="*/ 729348 h 729348"/>
                    <a:gd name="connsiteX8" fmla="*/ 2442085 w 3099464"/>
                    <a:gd name="connsiteY8" fmla="*/ 729348 h 729348"/>
                    <a:gd name="connsiteX9" fmla="*/ 1416669 w 3099464"/>
                    <a:gd name="connsiteY9" fmla="*/ 729348 h 729348"/>
                    <a:gd name="connsiteX10" fmla="*/ 0 w 3099464"/>
                    <a:gd name="connsiteY10" fmla="*/ 729348 h 729348"/>
                    <a:gd name="connsiteX11" fmla="*/ 0 w 3099464"/>
                    <a:gd name="connsiteY11" fmla="*/ 0 h 7293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99464" h="729348">
                      <a:moveTo>
                        <a:pt x="0" y="0"/>
                      </a:moveTo>
                      <a:lnTo>
                        <a:pt x="1416669" y="0"/>
                      </a:lnTo>
                      <a:lnTo>
                        <a:pt x="2442085" y="0"/>
                      </a:lnTo>
                      <a:lnTo>
                        <a:pt x="3099464" y="0"/>
                      </a:lnTo>
                      <a:lnTo>
                        <a:pt x="3093735" y="45091"/>
                      </a:lnTo>
                      <a:cubicBezTo>
                        <a:pt x="3082909" y="151686"/>
                        <a:pt x="3077364" y="259841"/>
                        <a:pt x="3077364" y="369292"/>
                      </a:cubicBezTo>
                      <a:cubicBezTo>
                        <a:pt x="3077364" y="478743"/>
                        <a:pt x="3082909" y="586899"/>
                        <a:pt x="3093735" y="693493"/>
                      </a:cubicBezTo>
                      <a:lnTo>
                        <a:pt x="3098290" y="729348"/>
                      </a:lnTo>
                      <a:lnTo>
                        <a:pt x="2442085" y="729348"/>
                      </a:lnTo>
                      <a:lnTo>
                        <a:pt x="1416669" y="729348"/>
                      </a:lnTo>
                      <a:lnTo>
                        <a:pt x="0" y="729348"/>
                      </a:lnTo>
                      <a:lnTo>
                        <a:pt x="0" y="0"/>
                      </a:lnTo>
                      <a:close/>
                    </a:path>
                  </a:pathLst>
                </a:custGeom>
                <a:solidFill>
                  <a:schemeClr val="accent5"/>
                </a:solidFill>
                <a:ln>
                  <a:noFill/>
                </a:ln>
                <a:sp3d prstMaterial="plastic">
                  <a:bevelT w="63500" h="107950"/>
                  <a:bevelB w="571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9" name="Freeform 9">
                  <a:extLst>
                    <a:ext uri="{FF2B5EF4-FFF2-40B4-BE49-F238E27FC236}">
                      <a16:creationId xmlns:a16="http://schemas.microsoft.com/office/drawing/2014/main" id="{31AB9079-31C8-4A42-9557-2C9DC37DF89A}"/>
                    </a:ext>
                  </a:extLst>
                </p:cNvPr>
                <p:cNvSpPr/>
                <p:nvPr/>
              </p:nvSpPr>
              <p:spPr>
                <a:xfrm>
                  <a:off x="1882583" y="4802036"/>
                  <a:ext cx="3619476" cy="738153"/>
                </a:xfrm>
                <a:custGeom>
                  <a:avLst/>
                  <a:gdLst>
                    <a:gd name="connsiteX0" fmla="*/ 0 w 3619476"/>
                    <a:gd name="connsiteY0" fmla="*/ 0 h 738153"/>
                    <a:gd name="connsiteX1" fmla="*/ 1416670 w 3619476"/>
                    <a:gd name="connsiteY1" fmla="*/ 0 h 738153"/>
                    <a:gd name="connsiteX2" fmla="*/ 2442085 w 3619476"/>
                    <a:gd name="connsiteY2" fmla="*/ 0 h 738153"/>
                    <a:gd name="connsiteX3" fmla="*/ 3253797 w 3619476"/>
                    <a:gd name="connsiteY3" fmla="*/ 0 h 738153"/>
                    <a:gd name="connsiteX4" fmla="*/ 3326545 w 3619476"/>
                    <a:gd name="connsiteY4" fmla="*/ 198763 h 738153"/>
                    <a:gd name="connsiteX5" fmla="*/ 3618896 w 3619476"/>
                    <a:gd name="connsiteY5" fmla="*/ 737378 h 738153"/>
                    <a:gd name="connsiteX6" fmla="*/ 3619476 w 3619476"/>
                    <a:gd name="connsiteY6" fmla="*/ 738153 h 738153"/>
                    <a:gd name="connsiteX7" fmla="*/ 3256394 w 3619476"/>
                    <a:gd name="connsiteY7" fmla="*/ 738153 h 738153"/>
                    <a:gd name="connsiteX8" fmla="*/ 3247588 w 3619476"/>
                    <a:gd name="connsiteY8" fmla="*/ 729348 h 738153"/>
                    <a:gd name="connsiteX9" fmla="*/ 2442085 w 3619476"/>
                    <a:gd name="connsiteY9" fmla="*/ 729348 h 738153"/>
                    <a:gd name="connsiteX10" fmla="*/ 1416669 w 3619476"/>
                    <a:gd name="connsiteY10" fmla="*/ 729346 h 738153"/>
                    <a:gd name="connsiteX11" fmla="*/ 0 w 3619476"/>
                    <a:gd name="connsiteY11" fmla="*/ 729348 h 738153"/>
                    <a:gd name="connsiteX12" fmla="*/ 0 w 3619476"/>
                    <a:gd name="connsiteY12" fmla="*/ 0 h 7381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619476" h="738153">
                      <a:moveTo>
                        <a:pt x="0" y="0"/>
                      </a:moveTo>
                      <a:lnTo>
                        <a:pt x="1416670" y="0"/>
                      </a:lnTo>
                      <a:lnTo>
                        <a:pt x="2442085" y="0"/>
                      </a:lnTo>
                      <a:lnTo>
                        <a:pt x="3253797" y="0"/>
                      </a:lnTo>
                      <a:lnTo>
                        <a:pt x="3326545" y="198763"/>
                      </a:lnTo>
                      <a:cubicBezTo>
                        <a:pt x="3406772" y="388441"/>
                        <a:pt x="3504931" y="568688"/>
                        <a:pt x="3618896" y="737378"/>
                      </a:cubicBezTo>
                      <a:lnTo>
                        <a:pt x="3619476" y="738153"/>
                      </a:lnTo>
                      <a:lnTo>
                        <a:pt x="3256394" y="738153"/>
                      </a:lnTo>
                      <a:lnTo>
                        <a:pt x="3247588" y="729348"/>
                      </a:lnTo>
                      <a:lnTo>
                        <a:pt x="2442085" y="729348"/>
                      </a:lnTo>
                      <a:lnTo>
                        <a:pt x="1416669" y="729346"/>
                      </a:lnTo>
                      <a:lnTo>
                        <a:pt x="0" y="729348"/>
                      </a:lnTo>
                      <a:lnTo>
                        <a:pt x="0" y="0"/>
                      </a:lnTo>
                      <a:close/>
                    </a:path>
                  </a:pathLst>
                </a:custGeom>
                <a:solidFill>
                  <a:schemeClr val="accent5"/>
                </a:solidFill>
                <a:ln>
                  <a:noFill/>
                </a:ln>
                <a:sp3d prstMaterial="plastic">
                  <a:bevelT w="63500" h="107950"/>
                  <a:bevelB w="571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sp>
            <p:nvSpPr>
              <p:cNvPr id="16" name="Freeform 16">
                <a:extLst>
                  <a:ext uri="{FF2B5EF4-FFF2-40B4-BE49-F238E27FC236}">
                    <a16:creationId xmlns:a16="http://schemas.microsoft.com/office/drawing/2014/main" id="{3BA8D58F-6EE5-43E6-9E4D-875BF740EEDE}"/>
                  </a:ext>
                </a:extLst>
              </p:cNvPr>
              <p:cNvSpPr/>
              <p:nvPr/>
            </p:nvSpPr>
            <p:spPr>
              <a:xfrm rot="2700000">
                <a:off x="4798772" y="1743565"/>
                <a:ext cx="4124579" cy="4079189"/>
              </a:xfrm>
              <a:custGeom>
                <a:avLst/>
                <a:gdLst>
                  <a:gd name="connsiteX0" fmla="*/ 81038 w 4420373"/>
                  <a:gd name="connsiteY0" fmla="*/ 1814636 h 4398526"/>
                  <a:gd name="connsiteX1" fmla="*/ 2090009 w 4420373"/>
                  <a:gd name="connsiteY1" fmla="*/ 1814636 h 4398526"/>
                  <a:gd name="connsiteX2" fmla="*/ 2340641 w 4420373"/>
                  <a:gd name="connsiteY2" fmla="*/ 1564005 h 4398526"/>
                  <a:gd name="connsiteX3" fmla="*/ 2822413 w 4420373"/>
                  <a:gd name="connsiteY3" fmla="*/ 1082232 h 4398526"/>
                  <a:gd name="connsiteX4" fmla="*/ 3610867 w 4420373"/>
                  <a:gd name="connsiteY4" fmla="*/ 293778 h 4398526"/>
                  <a:gd name="connsiteX5" fmla="*/ 3383797 w 4420373"/>
                  <a:gd name="connsiteY5" fmla="*/ 66707 h 4398526"/>
                  <a:gd name="connsiteX6" fmla="*/ 4420373 w 4420373"/>
                  <a:gd name="connsiteY6" fmla="*/ 0 h 4398526"/>
                  <a:gd name="connsiteX7" fmla="*/ 4353665 w 4420373"/>
                  <a:gd name="connsiteY7" fmla="*/ 1036575 h 4398526"/>
                  <a:gd name="connsiteX8" fmla="*/ 4126594 w 4420373"/>
                  <a:gd name="connsiteY8" fmla="*/ 809505 h 4398526"/>
                  <a:gd name="connsiteX9" fmla="*/ 3338140 w 4420373"/>
                  <a:gd name="connsiteY9" fmla="*/ 1597959 h 4398526"/>
                  <a:gd name="connsiteX10" fmla="*/ 2856368 w 4420373"/>
                  <a:gd name="connsiteY10" fmla="*/ 2079732 h 4398526"/>
                  <a:gd name="connsiteX11" fmla="*/ 2586217 w 4420373"/>
                  <a:gd name="connsiteY11" fmla="*/ 2349882 h 4398526"/>
                  <a:gd name="connsiteX12" fmla="*/ 2586219 w 4420373"/>
                  <a:gd name="connsiteY12" fmla="*/ 4307360 h 4398526"/>
                  <a:gd name="connsiteX13" fmla="*/ 2568520 w 4420373"/>
                  <a:gd name="connsiteY13" fmla="*/ 4325059 h 4398526"/>
                  <a:gd name="connsiteX14" fmla="*/ 2568519 w 4420373"/>
                  <a:gd name="connsiteY14" fmla="*/ 4337512 h 4398526"/>
                  <a:gd name="connsiteX15" fmla="*/ 2507505 w 4420373"/>
                  <a:gd name="connsiteY15" fmla="*/ 4398526 h 4398526"/>
                  <a:gd name="connsiteX16" fmla="*/ 2378242 w 4420373"/>
                  <a:gd name="connsiteY16" fmla="*/ 4379872 h 4398526"/>
                  <a:gd name="connsiteX17" fmla="*/ 1825069 w 4420373"/>
                  <a:gd name="connsiteY17" fmla="*/ 4215935 h 4398526"/>
                  <a:gd name="connsiteX18" fmla="*/ 1702894 w 4420373"/>
                  <a:gd name="connsiteY18" fmla="*/ 4159231 h 4398526"/>
                  <a:gd name="connsiteX19" fmla="*/ 1839172 w 4420373"/>
                  <a:gd name="connsiteY19" fmla="*/ 4022953 h 4398526"/>
                  <a:gd name="connsiteX20" fmla="*/ 1839171 w 4420373"/>
                  <a:gd name="connsiteY20" fmla="*/ 3402786 h 4398526"/>
                  <a:gd name="connsiteX21" fmla="*/ 1839171 w 4420373"/>
                  <a:gd name="connsiteY21" fmla="*/ 3349532 h 4398526"/>
                  <a:gd name="connsiteX22" fmla="*/ 1698288 w 4420373"/>
                  <a:gd name="connsiteY22" fmla="*/ 3208649 h 4398526"/>
                  <a:gd name="connsiteX23" fmla="*/ 1108972 w 4420373"/>
                  <a:gd name="connsiteY23" fmla="*/ 3797965 h 4398526"/>
                  <a:gd name="connsiteX24" fmla="*/ 1064276 w 4420373"/>
                  <a:gd name="connsiteY24" fmla="*/ 3765105 h 4398526"/>
                  <a:gd name="connsiteX25" fmla="*/ 837558 w 4420373"/>
                  <a:gd name="connsiteY25" fmla="*/ 3560183 h 4398526"/>
                  <a:gd name="connsiteX26" fmla="*/ 632635 w 4420373"/>
                  <a:gd name="connsiteY26" fmla="*/ 3333465 h 4398526"/>
                  <a:gd name="connsiteX27" fmla="*/ 594242 w 4420373"/>
                  <a:gd name="connsiteY27" fmla="*/ 3281241 h 4398526"/>
                  <a:gd name="connsiteX28" fmla="*/ 1182561 w 4420373"/>
                  <a:gd name="connsiteY28" fmla="*/ 2692922 h 4398526"/>
                  <a:gd name="connsiteX29" fmla="*/ 1026945 w 4420373"/>
                  <a:gd name="connsiteY29" fmla="*/ 2537306 h 4398526"/>
                  <a:gd name="connsiteX30" fmla="*/ 758167 w 4420373"/>
                  <a:gd name="connsiteY30" fmla="*/ 2537306 h 4398526"/>
                  <a:gd name="connsiteX31" fmla="*/ 382993 w 4420373"/>
                  <a:gd name="connsiteY31" fmla="*/ 2537306 h 4398526"/>
                  <a:gd name="connsiteX32" fmla="*/ 234371 w 4420373"/>
                  <a:gd name="connsiteY32" fmla="*/ 2685928 h 4398526"/>
                  <a:gd name="connsiteX33" fmla="*/ 181806 w 4420373"/>
                  <a:gd name="connsiteY33" fmla="*/ 2572672 h 4398526"/>
                  <a:gd name="connsiteX34" fmla="*/ 17868 w 4420373"/>
                  <a:gd name="connsiteY34" fmla="*/ 2019499 h 4398526"/>
                  <a:gd name="connsiteX35" fmla="*/ 0 w 4420373"/>
                  <a:gd name="connsiteY35" fmla="*/ 1895675 h 4398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420373" h="4398526">
                    <a:moveTo>
                      <a:pt x="81038" y="1814636"/>
                    </a:moveTo>
                    <a:lnTo>
                      <a:pt x="2090009" y="1814636"/>
                    </a:lnTo>
                    <a:lnTo>
                      <a:pt x="2340641" y="1564005"/>
                    </a:lnTo>
                    <a:lnTo>
                      <a:pt x="2822413" y="1082232"/>
                    </a:lnTo>
                    <a:lnTo>
                      <a:pt x="3610867" y="293778"/>
                    </a:lnTo>
                    <a:lnTo>
                      <a:pt x="3383797" y="66707"/>
                    </a:lnTo>
                    <a:lnTo>
                      <a:pt x="4420373" y="0"/>
                    </a:lnTo>
                    <a:lnTo>
                      <a:pt x="4353665" y="1036575"/>
                    </a:lnTo>
                    <a:lnTo>
                      <a:pt x="4126594" y="809505"/>
                    </a:lnTo>
                    <a:lnTo>
                      <a:pt x="3338140" y="1597959"/>
                    </a:lnTo>
                    <a:lnTo>
                      <a:pt x="2856368" y="2079732"/>
                    </a:lnTo>
                    <a:lnTo>
                      <a:pt x="2586217" y="2349882"/>
                    </a:lnTo>
                    <a:lnTo>
                      <a:pt x="2586219" y="4307360"/>
                    </a:lnTo>
                    <a:lnTo>
                      <a:pt x="2568520" y="4325059"/>
                    </a:lnTo>
                    <a:cubicBezTo>
                      <a:pt x="2568520" y="4329210"/>
                      <a:pt x="2568519" y="4333361"/>
                      <a:pt x="2568519" y="4337512"/>
                    </a:cubicBezTo>
                    <a:lnTo>
                      <a:pt x="2507505" y="4398526"/>
                    </a:lnTo>
                    <a:lnTo>
                      <a:pt x="2378242" y="4379872"/>
                    </a:lnTo>
                    <a:cubicBezTo>
                      <a:pt x="2190078" y="4343442"/>
                      <a:pt x="2004744" y="4288796"/>
                      <a:pt x="1825069" y="4215935"/>
                    </a:cubicBezTo>
                    <a:lnTo>
                      <a:pt x="1702894" y="4159231"/>
                    </a:lnTo>
                    <a:lnTo>
                      <a:pt x="1839172" y="4022953"/>
                    </a:lnTo>
                    <a:cubicBezTo>
                      <a:pt x="1839172" y="3816231"/>
                      <a:pt x="1839171" y="3609508"/>
                      <a:pt x="1839171" y="3402786"/>
                    </a:cubicBezTo>
                    <a:lnTo>
                      <a:pt x="1839171" y="3349532"/>
                    </a:lnTo>
                    <a:lnTo>
                      <a:pt x="1698288" y="3208649"/>
                    </a:lnTo>
                    <a:lnTo>
                      <a:pt x="1108972" y="3797965"/>
                    </a:lnTo>
                    <a:lnTo>
                      <a:pt x="1064276" y="3765105"/>
                    </a:lnTo>
                    <a:cubicBezTo>
                      <a:pt x="986110" y="3701352"/>
                      <a:pt x="910419" y="3633044"/>
                      <a:pt x="837558" y="3560183"/>
                    </a:cubicBezTo>
                    <a:cubicBezTo>
                      <a:pt x="764696" y="3487322"/>
                      <a:pt x="696389" y="3411631"/>
                      <a:pt x="632635" y="3333465"/>
                    </a:cubicBezTo>
                    <a:lnTo>
                      <a:pt x="594242" y="3281241"/>
                    </a:lnTo>
                    <a:lnTo>
                      <a:pt x="1182561" y="2692922"/>
                    </a:lnTo>
                    <a:lnTo>
                      <a:pt x="1026945" y="2537306"/>
                    </a:lnTo>
                    <a:lnTo>
                      <a:pt x="758167" y="2537306"/>
                    </a:lnTo>
                    <a:lnTo>
                      <a:pt x="382993" y="2537306"/>
                    </a:lnTo>
                    <a:lnTo>
                      <a:pt x="234371" y="2685928"/>
                    </a:lnTo>
                    <a:lnTo>
                      <a:pt x="181806" y="2572672"/>
                    </a:lnTo>
                    <a:cubicBezTo>
                      <a:pt x="108945" y="2392997"/>
                      <a:pt x="54299" y="2207663"/>
                      <a:pt x="17868" y="2019499"/>
                    </a:cubicBezTo>
                    <a:lnTo>
                      <a:pt x="0" y="1895675"/>
                    </a:lnTo>
                    <a:close/>
                  </a:path>
                </a:pathLst>
              </a:custGeom>
              <a:solidFill>
                <a:schemeClr val="accent5"/>
              </a:solidFill>
              <a:ln>
                <a:noFill/>
              </a:ln>
              <a:effectLst/>
              <a:sp3d prstMaterial="plastic">
                <a:bevelT w="63500" h="107950"/>
                <a:bevelB w="571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grpSp>
          <p:nvGrpSpPr>
            <p:cNvPr id="10" name="Group 9">
              <a:extLst>
                <a:ext uri="{FF2B5EF4-FFF2-40B4-BE49-F238E27FC236}">
                  <a16:creationId xmlns:a16="http://schemas.microsoft.com/office/drawing/2014/main" id="{886ACA7F-7449-4125-A1CA-A1356C68C455}"/>
                </a:ext>
              </a:extLst>
            </p:cNvPr>
            <p:cNvGrpSpPr/>
            <p:nvPr/>
          </p:nvGrpSpPr>
          <p:grpSpPr>
            <a:xfrm>
              <a:off x="1258788" y="1977616"/>
              <a:ext cx="10624118" cy="4145548"/>
              <a:chOff x="1884818" y="2000970"/>
              <a:chExt cx="10624118" cy="4145548"/>
            </a:xfrm>
          </p:grpSpPr>
          <p:sp>
            <p:nvSpPr>
              <p:cNvPr id="11" name="Rectangle 10">
                <a:extLst>
                  <a:ext uri="{FF2B5EF4-FFF2-40B4-BE49-F238E27FC236}">
                    <a16:creationId xmlns:a16="http://schemas.microsoft.com/office/drawing/2014/main" id="{28F02F15-D0FA-4884-949C-8E6420DCEE96}"/>
                  </a:ext>
                </a:extLst>
              </p:cNvPr>
              <p:cNvSpPr/>
              <p:nvPr/>
            </p:nvSpPr>
            <p:spPr>
              <a:xfrm flipH="1">
                <a:off x="1888947" y="2000970"/>
                <a:ext cx="3262243" cy="553997"/>
              </a:xfrm>
              <a:prstGeom prst="rect">
                <a:avLst/>
              </a:prstGeom>
            </p:spPr>
            <p:txBody>
              <a:bodyPr wrap="square">
                <a:spAutoFit/>
              </a:bodyPr>
              <a:lstStyle/>
              <a:p>
                <a:pPr algn="ctr">
                  <a:defRPr/>
                </a:pPr>
                <a:r>
                  <a:rPr lang="en-US" sz="2100" kern="0" dirty="0">
                    <a:solidFill>
                      <a:schemeClr val="bg1"/>
                    </a:solidFill>
                    <a:latin typeface="Arial" panose="020B0604020202020204" pitchFamily="34" charset="0"/>
                    <a:cs typeface="Arial" panose="020B0604020202020204" pitchFamily="34" charset="0"/>
                  </a:rPr>
                  <a:t>Needs</a:t>
                </a:r>
              </a:p>
            </p:txBody>
          </p:sp>
          <p:sp>
            <p:nvSpPr>
              <p:cNvPr id="12" name="Rectangle 11">
                <a:extLst>
                  <a:ext uri="{FF2B5EF4-FFF2-40B4-BE49-F238E27FC236}">
                    <a16:creationId xmlns:a16="http://schemas.microsoft.com/office/drawing/2014/main" id="{4BC8A289-F33B-4285-8E97-EA1233E5B044}"/>
                  </a:ext>
                </a:extLst>
              </p:cNvPr>
              <p:cNvSpPr/>
              <p:nvPr/>
            </p:nvSpPr>
            <p:spPr>
              <a:xfrm flipH="1">
                <a:off x="1884818" y="3594069"/>
                <a:ext cx="3270501" cy="553997"/>
              </a:xfrm>
              <a:prstGeom prst="rect">
                <a:avLst/>
              </a:prstGeom>
            </p:spPr>
            <p:txBody>
              <a:bodyPr wrap="square">
                <a:spAutoFit/>
              </a:bodyPr>
              <a:lstStyle/>
              <a:p>
                <a:pPr algn="ctr">
                  <a:defRPr/>
                </a:pPr>
                <a:r>
                  <a:rPr lang="en-US" sz="2100" kern="0" dirty="0">
                    <a:solidFill>
                      <a:schemeClr val="bg1"/>
                    </a:solidFill>
                    <a:latin typeface="Arial" panose="020B0604020202020204" pitchFamily="34" charset="0"/>
                    <a:cs typeface="Arial" panose="020B0604020202020204" pitchFamily="34" charset="0"/>
                  </a:rPr>
                  <a:t>Goals</a:t>
                </a:r>
              </a:p>
            </p:txBody>
          </p:sp>
          <p:sp>
            <p:nvSpPr>
              <p:cNvPr id="13" name="Rectangle 12">
                <a:extLst>
                  <a:ext uri="{FF2B5EF4-FFF2-40B4-BE49-F238E27FC236}">
                    <a16:creationId xmlns:a16="http://schemas.microsoft.com/office/drawing/2014/main" id="{70A0B865-F409-4E04-A118-2D432B48A1BF}"/>
                  </a:ext>
                </a:extLst>
              </p:cNvPr>
              <p:cNvSpPr/>
              <p:nvPr/>
            </p:nvSpPr>
            <p:spPr>
              <a:xfrm flipH="1">
                <a:off x="1888947" y="5194912"/>
                <a:ext cx="3262243" cy="553997"/>
              </a:xfrm>
              <a:prstGeom prst="rect">
                <a:avLst/>
              </a:prstGeom>
            </p:spPr>
            <p:txBody>
              <a:bodyPr wrap="square">
                <a:spAutoFit/>
              </a:bodyPr>
              <a:lstStyle/>
              <a:p>
                <a:pPr algn="ctr">
                  <a:defRPr/>
                </a:pPr>
                <a:r>
                  <a:rPr lang="en-US" sz="2100" kern="0" dirty="0">
                    <a:solidFill>
                      <a:schemeClr val="bg1"/>
                    </a:solidFill>
                    <a:latin typeface="Arial" panose="020B0604020202020204" pitchFamily="34" charset="0"/>
                    <a:cs typeface="Arial" panose="020B0604020202020204" pitchFamily="34" charset="0"/>
                  </a:rPr>
                  <a:t>Barriers</a:t>
                </a:r>
              </a:p>
            </p:txBody>
          </p:sp>
          <p:sp>
            <p:nvSpPr>
              <p:cNvPr id="14" name="Rectangle 13">
                <a:extLst>
                  <a:ext uri="{FF2B5EF4-FFF2-40B4-BE49-F238E27FC236}">
                    <a16:creationId xmlns:a16="http://schemas.microsoft.com/office/drawing/2014/main" id="{1D78AA3F-1DB9-4B6A-9616-89220614C9F2}"/>
                  </a:ext>
                </a:extLst>
              </p:cNvPr>
              <p:cNvSpPr/>
              <p:nvPr/>
            </p:nvSpPr>
            <p:spPr>
              <a:xfrm flipH="1">
                <a:off x="10131735" y="5038522"/>
                <a:ext cx="2377201" cy="1107996"/>
              </a:xfrm>
              <a:prstGeom prst="rect">
                <a:avLst/>
              </a:prstGeom>
            </p:spPr>
            <p:txBody>
              <a:bodyPr wrap="square">
                <a:spAutoFit/>
              </a:bodyPr>
              <a:lstStyle/>
              <a:p>
                <a:pPr marL="285750" indent="-285750" algn="just">
                  <a:buFont typeface="Arial" panose="020B0604020202020204" pitchFamily="34" charset="0"/>
                  <a:buChar char="•"/>
                  <a:defRPr/>
                </a:pPr>
                <a:r>
                  <a:rPr lang="en-US" sz="1600" b="1" kern="0" dirty="0">
                    <a:solidFill>
                      <a:schemeClr val="accent5"/>
                    </a:solidFill>
                    <a:latin typeface="Arial" panose="020B0604020202020204" pitchFamily="34" charset="0"/>
                    <a:cs typeface="Arial" panose="020B0604020202020204" pitchFamily="34" charset="0"/>
                  </a:rPr>
                  <a:t>Structural</a:t>
                </a:r>
              </a:p>
              <a:p>
                <a:pPr marL="285750" indent="-285750" algn="just">
                  <a:buFont typeface="Arial" panose="020B0604020202020204" pitchFamily="34" charset="0"/>
                  <a:buChar char="•"/>
                  <a:defRPr/>
                </a:pPr>
                <a:r>
                  <a:rPr lang="en-US" sz="1600" b="1" kern="0" dirty="0">
                    <a:solidFill>
                      <a:schemeClr val="accent5"/>
                    </a:solidFill>
                    <a:latin typeface="Arial" panose="020B0604020202020204" pitchFamily="34" charset="0"/>
                    <a:cs typeface="Arial" panose="020B0604020202020204" pitchFamily="34" charset="0"/>
                  </a:rPr>
                  <a:t>Policy</a:t>
                </a:r>
              </a:p>
              <a:p>
                <a:pPr marL="285750" indent="-285750" algn="just">
                  <a:buFont typeface="Arial" panose="020B0604020202020204" pitchFamily="34" charset="0"/>
                  <a:buChar char="•"/>
                  <a:defRPr/>
                </a:pPr>
                <a:r>
                  <a:rPr lang="en-US" sz="1600" b="1" kern="0" dirty="0">
                    <a:solidFill>
                      <a:schemeClr val="accent5"/>
                    </a:solidFill>
                    <a:latin typeface="Arial" panose="020B0604020202020204" pitchFamily="34" charset="0"/>
                    <a:cs typeface="Arial" panose="020B0604020202020204" pitchFamily="34" charset="0"/>
                  </a:rPr>
                  <a:t>Pedagogy</a:t>
                </a:r>
              </a:p>
            </p:txBody>
          </p:sp>
        </p:grpSp>
      </p:grpSp>
      <p:sp>
        <p:nvSpPr>
          <p:cNvPr id="21" name="TextBox 20">
            <a:extLst>
              <a:ext uri="{FF2B5EF4-FFF2-40B4-BE49-F238E27FC236}">
                <a16:creationId xmlns:a16="http://schemas.microsoft.com/office/drawing/2014/main" id="{F51A0513-CFFF-49E0-B168-59F3278AC283}"/>
              </a:ext>
            </a:extLst>
          </p:cNvPr>
          <p:cNvSpPr txBox="1"/>
          <p:nvPr/>
        </p:nvSpPr>
        <p:spPr>
          <a:xfrm>
            <a:off x="177415" y="4517990"/>
            <a:ext cx="5035924" cy="502702"/>
          </a:xfrm>
          <a:prstGeom prst="rect">
            <a:avLst/>
          </a:prstGeom>
          <a:noFill/>
        </p:spPr>
        <p:txBody>
          <a:bodyPr wrap="square" rtlCol="0" anchor="ctr">
            <a:spAutoFit/>
          </a:bodyPr>
          <a:lstStyle/>
          <a:p>
            <a:pPr>
              <a:lnSpc>
                <a:spcPts val="3225"/>
              </a:lnSpc>
            </a:pPr>
            <a:r>
              <a:rPr lang="en-US" sz="788" dirty="0">
                <a:latin typeface="Avenir Book" charset="0"/>
                <a:ea typeface="Avenir Book" charset="0"/>
                <a:cs typeface="Avenir Book" charset="0"/>
              </a:rPr>
              <a:t>*Source: Adapted from Dr. Allen </a:t>
            </a:r>
            <a:r>
              <a:rPr lang="en-US" sz="788" dirty="0" err="1">
                <a:latin typeface="Avenir Book" charset="0"/>
                <a:ea typeface="Avenir Book" charset="0"/>
                <a:cs typeface="Avenir Book" charset="0"/>
              </a:rPr>
              <a:t>Goben’s</a:t>
            </a:r>
            <a:r>
              <a:rPr lang="en-US" sz="788" dirty="0">
                <a:latin typeface="Avenir Book" charset="0"/>
                <a:ea typeface="Avenir Book" charset="0"/>
                <a:cs typeface="Avenir Book" charset="0"/>
              </a:rPr>
              <a:t> Trust &amp; Empowerment: A Declaration of Interdependence (2016)</a:t>
            </a:r>
          </a:p>
        </p:txBody>
      </p:sp>
      <p:pic>
        <p:nvPicPr>
          <p:cNvPr id="6152" name="Picture 8" descr="Image result for big idea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99592" y="2540707"/>
            <a:ext cx="1201554" cy="12015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6720165"/>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1000" fill="hold"/>
                                        <p:tgtEl>
                                          <p:spTgt spid="20"/>
                                        </p:tgtEl>
                                        <p:attrNameLst>
                                          <p:attrName>ppt_w</p:attrName>
                                        </p:attrNameLst>
                                      </p:cBhvr>
                                      <p:tavLst>
                                        <p:tav tm="0">
                                          <p:val>
                                            <p:fltVal val="0"/>
                                          </p:val>
                                        </p:tav>
                                        <p:tav tm="100000">
                                          <p:val>
                                            <p:strVal val="#ppt_w"/>
                                          </p:val>
                                        </p:tav>
                                      </p:tavLst>
                                    </p:anim>
                                    <p:anim calcmode="lin" valueType="num">
                                      <p:cBhvr>
                                        <p:cTn id="8" dur="1000" fill="hold"/>
                                        <p:tgtEl>
                                          <p:spTgt spid="20"/>
                                        </p:tgtEl>
                                        <p:attrNameLst>
                                          <p:attrName>ppt_h</p:attrName>
                                        </p:attrNameLst>
                                      </p:cBhvr>
                                      <p:tavLst>
                                        <p:tav tm="0">
                                          <p:val>
                                            <p:fltVal val="0"/>
                                          </p:val>
                                        </p:tav>
                                        <p:tav tm="100000">
                                          <p:val>
                                            <p:strVal val="#ppt_h"/>
                                          </p:val>
                                        </p:tav>
                                      </p:tavLst>
                                    </p:anim>
                                    <p:anim calcmode="lin" valueType="num">
                                      <p:cBhvr>
                                        <p:cTn id="9" dur="1000" fill="hold"/>
                                        <p:tgtEl>
                                          <p:spTgt spid="20"/>
                                        </p:tgtEl>
                                        <p:attrNameLst>
                                          <p:attrName>style.rotation</p:attrName>
                                        </p:attrNameLst>
                                      </p:cBhvr>
                                      <p:tavLst>
                                        <p:tav tm="0">
                                          <p:val>
                                            <p:fltVal val="90"/>
                                          </p:val>
                                        </p:tav>
                                        <p:tav tm="100000">
                                          <p:val>
                                            <p:fltVal val="0"/>
                                          </p:val>
                                        </p:tav>
                                      </p:tavLst>
                                    </p:anim>
                                    <p:animEffect transition="in" filter="fade">
                                      <p:cBhvr>
                                        <p:cTn id="10" dur="1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p:nvPr>
            </p:nvSpPr>
            <p:spPr>
              <a:xfrm>
                <a:off x="693801" y="43103"/>
                <a:ext cx="7290054" cy="1124712"/>
              </a:xfrm>
            </p:spPr>
            <p:txBody>
              <a:bodyPr>
                <a:normAutofit/>
              </a:bodyPr>
              <a:lstStyle/>
              <a:p>
                <a:r>
                  <a:rPr lang="en-US" sz="3000" b="1" i="1" dirty="0">
                    <a:latin typeface="Avenir Medium"/>
                    <a:ea typeface="Cambria Math" panose="02040503050406030204" pitchFamily="18" charset="0"/>
                  </a:rPr>
                  <a:t>NG</a:t>
                </a:r>
                <a14:m>
                  <m:oMath xmlns:m="http://schemas.openxmlformats.org/officeDocument/2006/math">
                    <m:sSup>
                      <m:sSupPr>
                        <m:ctrlPr>
                          <a:rPr lang="en-US" sz="3000" b="1" i="1">
                            <a:latin typeface="Cambria Math" panose="02040503050406030204" pitchFamily="18" charset="0"/>
                          </a:rPr>
                        </m:ctrlPr>
                      </m:sSupPr>
                      <m:e>
                        <m:r>
                          <a:rPr lang="en-US" sz="3000" b="1" i="1">
                            <a:latin typeface="Cambria Math" panose="02040503050406030204" pitchFamily="18" charset="0"/>
                          </a:rPr>
                          <m:t>𝑩</m:t>
                        </m:r>
                      </m:e>
                      <m:sup>
                        <m:r>
                          <a:rPr lang="en-US" sz="3000" b="1" i="1">
                            <a:latin typeface="Cambria Math" panose="02040503050406030204" pitchFamily="18" charset="0"/>
                          </a:rPr>
                          <m:t>𝟐</m:t>
                        </m:r>
                      </m:sup>
                    </m:sSup>
                    <m:r>
                      <a:rPr lang="en-US" sz="3000" b="1" i="1">
                        <a:latin typeface="Cambria Math" panose="02040503050406030204" pitchFamily="18" charset="0"/>
                      </a:rPr>
                      <m:t>𝑰</m:t>
                    </m:r>
                    <m:r>
                      <a:rPr lang="en-US" sz="3000" b="1" i="1">
                        <a:latin typeface="Cambria Math" panose="02040503050406030204" pitchFamily="18" charset="0"/>
                      </a:rPr>
                      <m:t> </m:t>
                    </m:r>
                  </m:oMath>
                </a14:m>
                <a:r>
                  <a:rPr lang="en-US" sz="3000" b="1" dirty="0">
                    <a:latin typeface="Avenir Medium"/>
                  </a:rPr>
                  <a:t>Process:  Barriers</a:t>
                </a:r>
              </a:p>
            </p:txBody>
          </p:sp>
        </mc:Choice>
        <mc:Fallback xmlns="">
          <p:sp>
            <p:nvSpPr>
              <p:cNvPr id="2" name="Title 1"/>
              <p:cNvSpPr>
                <a:spLocks noGrp="1" noRot="1" noChangeAspect="1" noMove="1" noResize="1" noEditPoints="1" noAdjustHandles="1" noChangeArrowheads="1" noChangeShapeType="1" noTextEdit="1"/>
              </p:cNvSpPr>
              <p:nvPr>
                <p:ph type="title"/>
              </p:nvPr>
            </p:nvSpPr>
            <p:spPr>
              <a:xfrm>
                <a:off x="693801" y="43103"/>
                <a:ext cx="7290054" cy="1124712"/>
              </a:xfrm>
              <a:blipFill rotWithShape="0">
                <a:blip r:embed="rId3"/>
                <a:stretch>
                  <a:fillRect l="-2007"/>
                </a:stretch>
              </a:blipFill>
            </p:spPr>
            <p:txBody>
              <a:bodyPr/>
              <a:lstStyle/>
              <a:p>
                <a:r>
                  <a:rPr lang="en-US">
                    <a:noFill/>
                  </a:rPr>
                  <a:t> </a:t>
                </a:r>
              </a:p>
            </p:txBody>
          </p:sp>
        </mc:Fallback>
      </mc:AlternateContent>
      <p:graphicFrame>
        <p:nvGraphicFramePr>
          <p:cNvPr id="6" name="Content Placeholder 5"/>
          <p:cNvGraphicFramePr>
            <a:graphicFrameLocks noGrp="1"/>
          </p:cNvGraphicFramePr>
          <p:nvPr>
            <p:ph idx="1"/>
            <p:extLst>
              <p:ext uri="{D42A27DB-BD31-4B8C-83A1-F6EECF244321}">
                <p14:modId xmlns:p14="http://schemas.microsoft.com/office/powerpoint/2010/main" val="570480713"/>
              </p:ext>
            </p:extLst>
          </p:nvPr>
        </p:nvGraphicFramePr>
        <p:xfrm>
          <a:off x="1065749" y="1290261"/>
          <a:ext cx="7467600" cy="326350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cxnSp>
        <p:nvCxnSpPr>
          <p:cNvPr id="8" name="Straight Connector 7"/>
          <p:cNvCxnSpPr/>
          <p:nvPr/>
        </p:nvCxnSpPr>
        <p:spPr>
          <a:xfrm>
            <a:off x="754771" y="929135"/>
            <a:ext cx="7778578" cy="0"/>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6917755" y="1029187"/>
            <a:ext cx="1931670" cy="3785652"/>
          </a:xfrm>
          <a:prstGeom prst="rect">
            <a:avLst/>
          </a:prstGeom>
          <a:noFill/>
        </p:spPr>
        <p:txBody>
          <a:bodyPr wrap="square" rtlCol="0" anchor="ctr">
            <a:spAutoFit/>
          </a:bodyPr>
          <a:lstStyle/>
          <a:p>
            <a:pPr>
              <a:lnSpc>
                <a:spcPts val="3225"/>
              </a:lnSpc>
            </a:pPr>
            <a:r>
              <a:rPr lang="en-US" sz="2250" b="1" dirty="0">
                <a:latin typeface="Avenir Book" charset="0"/>
                <a:ea typeface="Avenir Book" charset="0"/>
                <a:cs typeface="Avenir Book" charset="0"/>
              </a:rPr>
              <a:t>Identify:</a:t>
            </a:r>
          </a:p>
          <a:p>
            <a:pPr>
              <a:lnSpc>
                <a:spcPts val="3225"/>
              </a:lnSpc>
            </a:pPr>
            <a:r>
              <a:rPr lang="en-US" sz="1600" dirty="0">
                <a:latin typeface="Avenir Book" charset="0"/>
                <a:ea typeface="Avenir Book" charset="0"/>
                <a:cs typeface="Avenir Book" charset="0"/>
              </a:rPr>
              <a:t>1) What works regarding Math and English courses?</a:t>
            </a:r>
          </a:p>
          <a:p>
            <a:pPr>
              <a:lnSpc>
                <a:spcPts val="3225"/>
              </a:lnSpc>
            </a:pPr>
            <a:r>
              <a:rPr lang="en-US" sz="1600" dirty="0">
                <a:latin typeface="Avenir Book" charset="0"/>
                <a:ea typeface="Avenir Book" charset="0"/>
                <a:cs typeface="Avenir Book" charset="0"/>
              </a:rPr>
              <a:t>2) What doesn’t</a:t>
            </a:r>
          </a:p>
          <a:p>
            <a:pPr>
              <a:lnSpc>
                <a:spcPts val="3225"/>
              </a:lnSpc>
            </a:pPr>
            <a:r>
              <a:rPr lang="en-US" sz="1600" dirty="0">
                <a:latin typeface="Avenir Book" charset="0"/>
                <a:ea typeface="Avenir Book" charset="0"/>
                <a:cs typeface="Avenir Book" charset="0"/>
              </a:rPr>
              <a:t>work?</a:t>
            </a:r>
          </a:p>
          <a:p>
            <a:pPr>
              <a:lnSpc>
                <a:spcPts val="3225"/>
              </a:lnSpc>
            </a:pPr>
            <a:r>
              <a:rPr lang="en-US" sz="1600" dirty="0">
                <a:latin typeface="Avenir Book" charset="0"/>
                <a:ea typeface="Avenir Book" charset="0"/>
                <a:cs typeface="Avenir Book" charset="0"/>
              </a:rPr>
              <a:t>3) Who has the most success</a:t>
            </a:r>
            <a:r>
              <a:rPr lang="en-US" sz="1875" dirty="0">
                <a:latin typeface="Avenir Book" charset="0"/>
                <a:ea typeface="Avenir Book" charset="0"/>
                <a:cs typeface="Avenir Book" charset="0"/>
              </a:rPr>
              <a:t>?</a:t>
            </a:r>
          </a:p>
        </p:txBody>
      </p:sp>
      <p:sp>
        <p:nvSpPr>
          <p:cNvPr id="7" name="TextBox 6">
            <a:extLst>
              <a:ext uri="{FF2B5EF4-FFF2-40B4-BE49-F238E27FC236}">
                <a16:creationId xmlns:a16="http://schemas.microsoft.com/office/drawing/2014/main" id="{1869E03B-3D05-4F44-AEC7-C179CDD8B2B7}"/>
              </a:ext>
            </a:extLst>
          </p:cNvPr>
          <p:cNvSpPr txBox="1"/>
          <p:nvPr/>
        </p:nvSpPr>
        <p:spPr>
          <a:xfrm>
            <a:off x="246185" y="4676211"/>
            <a:ext cx="2063261" cy="369332"/>
          </a:xfrm>
          <a:prstGeom prst="rect">
            <a:avLst/>
          </a:prstGeom>
          <a:noFill/>
        </p:spPr>
        <p:txBody>
          <a:bodyPr wrap="square" rtlCol="0">
            <a:spAutoFit/>
          </a:bodyPr>
          <a:lstStyle/>
          <a:p>
            <a:r>
              <a:rPr lang="en-US" dirty="0"/>
              <a:t>2 minutes</a:t>
            </a:r>
          </a:p>
        </p:txBody>
      </p:sp>
      <p:pic>
        <p:nvPicPr>
          <p:cNvPr id="9" name="Picture 8" descr="Journal.jpg">
            <a:extLst>
              <a:ext uri="{FF2B5EF4-FFF2-40B4-BE49-F238E27FC236}">
                <a16:creationId xmlns:a16="http://schemas.microsoft.com/office/drawing/2014/main" id="{7AF2926B-2807-A143-A276-C40B27B207D4}"/>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8573170" y="4496340"/>
            <a:ext cx="587708" cy="548897"/>
          </a:xfrm>
          <a:prstGeom prst="rect">
            <a:avLst/>
          </a:prstGeom>
        </p:spPr>
      </p:pic>
      <p:sp>
        <p:nvSpPr>
          <p:cNvPr id="10" name="Rectangle 9">
            <a:extLst>
              <a:ext uri="{FF2B5EF4-FFF2-40B4-BE49-F238E27FC236}">
                <a16:creationId xmlns:a16="http://schemas.microsoft.com/office/drawing/2014/main" id="{1D78AA3F-1DB9-4B6A-9616-89220614C9F2}"/>
              </a:ext>
            </a:extLst>
          </p:cNvPr>
          <p:cNvSpPr/>
          <p:nvPr/>
        </p:nvSpPr>
        <p:spPr>
          <a:xfrm flipH="1">
            <a:off x="0" y="2474258"/>
            <a:ext cx="1667436" cy="738664"/>
          </a:xfrm>
          <a:prstGeom prst="rect">
            <a:avLst/>
          </a:prstGeom>
        </p:spPr>
        <p:txBody>
          <a:bodyPr wrap="square">
            <a:spAutoFit/>
          </a:bodyPr>
          <a:lstStyle/>
          <a:p>
            <a:pPr marL="285750" indent="-285750" algn="just">
              <a:buFont typeface="Arial" panose="020B0604020202020204" pitchFamily="34" charset="0"/>
              <a:buChar char="•"/>
              <a:defRPr/>
            </a:pPr>
            <a:r>
              <a:rPr lang="en-US" sz="1400" b="1" kern="0" dirty="0">
                <a:solidFill>
                  <a:schemeClr val="accent5"/>
                </a:solidFill>
                <a:latin typeface="Arial" panose="020B0604020202020204" pitchFamily="34" charset="0"/>
                <a:cs typeface="Arial" panose="020B0604020202020204" pitchFamily="34" charset="0"/>
              </a:rPr>
              <a:t>Structural</a:t>
            </a:r>
          </a:p>
          <a:p>
            <a:pPr marL="285750" indent="-285750" algn="just">
              <a:buFont typeface="Arial" panose="020B0604020202020204" pitchFamily="34" charset="0"/>
              <a:buChar char="•"/>
              <a:defRPr/>
            </a:pPr>
            <a:r>
              <a:rPr lang="en-US" sz="1400" b="1" kern="0" dirty="0">
                <a:solidFill>
                  <a:schemeClr val="accent5"/>
                </a:solidFill>
                <a:latin typeface="Arial" panose="020B0604020202020204" pitchFamily="34" charset="0"/>
                <a:cs typeface="Arial" panose="020B0604020202020204" pitchFamily="34" charset="0"/>
              </a:rPr>
              <a:t>Policy</a:t>
            </a:r>
          </a:p>
          <a:p>
            <a:pPr marL="285750" indent="-285750" algn="just">
              <a:buFont typeface="Arial" panose="020B0604020202020204" pitchFamily="34" charset="0"/>
              <a:buChar char="•"/>
              <a:defRPr/>
            </a:pPr>
            <a:r>
              <a:rPr lang="en-US" sz="1400" b="1" kern="0" dirty="0">
                <a:solidFill>
                  <a:schemeClr val="accent5"/>
                </a:solidFill>
                <a:latin typeface="Arial" panose="020B0604020202020204" pitchFamily="34" charset="0"/>
                <a:cs typeface="Arial" panose="020B0604020202020204" pitchFamily="34" charset="0"/>
              </a:rPr>
              <a:t>Pedagogy</a:t>
            </a:r>
          </a:p>
        </p:txBody>
      </p:sp>
    </p:spTree>
    <p:extLst>
      <p:ext uri="{BB962C8B-B14F-4D97-AF65-F5344CB8AC3E}">
        <p14:creationId xmlns:p14="http://schemas.microsoft.com/office/powerpoint/2010/main" val="4067244384"/>
      </p:ext>
    </p:extLst>
  </p:cSld>
  <p:clrMapOvr>
    <a:masterClrMapping/>
  </p:clrMapOvr>
  <p:transition spd="slow">
    <p:push/>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p:nvPr>
            </p:nvSpPr>
            <p:spPr>
              <a:xfrm>
                <a:off x="628650" y="150115"/>
                <a:ext cx="7886700" cy="907160"/>
              </a:xfrm>
            </p:spPr>
            <p:txBody>
              <a:bodyPr>
                <a:normAutofit/>
              </a:bodyPr>
              <a:lstStyle/>
              <a:p>
                <a:r>
                  <a:rPr lang="en-US" sz="3000" b="1" i="1" dirty="0">
                    <a:latin typeface="Avenir Medium"/>
                    <a:ea typeface="Cambria Math" panose="02040503050406030204" pitchFamily="18" charset="0"/>
                  </a:rPr>
                  <a:t>NG</a:t>
                </a:r>
                <a14:m>
                  <m:oMath xmlns:m="http://schemas.openxmlformats.org/officeDocument/2006/math">
                    <m:sSup>
                      <m:sSupPr>
                        <m:ctrlPr>
                          <a:rPr lang="en-US" sz="3000" b="1" i="1">
                            <a:latin typeface="Cambria Math" panose="02040503050406030204" pitchFamily="18" charset="0"/>
                          </a:rPr>
                        </m:ctrlPr>
                      </m:sSupPr>
                      <m:e>
                        <m:r>
                          <a:rPr lang="en-US" sz="3000" b="1" i="1">
                            <a:latin typeface="Cambria Math" panose="02040503050406030204" pitchFamily="18" charset="0"/>
                          </a:rPr>
                          <m:t>𝑩</m:t>
                        </m:r>
                      </m:e>
                      <m:sup>
                        <m:r>
                          <a:rPr lang="en-US" sz="3000" b="1" i="1">
                            <a:latin typeface="Cambria Math" panose="02040503050406030204" pitchFamily="18" charset="0"/>
                          </a:rPr>
                          <m:t>𝟐</m:t>
                        </m:r>
                      </m:sup>
                    </m:sSup>
                    <m:r>
                      <a:rPr lang="en-US" sz="3000" b="1" i="1">
                        <a:latin typeface="Cambria Math" panose="02040503050406030204" pitchFamily="18" charset="0"/>
                      </a:rPr>
                      <m:t>𝑰</m:t>
                    </m:r>
                    <m:r>
                      <a:rPr lang="en-US" sz="3000" b="1" i="1">
                        <a:latin typeface="Cambria Math" panose="02040503050406030204" pitchFamily="18" charset="0"/>
                      </a:rPr>
                      <m:t> </m:t>
                    </m:r>
                  </m:oMath>
                </a14:m>
                <a:r>
                  <a:rPr lang="en-US" sz="3000" b="1" dirty="0">
                    <a:latin typeface="Avenir Medium"/>
                  </a:rPr>
                  <a:t>Process:  Barriers</a:t>
                </a:r>
              </a:p>
            </p:txBody>
          </p:sp>
        </mc:Choice>
        <mc:Fallback xmlns="">
          <p:sp>
            <p:nvSpPr>
              <p:cNvPr id="2" name="Title 1"/>
              <p:cNvSpPr>
                <a:spLocks noGrp="1" noRot="1" noChangeAspect="1" noMove="1" noResize="1" noEditPoints="1" noAdjustHandles="1" noChangeArrowheads="1" noChangeShapeType="1" noTextEdit="1"/>
              </p:cNvSpPr>
              <p:nvPr>
                <p:ph type="title"/>
              </p:nvPr>
            </p:nvSpPr>
            <p:spPr>
              <a:xfrm>
                <a:off x="628650" y="150115"/>
                <a:ext cx="7886700" cy="907160"/>
              </a:xfrm>
              <a:blipFill rotWithShape="0">
                <a:blip r:embed="rId3"/>
                <a:stretch>
                  <a:fillRect l="-1777"/>
                </a:stretch>
              </a:blipFill>
            </p:spPr>
            <p:txBody>
              <a:bodyPr/>
              <a:lstStyle/>
              <a:p>
                <a:r>
                  <a:rPr lang="en-US">
                    <a:noFill/>
                  </a:rPr>
                  <a:t> </a:t>
                </a:r>
              </a:p>
            </p:txBody>
          </p:sp>
        </mc:Fallback>
      </mc:AlternateContent>
      <p:graphicFrame>
        <p:nvGraphicFramePr>
          <p:cNvPr id="6" name="Content Placeholder 5"/>
          <p:cNvGraphicFramePr>
            <a:graphicFrameLocks noGrp="1"/>
          </p:cNvGraphicFramePr>
          <p:nvPr>
            <p:ph idx="1"/>
            <p:extLst>
              <p:ext uri="{D42A27DB-BD31-4B8C-83A1-F6EECF244321}">
                <p14:modId xmlns:p14="http://schemas.microsoft.com/office/powerpoint/2010/main" val="1111785738"/>
              </p:ext>
            </p:extLst>
          </p:nvPr>
        </p:nvGraphicFramePr>
        <p:xfrm>
          <a:off x="887498" y="1445895"/>
          <a:ext cx="7477125" cy="326350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cxnSp>
        <p:nvCxnSpPr>
          <p:cNvPr id="8" name="Straight Connector 7"/>
          <p:cNvCxnSpPr/>
          <p:nvPr/>
        </p:nvCxnSpPr>
        <p:spPr>
          <a:xfrm>
            <a:off x="736773" y="915687"/>
            <a:ext cx="7778578" cy="0"/>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6680835" y="2326479"/>
            <a:ext cx="1931670" cy="1323439"/>
          </a:xfrm>
          <a:prstGeom prst="rect">
            <a:avLst/>
          </a:prstGeom>
          <a:noFill/>
        </p:spPr>
        <p:txBody>
          <a:bodyPr wrap="square" rtlCol="0" anchor="ctr">
            <a:spAutoFit/>
          </a:bodyPr>
          <a:lstStyle/>
          <a:p>
            <a:pPr>
              <a:lnSpc>
                <a:spcPts val="3225"/>
              </a:lnSpc>
            </a:pPr>
            <a:r>
              <a:rPr lang="en-US" sz="2250" b="1" dirty="0">
                <a:latin typeface="Avenir Book" charset="0"/>
                <a:ea typeface="Avenir Book" charset="0"/>
                <a:cs typeface="Avenir Book" charset="0"/>
              </a:rPr>
              <a:t>Address:</a:t>
            </a:r>
          </a:p>
          <a:p>
            <a:pPr>
              <a:lnSpc>
                <a:spcPts val="3225"/>
              </a:lnSpc>
            </a:pPr>
            <a:r>
              <a:rPr lang="en-US" dirty="0">
                <a:latin typeface="Avenir Book" charset="0"/>
                <a:ea typeface="Avenir Book" charset="0"/>
                <a:cs typeface="Avenir Book" charset="0"/>
              </a:rPr>
              <a:t>1) Positives?</a:t>
            </a:r>
          </a:p>
          <a:p>
            <a:pPr>
              <a:lnSpc>
                <a:spcPts val="3225"/>
              </a:lnSpc>
            </a:pPr>
            <a:r>
              <a:rPr lang="en-US" dirty="0">
                <a:latin typeface="Avenir Book" charset="0"/>
                <a:ea typeface="Avenir Book" charset="0"/>
                <a:cs typeface="Avenir Book" charset="0"/>
              </a:rPr>
              <a:t>2) Negatives?</a:t>
            </a:r>
          </a:p>
        </p:txBody>
      </p:sp>
      <p:sp>
        <p:nvSpPr>
          <p:cNvPr id="7" name="TextBox 6">
            <a:extLst>
              <a:ext uri="{FF2B5EF4-FFF2-40B4-BE49-F238E27FC236}">
                <a16:creationId xmlns:a16="http://schemas.microsoft.com/office/drawing/2014/main" id="{1869E03B-3D05-4F44-AEC7-C179CDD8B2B7}"/>
              </a:ext>
            </a:extLst>
          </p:cNvPr>
          <p:cNvSpPr txBox="1"/>
          <p:nvPr/>
        </p:nvSpPr>
        <p:spPr>
          <a:xfrm>
            <a:off x="246185" y="4676211"/>
            <a:ext cx="2063261" cy="369332"/>
          </a:xfrm>
          <a:prstGeom prst="rect">
            <a:avLst/>
          </a:prstGeom>
          <a:noFill/>
        </p:spPr>
        <p:txBody>
          <a:bodyPr wrap="square" rtlCol="0">
            <a:spAutoFit/>
          </a:bodyPr>
          <a:lstStyle/>
          <a:p>
            <a:r>
              <a:rPr lang="en-US" dirty="0"/>
              <a:t>1 minute</a:t>
            </a:r>
          </a:p>
        </p:txBody>
      </p:sp>
      <p:pic>
        <p:nvPicPr>
          <p:cNvPr id="9" name="Picture 8" descr="Journal.jpg">
            <a:extLst>
              <a:ext uri="{FF2B5EF4-FFF2-40B4-BE49-F238E27FC236}">
                <a16:creationId xmlns:a16="http://schemas.microsoft.com/office/drawing/2014/main" id="{7AF2926B-2807-A143-A276-C40B27B207D4}"/>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8261717" y="4394423"/>
            <a:ext cx="587708" cy="548897"/>
          </a:xfrm>
          <a:prstGeom prst="rect">
            <a:avLst/>
          </a:prstGeom>
        </p:spPr>
      </p:pic>
      <p:sp>
        <p:nvSpPr>
          <p:cNvPr id="10" name="Rectangle 9">
            <a:extLst>
              <a:ext uri="{FF2B5EF4-FFF2-40B4-BE49-F238E27FC236}">
                <a16:creationId xmlns:a16="http://schemas.microsoft.com/office/drawing/2014/main" id="{1D78AA3F-1DB9-4B6A-9616-89220614C9F2}"/>
              </a:ext>
            </a:extLst>
          </p:cNvPr>
          <p:cNvSpPr/>
          <p:nvPr/>
        </p:nvSpPr>
        <p:spPr>
          <a:xfrm flipH="1">
            <a:off x="246185" y="2599764"/>
            <a:ext cx="1667436" cy="738664"/>
          </a:xfrm>
          <a:prstGeom prst="rect">
            <a:avLst/>
          </a:prstGeom>
        </p:spPr>
        <p:txBody>
          <a:bodyPr wrap="square">
            <a:spAutoFit/>
          </a:bodyPr>
          <a:lstStyle/>
          <a:p>
            <a:pPr marL="285750" indent="-285750" algn="just">
              <a:buFont typeface="Arial" panose="020B0604020202020204" pitchFamily="34" charset="0"/>
              <a:buChar char="•"/>
              <a:defRPr/>
            </a:pPr>
            <a:r>
              <a:rPr lang="en-US" sz="1400" b="1" kern="0" dirty="0">
                <a:solidFill>
                  <a:schemeClr val="accent5"/>
                </a:solidFill>
                <a:latin typeface="Arial" panose="020B0604020202020204" pitchFamily="34" charset="0"/>
                <a:cs typeface="Arial" panose="020B0604020202020204" pitchFamily="34" charset="0"/>
              </a:rPr>
              <a:t>Structural</a:t>
            </a:r>
          </a:p>
          <a:p>
            <a:pPr marL="285750" indent="-285750" algn="just">
              <a:buFont typeface="Arial" panose="020B0604020202020204" pitchFamily="34" charset="0"/>
              <a:buChar char="•"/>
              <a:defRPr/>
            </a:pPr>
            <a:r>
              <a:rPr lang="en-US" sz="1400" b="1" kern="0" dirty="0">
                <a:solidFill>
                  <a:schemeClr val="accent5"/>
                </a:solidFill>
                <a:latin typeface="Arial" panose="020B0604020202020204" pitchFamily="34" charset="0"/>
                <a:cs typeface="Arial" panose="020B0604020202020204" pitchFamily="34" charset="0"/>
              </a:rPr>
              <a:t>Policy</a:t>
            </a:r>
          </a:p>
          <a:p>
            <a:pPr marL="285750" indent="-285750" algn="just">
              <a:buFont typeface="Arial" panose="020B0604020202020204" pitchFamily="34" charset="0"/>
              <a:buChar char="•"/>
              <a:defRPr/>
            </a:pPr>
            <a:r>
              <a:rPr lang="en-US" sz="1400" b="1" kern="0" dirty="0">
                <a:solidFill>
                  <a:schemeClr val="accent5"/>
                </a:solidFill>
                <a:latin typeface="Arial" panose="020B0604020202020204" pitchFamily="34" charset="0"/>
                <a:cs typeface="Arial" panose="020B0604020202020204" pitchFamily="34" charset="0"/>
              </a:rPr>
              <a:t>Pedagogy</a:t>
            </a:r>
          </a:p>
        </p:txBody>
      </p:sp>
    </p:spTree>
    <p:extLst>
      <p:ext uri="{BB962C8B-B14F-4D97-AF65-F5344CB8AC3E}">
        <p14:creationId xmlns:p14="http://schemas.microsoft.com/office/powerpoint/2010/main" val="2273697462"/>
      </p:ext>
    </p:extLst>
  </p:cSld>
  <p:clrMapOvr>
    <a:masterClrMapping/>
  </p:clrMapOvr>
  <p:transition spd="slow">
    <p:push/>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p:nvPr>
            </p:nvSpPr>
            <p:spPr>
              <a:xfrm>
                <a:off x="433229" y="150115"/>
                <a:ext cx="8385664" cy="994172"/>
              </a:xfrm>
            </p:spPr>
            <p:txBody>
              <a:bodyPr>
                <a:normAutofit/>
              </a:bodyPr>
              <a:lstStyle/>
              <a:p>
                <a:r>
                  <a:rPr lang="en-US" sz="3000" b="1" i="1" dirty="0">
                    <a:latin typeface="Avenir Medium"/>
                    <a:ea typeface="Cambria Math" panose="02040503050406030204" pitchFamily="18" charset="0"/>
                  </a:rPr>
                  <a:t>NG</a:t>
                </a:r>
                <a14:m>
                  <m:oMath xmlns:m="http://schemas.openxmlformats.org/officeDocument/2006/math">
                    <m:sSup>
                      <m:sSupPr>
                        <m:ctrlPr>
                          <a:rPr lang="en-US" sz="3000" b="1" i="1">
                            <a:latin typeface="Cambria Math" panose="02040503050406030204" pitchFamily="18" charset="0"/>
                          </a:rPr>
                        </m:ctrlPr>
                      </m:sSupPr>
                      <m:e>
                        <m:r>
                          <a:rPr lang="en-US" sz="3000" b="1" i="1">
                            <a:latin typeface="Cambria Math" panose="02040503050406030204" pitchFamily="18" charset="0"/>
                          </a:rPr>
                          <m:t>𝑩</m:t>
                        </m:r>
                      </m:e>
                      <m:sup>
                        <m:r>
                          <a:rPr lang="en-US" sz="3000" b="1" i="1">
                            <a:latin typeface="Cambria Math" panose="02040503050406030204" pitchFamily="18" charset="0"/>
                          </a:rPr>
                          <m:t>𝟐</m:t>
                        </m:r>
                      </m:sup>
                    </m:sSup>
                    <m:r>
                      <a:rPr lang="en-US" sz="3000" b="1" i="1">
                        <a:latin typeface="Cambria Math" panose="02040503050406030204" pitchFamily="18" charset="0"/>
                      </a:rPr>
                      <m:t>𝑰</m:t>
                    </m:r>
                    <m:r>
                      <a:rPr lang="en-US" sz="3000" b="1" i="1">
                        <a:latin typeface="Cambria Math" panose="02040503050406030204" pitchFamily="18" charset="0"/>
                      </a:rPr>
                      <m:t> </m:t>
                    </m:r>
                  </m:oMath>
                </a14:m>
                <a:r>
                  <a:rPr lang="en-US" sz="3000" b="1" dirty="0">
                    <a:latin typeface="Avenir Medium"/>
                  </a:rPr>
                  <a:t>Process:  Barriers </a:t>
                </a:r>
              </a:p>
            </p:txBody>
          </p:sp>
        </mc:Choice>
        <mc:Fallback xmlns="">
          <p:sp>
            <p:nvSpPr>
              <p:cNvPr id="2" name="Title 1"/>
              <p:cNvSpPr>
                <a:spLocks noGrp="1" noRot="1" noChangeAspect="1" noMove="1" noResize="1" noEditPoints="1" noAdjustHandles="1" noChangeArrowheads="1" noChangeShapeType="1" noTextEdit="1"/>
              </p:cNvSpPr>
              <p:nvPr>
                <p:ph type="title"/>
              </p:nvPr>
            </p:nvSpPr>
            <p:spPr>
              <a:xfrm>
                <a:off x="433229" y="150115"/>
                <a:ext cx="8385664" cy="994172"/>
              </a:xfrm>
              <a:blipFill rotWithShape="0">
                <a:blip r:embed="rId3"/>
                <a:stretch>
                  <a:fillRect l="-1672"/>
                </a:stretch>
              </a:blipFill>
            </p:spPr>
            <p:txBody>
              <a:bodyPr/>
              <a:lstStyle/>
              <a:p>
                <a:r>
                  <a:rPr lang="en-US">
                    <a:noFill/>
                  </a:rPr>
                  <a:t> </a:t>
                </a:r>
              </a:p>
            </p:txBody>
          </p:sp>
        </mc:Fallback>
      </mc:AlternateContent>
      <p:graphicFrame>
        <p:nvGraphicFramePr>
          <p:cNvPr id="6" name="Content Placeholder 5"/>
          <p:cNvGraphicFramePr>
            <a:graphicFrameLocks noGrp="1"/>
          </p:cNvGraphicFramePr>
          <p:nvPr>
            <p:ph idx="1"/>
          </p:nvPr>
        </p:nvGraphicFramePr>
        <p:xfrm>
          <a:off x="541020" y="1456849"/>
          <a:ext cx="7105650" cy="326350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cxnSp>
        <p:nvCxnSpPr>
          <p:cNvPr id="8" name="Straight Connector 7"/>
          <p:cNvCxnSpPr/>
          <p:nvPr/>
        </p:nvCxnSpPr>
        <p:spPr>
          <a:xfrm>
            <a:off x="736773" y="1144287"/>
            <a:ext cx="7778578" cy="0"/>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6349365" y="2221697"/>
            <a:ext cx="1931670" cy="1733808"/>
          </a:xfrm>
          <a:prstGeom prst="rect">
            <a:avLst/>
          </a:prstGeom>
          <a:noFill/>
        </p:spPr>
        <p:txBody>
          <a:bodyPr wrap="square" rtlCol="0" anchor="ctr">
            <a:spAutoFit/>
          </a:bodyPr>
          <a:lstStyle/>
          <a:p>
            <a:pPr>
              <a:lnSpc>
                <a:spcPts val="3225"/>
              </a:lnSpc>
            </a:pPr>
            <a:r>
              <a:rPr lang="en-US" sz="2175" b="1" dirty="0">
                <a:latin typeface="Avenir Book" charset="0"/>
                <a:ea typeface="Avenir Book" charset="0"/>
                <a:cs typeface="Avenir Book" charset="0"/>
              </a:rPr>
              <a:t>Why (Challenges</a:t>
            </a:r>
            <a:r>
              <a:rPr lang="en-US" sz="2000" b="1" dirty="0">
                <a:latin typeface="Avenir Book" charset="0"/>
                <a:ea typeface="Avenir Book" charset="0"/>
                <a:cs typeface="Avenir Book" charset="0"/>
              </a:rPr>
              <a:t>):</a:t>
            </a:r>
          </a:p>
          <a:p>
            <a:pPr>
              <a:lnSpc>
                <a:spcPts val="3225"/>
              </a:lnSpc>
            </a:pPr>
            <a:r>
              <a:rPr lang="en-US" sz="2000" dirty="0">
                <a:latin typeface="Avenir Book" charset="0"/>
                <a:ea typeface="Avenir Book" charset="0"/>
                <a:cs typeface="Avenir Book" charset="0"/>
              </a:rPr>
              <a:t>1) Positives?</a:t>
            </a:r>
          </a:p>
          <a:p>
            <a:pPr>
              <a:lnSpc>
                <a:spcPts val="3225"/>
              </a:lnSpc>
            </a:pPr>
            <a:r>
              <a:rPr lang="en-US" sz="2000" dirty="0">
                <a:latin typeface="Avenir Book" charset="0"/>
                <a:ea typeface="Avenir Book" charset="0"/>
                <a:cs typeface="Avenir Book" charset="0"/>
              </a:rPr>
              <a:t>2) Negatives?</a:t>
            </a:r>
          </a:p>
        </p:txBody>
      </p:sp>
      <p:pic>
        <p:nvPicPr>
          <p:cNvPr id="7" name="Picture 6" descr="Journal.jpg">
            <a:extLst>
              <a:ext uri="{FF2B5EF4-FFF2-40B4-BE49-F238E27FC236}">
                <a16:creationId xmlns:a16="http://schemas.microsoft.com/office/drawing/2014/main" id="{7AF2926B-2807-A143-A276-C40B27B207D4}"/>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8261717" y="4394423"/>
            <a:ext cx="587708" cy="548897"/>
          </a:xfrm>
          <a:prstGeom prst="rect">
            <a:avLst/>
          </a:prstGeom>
        </p:spPr>
      </p:pic>
      <p:sp>
        <p:nvSpPr>
          <p:cNvPr id="9" name="TextBox 8">
            <a:extLst>
              <a:ext uri="{FF2B5EF4-FFF2-40B4-BE49-F238E27FC236}">
                <a16:creationId xmlns:a16="http://schemas.microsoft.com/office/drawing/2014/main" id="{1869E03B-3D05-4F44-AEC7-C179CDD8B2B7}"/>
              </a:ext>
            </a:extLst>
          </p:cNvPr>
          <p:cNvSpPr txBox="1"/>
          <p:nvPr/>
        </p:nvSpPr>
        <p:spPr>
          <a:xfrm>
            <a:off x="246185" y="4676211"/>
            <a:ext cx="2063261" cy="369332"/>
          </a:xfrm>
          <a:prstGeom prst="rect">
            <a:avLst/>
          </a:prstGeom>
          <a:noFill/>
        </p:spPr>
        <p:txBody>
          <a:bodyPr wrap="square" rtlCol="0">
            <a:spAutoFit/>
          </a:bodyPr>
          <a:lstStyle/>
          <a:p>
            <a:r>
              <a:rPr lang="en-US" dirty="0"/>
              <a:t>1 minute</a:t>
            </a:r>
          </a:p>
        </p:txBody>
      </p:sp>
    </p:spTree>
    <p:extLst>
      <p:ext uri="{BB962C8B-B14F-4D97-AF65-F5344CB8AC3E}">
        <p14:creationId xmlns:p14="http://schemas.microsoft.com/office/powerpoint/2010/main" val="3539406268"/>
      </p:ext>
    </p:extLst>
  </p:cSld>
  <p:clrMapOvr>
    <a:masterClrMapping/>
  </p:clrMapOvr>
  <p:transition spd="slow">
    <p:push/>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faa8d098-e3df-4722-995c-7cb19f7cf4c0" xsi:nil="true"/>
    <lcf76f155ced4ddcb4097134ff3c332f xmlns="feb517c0-2246-45d3-8aca-d499e4f369cc">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0A58A8E7360C94AB1CB08B2BA2B6D1D" ma:contentTypeVersion="13" ma:contentTypeDescription="Create a new document." ma:contentTypeScope="" ma:versionID="84ab6e0110175816cf1423e754ae55df">
  <xsd:schema xmlns:xsd="http://www.w3.org/2001/XMLSchema" xmlns:xs="http://www.w3.org/2001/XMLSchema" xmlns:p="http://schemas.microsoft.com/office/2006/metadata/properties" xmlns:ns2="feb517c0-2246-45d3-8aca-d499e4f369cc" xmlns:ns3="faa8d098-e3df-4722-995c-7cb19f7cf4c0" targetNamespace="http://schemas.microsoft.com/office/2006/metadata/properties" ma:root="true" ma:fieldsID="d69d1632f1bd186244aab2168c0082aa" ns2:_="" ns3:_="">
    <xsd:import namespace="feb517c0-2246-45d3-8aca-d499e4f369cc"/>
    <xsd:import namespace="faa8d098-e3df-4722-995c-7cb19f7cf4c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GenerationTime" minOccurs="0"/>
                <xsd:element ref="ns2:MediaServiceEventHashCode" minOccurs="0"/>
                <xsd:element ref="ns2:MediaServiceObjectDetectorVersions" minOccurs="0"/>
                <xsd:element ref="ns2:MediaServiceDateTaken" minOccurs="0"/>
                <xsd:element ref="ns2:MediaLengthInSecond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eb517c0-2246-45d3-8aca-d499e4f369c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ea73a218-6032-4b43-b4af-c84c0049d5f6"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bjectDetectorVersions" ma:index="17" nillable="true" ma:displayName="MediaServiceObjectDetectorVersions" ma:hidden="true" ma:indexed="true" ma:internalName="MediaServiceObjectDetectorVersions" ma:readOnly="true">
      <xsd:simpleType>
        <xsd:restriction base="dms:Text"/>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SearchProperties" ma:index="20"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aa8d098-e3df-4722-995c-7cb19f7cf4c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31c019e2-003a-45ee-b341-f266ceba547e}" ma:internalName="TaxCatchAll" ma:showField="CatchAllData" ma:web="faa8d098-e3df-4722-995c-7cb19f7cf4c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B66BAB3-E6C6-4F1A-BCDC-DC3D09CAB313}">
  <ds:schemaRefs>
    <ds:schemaRef ds:uri="http://schemas.microsoft.com/office/2006/documentManagement/types"/>
    <ds:schemaRef ds:uri="http://purl.org/dc/elements/1.1/"/>
    <ds:schemaRef ds:uri="http://www.w3.org/XML/1998/namespace"/>
    <ds:schemaRef ds:uri="faa8d098-e3df-4722-995c-7cb19f7cf4c0"/>
    <ds:schemaRef ds:uri="http://purl.org/dc/dcmitype/"/>
    <ds:schemaRef ds:uri="http://purl.org/dc/terms/"/>
    <ds:schemaRef ds:uri="http://schemas.microsoft.com/office/2006/metadata/properties"/>
    <ds:schemaRef ds:uri="http://schemas.microsoft.com/office/infopath/2007/PartnerControls"/>
    <ds:schemaRef ds:uri="http://schemas.openxmlformats.org/package/2006/metadata/core-properties"/>
    <ds:schemaRef ds:uri="feb517c0-2246-45d3-8aca-d499e4f369cc"/>
  </ds:schemaRefs>
</ds:datastoreItem>
</file>

<file path=customXml/itemProps2.xml><?xml version="1.0" encoding="utf-8"?>
<ds:datastoreItem xmlns:ds="http://schemas.openxmlformats.org/officeDocument/2006/customXml" ds:itemID="{FB114D2B-A0FB-49F3-B289-37812666F33A}">
  <ds:schemaRefs>
    <ds:schemaRef ds:uri="http://schemas.microsoft.com/sharepoint/v3/contenttype/forms"/>
  </ds:schemaRefs>
</ds:datastoreItem>
</file>

<file path=customXml/itemProps3.xml><?xml version="1.0" encoding="utf-8"?>
<ds:datastoreItem xmlns:ds="http://schemas.openxmlformats.org/officeDocument/2006/customXml" ds:itemID="{64D808FE-7E16-4B97-9CA6-87F391132F4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eb517c0-2246-45d3-8aca-d499e4f369cc"/>
    <ds:schemaRef ds:uri="faa8d098-e3df-4722-995c-7cb19f7cf4c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Integral</Template>
  <TotalTime>44933</TotalTime>
  <Words>1811</Words>
  <Application>Microsoft Office PowerPoint</Application>
  <PresentationFormat>On-screen Show (16:9)</PresentationFormat>
  <Paragraphs>235</Paragraphs>
  <Slides>23</Slides>
  <Notes>23</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23</vt:i4>
      </vt:variant>
    </vt:vector>
  </HeadingPairs>
  <TitlesOfParts>
    <vt:vector size="33" baseType="lpstr">
      <vt:lpstr>Arial</vt:lpstr>
      <vt:lpstr>Avenir Book</vt:lpstr>
      <vt:lpstr>Avenir Medium</vt:lpstr>
      <vt:lpstr>Calibri</vt:lpstr>
      <vt:lpstr>Calibri Light</vt:lpstr>
      <vt:lpstr>Cambria Math</vt:lpstr>
      <vt:lpstr>Tw Cen MT</vt:lpstr>
      <vt:lpstr>Tw Cen MT Condensed</vt:lpstr>
      <vt:lpstr>Wingdings 3</vt:lpstr>
      <vt:lpstr>Integral</vt:lpstr>
      <vt:lpstr>Removing Structural, Policy, and  Pedagogy barriers that impact success in math and English courses  </vt:lpstr>
      <vt:lpstr>Structural barriers to student success</vt:lpstr>
      <vt:lpstr>Policy barriers</vt:lpstr>
      <vt:lpstr>Pedagogy barriers</vt:lpstr>
      <vt:lpstr>So, where do we begin to remove these Structural, Policy, and  Pedagogy barriers that impact success in math and English courses? </vt:lpstr>
      <vt:lpstr>NGB^2 I* Process:  Barriers</vt:lpstr>
      <vt:lpstr>NGB^2 I Process:  Barriers</vt:lpstr>
      <vt:lpstr>NGB^2 I Process:  Barriers</vt:lpstr>
      <vt:lpstr>NGB^2 I Process:  Barriers </vt:lpstr>
      <vt:lpstr>PowerPoint Presentation</vt:lpstr>
      <vt:lpstr>PowerPoint Presentation</vt:lpstr>
      <vt:lpstr>PowerPoint Presentation</vt:lpstr>
      <vt:lpstr>PowerPoint Presentation</vt:lpstr>
      <vt:lpstr>PowerPoint Presentation</vt:lpstr>
      <vt:lpstr>PowerPoint Presentation</vt:lpstr>
      <vt:lpstr>Breakout 1</vt:lpstr>
      <vt:lpstr>Shareout 1</vt:lpstr>
      <vt:lpstr>Breakout 2</vt:lpstr>
      <vt:lpstr>Shareout 2</vt:lpstr>
      <vt:lpstr>Breakout 3</vt:lpstr>
      <vt:lpstr>Shareout 3</vt:lpstr>
      <vt:lpstr>Institution Reflection</vt:lpstr>
      <vt:lpstr>References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use this PowerPoint template (page 1 of 3)</dc:title>
  <dc:creator>Zuehlke, Lara L</dc:creator>
  <cp:lastModifiedBy>Kim Langlois</cp:lastModifiedBy>
  <cp:revision>358</cp:revision>
  <cp:lastPrinted>2020-02-12T16:17:03Z</cp:lastPrinted>
  <dcterms:created xsi:type="dcterms:W3CDTF">2019-12-11T18:30:44Z</dcterms:created>
  <dcterms:modified xsi:type="dcterms:W3CDTF">2024-02-01T16:11:15Z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0x010100F0A58A8E7360C94AB1CB08B2BA2B6D1D</vt:lpwstr>
  </property>
  <property fmtid="{D5CDD505-2E9C-101B-9397-08002B2CF9AE}" pid="3" name="MediaServiceImageTags">
    <vt:lpwstr/>
  </property>
</Properties>
</file>