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Lst>
  <p:sldSz cx="9144000" cy="5143500" type="screen16x9"/>
  <p:notesSz cx="6858000" cy="9144000"/>
  <p:embeddedFontLs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rFl9mYtKBODAxLQvTk3NAFDdx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9BFA21-77FC-A54D-033F-BBB865F52BFD}" v="11" dt="2024-02-02T14:15:51.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1" d="100"/>
          <a:sy n="161" d="100"/>
        </p:scale>
        <p:origin x="17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customschemas.google.com/relationships/presentationmetadata" Target="meta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6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stan Denley" userId="S::tristan.denley@laregents.edu::bc86bc43-e8e6-40b5-8b68-3cc99c3ae986" providerId="AD" clId="Web-{F89BFA21-77FC-A54D-033F-BBB865F52BFD}"/>
    <pc:docChg chg="modSld">
      <pc:chgData name="Tristan Denley" userId="S::tristan.denley@laregents.edu::bc86bc43-e8e6-40b5-8b68-3cc99c3ae986" providerId="AD" clId="Web-{F89BFA21-77FC-A54D-033F-BBB865F52BFD}" dt="2024-02-02T14:15:51.829" v="13" actId="20577"/>
      <pc:docMkLst>
        <pc:docMk/>
      </pc:docMkLst>
      <pc:sldChg chg="modSp">
        <pc:chgData name="Tristan Denley" userId="S::tristan.denley@laregents.edu::bc86bc43-e8e6-40b5-8b68-3cc99c3ae986" providerId="AD" clId="Web-{F89BFA21-77FC-A54D-033F-BBB865F52BFD}" dt="2024-02-02T14:15:13.640" v="8" actId="20577"/>
        <pc:sldMkLst>
          <pc:docMk/>
          <pc:sldMk cId="0" sldId="282"/>
        </pc:sldMkLst>
        <pc:spChg chg="mod">
          <ac:chgData name="Tristan Denley" userId="S::tristan.denley@laregents.edu::bc86bc43-e8e6-40b5-8b68-3cc99c3ae986" providerId="AD" clId="Web-{F89BFA21-77FC-A54D-033F-BBB865F52BFD}" dt="2024-02-02T14:15:13.640" v="8" actId="20577"/>
          <ac:spMkLst>
            <pc:docMk/>
            <pc:sldMk cId="0" sldId="282"/>
            <ac:spMk id="219" creationId="{00000000-0000-0000-0000-000000000000}"/>
          </ac:spMkLst>
        </pc:spChg>
      </pc:sldChg>
      <pc:sldChg chg="modSp">
        <pc:chgData name="Tristan Denley" userId="S::tristan.denley@laregents.edu::bc86bc43-e8e6-40b5-8b68-3cc99c3ae986" providerId="AD" clId="Web-{F89BFA21-77FC-A54D-033F-BBB865F52BFD}" dt="2024-02-02T14:15:30.844" v="11" actId="20577"/>
        <pc:sldMkLst>
          <pc:docMk/>
          <pc:sldMk cId="0" sldId="285"/>
        </pc:sldMkLst>
        <pc:spChg chg="mod">
          <ac:chgData name="Tristan Denley" userId="S::tristan.denley@laregents.edu::bc86bc43-e8e6-40b5-8b68-3cc99c3ae986" providerId="AD" clId="Web-{F89BFA21-77FC-A54D-033F-BBB865F52BFD}" dt="2024-02-02T14:15:30.844" v="11" actId="20577"/>
          <ac:spMkLst>
            <pc:docMk/>
            <pc:sldMk cId="0" sldId="285"/>
            <ac:spMk id="237" creationId="{00000000-0000-0000-0000-000000000000}"/>
          </ac:spMkLst>
        </pc:spChg>
      </pc:sldChg>
      <pc:sldChg chg="modSp">
        <pc:chgData name="Tristan Denley" userId="S::tristan.denley@laregents.edu::bc86bc43-e8e6-40b5-8b68-3cc99c3ae986" providerId="AD" clId="Web-{F89BFA21-77FC-A54D-033F-BBB865F52BFD}" dt="2024-02-02T14:15:51.829" v="13" actId="20577"/>
        <pc:sldMkLst>
          <pc:docMk/>
          <pc:sldMk cId="0" sldId="287"/>
        </pc:sldMkLst>
        <pc:spChg chg="mod">
          <ac:chgData name="Tristan Denley" userId="S::tristan.denley@laregents.edu::bc86bc43-e8e6-40b5-8b68-3cc99c3ae986" providerId="AD" clId="Web-{F89BFA21-77FC-A54D-033F-BBB865F52BFD}" dt="2024-02-02T14:15:51.829" v="13" actId="20577"/>
          <ac:spMkLst>
            <pc:docMk/>
            <pc:sldMk cId="0" sldId="287"/>
            <ac:spMk id="24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dequitysolutions.com/counting-on-math-faculty"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diverseeducation.com/reports-data/article/15635073/an-unexpected-key-to-performance-in-gateway-math-course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hbhwlRRW_3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Walk around greeting people and handing out the Ice Breaker. Have people work on this before the session starts.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b2a0615233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b2a0615233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b2a0615233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b2a0615233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b2a0615233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b2a0615233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2a0615233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2a0615233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Citing an “underlying fear” that they would be “exposed” in front of their peers and professors “as too stupid for college classes,” many of the students “exhibited very low tolerance for feeling confused or making mistakes” and often did not seek extra assistance to understand new skills or information.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Others deliberately skipped assignments and exams. “Every assessment-related activity posed the risk of exposing to others (both professors and peers) what students already suspected: their overall unfitness for college.” </a:t>
            </a:r>
            <a:endParaRPr/>
          </a:p>
          <a:p>
            <a:pPr marL="0" lvl="0" indent="0" algn="l" rtl="0">
              <a:lnSpc>
                <a:spcPct val="115000"/>
              </a:lnSpc>
              <a:spcBef>
                <a:spcPts val="0"/>
              </a:spcBef>
              <a:spcAft>
                <a:spcPts val="0"/>
              </a:spcAft>
              <a:buNone/>
            </a:pPr>
            <a:r>
              <a:rPr lang="en"/>
              <a:t>How often have we tried to get struggling students to come to class, do their homework, go to tutoring, visit our student hours? But they don’t. So what can we do?</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Others dropped out: “quitting is the ultimate fear management strategy.”</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This fear of being exposed as academically inadequate may play a significant role in explaining student behaviors that undermine learning.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b2a0615233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b2a0615233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These student behaviors are familiar to most teachers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How often have we tried to get struggling students to come to class, do their homework, go to tutoring, visit our student hours? But they don’t. So what can we do?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b2a0615233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b2a0615233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These student behaviors are familiar to most teachers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How often have we tried to get struggling students to come to class, do their homework, go to tutoring, visit our student hours? But they don’t. So what can we do?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b2a0615233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b2a0615233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b2a0615233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b2a0615233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u="sng">
                <a:solidFill>
                  <a:srgbClr val="1155CC"/>
                </a:solidFill>
                <a:hlinkClick r:id="rId3">
                  <a:extLst>
                    <a:ext uri="{A12FA001-AC4F-418D-AE19-62706E023703}">
                      <ahyp:hlinkClr xmlns:ahyp="http://schemas.microsoft.com/office/drawing/2018/hyperlinkcolor" val="tx"/>
                    </a:ext>
                  </a:extLst>
                </a:hlinkClick>
              </a:rPr>
              <a:t>https://www.edequitysolutions.com/counting-on-math-faculty</a:t>
            </a:r>
            <a:r>
              <a:rPr lang="en"/>
              <a:t>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See page 3 for an explanation of the practices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u="sng">
                <a:solidFill>
                  <a:schemeClr val="hlink"/>
                </a:solidFill>
                <a:hlinkClick r:id="rId4"/>
              </a:rPr>
              <a:t>https://www.diverseeducation.com/reports-data/article/15635073/an-unexpected-key-to-performance-in-gateway-math-courses</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b2a0615233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b2a0615233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b2a061523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b2a061523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2 minutes</a:t>
            </a:r>
            <a:endParaRPr/>
          </a:p>
          <a:p>
            <a:pPr marL="457200" lvl="0" indent="-298450" algn="l" rtl="0">
              <a:lnSpc>
                <a:spcPct val="100000"/>
              </a:lnSpc>
              <a:spcBef>
                <a:spcPts val="0"/>
              </a:spcBef>
              <a:spcAft>
                <a:spcPts val="0"/>
              </a:spcAft>
              <a:buSzPts val="1100"/>
              <a:buChar char="●"/>
            </a:pPr>
            <a:r>
              <a:rPr lang="en"/>
              <a:t>Welcome everyone</a:t>
            </a:r>
            <a:endParaRPr/>
          </a:p>
          <a:p>
            <a:pPr marL="457200" lvl="0" indent="-298450" algn="l" rtl="0">
              <a:lnSpc>
                <a:spcPct val="100000"/>
              </a:lnSpc>
              <a:spcBef>
                <a:spcPts val="0"/>
              </a:spcBef>
              <a:spcAft>
                <a:spcPts val="0"/>
              </a:spcAft>
              <a:buSzPts val="1100"/>
              <a:buChar char="●"/>
            </a:pPr>
            <a:r>
              <a:rPr lang="en"/>
              <a:t>Overview who I am</a:t>
            </a:r>
            <a:endParaRPr/>
          </a:p>
          <a:p>
            <a:pPr marL="457200" lvl="0" indent="-298450" algn="l" rtl="0">
              <a:lnSpc>
                <a:spcPct val="100000"/>
              </a:lnSpc>
              <a:spcBef>
                <a:spcPts val="0"/>
              </a:spcBef>
              <a:spcAft>
                <a:spcPts val="0"/>
              </a:spcAft>
              <a:buSzPts val="1100"/>
              <a:buChar char="●"/>
            </a:pPr>
            <a:r>
              <a:rPr lang="en"/>
              <a:t>Who is in the room? Faculty? Administration? Advisors/Counseling? Research? Anyone else? </a:t>
            </a:r>
            <a:endParaRPr/>
          </a:p>
          <a:p>
            <a:pPr marL="457200" lvl="0" indent="-298450" algn="l" rtl="0">
              <a:lnSpc>
                <a:spcPct val="100000"/>
              </a:lnSpc>
              <a:spcBef>
                <a:spcPts val="0"/>
              </a:spcBef>
              <a:spcAft>
                <a:spcPts val="0"/>
              </a:spcAft>
              <a:buSzPts val="1100"/>
              <a:buChar char="●"/>
            </a:pPr>
            <a:r>
              <a:rPr lang="en"/>
              <a:t>Great - let’s get started then.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b2a061523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b2a061523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b2a061523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b2a061523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Denley, T. (2016, October). Choice architecture, academic foci and guided pathways. Presentation to the AACC Pathways Institute, Denver, CO.</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b2a0615233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b2a0615233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b2a061523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b2a061523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 the role of the corequisite as well as the math classes that have a corequisite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b2a061523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b2a061523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b2a0615233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b2a0615233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b2a061523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b2a061523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b2a0615233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b2a061523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b2a0615233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b2a061523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CAP Design Principles are embedded within these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b2a0615233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b2a061523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44546A"/>
                </a:solidFill>
                <a:latin typeface="Calibri"/>
                <a:ea typeface="Calibri"/>
                <a:cs typeface="Calibri"/>
                <a:sym typeface="Calibri"/>
              </a:rPr>
              <a:t>Collaborative Work</a:t>
            </a:r>
            <a:endParaRPr>
              <a:solidFill>
                <a:srgbClr val="44546A"/>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rgbClr val="44546A"/>
                </a:solidFill>
                <a:latin typeface="Calibri"/>
                <a:ea typeface="Calibri"/>
                <a:cs typeface="Calibri"/>
                <a:sym typeface="Calibri"/>
              </a:rPr>
              <a:t>        	Contributes to the formation of peer support groups</a:t>
            </a:r>
            <a:endParaRPr>
              <a:solidFill>
                <a:srgbClr val="44546A"/>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rgbClr val="44546A"/>
                </a:solidFill>
                <a:latin typeface="Calibri"/>
                <a:ea typeface="Calibri"/>
                <a:cs typeface="Calibri"/>
                <a:sym typeface="Calibri"/>
              </a:rPr>
              <a:t>Early referral</a:t>
            </a:r>
            <a:endParaRPr>
              <a:solidFill>
                <a:srgbClr val="44546A"/>
              </a:solidFill>
              <a:latin typeface="Calibri"/>
              <a:ea typeface="Calibri"/>
              <a:cs typeface="Calibri"/>
              <a:sym typeface="Calibri"/>
            </a:endParaRPr>
          </a:p>
          <a:p>
            <a:pPr marL="457200" lvl="0" indent="0" algn="l" rtl="0">
              <a:lnSpc>
                <a:spcPct val="115000"/>
              </a:lnSpc>
              <a:spcBef>
                <a:spcPts val="0"/>
              </a:spcBef>
              <a:spcAft>
                <a:spcPts val="0"/>
              </a:spcAft>
              <a:buNone/>
            </a:pPr>
            <a:r>
              <a:rPr lang="en">
                <a:solidFill>
                  <a:srgbClr val="44546A"/>
                </a:solidFill>
                <a:latin typeface="Calibri"/>
                <a:ea typeface="Calibri"/>
                <a:cs typeface="Calibri"/>
                <a:sym typeface="Calibri"/>
              </a:rPr>
              <a:t>Work closely with Counselors</a:t>
            </a:r>
            <a:endParaRPr>
              <a:solidFill>
                <a:srgbClr val="44546A"/>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rgbClr val="44546A"/>
                </a:solidFill>
                <a:latin typeface="Calibri"/>
                <a:ea typeface="Calibri"/>
                <a:cs typeface="Calibri"/>
                <a:sym typeface="Calibri"/>
              </a:rPr>
              <a:t>Intentional Support for the Affective Domain</a:t>
            </a:r>
            <a:endParaRPr>
              <a:solidFill>
                <a:srgbClr val="44546A"/>
              </a:solidFill>
              <a:latin typeface="Calibri"/>
              <a:ea typeface="Calibri"/>
              <a:cs typeface="Calibri"/>
              <a:sym typeface="Calibri"/>
            </a:endParaRPr>
          </a:p>
          <a:p>
            <a:pPr marL="457200" lvl="0" indent="0" algn="l" rtl="0">
              <a:lnSpc>
                <a:spcPct val="115000"/>
              </a:lnSpc>
              <a:spcBef>
                <a:spcPts val="0"/>
              </a:spcBef>
              <a:spcAft>
                <a:spcPts val="0"/>
              </a:spcAft>
              <a:buNone/>
            </a:pPr>
            <a:r>
              <a:rPr lang="en">
                <a:solidFill>
                  <a:srgbClr val="44546A"/>
                </a:solidFill>
                <a:latin typeface="Calibri"/>
                <a:ea typeface="Calibri"/>
                <a:cs typeface="Calibri"/>
                <a:sym typeface="Calibri"/>
              </a:rPr>
              <a:t>Goal setting, self-regulation, value of struggle</a:t>
            </a:r>
            <a:endParaRPr>
              <a:solidFill>
                <a:srgbClr val="44546A"/>
              </a:solidFill>
              <a:latin typeface="Calibri"/>
              <a:ea typeface="Calibri"/>
              <a:cs typeface="Calibri"/>
              <a:sym typeface="Calibri"/>
            </a:endParaRPr>
          </a:p>
          <a:p>
            <a:pPr marL="457200" lvl="0" indent="0" algn="l" rtl="0">
              <a:lnSpc>
                <a:spcPct val="115000"/>
              </a:lnSpc>
              <a:spcBef>
                <a:spcPts val="0"/>
              </a:spcBef>
              <a:spcAft>
                <a:spcPts val="0"/>
              </a:spcAft>
              <a:buNone/>
            </a:pPr>
            <a:r>
              <a:rPr lang="en">
                <a:solidFill>
                  <a:srgbClr val="44546A"/>
                </a:solidFill>
                <a:latin typeface="Calibri"/>
                <a:ea typeface="Calibri"/>
                <a:cs typeface="Calibri"/>
                <a:sym typeface="Calibri"/>
              </a:rPr>
              <a:t>Making mistakes in class</a:t>
            </a:r>
            <a:endParaRPr>
              <a:solidFill>
                <a:srgbClr val="44546A"/>
              </a:solidFill>
              <a:latin typeface="Calibri"/>
              <a:ea typeface="Calibri"/>
              <a:cs typeface="Calibri"/>
              <a:sym typeface="Calibri"/>
            </a:endParaRPr>
          </a:p>
          <a:p>
            <a:pPr marL="457200" lvl="0" indent="0" algn="l" rtl="0">
              <a:lnSpc>
                <a:spcPct val="115000"/>
              </a:lnSpc>
              <a:spcBef>
                <a:spcPts val="0"/>
              </a:spcBef>
              <a:spcAft>
                <a:spcPts val="0"/>
              </a:spcAft>
              <a:buNone/>
            </a:pPr>
            <a:r>
              <a:rPr lang="en">
                <a:solidFill>
                  <a:srgbClr val="44546A"/>
                </a:solidFill>
                <a:latin typeface="Calibri"/>
                <a:ea typeface="Calibri"/>
                <a:cs typeface="Calibri"/>
                <a:sym typeface="Calibri"/>
              </a:rPr>
              <a:t>Increases persistence</a:t>
            </a:r>
            <a:endParaRPr>
              <a:solidFill>
                <a:srgbClr val="44546A"/>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rgbClr val="44546A"/>
                </a:solidFill>
                <a:latin typeface="Calibri"/>
                <a:ea typeface="Calibri"/>
                <a:cs typeface="Calibri"/>
                <a:sym typeface="Calibri"/>
              </a:rPr>
              <a:t>Ongoing formative assessment</a:t>
            </a:r>
            <a:endParaRPr>
              <a:solidFill>
                <a:srgbClr val="44546A"/>
              </a:solidFill>
              <a:latin typeface="Calibri"/>
              <a:ea typeface="Calibri"/>
              <a:cs typeface="Calibri"/>
              <a:sym typeface="Calibri"/>
            </a:endParaRPr>
          </a:p>
          <a:p>
            <a:pPr marL="457200" lvl="0" indent="0" algn="l" rtl="0">
              <a:lnSpc>
                <a:spcPct val="115000"/>
              </a:lnSpc>
              <a:spcBef>
                <a:spcPts val="0"/>
              </a:spcBef>
              <a:spcAft>
                <a:spcPts val="0"/>
              </a:spcAft>
              <a:buNone/>
            </a:pPr>
            <a:r>
              <a:rPr lang="en">
                <a:solidFill>
                  <a:srgbClr val="44546A"/>
                </a:solidFill>
                <a:latin typeface="Calibri"/>
                <a:ea typeface="Calibri"/>
                <a:cs typeface="Calibri"/>
                <a:sym typeface="Calibri"/>
              </a:rPr>
              <a:t>Early intervention &amp; increased success</a:t>
            </a:r>
            <a:endParaRPr>
              <a:solidFill>
                <a:srgbClr val="44546A"/>
              </a:solidFill>
              <a:latin typeface="Calibri"/>
              <a:ea typeface="Calibri"/>
              <a:cs typeface="Calibri"/>
              <a:sym typeface="Calibri"/>
            </a:endParaRPr>
          </a:p>
          <a:p>
            <a:pPr marL="0" lvl="0" indent="0" algn="l" rtl="0">
              <a:lnSpc>
                <a:spcPct val="115000"/>
              </a:lnSpc>
              <a:spcBef>
                <a:spcPts val="0"/>
              </a:spcBef>
              <a:spcAft>
                <a:spcPts val="0"/>
              </a:spcAft>
              <a:buNone/>
            </a:pPr>
            <a:r>
              <a:rPr lang="en">
                <a:solidFill>
                  <a:srgbClr val="44546A"/>
                </a:solidFill>
                <a:latin typeface="Calibri"/>
                <a:ea typeface="Calibri"/>
                <a:cs typeface="Calibri"/>
                <a:sym typeface="Calibri"/>
              </a:rPr>
              <a:t>Faculty Training</a:t>
            </a:r>
            <a:endParaRPr>
              <a:solidFill>
                <a:srgbClr val="44546A"/>
              </a:solidFill>
              <a:latin typeface="Calibri"/>
              <a:ea typeface="Calibri"/>
              <a:cs typeface="Calibri"/>
              <a:sym typeface="Calibri"/>
            </a:endParaRPr>
          </a:p>
          <a:p>
            <a:pPr marL="457200" lvl="0" indent="0" algn="l" rtl="0">
              <a:lnSpc>
                <a:spcPct val="115000"/>
              </a:lnSpc>
              <a:spcBef>
                <a:spcPts val="0"/>
              </a:spcBef>
              <a:spcAft>
                <a:spcPts val="0"/>
              </a:spcAft>
              <a:buNone/>
            </a:pPr>
            <a:r>
              <a:rPr lang="en">
                <a:solidFill>
                  <a:srgbClr val="44546A"/>
                </a:solidFill>
                <a:latin typeface="Calibri"/>
                <a:ea typeface="Calibri"/>
                <a:cs typeface="Calibri"/>
                <a:sym typeface="Calibri"/>
              </a:rPr>
              <a:t>Workshops &amp; conferences</a:t>
            </a:r>
            <a:endParaRPr>
              <a:solidFill>
                <a:srgbClr val="44546A"/>
              </a:solidFill>
              <a:latin typeface="Calibri"/>
              <a:ea typeface="Calibri"/>
              <a:cs typeface="Calibri"/>
              <a:sym typeface="Calibri"/>
            </a:endParaRPr>
          </a:p>
          <a:p>
            <a:pPr marL="457200" lvl="0" indent="0" algn="l" rtl="0">
              <a:lnSpc>
                <a:spcPct val="115000"/>
              </a:lnSpc>
              <a:spcBef>
                <a:spcPts val="0"/>
              </a:spcBef>
              <a:spcAft>
                <a:spcPts val="0"/>
              </a:spcAft>
              <a:buNone/>
            </a:pPr>
            <a:r>
              <a:rPr lang="en">
                <a:solidFill>
                  <a:srgbClr val="44546A"/>
                </a:solidFill>
                <a:latin typeface="Calibri"/>
                <a:ea typeface="Calibri"/>
                <a:cs typeface="Calibri"/>
                <a:sym typeface="Calibri"/>
              </a:rPr>
              <a:t>Local Community of Practice</a:t>
            </a:r>
            <a:endParaRPr>
              <a:solidFill>
                <a:srgbClr val="44546A"/>
              </a:solidFill>
              <a:latin typeface="Calibri"/>
              <a:ea typeface="Calibri"/>
              <a:cs typeface="Calibri"/>
              <a:sym typeface="Calibri"/>
            </a:endParaRPr>
          </a:p>
          <a:p>
            <a:pPr marL="457200" lvl="0" indent="0" algn="l" rtl="0">
              <a:lnSpc>
                <a:spcPct val="115000"/>
              </a:lnSpc>
              <a:spcBef>
                <a:spcPts val="0"/>
              </a:spcBef>
              <a:spcAft>
                <a:spcPts val="0"/>
              </a:spcAft>
              <a:buNone/>
            </a:pPr>
            <a:r>
              <a:rPr lang="en">
                <a:solidFill>
                  <a:srgbClr val="44546A"/>
                </a:solidFill>
                <a:latin typeface="Calibri"/>
                <a:ea typeface="Calibri"/>
                <a:cs typeface="Calibri"/>
                <a:sym typeface="Calibri"/>
              </a:rPr>
              <a:t>Job Shadowing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e7e3b2d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 name="Google Shape;74;g28e7e3b2d5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1 minute</a:t>
            </a:r>
            <a:endParaRPr/>
          </a:p>
          <a:p>
            <a:pPr marL="457200" lvl="0" indent="-298450" algn="l" rtl="0">
              <a:lnSpc>
                <a:spcPct val="100000"/>
              </a:lnSpc>
              <a:spcBef>
                <a:spcPts val="0"/>
              </a:spcBef>
              <a:spcAft>
                <a:spcPts val="0"/>
              </a:spcAft>
              <a:buSzPts val="1100"/>
              <a:buChar char="●"/>
            </a:pPr>
            <a:r>
              <a:rPr lang="en"/>
              <a:t>Give 60 seconds to finish circling values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b2a061523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b2a061523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b2a0615233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b2a061523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b2a0615233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b2a0615233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b2a0615233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b2a061523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b2a0615233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b2a061523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b2a0615233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b2a0615233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b2a0615233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b2a0615233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b2a0615233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b2a0615233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b30d4584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b30d4584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aeb6fe62a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g2aeb6fe62a7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8 minutes</a:t>
            </a:r>
            <a:endParaRPr/>
          </a:p>
          <a:p>
            <a:pPr marL="457200" lvl="0" indent="-298450" algn="l" rtl="0">
              <a:lnSpc>
                <a:spcPct val="100000"/>
              </a:lnSpc>
              <a:spcBef>
                <a:spcPts val="0"/>
              </a:spcBef>
              <a:spcAft>
                <a:spcPts val="0"/>
              </a:spcAft>
              <a:buSzPts val="1100"/>
              <a:buChar char="●"/>
            </a:pPr>
            <a:r>
              <a:rPr lang="en"/>
              <a:t>Throughout this workshop we will utilize some of the classroom strategies we use at Cuyamaca College</a:t>
            </a:r>
            <a:endParaRPr/>
          </a:p>
          <a:p>
            <a:pPr marL="457200" lvl="0" indent="-298450" algn="l" rtl="0">
              <a:lnSpc>
                <a:spcPct val="100000"/>
              </a:lnSpc>
              <a:spcBef>
                <a:spcPts val="0"/>
              </a:spcBef>
              <a:spcAft>
                <a:spcPts val="0"/>
              </a:spcAft>
              <a:buSzPts val="1100"/>
              <a:buChar char="●"/>
            </a:pPr>
            <a:r>
              <a:rPr lang="en"/>
              <a:t>Speed Dating (3 rounds)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b30d4584a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b30d4584a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b30d4584a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b30d4584a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b30d4584a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b30d4584a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aeb6fe62a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2aeb6fe62a7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3 minutes</a:t>
            </a:r>
            <a:endParaRPr/>
          </a:p>
          <a:p>
            <a:pPr marL="457200" lvl="0" indent="-298450" algn="l" rtl="0">
              <a:lnSpc>
                <a:spcPct val="100000"/>
              </a:lnSpc>
              <a:spcBef>
                <a:spcPts val="0"/>
              </a:spcBef>
              <a:spcAft>
                <a:spcPts val="0"/>
              </a:spcAft>
              <a:buSzPts val="1100"/>
              <a:buChar char="●"/>
            </a:pPr>
            <a:r>
              <a:rPr lang="en"/>
              <a:t>Show Video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b2a061523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b2a061523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80c78d4cf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280c78d4cfc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aeb6fe62a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2aeb6fe62a7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3 minutes</a:t>
            </a:r>
            <a:endParaRPr/>
          </a:p>
          <a:p>
            <a:pPr marL="457200" lvl="0" indent="-298450" algn="l" rtl="0">
              <a:lnSpc>
                <a:spcPct val="100000"/>
              </a:lnSpc>
              <a:spcBef>
                <a:spcPts val="0"/>
              </a:spcBef>
              <a:spcAft>
                <a:spcPts val="0"/>
              </a:spcAft>
              <a:buSzPts val="1100"/>
              <a:buChar char="●"/>
            </a:pPr>
            <a:r>
              <a:rPr lang="en"/>
              <a:t>Show Video (</a:t>
            </a:r>
            <a:r>
              <a:rPr lang="en" u="sng">
                <a:solidFill>
                  <a:schemeClr val="hlink"/>
                </a:solidFill>
                <a:latin typeface="Calibri"/>
                <a:ea typeface="Calibri"/>
                <a:cs typeface="Calibri"/>
                <a:sym typeface="Calibri"/>
                <a:hlinkClick r:id="rId3"/>
              </a:rPr>
              <a:t>https://www.youtube.com/watch?v=hbhwlRRW_3o</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aeb6fe62a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2aeb6fe62a7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1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12"/>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 name="Google Shape;12;p12"/>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1600"/>
              <a:buNone/>
              <a:defRPr sz="1600">
                <a:solidFill>
                  <a:schemeClr val="lt2"/>
                </a:solidFill>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21"/>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lt1"/>
              </a:buClr>
              <a:buSzPts val="10000"/>
              <a:buNone/>
              <a:defRPr sz="10000">
                <a:solidFill>
                  <a:schemeClr val="lt1"/>
                </a:solidFill>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56" name="Google Shape;56;p21"/>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0"/>
              </a:spcBef>
              <a:spcAft>
                <a:spcPts val="0"/>
              </a:spcAft>
              <a:buClr>
                <a:schemeClr val="accent2"/>
              </a:buClr>
              <a:buSzPts val="1100"/>
              <a:buChar char="○"/>
              <a:defRPr>
                <a:solidFill>
                  <a:schemeClr val="accent2"/>
                </a:solidFill>
              </a:defRPr>
            </a:lvl2pPr>
            <a:lvl3pPr marL="1371600" lvl="2" indent="-298450" algn="l">
              <a:lnSpc>
                <a:spcPct val="115000"/>
              </a:lnSpc>
              <a:spcBef>
                <a:spcPts val="0"/>
              </a:spcBef>
              <a:spcAft>
                <a:spcPts val="0"/>
              </a:spcAft>
              <a:buClr>
                <a:schemeClr val="accent2"/>
              </a:buClr>
              <a:buSzPts val="1100"/>
              <a:buChar char="■"/>
              <a:defRPr>
                <a:solidFill>
                  <a:schemeClr val="accent2"/>
                </a:solidFill>
              </a:defRPr>
            </a:lvl3pPr>
            <a:lvl4pPr marL="1828800" lvl="3" indent="-298450" algn="l">
              <a:lnSpc>
                <a:spcPct val="115000"/>
              </a:lnSpc>
              <a:spcBef>
                <a:spcPts val="0"/>
              </a:spcBef>
              <a:spcAft>
                <a:spcPts val="0"/>
              </a:spcAft>
              <a:buClr>
                <a:schemeClr val="accent2"/>
              </a:buClr>
              <a:buSzPts val="1100"/>
              <a:buChar char="●"/>
              <a:defRPr>
                <a:solidFill>
                  <a:schemeClr val="accent2"/>
                </a:solidFill>
              </a:defRPr>
            </a:lvl4pPr>
            <a:lvl5pPr marL="2286000" lvl="4" indent="-298450" algn="l">
              <a:lnSpc>
                <a:spcPct val="115000"/>
              </a:lnSpc>
              <a:spcBef>
                <a:spcPts val="0"/>
              </a:spcBef>
              <a:spcAft>
                <a:spcPts val="0"/>
              </a:spcAft>
              <a:buClr>
                <a:schemeClr val="accent2"/>
              </a:buClr>
              <a:buSzPts val="1100"/>
              <a:buChar char="○"/>
              <a:defRPr>
                <a:solidFill>
                  <a:schemeClr val="accent2"/>
                </a:solidFill>
              </a:defRPr>
            </a:lvl5pPr>
            <a:lvl6pPr marL="2743200" lvl="5" indent="-298450" algn="l">
              <a:lnSpc>
                <a:spcPct val="115000"/>
              </a:lnSpc>
              <a:spcBef>
                <a:spcPts val="0"/>
              </a:spcBef>
              <a:spcAft>
                <a:spcPts val="0"/>
              </a:spcAft>
              <a:buClr>
                <a:schemeClr val="accent2"/>
              </a:buClr>
              <a:buSzPts val="1100"/>
              <a:buChar char="■"/>
              <a:defRPr>
                <a:solidFill>
                  <a:schemeClr val="accent2"/>
                </a:solidFill>
              </a:defRPr>
            </a:lvl6pPr>
            <a:lvl7pPr marL="3200400" lvl="6" indent="-298450" algn="l">
              <a:lnSpc>
                <a:spcPct val="115000"/>
              </a:lnSpc>
              <a:spcBef>
                <a:spcPts val="0"/>
              </a:spcBef>
              <a:spcAft>
                <a:spcPts val="0"/>
              </a:spcAft>
              <a:buClr>
                <a:schemeClr val="accent2"/>
              </a:buClr>
              <a:buSzPts val="1100"/>
              <a:buChar char="●"/>
              <a:defRPr>
                <a:solidFill>
                  <a:schemeClr val="accent2"/>
                </a:solidFill>
              </a:defRPr>
            </a:lvl7pPr>
            <a:lvl8pPr marL="3657600" lvl="7" indent="-298450" algn="l">
              <a:lnSpc>
                <a:spcPct val="115000"/>
              </a:lnSpc>
              <a:spcBef>
                <a:spcPts val="0"/>
              </a:spcBef>
              <a:spcAft>
                <a:spcPts val="0"/>
              </a:spcAft>
              <a:buClr>
                <a:schemeClr val="accent2"/>
              </a:buClr>
              <a:buSzPts val="1100"/>
              <a:buChar char="○"/>
              <a:defRPr>
                <a:solidFill>
                  <a:schemeClr val="accent2"/>
                </a:solidFill>
              </a:defRPr>
            </a:lvl8pPr>
            <a:lvl9pPr marL="4114800" lvl="8" indent="-298450" algn="l">
              <a:lnSpc>
                <a:spcPct val="115000"/>
              </a:lnSpc>
              <a:spcBef>
                <a:spcPts val="0"/>
              </a:spcBef>
              <a:spcAft>
                <a:spcPts val="0"/>
              </a:spcAft>
              <a:buClr>
                <a:schemeClr val="accent2"/>
              </a:buClr>
              <a:buSzPts val="1100"/>
              <a:buChar char="■"/>
              <a:defRPr>
                <a:solidFill>
                  <a:schemeClr val="accent2"/>
                </a:solidFill>
              </a:defRPr>
            </a:lvl9pPr>
          </a:lstStyle>
          <a:p>
            <a:endParaRPr/>
          </a:p>
        </p:txBody>
      </p:sp>
      <p:sp>
        <p:nvSpPr>
          <p:cNvPr id="57" name="Google Shape;5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13"/>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3"/>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7" name="Google Shape;17;p13"/>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8" name="Google Shape;18;p1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9" name="Google Shape;19;p13"/>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0" name="Google Shape;20;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21"/>
        <p:cNvGrpSpPr/>
        <p:nvPr/>
      </p:nvGrpSpPr>
      <p:grpSpPr>
        <a:xfrm>
          <a:off x="0" y="0"/>
          <a:ext cx="0" cy="0"/>
          <a:chOff x="0" y="0"/>
          <a:chExt cx="0" cy="0"/>
        </a:xfrm>
      </p:grpSpPr>
      <p:sp>
        <p:nvSpPr>
          <p:cNvPr id="22" name="Google Shape;22;p14"/>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3" name="Google Shape;23;p14"/>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24" name="Google Shape;24;p14"/>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5" name="Google Shape;2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1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5"/>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29" name="Google Shape;29;p15"/>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0" name="Google Shape;30;p15"/>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1" name="Google Shape;3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1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35" name="Google Shape;35;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1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7"/>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39" name="Google Shape;39;p17"/>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0"/>
              </a:spcBef>
              <a:spcAft>
                <a:spcPts val="0"/>
              </a:spcAft>
              <a:buClr>
                <a:schemeClr val="accent2"/>
              </a:buClr>
              <a:buSzPts val="1100"/>
              <a:buChar char="○"/>
              <a:defRPr>
                <a:solidFill>
                  <a:schemeClr val="accent2"/>
                </a:solidFill>
              </a:defRPr>
            </a:lvl2pPr>
            <a:lvl3pPr marL="1371600" lvl="2" indent="-298450" algn="l">
              <a:lnSpc>
                <a:spcPct val="115000"/>
              </a:lnSpc>
              <a:spcBef>
                <a:spcPts val="0"/>
              </a:spcBef>
              <a:spcAft>
                <a:spcPts val="0"/>
              </a:spcAft>
              <a:buClr>
                <a:schemeClr val="accent2"/>
              </a:buClr>
              <a:buSzPts val="1100"/>
              <a:buChar char="■"/>
              <a:defRPr>
                <a:solidFill>
                  <a:schemeClr val="accent2"/>
                </a:solidFill>
              </a:defRPr>
            </a:lvl3pPr>
            <a:lvl4pPr marL="1828800" lvl="3" indent="-298450" algn="l">
              <a:lnSpc>
                <a:spcPct val="115000"/>
              </a:lnSpc>
              <a:spcBef>
                <a:spcPts val="0"/>
              </a:spcBef>
              <a:spcAft>
                <a:spcPts val="0"/>
              </a:spcAft>
              <a:buClr>
                <a:schemeClr val="accent2"/>
              </a:buClr>
              <a:buSzPts val="1100"/>
              <a:buChar char="●"/>
              <a:defRPr>
                <a:solidFill>
                  <a:schemeClr val="accent2"/>
                </a:solidFill>
              </a:defRPr>
            </a:lvl4pPr>
            <a:lvl5pPr marL="2286000" lvl="4" indent="-298450" algn="l">
              <a:lnSpc>
                <a:spcPct val="115000"/>
              </a:lnSpc>
              <a:spcBef>
                <a:spcPts val="0"/>
              </a:spcBef>
              <a:spcAft>
                <a:spcPts val="0"/>
              </a:spcAft>
              <a:buClr>
                <a:schemeClr val="accent2"/>
              </a:buClr>
              <a:buSzPts val="1100"/>
              <a:buChar char="○"/>
              <a:defRPr>
                <a:solidFill>
                  <a:schemeClr val="accent2"/>
                </a:solidFill>
              </a:defRPr>
            </a:lvl5pPr>
            <a:lvl6pPr marL="2743200" lvl="5" indent="-298450" algn="l">
              <a:lnSpc>
                <a:spcPct val="115000"/>
              </a:lnSpc>
              <a:spcBef>
                <a:spcPts val="0"/>
              </a:spcBef>
              <a:spcAft>
                <a:spcPts val="0"/>
              </a:spcAft>
              <a:buClr>
                <a:schemeClr val="accent2"/>
              </a:buClr>
              <a:buSzPts val="1100"/>
              <a:buChar char="■"/>
              <a:defRPr>
                <a:solidFill>
                  <a:schemeClr val="accent2"/>
                </a:solidFill>
              </a:defRPr>
            </a:lvl6pPr>
            <a:lvl7pPr marL="3200400" lvl="6" indent="-298450" algn="l">
              <a:lnSpc>
                <a:spcPct val="115000"/>
              </a:lnSpc>
              <a:spcBef>
                <a:spcPts val="0"/>
              </a:spcBef>
              <a:spcAft>
                <a:spcPts val="0"/>
              </a:spcAft>
              <a:buClr>
                <a:schemeClr val="accent2"/>
              </a:buClr>
              <a:buSzPts val="1100"/>
              <a:buChar char="●"/>
              <a:defRPr>
                <a:solidFill>
                  <a:schemeClr val="accent2"/>
                </a:solidFill>
              </a:defRPr>
            </a:lvl7pPr>
            <a:lvl8pPr marL="3657600" lvl="7" indent="-298450" algn="l">
              <a:lnSpc>
                <a:spcPct val="115000"/>
              </a:lnSpc>
              <a:spcBef>
                <a:spcPts val="0"/>
              </a:spcBef>
              <a:spcAft>
                <a:spcPts val="0"/>
              </a:spcAft>
              <a:buClr>
                <a:schemeClr val="accent2"/>
              </a:buClr>
              <a:buSzPts val="1100"/>
              <a:buChar char="○"/>
              <a:defRPr>
                <a:solidFill>
                  <a:schemeClr val="accent2"/>
                </a:solidFill>
              </a:defRPr>
            </a:lvl8pPr>
            <a:lvl9pPr marL="4114800" lvl="8" indent="-298450" algn="l">
              <a:lnSpc>
                <a:spcPct val="115000"/>
              </a:lnSpc>
              <a:spcBef>
                <a:spcPts val="0"/>
              </a:spcBef>
              <a:spcAft>
                <a:spcPts val="0"/>
              </a:spcAft>
              <a:buClr>
                <a:schemeClr val="accent2"/>
              </a:buClr>
              <a:buSzPts val="1100"/>
              <a:buChar char="■"/>
              <a:defRPr>
                <a:solidFill>
                  <a:schemeClr val="accent2"/>
                </a:solidFill>
              </a:defRPr>
            </a:lvl9pPr>
          </a:lstStyle>
          <a:p>
            <a:endParaRPr/>
          </a:p>
        </p:txBody>
      </p:sp>
      <p:sp>
        <p:nvSpPr>
          <p:cNvPr id="40" name="Google Shape;40;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18"/>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3" name="Google Shape;43;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1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9"/>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47" name="Google Shape;47;p19"/>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2"/>
              </a:buClr>
              <a:buSzPts val="1600"/>
              <a:buNone/>
              <a:defRPr sz="1600">
                <a:solidFill>
                  <a:schemeClr val="accent2"/>
                </a:solidFill>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19"/>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49" name="Google Shape;4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2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0"/>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app.box.com/s/k1bk5qi5h3utcdjcb0b39emfhp3e7y24"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app.box.com/s/a2km0ha7u0jpr6zvcr7aehzepy3z7kck"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app.box.com/s/8mzu85uuhgeluvjlju7vuza4tt1odro6"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RwlhUcSGqg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hbhwlRRW_3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hyperlink" Target="https://www.insidehighered.com/news/2019/02/18/study-links-faculty-attitudes-intelligence-student-success-stem-large-impact?fbclid=IwAR1tRkLw8dNZHBygR02s0OKPJh_4ViTQ-d4pyK_fehRqDzeJ6dzt-EOjakw&amp;utm_campaign=IHEbuffer&amp;utm_content=buffer2d1ea&amp;utm_medium=social&amp;utm_source=facebook"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600"/>
              <a:buNone/>
            </a:pPr>
            <a:r>
              <a:rPr lang="en"/>
              <a:t>Learning Mindsets &amp; Classroom Strategies for Success</a:t>
            </a:r>
            <a:endParaRPr sz="2400"/>
          </a:p>
        </p:txBody>
      </p:sp>
      <p:sp>
        <p:nvSpPr>
          <p:cNvPr id="65" name="Google Shape;65;p1"/>
          <p:cNvSpPr txBox="1">
            <a:spLocks noGrp="1"/>
          </p:cNvSpPr>
          <p:nvPr>
            <p:ph type="subTitle" idx="1"/>
          </p:nvPr>
        </p:nvSpPr>
        <p:spPr>
          <a:xfrm>
            <a:off x="329400" y="2571754"/>
            <a:ext cx="4242600" cy="10038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1600"/>
              <a:buNone/>
            </a:pPr>
            <a:r>
              <a:rPr lang="en" sz="2500"/>
              <a:t>Cuyamaca College</a:t>
            </a:r>
            <a:endParaRPr sz="2500"/>
          </a:p>
          <a:p>
            <a:pPr marL="0" lvl="0" indent="0" algn="l" rtl="0">
              <a:lnSpc>
                <a:spcPct val="100000"/>
              </a:lnSpc>
              <a:spcBef>
                <a:spcPts val="0"/>
              </a:spcBef>
              <a:spcAft>
                <a:spcPts val="0"/>
              </a:spcAft>
              <a:buSzPts val="1600"/>
              <a:buNone/>
            </a:pPr>
            <a:r>
              <a:rPr lang="en" sz="1800"/>
              <a:t>Tammi Marshall, Ed.D.</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b2a0615233_0_17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Teacher Expectations are Powerful</a:t>
            </a:r>
            <a:endParaRPr sz="3600"/>
          </a:p>
        </p:txBody>
      </p:sp>
      <p:sp>
        <p:nvSpPr>
          <p:cNvPr id="120" name="Google Shape;120;g2b2a0615233_0_178"/>
          <p:cNvSpPr txBox="1">
            <a:spLocks noGrp="1"/>
          </p:cNvSpPr>
          <p:nvPr>
            <p:ph type="body" idx="1"/>
          </p:nvPr>
        </p:nvSpPr>
        <p:spPr>
          <a:xfrm>
            <a:off x="311700" y="1359650"/>
            <a:ext cx="8448000" cy="3677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latin typeface="Arial"/>
                <a:ea typeface="Arial"/>
                <a:cs typeface="Arial"/>
                <a:sym typeface="Arial"/>
              </a:rPr>
              <a:t>Think-Pair-Share</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What might growth mindset faculty be doing that fixed mindset faculty are not?</a:t>
            </a:r>
            <a:endParaRPr sz="24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2b2a0615233_0_16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Attending to the Affective Domain</a:t>
            </a:r>
            <a:endParaRPr sz="3600"/>
          </a:p>
        </p:txBody>
      </p:sp>
      <p:sp>
        <p:nvSpPr>
          <p:cNvPr id="126" name="Google Shape;126;g2b2a0615233_0_168"/>
          <p:cNvSpPr txBox="1">
            <a:spLocks noGrp="1"/>
          </p:cNvSpPr>
          <p:nvPr>
            <p:ph type="body" idx="1"/>
          </p:nvPr>
        </p:nvSpPr>
        <p:spPr>
          <a:xfrm>
            <a:off x="311700" y="1359650"/>
            <a:ext cx="8448000" cy="3677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latin typeface="Arial"/>
                <a:ea typeface="Arial"/>
                <a:cs typeface="Arial"/>
                <a:sym typeface="Arial"/>
              </a:rPr>
              <a:t>When students aren’t successful in their classes, the core issue is often not their ability to learn course content.</a:t>
            </a:r>
            <a:endParaRPr sz="2000">
              <a:latin typeface="Arial"/>
              <a:ea typeface="Arial"/>
              <a:cs typeface="Arial"/>
              <a:sym typeface="Arial"/>
            </a:endParaRPr>
          </a:p>
          <a:p>
            <a:pPr marL="0" lvl="0" indent="0" algn="l" rtl="0">
              <a:spcBef>
                <a:spcPts val="0"/>
              </a:spcBef>
              <a:spcAft>
                <a:spcPts val="0"/>
              </a:spcAft>
              <a:buNone/>
            </a:pPr>
            <a:endParaRPr sz="2000">
              <a:latin typeface="Arial"/>
              <a:ea typeface="Arial"/>
              <a:cs typeface="Arial"/>
              <a:sym typeface="Arial"/>
            </a:endParaRPr>
          </a:p>
          <a:p>
            <a:pPr marL="0" lvl="0" indent="0" algn="l" rtl="0">
              <a:spcBef>
                <a:spcPts val="0"/>
              </a:spcBef>
              <a:spcAft>
                <a:spcPts val="0"/>
              </a:spcAft>
              <a:buNone/>
            </a:pPr>
            <a:r>
              <a:rPr lang="en" sz="2000">
                <a:latin typeface="Arial"/>
                <a:ea typeface="Arial"/>
                <a:cs typeface="Arial"/>
                <a:sym typeface="Arial"/>
              </a:rPr>
              <a:t>Why do some students disengage, withdraw effort, or disappear from class?</a:t>
            </a:r>
            <a:endParaRPr sz="2000">
              <a:latin typeface="Arial"/>
              <a:ea typeface="Arial"/>
              <a:cs typeface="Arial"/>
              <a:sym typeface="Arial"/>
            </a:endParaRPr>
          </a:p>
          <a:p>
            <a:pPr marL="0" lvl="0" indent="0" algn="l" rtl="0">
              <a:spcBef>
                <a:spcPts val="0"/>
              </a:spcBef>
              <a:spcAft>
                <a:spcPts val="0"/>
              </a:spcAft>
              <a:buNone/>
            </a:pPr>
            <a:endParaRPr sz="2000">
              <a:latin typeface="Arial"/>
              <a:ea typeface="Arial"/>
              <a:cs typeface="Arial"/>
              <a:sym typeface="Arial"/>
            </a:endParaRPr>
          </a:p>
          <a:p>
            <a:pPr marL="0" lvl="0" indent="0" algn="l" rtl="0">
              <a:spcBef>
                <a:spcPts val="0"/>
              </a:spcBef>
              <a:spcAft>
                <a:spcPts val="0"/>
              </a:spcAft>
              <a:buNone/>
            </a:pPr>
            <a:r>
              <a:rPr lang="en" sz="2000">
                <a:latin typeface="Arial"/>
                <a:ea typeface="Arial"/>
                <a:cs typeface="Arial"/>
                <a:sym typeface="Arial"/>
              </a:rPr>
              <a:t>How we understand these issues and respond to them is what we mean by “attending to the affective domain.”</a:t>
            </a:r>
            <a:endParaRPr sz="2000">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g2b2a0615233_0_17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Attending to the Affective Domain</a:t>
            </a:r>
            <a:endParaRPr sz="3600"/>
          </a:p>
        </p:txBody>
      </p:sp>
      <p:sp>
        <p:nvSpPr>
          <p:cNvPr id="132" name="Google Shape;132;g2b2a0615233_0_173"/>
          <p:cNvSpPr txBox="1">
            <a:spLocks noGrp="1"/>
          </p:cNvSpPr>
          <p:nvPr>
            <p:ph type="body" idx="1"/>
          </p:nvPr>
        </p:nvSpPr>
        <p:spPr>
          <a:xfrm>
            <a:off x="311700" y="1359650"/>
            <a:ext cx="8448000" cy="3677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latin typeface="Arial"/>
                <a:ea typeface="Arial"/>
                <a:cs typeface="Arial"/>
                <a:sym typeface="Arial"/>
              </a:rPr>
              <a:t>The work of Stanford educational psychologist Carol Dweck is helpful in understanding these dynamics.</a:t>
            </a:r>
            <a:endParaRPr sz="2000">
              <a:latin typeface="Arial"/>
              <a:ea typeface="Arial"/>
              <a:cs typeface="Arial"/>
              <a:sym typeface="Arial"/>
            </a:endParaRPr>
          </a:p>
          <a:p>
            <a:pPr marL="0" lvl="0" indent="0" algn="l" rtl="0">
              <a:spcBef>
                <a:spcPts val="0"/>
              </a:spcBef>
              <a:spcAft>
                <a:spcPts val="0"/>
              </a:spcAft>
              <a:buNone/>
            </a:pPr>
            <a:endParaRPr sz="2000">
              <a:latin typeface="Arial"/>
              <a:ea typeface="Arial"/>
              <a:cs typeface="Arial"/>
              <a:sym typeface="Arial"/>
            </a:endParaRPr>
          </a:p>
          <a:p>
            <a:pPr marL="0" lvl="0" indent="0" algn="l" rtl="0">
              <a:spcBef>
                <a:spcPts val="0"/>
              </a:spcBef>
              <a:spcAft>
                <a:spcPts val="0"/>
              </a:spcAft>
              <a:buNone/>
            </a:pPr>
            <a:r>
              <a:rPr lang="en" sz="2000">
                <a:latin typeface="Arial"/>
                <a:ea typeface="Arial"/>
                <a:cs typeface="Arial"/>
                <a:sym typeface="Arial"/>
              </a:rPr>
              <a:t>Students who have what Dweck calls a “growth mindset” about intelligence are more likely to engage, challenge, invest effort, and learn more.</a:t>
            </a:r>
            <a:endParaRPr sz="2000">
              <a:latin typeface="Arial"/>
              <a:ea typeface="Arial"/>
              <a:cs typeface="Arial"/>
              <a:sym typeface="Arial"/>
            </a:endParaRPr>
          </a:p>
          <a:p>
            <a:pPr marL="0" lvl="0" indent="0" algn="l" rtl="0">
              <a:spcBef>
                <a:spcPts val="0"/>
              </a:spcBef>
              <a:spcAft>
                <a:spcPts val="0"/>
              </a:spcAft>
              <a:buNone/>
            </a:pPr>
            <a:endParaRPr sz="2000">
              <a:latin typeface="Arial"/>
              <a:ea typeface="Arial"/>
              <a:cs typeface="Arial"/>
              <a:sym typeface="Arial"/>
            </a:endParaRPr>
          </a:p>
          <a:p>
            <a:pPr marL="0" lvl="0" indent="0" algn="l" rtl="0">
              <a:spcBef>
                <a:spcPts val="0"/>
              </a:spcBef>
              <a:spcAft>
                <a:spcPts val="0"/>
              </a:spcAft>
              <a:buNone/>
            </a:pPr>
            <a:r>
              <a:rPr lang="en" sz="2000">
                <a:latin typeface="Arial"/>
                <a:ea typeface="Arial"/>
                <a:cs typeface="Arial"/>
                <a:sym typeface="Arial"/>
              </a:rPr>
              <a:t>Students with a “fixed-mindset” see expending effort as a sign of lower intelligence, avoid challenges they fear may subject them to exposure, and ultimately learn less. </a:t>
            </a:r>
            <a:endParaRPr sz="200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b2a0615233_0_16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Attending to the Affective Domain</a:t>
            </a:r>
            <a:endParaRPr sz="3600"/>
          </a:p>
        </p:txBody>
      </p:sp>
      <p:sp>
        <p:nvSpPr>
          <p:cNvPr id="138" name="Google Shape;138;g2b2a0615233_0_163"/>
          <p:cNvSpPr txBox="1">
            <a:spLocks noGrp="1"/>
          </p:cNvSpPr>
          <p:nvPr>
            <p:ph type="body" idx="1"/>
          </p:nvPr>
        </p:nvSpPr>
        <p:spPr>
          <a:xfrm>
            <a:off x="311700" y="1359650"/>
            <a:ext cx="8448000" cy="3677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2000" i="1">
                <a:latin typeface="Arial"/>
                <a:ea typeface="Arial"/>
                <a:cs typeface="Arial"/>
                <a:sym typeface="Arial"/>
              </a:rPr>
              <a:t>The College Fear Factor: How Students and Teachers Misunderstand Each Other</a:t>
            </a:r>
            <a:r>
              <a:rPr lang="en" sz="2000">
                <a:latin typeface="Arial"/>
                <a:ea typeface="Arial"/>
                <a:cs typeface="Arial"/>
                <a:sym typeface="Arial"/>
              </a:rPr>
              <a:t> by Rebecca Cox</a:t>
            </a:r>
            <a:endParaRPr sz="2000">
              <a:latin typeface="Arial"/>
              <a:ea typeface="Arial"/>
              <a:cs typeface="Arial"/>
              <a:sym typeface="Arial"/>
            </a:endParaRPr>
          </a:p>
          <a:p>
            <a:pPr marL="0" lvl="0" indent="0" algn="l" rtl="0">
              <a:spcBef>
                <a:spcPts val="0"/>
              </a:spcBef>
              <a:spcAft>
                <a:spcPts val="0"/>
              </a:spcAft>
              <a:buNone/>
            </a:pPr>
            <a:endParaRPr sz="2200">
              <a:latin typeface="Arial"/>
              <a:ea typeface="Arial"/>
              <a:cs typeface="Arial"/>
              <a:sym typeface="Arial"/>
            </a:endParaRPr>
          </a:p>
          <a:p>
            <a:pPr marL="0" lvl="0" indent="0" algn="l" rtl="0">
              <a:spcBef>
                <a:spcPts val="0"/>
              </a:spcBef>
              <a:spcAft>
                <a:spcPts val="0"/>
              </a:spcAft>
              <a:buNone/>
            </a:pPr>
            <a:r>
              <a:rPr lang="en" sz="2200">
                <a:latin typeface="Arial"/>
                <a:ea typeface="Arial"/>
                <a:cs typeface="Arial"/>
                <a:sym typeface="Arial"/>
              </a:rPr>
              <a:t>“Fear is a dimension of student experience that has emerged in every study I have conducted, across community colleges in different regions of the country and with a highly diverse range of students.”</a:t>
            </a:r>
            <a:endParaRPr sz="2200">
              <a:latin typeface="Arial"/>
              <a:ea typeface="Arial"/>
              <a:cs typeface="Arial"/>
              <a:sym typeface="Arial"/>
            </a:endParaRPr>
          </a:p>
          <a:p>
            <a:pPr marL="0" lvl="0" indent="0" algn="l" rtl="0">
              <a:spcBef>
                <a:spcPts val="0"/>
              </a:spcBef>
              <a:spcAft>
                <a:spcPts val="0"/>
              </a:spcAft>
              <a:buNone/>
            </a:pPr>
            <a:endParaRPr sz="2200">
              <a:latin typeface="Arial"/>
              <a:ea typeface="Arial"/>
              <a:cs typeface="Arial"/>
              <a:sym typeface="Arial"/>
            </a:endParaRPr>
          </a:p>
          <a:p>
            <a:pPr marL="0" lvl="0" indent="0" algn="l" rtl="0">
              <a:spcBef>
                <a:spcPts val="0"/>
              </a:spcBef>
              <a:spcAft>
                <a:spcPts val="0"/>
              </a:spcAft>
              <a:buNone/>
            </a:pPr>
            <a:r>
              <a:rPr lang="en" sz="2200">
                <a:latin typeface="Arial"/>
                <a:ea typeface="Arial"/>
                <a:cs typeface="Arial"/>
                <a:sym typeface="Arial"/>
              </a:rPr>
              <a:t>“Essentially, students were afraid that the professor would irrevocably confirm their academic inadequacy.”</a:t>
            </a:r>
            <a:endParaRPr sz="22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2b2a0615233_0_15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Attending to the Affective Domain</a:t>
            </a:r>
            <a:endParaRPr sz="3600"/>
          </a:p>
        </p:txBody>
      </p:sp>
      <p:sp>
        <p:nvSpPr>
          <p:cNvPr id="144" name="Google Shape;144;g2b2a0615233_0_158"/>
          <p:cNvSpPr txBox="1">
            <a:spLocks noGrp="1"/>
          </p:cNvSpPr>
          <p:nvPr>
            <p:ph type="body" idx="1"/>
          </p:nvPr>
        </p:nvSpPr>
        <p:spPr>
          <a:xfrm>
            <a:off x="311700" y="1359650"/>
            <a:ext cx="8448000" cy="36777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None/>
            </a:pPr>
            <a:r>
              <a:rPr lang="en" sz="2400">
                <a:latin typeface="Arial"/>
                <a:ea typeface="Arial"/>
                <a:cs typeface="Arial"/>
                <a:sym typeface="Arial"/>
              </a:rPr>
              <a:t>What is our role in the complex dynamic that is the affective domain?</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We may have a larger role than we realize.</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Cox cautions us that “professors who underestimate the level of students’ anxiety tended to unintentionally exacerbate those fears.” </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b2a0615233_0_15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Attending to the Affective Domain</a:t>
            </a:r>
            <a:endParaRPr sz="3600"/>
          </a:p>
        </p:txBody>
      </p:sp>
      <p:sp>
        <p:nvSpPr>
          <p:cNvPr id="150" name="Google Shape;150;g2b2a0615233_0_153"/>
          <p:cNvSpPr txBox="1">
            <a:spLocks noGrp="1"/>
          </p:cNvSpPr>
          <p:nvPr>
            <p:ph type="body" idx="1"/>
          </p:nvPr>
        </p:nvSpPr>
        <p:spPr>
          <a:xfrm>
            <a:off x="311700" y="1359650"/>
            <a:ext cx="8448000" cy="36777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None/>
            </a:pPr>
            <a:r>
              <a:rPr lang="en" sz="2400">
                <a:latin typeface="Arial"/>
                <a:ea typeface="Arial"/>
                <a:cs typeface="Arial"/>
                <a:sym typeface="Arial"/>
              </a:rPr>
              <a:t>What is our role in the complex dynamic that is the affective domain?</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We may have a larger role than we realize.</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Cox cautions us that “professors who underestimate the level of students’ anxiety tended to unintentionally exacerbate those fears.” </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Think-pair-share: What actions might a professor take that does this?</a:t>
            </a:r>
            <a:endParaRPr sz="2400">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2b2a0615233_0_14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Attending to the Affective Domain</a:t>
            </a:r>
            <a:endParaRPr sz="3600"/>
          </a:p>
        </p:txBody>
      </p:sp>
      <p:sp>
        <p:nvSpPr>
          <p:cNvPr id="156" name="Google Shape;156;g2b2a0615233_0_148"/>
          <p:cNvSpPr txBox="1">
            <a:spLocks noGrp="1"/>
          </p:cNvSpPr>
          <p:nvPr>
            <p:ph type="body" idx="1"/>
          </p:nvPr>
        </p:nvSpPr>
        <p:spPr>
          <a:xfrm>
            <a:off x="311700" y="1505700"/>
            <a:ext cx="8448000" cy="3531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latin typeface="Arial"/>
                <a:ea typeface="Arial"/>
                <a:cs typeface="Arial"/>
                <a:sym typeface="Arial"/>
              </a:rPr>
              <a:t>“If a person’s behavior doesn’t make sense to you, it is because you are missing a part of their context.” Dr. Devon Price</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That context could be things like food insecurity or homelessness or depression or it could be fear, a sense that “I don’t belong here.”</a:t>
            </a:r>
            <a:endParaRPr sz="2000">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b2a0615233_0_13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Research</a:t>
            </a:r>
            <a:endParaRPr sz="3600"/>
          </a:p>
        </p:txBody>
      </p:sp>
      <p:sp>
        <p:nvSpPr>
          <p:cNvPr id="162" name="Google Shape;162;g2b2a0615233_0_138"/>
          <p:cNvSpPr txBox="1">
            <a:spLocks noGrp="1"/>
          </p:cNvSpPr>
          <p:nvPr>
            <p:ph type="body" idx="1"/>
          </p:nvPr>
        </p:nvSpPr>
        <p:spPr>
          <a:xfrm>
            <a:off x="311700" y="1505700"/>
            <a:ext cx="8448000" cy="3531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400">
                <a:latin typeface="Arial"/>
                <a:ea typeface="Arial"/>
                <a:cs typeface="Arial"/>
                <a:sym typeface="Arial"/>
              </a:rPr>
              <a:t>“Math faculty are the most important factor in determining a student’s successful completion of gateway math.” </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Practices that can reduce racial disparities in gateway math.</a:t>
            </a:r>
            <a:endParaRPr sz="24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Implementing growth-oriented &amp; transparent grading practices</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Offering accommodations equitably</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Encouraging students to seek help &amp; communicating support</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Fostering belonging</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Taking responsibility for addressing racial equity</a:t>
            </a:r>
            <a:endParaRPr sz="2000">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b2a0615233_0_110"/>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More Research</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b2a0615233_0_3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Milestone Research</a:t>
            </a:r>
            <a:endParaRPr sz="3600"/>
          </a:p>
        </p:txBody>
      </p:sp>
      <p:sp>
        <p:nvSpPr>
          <p:cNvPr id="173" name="Google Shape;173;g2b2a0615233_0_33"/>
          <p:cNvSpPr txBox="1">
            <a:spLocks noGrp="1"/>
          </p:cNvSpPr>
          <p:nvPr>
            <p:ph type="body" idx="1"/>
          </p:nvPr>
        </p:nvSpPr>
        <p:spPr>
          <a:xfrm>
            <a:off x="311700" y="1505700"/>
            <a:ext cx="84480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latin typeface="Arial"/>
                <a:ea typeface="Arial"/>
                <a:cs typeface="Arial"/>
                <a:sym typeface="Arial"/>
              </a:rPr>
              <a:t>Florida Study:</a:t>
            </a: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Passing gateway English more than doubled a student’s chance of graduating</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Passing gateway math strongly predicted a student’s chance of graduating</a:t>
            </a:r>
            <a:endParaRPr sz="2400">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00"/>
              <a:t>Agenda</a:t>
            </a:r>
            <a:endParaRPr sz="3600"/>
          </a:p>
        </p:txBody>
      </p:sp>
      <p:sp>
        <p:nvSpPr>
          <p:cNvPr id="71" name="Google Shape;71;p3"/>
          <p:cNvSpPr txBox="1">
            <a:spLocks noGrp="1"/>
          </p:cNvSpPr>
          <p:nvPr>
            <p:ph type="body" idx="1"/>
          </p:nvPr>
        </p:nvSpPr>
        <p:spPr>
          <a:xfrm>
            <a:off x="4572000" y="172850"/>
            <a:ext cx="4365600" cy="477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endParaRPr sz="2000"/>
          </a:p>
          <a:p>
            <a:pPr marL="457200" lvl="0" indent="-355600" algn="l" rtl="0">
              <a:lnSpc>
                <a:spcPct val="115000"/>
              </a:lnSpc>
              <a:spcBef>
                <a:spcPts val="0"/>
              </a:spcBef>
              <a:spcAft>
                <a:spcPts val="0"/>
              </a:spcAft>
              <a:buSzPts val="2000"/>
              <a:buChar char="●"/>
            </a:pPr>
            <a:r>
              <a:rPr lang="en" sz="2200"/>
              <a:t>Introduction/Ice Breaker</a:t>
            </a:r>
            <a:endParaRPr sz="2200"/>
          </a:p>
          <a:p>
            <a:pPr marL="457200" lvl="0" indent="-368300" algn="l" rtl="0">
              <a:lnSpc>
                <a:spcPct val="115000"/>
              </a:lnSpc>
              <a:spcBef>
                <a:spcPts val="0"/>
              </a:spcBef>
              <a:spcAft>
                <a:spcPts val="0"/>
              </a:spcAft>
              <a:buSzPts val="2200"/>
              <a:buChar char="●"/>
            </a:pPr>
            <a:r>
              <a:rPr lang="en" sz="2200"/>
              <a:t>Research</a:t>
            </a:r>
            <a:endParaRPr sz="2200"/>
          </a:p>
          <a:p>
            <a:pPr marL="457200" lvl="0" indent="-368300" algn="l" rtl="0">
              <a:lnSpc>
                <a:spcPct val="115000"/>
              </a:lnSpc>
              <a:spcBef>
                <a:spcPts val="0"/>
              </a:spcBef>
              <a:spcAft>
                <a:spcPts val="0"/>
              </a:spcAft>
              <a:buSzPts val="2200"/>
              <a:buChar char="●"/>
            </a:pPr>
            <a:r>
              <a:rPr lang="en" sz="2200"/>
              <a:t>Cuyamaca Structure</a:t>
            </a:r>
            <a:endParaRPr sz="2200"/>
          </a:p>
          <a:p>
            <a:pPr marL="457200" lvl="0" indent="-368300" algn="l" rtl="0">
              <a:lnSpc>
                <a:spcPct val="115000"/>
              </a:lnSpc>
              <a:spcBef>
                <a:spcPts val="0"/>
              </a:spcBef>
              <a:spcAft>
                <a:spcPts val="0"/>
              </a:spcAft>
              <a:buSzPts val="2200"/>
              <a:buChar char="●"/>
            </a:pPr>
            <a:r>
              <a:rPr lang="en" sz="2200"/>
              <a:t>Classroom Ideas</a:t>
            </a:r>
            <a:endParaRPr sz="2200"/>
          </a:p>
          <a:p>
            <a:pPr marL="457200" lvl="0" indent="-368300" algn="l" rtl="0">
              <a:lnSpc>
                <a:spcPct val="115000"/>
              </a:lnSpc>
              <a:spcBef>
                <a:spcPts val="0"/>
              </a:spcBef>
              <a:spcAft>
                <a:spcPts val="0"/>
              </a:spcAft>
              <a:buSzPts val="2200"/>
              <a:buChar char="●"/>
            </a:pPr>
            <a:r>
              <a:rPr lang="en" sz="2200"/>
              <a:t>Continuous Quality Improvement</a:t>
            </a:r>
            <a:endParaRPr sz="2200"/>
          </a:p>
          <a:p>
            <a:pPr marL="457200" lvl="0" indent="-368300" algn="l" rtl="0">
              <a:lnSpc>
                <a:spcPct val="115000"/>
              </a:lnSpc>
              <a:spcBef>
                <a:spcPts val="0"/>
              </a:spcBef>
              <a:spcAft>
                <a:spcPts val="0"/>
              </a:spcAft>
              <a:buSzPts val="2200"/>
              <a:buChar char="●"/>
            </a:pPr>
            <a:r>
              <a:rPr lang="en" sz="2200"/>
              <a:t>Questions</a:t>
            </a: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b2a0615233_0_2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Milestone Research</a:t>
            </a:r>
            <a:endParaRPr sz="3600"/>
          </a:p>
        </p:txBody>
      </p:sp>
      <p:sp>
        <p:nvSpPr>
          <p:cNvPr id="179" name="Google Shape;179;g2b2a0615233_0_22"/>
          <p:cNvSpPr txBox="1">
            <a:spLocks noGrp="1"/>
          </p:cNvSpPr>
          <p:nvPr>
            <p:ph type="body" idx="1"/>
          </p:nvPr>
        </p:nvSpPr>
        <p:spPr>
          <a:xfrm>
            <a:off x="311700" y="1505700"/>
            <a:ext cx="84480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latin typeface="Arial"/>
                <a:ea typeface="Arial"/>
                <a:cs typeface="Arial"/>
                <a:sym typeface="Arial"/>
              </a:rPr>
              <a:t>Washington Study:</a:t>
            </a: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Passing gateway math and English was associated with substantially better completion rates for students.</a:t>
            </a:r>
            <a:endParaRPr sz="2400">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2b2a0615233_0_2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Milestone Research</a:t>
            </a:r>
            <a:endParaRPr sz="3600"/>
          </a:p>
        </p:txBody>
      </p:sp>
      <p:sp>
        <p:nvSpPr>
          <p:cNvPr id="185" name="Google Shape;185;g2b2a0615233_0_27"/>
          <p:cNvSpPr txBox="1">
            <a:spLocks noGrp="1"/>
          </p:cNvSpPr>
          <p:nvPr>
            <p:ph type="body" idx="1"/>
          </p:nvPr>
        </p:nvSpPr>
        <p:spPr>
          <a:xfrm>
            <a:off x="311700" y="1505700"/>
            <a:ext cx="84480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latin typeface="Arial"/>
                <a:ea typeface="Arial"/>
                <a:cs typeface="Arial"/>
                <a:sym typeface="Arial"/>
              </a:rPr>
              <a:t>Tennessee Study:</a:t>
            </a: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48% of students who passed gateway math and English courses in their first year graduated within six years compared with 18% of those who did not pass these courses in their first year. </a:t>
            </a:r>
            <a:endParaRPr sz="24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b2a0615233_0_106"/>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Cuyamaca College -</a:t>
            </a:r>
            <a:endParaRPr/>
          </a:p>
          <a:p>
            <a:pPr marL="0" lvl="0" indent="0" algn="l" rtl="0">
              <a:spcBef>
                <a:spcPts val="0"/>
              </a:spcBef>
              <a:spcAft>
                <a:spcPts val="0"/>
              </a:spcAft>
              <a:buNone/>
            </a:pPr>
            <a:r>
              <a:rPr lang="en"/>
              <a:t>for context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b2a0615233_0_3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Cuyamaca College Structure</a:t>
            </a:r>
            <a:endParaRPr sz="3600"/>
          </a:p>
        </p:txBody>
      </p:sp>
      <p:sp>
        <p:nvSpPr>
          <p:cNvPr id="196" name="Google Shape;196;g2b2a0615233_0_39"/>
          <p:cNvSpPr txBox="1">
            <a:spLocks noGrp="1"/>
          </p:cNvSpPr>
          <p:nvPr>
            <p:ph type="body" idx="1"/>
          </p:nvPr>
        </p:nvSpPr>
        <p:spPr>
          <a:xfrm>
            <a:off x="311700" y="1505700"/>
            <a:ext cx="3999900" cy="356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latin typeface="Arial"/>
                <a:ea typeface="Arial"/>
                <a:cs typeface="Arial"/>
                <a:sym typeface="Arial"/>
              </a:rPr>
              <a:t>English</a:t>
            </a:r>
            <a:endParaRPr sz="24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Placement is based on GPA</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Corequisite</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Same teacher</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Cohort model</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Just-in-time review</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No Dev Ed since 2018</a:t>
            </a:r>
            <a:endParaRPr sz="2200">
              <a:latin typeface="Arial"/>
              <a:ea typeface="Arial"/>
              <a:cs typeface="Arial"/>
              <a:sym typeface="Arial"/>
            </a:endParaRPr>
          </a:p>
        </p:txBody>
      </p:sp>
      <p:sp>
        <p:nvSpPr>
          <p:cNvPr id="197" name="Google Shape;197;g2b2a0615233_0_39"/>
          <p:cNvSpPr txBox="1">
            <a:spLocks noGrp="1"/>
          </p:cNvSpPr>
          <p:nvPr>
            <p:ph type="body" idx="2"/>
          </p:nvPr>
        </p:nvSpPr>
        <p:spPr>
          <a:xfrm>
            <a:off x="4832400" y="1505700"/>
            <a:ext cx="3999900" cy="3569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400">
                <a:latin typeface="Arial"/>
                <a:ea typeface="Arial"/>
                <a:cs typeface="Arial"/>
                <a:sym typeface="Arial"/>
              </a:rPr>
              <a:t>Math</a:t>
            </a:r>
            <a:endParaRPr sz="24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Placement is based on GPA, course taking history, and major</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Corequisite</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Same teacher</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Cohort model</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Just-in-time review</a:t>
            </a:r>
            <a:endParaRPr sz="2200">
              <a:latin typeface="Arial"/>
              <a:ea typeface="Arial"/>
              <a:cs typeface="Arial"/>
              <a:sym typeface="Arial"/>
            </a:endParaRPr>
          </a:p>
          <a:p>
            <a:pPr marL="457200" lvl="0" indent="-368300" algn="l" rtl="0">
              <a:spcBef>
                <a:spcPts val="0"/>
              </a:spcBef>
              <a:spcAft>
                <a:spcPts val="0"/>
              </a:spcAft>
              <a:buSzPts val="2200"/>
              <a:buFont typeface="Arial"/>
              <a:buChar char="●"/>
            </a:pPr>
            <a:r>
              <a:rPr lang="en" sz="2200">
                <a:latin typeface="Arial"/>
                <a:ea typeface="Arial"/>
                <a:cs typeface="Arial"/>
                <a:sym typeface="Arial"/>
              </a:rPr>
              <a:t>No Dev Ed since 2018</a:t>
            </a:r>
            <a:endParaRPr sz="2200">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2b2a0615233_0_7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Learning Mindset in the Classroom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b2a0615233_0_5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Learning Mindset in the Classroom</a:t>
            </a:r>
            <a:endParaRPr sz="3600"/>
          </a:p>
        </p:txBody>
      </p:sp>
      <p:sp>
        <p:nvSpPr>
          <p:cNvPr id="208" name="Google Shape;208;g2b2a0615233_0_56"/>
          <p:cNvSpPr txBox="1">
            <a:spLocks noGrp="1"/>
          </p:cNvSpPr>
          <p:nvPr>
            <p:ph type="body" idx="1"/>
          </p:nvPr>
        </p:nvSpPr>
        <p:spPr>
          <a:xfrm>
            <a:off x="311725" y="1489025"/>
            <a:ext cx="8448000" cy="35397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2400">
                <a:latin typeface="Arial"/>
                <a:ea typeface="Arial"/>
                <a:cs typeface="Arial"/>
                <a:sym typeface="Arial"/>
              </a:rPr>
              <a:t>If we shift our understanding of student disengagement from a deficit-orientation to one routed in an understanding that</a:t>
            </a:r>
            <a:endParaRPr sz="2400">
              <a:latin typeface="Arial"/>
              <a:ea typeface="Arial"/>
              <a:cs typeface="Arial"/>
              <a:sym typeface="Arial"/>
            </a:endParaRPr>
          </a:p>
          <a:p>
            <a:pPr marL="457200" lvl="0" indent="-358140" algn="l" rtl="0">
              <a:spcBef>
                <a:spcPts val="0"/>
              </a:spcBef>
              <a:spcAft>
                <a:spcPts val="0"/>
              </a:spcAft>
              <a:buSzPct val="100000"/>
              <a:buFont typeface="Arial"/>
              <a:buChar char="●"/>
            </a:pPr>
            <a:r>
              <a:rPr lang="en" sz="2400">
                <a:latin typeface="Arial"/>
                <a:ea typeface="Arial"/>
                <a:cs typeface="Arial"/>
                <a:sym typeface="Arial"/>
              </a:rPr>
              <a:t>our expectations influence student performance;</a:t>
            </a:r>
            <a:endParaRPr sz="2400">
              <a:latin typeface="Arial"/>
              <a:ea typeface="Arial"/>
              <a:cs typeface="Arial"/>
              <a:sym typeface="Arial"/>
            </a:endParaRPr>
          </a:p>
          <a:p>
            <a:pPr marL="457200" lvl="0" indent="-358140" algn="l" rtl="0">
              <a:spcBef>
                <a:spcPts val="0"/>
              </a:spcBef>
              <a:spcAft>
                <a:spcPts val="0"/>
              </a:spcAft>
              <a:buSzPct val="100000"/>
              <a:buFont typeface="Arial"/>
              <a:buChar char="●"/>
            </a:pPr>
            <a:r>
              <a:rPr lang="en" sz="2400">
                <a:latin typeface="Arial"/>
                <a:ea typeface="Arial"/>
                <a:cs typeface="Arial"/>
                <a:sym typeface="Arial"/>
              </a:rPr>
              <a:t>laziness does not exist (content explains behavior); and</a:t>
            </a:r>
            <a:endParaRPr sz="2400">
              <a:latin typeface="Arial"/>
              <a:ea typeface="Arial"/>
              <a:cs typeface="Arial"/>
              <a:sym typeface="Arial"/>
            </a:endParaRPr>
          </a:p>
          <a:p>
            <a:pPr marL="457200" lvl="0" indent="-358140" algn="l" rtl="0">
              <a:spcBef>
                <a:spcPts val="0"/>
              </a:spcBef>
              <a:spcAft>
                <a:spcPts val="0"/>
              </a:spcAft>
              <a:buSzPct val="100000"/>
              <a:buFont typeface="Arial"/>
              <a:buChar char="●"/>
            </a:pPr>
            <a:r>
              <a:rPr lang="en" sz="2400">
                <a:latin typeface="Arial"/>
                <a:ea typeface="Arial"/>
                <a:cs typeface="Arial"/>
                <a:sym typeface="Arial"/>
              </a:rPr>
              <a:t>fear may be playing a big role in behaviors that are impeding learning.</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How does our teaching practice, classroom policies, and grading practices change?</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Groups of 3; share out</a:t>
            </a:r>
            <a:endParaRPr sz="24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b2a0615233_0_9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 Sample of Classroom Activities</a:t>
            </a:r>
            <a:endParaRPr sz="3600"/>
          </a:p>
        </p:txBody>
      </p:sp>
      <p:sp>
        <p:nvSpPr>
          <p:cNvPr id="214" name="Google Shape;214;g2b2a0615233_0_97"/>
          <p:cNvSpPr txBox="1">
            <a:spLocks noGrp="1"/>
          </p:cNvSpPr>
          <p:nvPr>
            <p:ph type="body" idx="1"/>
          </p:nvPr>
        </p:nvSpPr>
        <p:spPr>
          <a:xfrm>
            <a:off x="311725" y="1489025"/>
            <a:ext cx="8448000" cy="3539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Font typeface="Arial"/>
              <a:buChar char="●"/>
            </a:pPr>
            <a:r>
              <a:rPr lang="en" sz="2400">
                <a:latin typeface="Arial"/>
                <a:ea typeface="Arial"/>
                <a:cs typeface="Arial"/>
                <a:sym typeface="Arial"/>
              </a:rPr>
              <a:t>Ice Breakers</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Brainology</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Broken Escalator</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Let Learners Struggle</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You Can Grow Your Intelligence</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u="sng">
                <a:solidFill>
                  <a:schemeClr val="hlink"/>
                </a:solidFill>
                <a:latin typeface="Arial"/>
                <a:ea typeface="Arial"/>
                <a:cs typeface="Arial"/>
                <a:sym typeface="Arial"/>
                <a:hlinkClick r:id="rId3"/>
              </a:rPr>
              <a:t>Box Activities</a:t>
            </a:r>
            <a:endParaRPr sz="2400">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b2a0615233_0_9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fontScale="90000"/>
          </a:bodyPr>
          <a:lstStyle/>
          <a:p>
            <a:r>
              <a:rPr lang="en" dirty="0"/>
              <a:t>Making the Classroom </a:t>
            </a:r>
            <a:br>
              <a:rPr lang="en" dirty="0"/>
            </a:br>
            <a:r>
              <a:rPr lang="en" dirty="0"/>
              <a:t>Activity-Based and Student-Centered</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b2a0615233_0_6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t>Paradigm Shift in Teaching &amp; Learning</a:t>
            </a:r>
            <a:endParaRPr sz="3200"/>
          </a:p>
        </p:txBody>
      </p:sp>
      <p:sp>
        <p:nvSpPr>
          <p:cNvPr id="225" name="Google Shape;225;g2b2a0615233_0_61"/>
          <p:cNvSpPr txBox="1">
            <a:spLocks noGrp="1"/>
          </p:cNvSpPr>
          <p:nvPr>
            <p:ph type="body" idx="1"/>
          </p:nvPr>
        </p:nvSpPr>
        <p:spPr>
          <a:xfrm>
            <a:off x="311725" y="1489025"/>
            <a:ext cx="8448000" cy="353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latin typeface="Arial"/>
                <a:ea typeface="Arial"/>
                <a:cs typeface="Arial"/>
                <a:sym typeface="Arial"/>
              </a:rPr>
              <a:t>The activity-based classroom:</a:t>
            </a:r>
            <a:endParaRPr sz="24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Contextualized teaching and learning</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Just-in-time review</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Focus shifts from teacher to student</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Productive struggle with brains-on activities</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Teacher-guided discovery</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Low stakes, collaborative practice</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Intentional support for the affective domain</a:t>
            </a:r>
            <a:endParaRPr sz="2000">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b2a0615233_0_7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Cultural Shifts</a:t>
            </a:r>
            <a:endParaRPr sz="3600"/>
          </a:p>
        </p:txBody>
      </p:sp>
      <p:sp>
        <p:nvSpPr>
          <p:cNvPr id="231" name="Google Shape;231;g2b2a0615233_0_71"/>
          <p:cNvSpPr txBox="1">
            <a:spLocks noGrp="1"/>
          </p:cNvSpPr>
          <p:nvPr>
            <p:ph type="body" idx="1"/>
          </p:nvPr>
        </p:nvSpPr>
        <p:spPr>
          <a:xfrm>
            <a:off x="311725" y="1489025"/>
            <a:ext cx="8448000" cy="3539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Font typeface="Arial"/>
              <a:buChar char="●"/>
            </a:pPr>
            <a:r>
              <a:rPr lang="en" sz="2400">
                <a:latin typeface="Arial"/>
                <a:ea typeface="Arial"/>
                <a:cs typeface="Arial"/>
                <a:sym typeface="Arial"/>
              </a:rPr>
              <a:t>Collaborative Work</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Early referral</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Intentional Support for the Affective Domain</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Ongoing formative assessment</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Faculty training</a:t>
            </a:r>
            <a:endParaRPr sz="2400">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g28e7e3b2d57_0_0"/>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00"/>
              <a:t>Ice Breaker</a:t>
            </a:r>
            <a:endParaRPr sz="3600"/>
          </a:p>
        </p:txBody>
      </p:sp>
      <p:sp>
        <p:nvSpPr>
          <p:cNvPr id="77" name="Google Shape;77;g28e7e3b2d57_0_0"/>
          <p:cNvSpPr txBox="1">
            <a:spLocks noGrp="1"/>
          </p:cNvSpPr>
          <p:nvPr>
            <p:ph type="body" idx="1"/>
          </p:nvPr>
        </p:nvSpPr>
        <p:spPr>
          <a:xfrm>
            <a:off x="4572000" y="172850"/>
            <a:ext cx="4365600" cy="477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endParaRPr sz="2000"/>
          </a:p>
          <a:p>
            <a:pPr marL="457200" lvl="0" indent="-355600" algn="l" rtl="0">
              <a:lnSpc>
                <a:spcPct val="115000"/>
              </a:lnSpc>
              <a:spcBef>
                <a:spcPts val="0"/>
              </a:spcBef>
              <a:spcAft>
                <a:spcPts val="0"/>
              </a:spcAft>
              <a:buSzPts val="2000"/>
              <a:buChar char="●"/>
            </a:pPr>
            <a:r>
              <a:rPr lang="en" sz="2200"/>
              <a:t>Take 60 seconds to finish circling your values</a:t>
            </a:r>
            <a:endParaRPr sz="2200"/>
          </a:p>
          <a:p>
            <a:pPr marL="457200" lvl="0" indent="0" algn="l" rtl="0">
              <a:lnSpc>
                <a:spcPct val="115000"/>
              </a:lnSpc>
              <a:spcBef>
                <a:spcPts val="0"/>
              </a:spcBef>
              <a:spcAft>
                <a:spcPts val="0"/>
              </a:spcAft>
              <a:buNone/>
            </a:pPr>
            <a:endParaRPr sz="2200"/>
          </a:p>
          <a:p>
            <a:pPr marL="457200" lvl="0" indent="0" algn="l" rtl="0">
              <a:lnSpc>
                <a:spcPct val="115000"/>
              </a:lnSpc>
              <a:spcBef>
                <a:spcPts val="0"/>
              </a:spcBef>
              <a:spcAft>
                <a:spcPts val="0"/>
              </a:spcAft>
              <a:buNone/>
            </a:pPr>
            <a:endParaRPr sz="2000"/>
          </a:p>
          <a:p>
            <a:pPr marL="0" lvl="0" indent="0" algn="l" rtl="0">
              <a:lnSpc>
                <a:spcPct val="115000"/>
              </a:lnSpc>
              <a:spcBef>
                <a:spcPts val="0"/>
              </a:spcBef>
              <a:spcAft>
                <a:spcPts val="0"/>
              </a:spcAft>
              <a:buNone/>
            </a:pP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2b2a0615233_0_6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Troubleshooting</a:t>
            </a:r>
            <a:endParaRPr sz="3600"/>
          </a:p>
        </p:txBody>
      </p:sp>
      <p:sp>
        <p:nvSpPr>
          <p:cNvPr id="237" name="Google Shape;237;g2b2a0615233_0_66"/>
          <p:cNvSpPr txBox="1">
            <a:spLocks noGrp="1"/>
          </p:cNvSpPr>
          <p:nvPr>
            <p:ph type="body" idx="1"/>
          </p:nvPr>
        </p:nvSpPr>
        <p:spPr>
          <a:xfrm>
            <a:off x="311725" y="1489025"/>
            <a:ext cx="8448000" cy="353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dirty="0">
                <a:latin typeface="Arial"/>
                <a:ea typeface="Arial"/>
                <a:cs typeface="Arial"/>
                <a:sym typeface="Arial"/>
              </a:rPr>
              <a:t>Two categories to consider:</a:t>
            </a:r>
            <a:endParaRPr sz="2400" dirty="0">
              <a:latin typeface="Arial"/>
              <a:ea typeface="Arial"/>
              <a:cs typeface="Arial"/>
              <a:sym typeface="Arial"/>
            </a:endParaRPr>
          </a:p>
          <a:p>
            <a:pPr marL="914400" lvl="0" indent="-381000" algn="l" rtl="0">
              <a:spcBef>
                <a:spcPts val="0"/>
              </a:spcBef>
              <a:spcAft>
                <a:spcPts val="0"/>
              </a:spcAft>
              <a:buSzPts val="2400"/>
              <a:buFont typeface="Arial"/>
              <a:buAutoNum type="arabicPeriod"/>
            </a:pPr>
            <a:r>
              <a:rPr lang="en" sz="2400" dirty="0">
                <a:latin typeface="Arial"/>
                <a:ea typeface="Arial"/>
                <a:cs typeface="Arial"/>
                <a:sym typeface="Arial"/>
              </a:rPr>
              <a:t>Student Behaviors</a:t>
            </a:r>
            <a:endParaRPr sz="2400" dirty="0">
              <a:latin typeface="Arial"/>
              <a:ea typeface="Arial"/>
              <a:cs typeface="Arial"/>
              <a:sym typeface="Arial"/>
            </a:endParaRPr>
          </a:p>
          <a:p>
            <a:pPr marL="914400" lvl="0" indent="-381000" algn="l" rtl="0">
              <a:spcBef>
                <a:spcPts val="0"/>
              </a:spcBef>
              <a:spcAft>
                <a:spcPts val="0"/>
              </a:spcAft>
              <a:buSzPts val="2400"/>
              <a:buFont typeface="Arial"/>
              <a:buAutoNum type="arabicPeriod"/>
            </a:pPr>
            <a:r>
              <a:rPr lang="en" sz="2400" dirty="0">
                <a:latin typeface="Arial"/>
                <a:ea typeface="Arial"/>
                <a:cs typeface="Arial"/>
                <a:sym typeface="Arial"/>
              </a:rPr>
              <a:t>Logistics</a:t>
            </a:r>
            <a:endParaRPr sz="2400" dirty="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dirty="0">
                <a:latin typeface="Arial"/>
                <a:ea typeface="Arial"/>
                <a:cs typeface="Arial"/>
                <a:sym typeface="Arial"/>
              </a:rPr>
              <a:t>With a partner come up with two to five student behavior issues you might face when making the classroom more activity-based and student-centered.</a:t>
            </a:r>
            <a:endParaRPr sz="2400" dirty="0">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b2a0615233_0_8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Strategies</a:t>
            </a:r>
            <a:endParaRPr sz="3600"/>
          </a:p>
        </p:txBody>
      </p:sp>
      <p:sp>
        <p:nvSpPr>
          <p:cNvPr id="243" name="Google Shape;243;g2b2a0615233_0_83"/>
          <p:cNvSpPr txBox="1">
            <a:spLocks noGrp="1"/>
          </p:cNvSpPr>
          <p:nvPr>
            <p:ph type="body" idx="1"/>
          </p:nvPr>
        </p:nvSpPr>
        <p:spPr>
          <a:xfrm>
            <a:off x="311725" y="1489025"/>
            <a:ext cx="8448000" cy="3813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400">
                <a:latin typeface="Arial"/>
                <a:ea typeface="Arial"/>
                <a:cs typeface="Arial"/>
                <a:sym typeface="Arial"/>
              </a:rPr>
              <a:t>Motivating collaboration</a:t>
            </a:r>
            <a:endParaRPr sz="24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Fortune 500 List</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Discuss goals of college education</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Article “When to Let Students Struggle” or “Brainology”</a:t>
            </a:r>
            <a:endParaRPr sz="20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Random assignment</a:t>
            </a:r>
            <a:endParaRPr sz="2400">
              <a:latin typeface="Arial"/>
              <a:ea typeface="Arial"/>
              <a:cs typeface="Arial"/>
              <a:sym typeface="Arial"/>
            </a:endParaRPr>
          </a:p>
          <a:p>
            <a:pPr marL="457200" lvl="0" indent="-355600" algn="l" rtl="0">
              <a:spcBef>
                <a:spcPts val="0"/>
              </a:spcBef>
              <a:spcAft>
                <a:spcPts val="0"/>
              </a:spcAft>
              <a:buSzPts val="2000"/>
              <a:buFont typeface="Arial"/>
              <a:buChar char="●"/>
            </a:pPr>
            <a:r>
              <a:rPr lang="en" sz="2000" u="sng">
                <a:solidFill>
                  <a:schemeClr val="hlink"/>
                </a:solidFill>
                <a:latin typeface="Arial"/>
                <a:ea typeface="Arial"/>
                <a:cs typeface="Arial"/>
                <a:sym typeface="Arial"/>
                <a:hlinkClick r:id="rId3"/>
              </a:rPr>
              <a:t>Group cards</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Frequently change groups</a:t>
            </a:r>
            <a:endParaRPr sz="20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Accountability</a:t>
            </a:r>
            <a:endParaRPr sz="24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Establish expectation for board work &amp; presentations</a:t>
            </a:r>
            <a:endParaRPr sz="2000">
              <a:latin typeface="Arial"/>
              <a:ea typeface="Arial"/>
              <a:cs typeface="Arial"/>
              <a:sym typeface="Arial"/>
            </a:endParaRPr>
          </a:p>
          <a:p>
            <a:pPr marL="457200" lvl="0" indent="-355600" algn="l" rtl="0">
              <a:spcBef>
                <a:spcPts val="0"/>
              </a:spcBef>
              <a:spcAft>
                <a:spcPts val="0"/>
              </a:spcAft>
              <a:buSzPts val="2000"/>
              <a:buFont typeface="Arial"/>
              <a:buChar char="●"/>
            </a:pPr>
            <a:r>
              <a:rPr lang="en" sz="2000">
                <a:latin typeface="Arial"/>
                <a:ea typeface="Arial"/>
                <a:cs typeface="Arial"/>
                <a:sym typeface="Arial"/>
              </a:rPr>
              <a:t>Ambassador exchange - see </a:t>
            </a:r>
            <a:r>
              <a:rPr lang="en" sz="2000" u="sng">
                <a:solidFill>
                  <a:schemeClr val="hlink"/>
                </a:solidFill>
                <a:latin typeface="Arial"/>
                <a:ea typeface="Arial"/>
                <a:cs typeface="Arial"/>
                <a:sym typeface="Arial"/>
                <a:hlinkClick r:id="rId4"/>
              </a:rPr>
              <a:t>Toolbox</a:t>
            </a:r>
            <a:endParaRPr sz="20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b2a0615233_0_8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Troubleshooting continued</a:t>
            </a:r>
            <a:endParaRPr sz="3600"/>
          </a:p>
        </p:txBody>
      </p:sp>
      <p:sp>
        <p:nvSpPr>
          <p:cNvPr id="249" name="Google Shape;249;g2b2a0615233_0_88"/>
          <p:cNvSpPr txBox="1">
            <a:spLocks noGrp="1"/>
          </p:cNvSpPr>
          <p:nvPr>
            <p:ph type="body" idx="1"/>
          </p:nvPr>
        </p:nvSpPr>
        <p:spPr>
          <a:xfrm>
            <a:off x="311725" y="1489025"/>
            <a:ext cx="8448000" cy="3539700"/>
          </a:xfrm>
          <a:prstGeom prst="rect">
            <a:avLst/>
          </a:prstGeom>
        </p:spPr>
        <p:txBody>
          <a:bodyPr spcFirstLastPara="1" wrap="square" lIns="91425" tIns="91425" rIns="91425" bIns="91425" anchor="t" anchorCtr="0">
            <a:normAutofit/>
          </a:bodyPr>
          <a:lstStyle/>
          <a:p>
            <a:pPr marL="0" indent="0">
              <a:buNone/>
            </a:pPr>
            <a:r>
              <a:rPr lang="en" sz="2400" dirty="0">
                <a:latin typeface="Arial"/>
                <a:ea typeface="Arial"/>
                <a:cs typeface="Arial"/>
                <a:sym typeface="Arial"/>
              </a:rPr>
              <a:t>With your partner determine which strategy discussed </a:t>
            </a:r>
            <a:r>
              <a:rPr lang="en" sz="2400">
                <a:latin typeface="Arial"/>
                <a:ea typeface="Arial"/>
                <a:cs typeface="Arial"/>
                <a:sym typeface="Arial"/>
              </a:rPr>
              <a:t>will help overcome each issue you identified when making </a:t>
            </a:r>
            <a:r>
              <a:rPr lang="en" sz="2400" dirty="0">
                <a:latin typeface="Arial"/>
                <a:ea typeface="Arial"/>
                <a:cs typeface="Arial"/>
                <a:sym typeface="Arial"/>
              </a:rPr>
              <a:t>the classroom more activity based and student-centered.</a:t>
            </a:r>
            <a:endParaRPr sz="2400" dirty="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Share out</a:t>
            </a:r>
            <a:endParaRPr sz="2400">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b2a0615233_0_12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Ideas from Cuyamaca</a:t>
            </a:r>
            <a:endParaRPr sz="3600"/>
          </a:p>
        </p:txBody>
      </p:sp>
      <p:sp>
        <p:nvSpPr>
          <p:cNvPr id="255" name="Google Shape;255;g2b2a0615233_0_123"/>
          <p:cNvSpPr txBox="1">
            <a:spLocks noGrp="1"/>
          </p:cNvSpPr>
          <p:nvPr>
            <p:ph type="body" idx="1"/>
          </p:nvPr>
        </p:nvSpPr>
        <p:spPr>
          <a:xfrm>
            <a:off x="311725" y="1489025"/>
            <a:ext cx="8448000" cy="3539700"/>
          </a:xfrm>
          <a:prstGeom prst="rect">
            <a:avLst/>
          </a:prstGeom>
        </p:spPr>
        <p:txBody>
          <a:bodyPr spcFirstLastPara="1" wrap="square" lIns="91425" tIns="91425" rIns="91425" bIns="91425" anchor="t" anchorCtr="0">
            <a:normAutofit/>
          </a:bodyPr>
          <a:lstStyle/>
          <a:p>
            <a:pPr marL="457200" lvl="0" indent="-381000" algn="l" rtl="0">
              <a:spcBef>
                <a:spcPts val="0"/>
              </a:spcBef>
              <a:spcAft>
                <a:spcPts val="0"/>
              </a:spcAft>
              <a:buSzPts val="2400"/>
              <a:buFont typeface="Arial"/>
              <a:buChar char="●"/>
            </a:pPr>
            <a:r>
              <a:rPr lang="en" sz="2400">
                <a:latin typeface="Arial"/>
                <a:ea typeface="Arial"/>
                <a:cs typeface="Arial"/>
                <a:sym typeface="Arial"/>
              </a:rPr>
              <a:t>Calculus I - Covid project</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Statistics - data &amp; project based</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Quantitative Reasoning - project based</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Equitable grading strategies</a:t>
            </a:r>
            <a:endParaRPr sz="2400">
              <a:latin typeface="Arial"/>
              <a:ea typeface="Arial"/>
              <a:cs typeface="Arial"/>
              <a:sym typeface="Arial"/>
            </a:endParaRPr>
          </a:p>
          <a:p>
            <a:pPr marL="914400" lvl="1" indent="-381000" algn="l" rtl="0">
              <a:spcBef>
                <a:spcPts val="0"/>
              </a:spcBef>
              <a:spcAft>
                <a:spcPts val="0"/>
              </a:spcAft>
              <a:buSzPts val="2400"/>
              <a:buFont typeface="Arial"/>
              <a:buChar char="○"/>
            </a:pPr>
            <a:r>
              <a:rPr lang="en" sz="2400">
                <a:latin typeface="Arial"/>
                <a:ea typeface="Arial"/>
                <a:cs typeface="Arial"/>
                <a:sym typeface="Arial"/>
              </a:rPr>
              <a:t>Contract grading</a:t>
            </a:r>
            <a:endParaRPr sz="2400">
              <a:latin typeface="Arial"/>
              <a:ea typeface="Arial"/>
              <a:cs typeface="Arial"/>
              <a:sym typeface="Arial"/>
            </a:endParaRPr>
          </a:p>
          <a:p>
            <a:pPr marL="914400" lvl="1" indent="-381000" algn="l" rtl="0">
              <a:spcBef>
                <a:spcPts val="0"/>
              </a:spcBef>
              <a:spcAft>
                <a:spcPts val="0"/>
              </a:spcAft>
              <a:buSzPts val="2400"/>
              <a:buFont typeface="Arial"/>
              <a:buChar char="○"/>
            </a:pPr>
            <a:r>
              <a:rPr lang="en" sz="2400">
                <a:latin typeface="Arial"/>
                <a:ea typeface="Arial"/>
                <a:cs typeface="Arial"/>
                <a:sym typeface="Arial"/>
              </a:rPr>
              <a:t>Minimum grades</a:t>
            </a:r>
            <a:endParaRPr sz="2400">
              <a:latin typeface="Arial"/>
              <a:ea typeface="Arial"/>
              <a:cs typeface="Arial"/>
              <a:sym typeface="Arial"/>
            </a:endParaRPr>
          </a:p>
          <a:p>
            <a:pPr marL="914400" lvl="1" indent="-381000" algn="l" rtl="0">
              <a:spcBef>
                <a:spcPts val="0"/>
              </a:spcBef>
              <a:spcAft>
                <a:spcPts val="0"/>
              </a:spcAft>
              <a:buSzPts val="2400"/>
              <a:buFont typeface="Arial"/>
              <a:buChar char="○"/>
            </a:pPr>
            <a:r>
              <a:rPr lang="en" sz="2400">
                <a:latin typeface="Arial"/>
                <a:ea typeface="Arial"/>
                <a:cs typeface="Arial"/>
                <a:sym typeface="Arial"/>
              </a:rPr>
              <a:t>Revisions</a:t>
            </a:r>
            <a:endParaRPr sz="2400">
              <a:latin typeface="Arial"/>
              <a:ea typeface="Arial"/>
              <a:cs typeface="Arial"/>
              <a:sym typeface="Arial"/>
            </a:endParaRPr>
          </a:p>
          <a:p>
            <a:pPr marL="914400" lvl="1" indent="-381000" algn="l" rtl="0">
              <a:spcBef>
                <a:spcPts val="0"/>
              </a:spcBef>
              <a:spcAft>
                <a:spcPts val="0"/>
              </a:spcAft>
              <a:buSzPts val="2400"/>
              <a:buFont typeface="Arial"/>
              <a:buChar char="○"/>
            </a:pPr>
            <a:r>
              <a:rPr lang="en" sz="2400">
                <a:latin typeface="Arial"/>
                <a:ea typeface="Arial"/>
                <a:cs typeface="Arial"/>
                <a:sym typeface="Arial"/>
              </a:rPr>
              <a:t>No such thing as late work</a:t>
            </a:r>
            <a:endParaRPr sz="2400">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b2a0615233_0_114"/>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Continuous Quality Improvement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2b2a0615233_0_1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Research &amp; Change</a:t>
            </a:r>
            <a:endParaRPr sz="3600"/>
          </a:p>
        </p:txBody>
      </p:sp>
      <p:sp>
        <p:nvSpPr>
          <p:cNvPr id="266" name="Google Shape;266;g2b2a0615233_0_118"/>
          <p:cNvSpPr txBox="1">
            <a:spLocks noGrp="1"/>
          </p:cNvSpPr>
          <p:nvPr>
            <p:ph type="body" idx="1"/>
          </p:nvPr>
        </p:nvSpPr>
        <p:spPr>
          <a:xfrm>
            <a:off x="311725" y="1489025"/>
            <a:ext cx="8448000" cy="353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latin typeface="Arial"/>
                <a:ea typeface="Arial"/>
                <a:cs typeface="Arial"/>
                <a:sym typeface="Arial"/>
              </a:rPr>
              <a:t>Two stories</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Pre-Statistics &amp; Statistics with Corequisite Support</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PreCalculus with Corequisite Support many semesters later</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Throughput to Calculus I for STEM majors</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Change is difficult, but we all must be open to it</a:t>
            </a:r>
            <a:endParaRPr sz="2400">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b2a0615233_0_12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Research &amp; Change</a:t>
            </a:r>
            <a:endParaRPr sz="3600"/>
          </a:p>
        </p:txBody>
      </p:sp>
      <p:sp>
        <p:nvSpPr>
          <p:cNvPr id="272" name="Google Shape;272;g2b2a0615233_0_128"/>
          <p:cNvSpPr txBox="1">
            <a:spLocks noGrp="1"/>
          </p:cNvSpPr>
          <p:nvPr>
            <p:ph type="body" idx="1"/>
          </p:nvPr>
        </p:nvSpPr>
        <p:spPr>
          <a:xfrm>
            <a:off x="311725" y="1489025"/>
            <a:ext cx="8448000" cy="3539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2400">
                <a:latin typeface="Arial"/>
                <a:ea typeface="Arial"/>
                <a:cs typeface="Arial"/>
                <a:sym typeface="Arial"/>
              </a:rPr>
              <a:t>Think-Pair-Share</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Give an example of something you changed in your life based on experience or research.</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How can you take this idea to help with the changing of structures and the classroom environment?</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b2a0615233_0_13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Research &amp; Change</a:t>
            </a:r>
            <a:endParaRPr sz="3600"/>
          </a:p>
        </p:txBody>
      </p:sp>
      <p:sp>
        <p:nvSpPr>
          <p:cNvPr id="278" name="Google Shape;278;g2b2a0615233_0_133"/>
          <p:cNvSpPr txBox="1">
            <a:spLocks noGrp="1"/>
          </p:cNvSpPr>
          <p:nvPr>
            <p:ph type="body" idx="1"/>
          </p:nvPr>
        </p:nvSpPr>
        <p:spPr>
          <a:xfrm>
            <a:off x="311725" y="1489025"/>
            <a:ext cx="8448000" cy="3539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2400">
                <a:latin typeface="Arial"/>
                <a:ea typeface="Arial"/>
                <a:cs typeface="Arial"/>
                <a:sym typeface="Arial"/>
              </a:rPr>
              <a:t>Think-Pair-Share</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Give an example of something you changed in your life based on experience or research.</a:t>
            </a:r>
            <a:endParaRPr sz="2400">
              <a:latin typeface="Arial"/>
              <a:ea typeface="Arial"/>
              <a:cs typeface="Arial"/>
              <a:sym typeface="Arial"/>
            </a:endParaRPr>
          </a:p>
          <a:p>
            <a:pPr marL="457200" lvl="0" indent="-381000" algn="l" rtl="0">
              <a:spcBef>
                <a:spcPts val="0"/>
              </a:spcBef>
              <a:spcAft>
                <a:spcPts val="0"/>
              </a:spcAft>
              <a:buSzPts val="2400"/>
              <a:buFont typeface="Arial"/>
              <a:buChar char="●"/>
            </a:pPr>
            <a:r>
              <a:rPr lang="en" sz="2400">
                <a:latin typeface="Arial"/>
                <a:ea typeface="Arial"/>
                <a:cs typeface="Arial"/>
                <a:sym typeface="Arial"/>
              </a:rPr>
              <a:t>How can you take this idea to help with the changing of structures and the classroom environment?</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Change is difficult, but we all must be open to it</a:t>
            </a:r>
            <a:endParaRPr sz="2400">
              <a:latin typeface="Arial"/>
              <a:ea typeface="Arial"/>
              <a:cs typeface="Arial"/>
              <a:sym typeface="Arial"/>
            </a:endParaRPr>
          </a:p>
          <a:p>
            <a:pPr marL="0" lvl="0" indent="0" algn="l" rtl="0">
              <a:spcBef>
                <a:spcPts val="0"/>
              </a:spcBef>
              <a:spcAft>
                <a:spcPts val="0"/>
              </a:spcAft>
              <a:buNone/>
            </a:pPr>
            <a:endParaRPr sz="2400">
              <a:latin typeface="Arial"/>
              <a:ea typeface="Arial"/>
              <a:cs typeface="Arial"/>
              <a:sym typeface="Arial"/>
            </a:endParaRPr>
          </a:p>
          <a:p>
            <a:pPr marL="0" lvl="0" indent="0" algn="l" rtl="0">
              <a:spcBef>
                <a:spcPts val="0"/>
              </a:spcBef>
              <a:spcAft>
                <a:spcPts val="0"/>
              </a:spcAft>
              <a:buNone/>
            </a:pPr>
            <a:r>
              <a:rPr lang="en" sz="2400">
                <a:latin typeface="Arial"/>
                <a:ea typeface="Arial"/>
                <a:cs typeface="Arial"/>
                <a:sym typeface="Arial"/>
              </a:rPr>
              <a:t>Continuous Quality Improvement is the key</a:t>
            </a:r>
            <a:endParaRPr sz="240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0"/>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3600"/>
              <a:t>Questions?</a:t>
            </a:r>
            <a:endParaRPr sz="3600"/>
          </a:p>
        </p:txBody>
      </p:sp>
      <p:sp>
        <p:nvSpPr>
          <p:cNvPr id="284" name="Google Shape;284;p10"/>
          <p:cNvSpPr txBox="1">
            <a:spLocks noGrp="1"/>
          </p:cNvSpPr>
          <p:nvPr>
            <p:ph type="body" idx="1"/>
          </p:nvPr>
        </p:nvSpPr>
        <p:spPr>
          <a:xfrm>
            <a:off x="4572000" y="500925"/>
            <a:ext cx="4352100" cy="4098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SzPts val="1300"/>
              <a:buNone/>
            </a:pPr>
            <a:r>
              <a:rPr lang="en" sz="2500"/>
              <a:t>For more information contact </a:t>
            </a:r>
            <a:endParaRPr sz="2500"/>
          </a:p>
          <a:p>
            <a:pPr marL="457200" lvl="0" indent="0" algn="l" rtl="0">
              <a:lnSpc>
                <a:spcPct val="115000"/>
              </a:lnSpc>
              <a:spcBef>
                <a:spcPts val="1200"/>
              </a:spcBef>
              <a:spcAft>
                <a:spcPts val="0"/>
              </a:spcAft>
              <a:buSzPts val="1300"/>
              <a:buNone/>
            </a:pPr>
            <a:r>
              <a:rPr lang="en" sz="2200"/>
              <a:t>Tammi Marshall</a:t>
            </a:r>
            <a:endParaRPr sz="2200"/>
          </a:p>
          <a:p>
            <a:pPr marL="457200" lvl="0" indent="0" algn="l" rtl="0">
              <a:lnSpc>
                <a:spcPct val="115000"/>
              </a:lnSpc>
              <a:spcBef>
                <a:spcPts val="1200"/>
              </a:spcBef>
              <a:spcAft>
                <a:spcPts val="0"/>
              </a:spcAft>
              <a:buSzPts val="1300"/>
              <a:buNone/>
            </a:pPr>
            <a:r>
              <a:rPr lang="en" sz="2200"/>
              <a:t>Tammi.Marshall@gcccd.edu</a:t>
            </a:r>
            <a:endParaRPr sz="2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g2b30d4584a2_0_0"/>
          <p:cNvPicPr preferRelativeResize="0"/>
          <p:nvPr/>
        </p:nvPicPr>
        <p:blipFill>
          <a:blip r:embed="rId3">
            <a:alphaModFix/>
          </a:blip>
          <a:stretch>
            <a:fillRect/>
          </a:stretch>
        </p:blipFill>
        <p:spPr>
          <a:xfrm>
            <a:off x="820700" y="0"/>
            <a:ext cx="7684511"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g2aeb6fe62a7_0_10"/>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800"/>
              <a:buNone/>
            </a:pPr>
            <a:r>
              <a:rPr lang="en" sz="3600"/>
              <a:t>Ice Breaker - Speed Dating</a:t>
            </a:r>
            <a:endParaRPr sz="3600"/>
          </a:p>
        </p:txBody>
      </p:sp>
      <p:sp>
        <p:nvSpPr>
          <p:cNvPr id="83" name="Google Shape;83;g2aeb6fe62a7_0_10"/>
          <p:cNvSpPr txBox="1">
            <a:spLocks noGrp="1"/>
          </p:cNvSpPr>
          <p:nvPr>
            <p:ph type="body" idx="1"/>
          </p:nvPr>
        </p:nvSpPr>
        <p:spPr>
          <a:xfrm>
            <a:off x="4572000" y="172850"/>
            <a:ext cx="4365600" cy="477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endParaRPr sz="2000"/>
          </a:p>
          <a:p>
            <a:pPr marL="457200" lvl="0" indent="-355600" algn="l" rtl="0">
              <a:lnSpc>
                <a:spcPct val="115000"/>
              </a:lnSpc>
              <a:spcBef>
                <a:spcPts val="0"/>
              </a:spcBef>
              <a:spcAft>
                <a:spcPts val="0"/>
              </a:spcAft>
              <a:buSzPts val="2000"/>
              <a:buChar char="●"/>
            </a:pPr>
            <a:r>
              <a:rPr lang="en" sz="2200"/>
              <a:t>Take 60 seconds to finish circling your values</a:t>
            </a:r>
            <a:endParaRPr sz="2200"/>
          </a:p>
          <a:p>
            <a:pPr marL="457200" lvl="0" indent="0" algn="l" rtl="0">
              <a:lnSpc>
                <a:spcPct val="115000"/>
              </a:lnSpc>
              <a:spcBef>
                <a:spcPts val="0"/>
              </a:spcBef>
              <a:spcAft>
                <a:spcPts val="0"/>
              </a:spcAft>
              <a:buNone/>
            </a:pPr>
            <a:endParaRPr sz="2200"/>
          </a:p>
          <a:p>
            <a:pPr marL="457200" lvl="0" indent="-355600" algn="l" rtl="0">
              <a:lnSpc>
                <a:spcPct val="115000"/>
              </a:lnSpc>
              <a:spcBef>
                <a:spcPts val="0"/>
              </a:spcBef>
              <a:spcAft>
                <a:spcPts val="0"/>
              </a:spcAft>
              <a:buSzPts val="2000"/>
              <a:buChar char="●"/>
            </a:pPr>
            <a:r>
              <a:rPr lang="en" sz="2000"/>
              <a:t>Speed Dating </a:t>
            </a:r>
            <a:endParaRPr sz="2000"/>
          </a:p>
          <a:p>
            <a:pPr marL="685800" lvl="1" indent="-355600" algn="l" rtl="0">
              <a:spcBef>
                <a:spcPts val="0"/>
              </a:spcBef>
              <a:spcAft>
                <a:spcPts val="0"/>
              </a:spcAft>
              <a:buSzPts val="2000"/>
              <a:buChar char="○"/>
            </a:pPr>
            <a:r>
              <a:rPr lang="en" sz="2200"/>
              <a:t>Get a Partner</a:t>
            </a:r>
            <a:endParaRPr sz="2200"/>
          </a:p>
          <a:p>
            <a:pPr marL="685800" lvl="1" indent="-368300" algn="l" rtl="0">
              <a:spcBef>
                <a:spcPts val="0"/>
              </a:spcBef>
              <a:spcAft>
                <a:spcPts val="0"/>
              </a:spcAft>
              <a:buSzPts val="2200"/>
              <a:buChar char="○"/>
            </a:pPr>
            <a:r>
              <a:rPr lang="en" sz="2200"/>
              <a:t>Share - What values did you pick and why?</a:t>
            </a:r>
            <a:endParaRPr sz="2200"/>
          </a:p>
          <a:p>
            <a:pPr marL="685800" lvl="1" indent="-368300" algn="l" rtl="0">
              <a:spcBef>
                <a:spcPts val="0"/>
              </a:spcBef>
              <a:spcAft>
                <a:spcPts val="0"/>
              </a:spcAft>
              <a:buSzPts val="2200"/>
              <a:buChar char="○"/>
            </a:pPr>
            <a:r>
              <a:rPr lang="en" sz="2200"/>
              <a:t>2 minutes per round</a:t>
            </a:r>
            <a:endParaRPr sz="2200"/>
          </a:p>
          <a:p>
            <a:pPr marL="685800" lvl="1" indent="-368300" algn="l" rtl="0">
              <a:spcBef>
                <a:spcPts val="0"/>
              </a:spcBef>
              <a:spcAft>
                <a:spcPts val="0"/>
              </a:spcAft>
              <a:buSzPts val="2200"/>
              <a:buChar char="○"/>
            </a:pPr>
            <a:r>
              <a:rPr lang="en" sz="2200"/>
              <a:t>3 rounds</a:t>
            </a:r>
            <a:endParaRPr sz="2000"/>
          </a:p>
          <a:p>
            <a:pPr marL="0" lvl="0" indent="0" algn="l" rtl="0">
              <a:lnSpc>
                <a:spcPct val="115000"/>
              </a:lnSpc>
              <a:spcBef>
                <a:spcPts val="0"/>
              </a:spcBef>
              <a:spcAft>
                <a:spcPts val="0"/>
              </a:spcAft>
              <a:buNone/>
            </a:pPr>
            <a:endParaRPr sz="2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g2b30d4584a2_0_7"/>
          <p:cNvPicPr preferRelativeResize="0"/>
          <p:nvPr/>
        </p:nvPicPr>
        <p:blipFill>
          <a:blip r:embed="rId3">
            <a:alphaModFix/>
          </a:blip>
          <a:stretch>
            <a:fillRect/>
          </a:stretch>
        </p:blipFill>
        <p:spPr>
          <a:xfrm>
            <a:off x="600400" y="0"/>
            <a:ext cx="7928907"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g2b30d4584a2_0_12"/>
          <p:cNvPicPr preferRelativeResize="0"/>
          <p:nvPr/>
        </p:nvPicPr>
        <p:blipFill>
          <a:blip r:embed="rId3">
            <a:alphaModFix/>
          </a:blip>
          <a:stretch>
            <a:fillRect/>
          </a:stretch>
        </p:blipFill>
        <p:spPr>
          <a:xfrm>
            <a:off x="609600" y="0"/>
            <a:ext cx="7929345" cy="51434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g2b30d4584a2_0_17"/>
          <p:cNvPicPr preferRelativeResize="0"/>
          <p:nvPr/>
        </p:nvPicPr>
        <p:blipFill>
          <a:blip r:embed="rId3">
            <a:alphaModFix/>
          </a:blip>
          <a:stretch>
            <a:fillRect/>
          </a:stretch>
        </p:blipFill>
        <p:spPr>
          <a:xfrm>
            <a:off x="533400" y="0"/>
            <a:ext cx="7928907"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2aeb6fe62a7_0_5"/>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00"/>
              <a:t>Ice Breaker</a:t>
            </a:r>
            <a:endParaRPr sz="3600"/>
          </a:p>
        </p:txBody>
      </p:sp>
      <p:sp>
        <p:nvSpPr>
          <p:cNvPr id="89" name="Google Shape;89;g2aeb6fe62a7_0_5"/>
          <p:cNvSpPr txBox="1">
            <a:spLocks noGrp="1"/>
          </p:cNvSpPr>
          <p:nvPr>
            <p:ph type="body" idx="1"/>
          </p:nvPr>
        </p:nvSpPr>
        <p:spPr>
          <a:xfrm>
            <a:off x="4572000" y="172850"/>
            <a:ext cx="4365600" cy="477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endParaRPr sz="2000"/>
          </a:p>
          <a:p>
            <a:pPr marL="457200" lvl="0" indent="-355600" algn="l" rtl="0">
              <a:lnSpc>
                <a:spcPct val="115000"/>
              </a:lnSpc>
              <a:spcBef>
                <a:spcPts val="0"/>
              </a:spcBef>
              <a:spcAft>
                <a:spcPts val="0"/>
              </a:spcAft>
              <a:buSzPts val="2000"/>
              <a:buChar char="●"/>
            </a:pPr>
            <a:r>
              <a:rPr lang="en" sz="2200"/>
              <a:t>Take 60 seconds to finish circling your values</a:t>
            </a:r>
            <a:endParaRPr sz="2200"/>
          </a:p>
          <a:p>
            <a:pPr marL="457200" lvl="0" indent="0" algn="l" rtl="0">
              <a:lnSpc>
                <a:spcPct val="115000"/>
              </a:lnSpc>
              <a:spcBef>
                <a:spcPts val="0"/>
              </a:spcBef>
              <a:spcAft>
                <a:spcPts val="0"/>
              </a:spcAft>
              <a:buNone/>
            </a:pPr>
            <a:endParaRPr sz="2200"/>
          </a:p>
          <a:p>
            <a:pPr marL="457200" lvl="0" indent="-355600" algn="l" rtl="0">
              <a:lnSpc>
                <a:spcPct val="115000"/>
              </a:lnSpc>
              <a:spcBef>
                <a:spcPts val="0"/>
              </a:spcBef>
              <a:spcAft>
                <a:spcPts val="0"/>
              </a:spcAft>
              <a:buSzPts val="2000"/>
              <a:buChar char="●"/>
            </a:pPr>
            <a:r>
              <a:rPr lang="en" sz="2000"/>
              <a:t>Speed Dating </a:t>
            </a:r>
            <a:endParaRPr sz="2000"/>
          </a:p>
          <a:p>
            <a:pPr marL="457200" lvl="0" indent="0" algn="l" rtl="0">
              <a:lnSpc>
                <a:spcPct val="115000"/>
              </a:lnSpc>
              <a:spcBef>
                <a:spcPts val="0"/>
              </a:spcBef>
              <a:spcAft>
                <a:spcPts val="0"/>
              </a:spcAft>
              <a:buNone/>
            </a:pPr>
            <a:endParaRPr sz="2000"/>
          </a:p>
          <a:p>
            <a:pPr marL="457200" lvl="0" indent="-355600" algn="l" rtl="0">
              <a:lnSpc>
                <a:spcPct val="115000"/>
              </a:lnSpc>
              <a:spcBef>
                <a:spcPts val="0"/>
              </a:spcBef>
              <a:spcAft>
                <a:spcPts val="0"/>
              </a:spcAft>
              <a:buSzPts val="2000"/>
              <a:buChar char="●"/>
            </a:pPr>
            <a:r>
              <a:rPr lang="en" sz="2000" u="sng">
                <a:solidFill>
                  <a:schemeClr val="hlink"/>
                </a:solidFill>
                <a:hlinkClick r:id="rId3"/>
              </a:rPr>
              <a:t>Kid President’s Pep Talk to Teachers and Students</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2b2a0615233_0_102"/>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Learning Mindset Research</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280c78d4cfc_0_10"/>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00"/>
              <a:t>Learning Mindset - Research</a:t>
            </a:r>
            <a:endParaRPr sz="3600"/>
          </a:p>
        </p:txBody>
      </p:sp>
      <p:sp>
        <p:nvSpPr>
          <p:cNvPr id="100" name="Google Shape;100;g280c78d4cfc_0_10"/>
          <p:cNvSpPr txBox="1">
            <a:spLocks noGrp="1"/>
          </p:cNvSpPr>
          <p:nvPr>
            <p:ph type="body" idx="4294967295"/>
          </p:nvPr>
        </p:nvSpPr>
        <p:spPr>
          <a:xfrm>
            <a:off x="111950" y="1461150"/>
            <a:ext cx="8925900" cy="3716100"/>
          </a:xfrm>
          <a:prstGeom prst="rect">
            <a:avLst/>
          </a:prstGeom>
          <a:noFill/>
          <a:ln>
            <a:noFill/>
          </a:ln>
        </p:spPr>
        <p:txBody>
          <a:bodyPr spcFirstLastPara="1" wrap="square" lIns="91425" tIns="91425" rIns="91425" bIns="91425" anchor="t" anchorCtr="0">
            <a:noAutofit/>
          </a:bodyPr>
          <a:lstStyle/>
          <a:p>
            <a:pPr marL="457200" lvl="0" indent="-374650" algn="l" rtl="0">
              <a:spcBef>
                <a:spcPts val="700"/>
              </a:spcBef>
              <a:spcAft>
                <a:spcPts val="0"/>
              </a:spcAft>
              <a:buClr>
                <a:srgbClr val="000000"/>
              </a:buClr>
              <a:buSzPts val="2300"/>
              <a:buFont typeface="Calibri"/>
              <a:buChar char="●"/>
            </a:pPr>
            <a:r>
              <a:rPr lang="en" sz="2300">
                <a:solidFill>
                  <a:srgbClr val="000000"/>
                </a:solidFill>
                <a:latin typeface="Calibri"/>
                <a:ea typeface="Calibri"/>
                <a:cs typeface="Calibri"/>
                <a:sym typeface="Calibri"/>
              </a:rPr>
              <a:t>Think about a gateway course that you are or will be teaching that is open to all (or almost all) students (either through corequisite support or direct placement).</a:t>
            </a:r>
            <a:endParaRPr sz="2300">
              <a:solidFill>
                <a:srgbClr val="000000"/>
              </a:solidFill>
              <a:latin typeface="Calibri"/>
              <a:ea typeface="Calibri"/>
              <a:cs typeface="Calibri"/>
              <a:sym typeface="Calibri"/>
            </a:endParaRPr>
          </a:p>
          <a:p>
            <a:pPr marL="457200" lvl="0" indent="0" algn="l" rtl="0">
              <a:spcBef>
                <a:spcPts val="700"/>
              </a:spcBef>
              <a:spcAft>
                <a:spcPts val="0"/>
              </a:spcAft>
              <a:buNone/>
            </a:pPr>
            <a:endParaRPr sz="2300">
              <a:solidFill>
                <a:srgbClr val="000000"/>
              </a:solidFill>
              <a:latin typeface="Calibri"/>
              <a:ea typeface="Calibri"/>
              <a:cs typeface="Calibri"/>
              <a:sym typeface="Calibri"/>
            </a:endParaRPr>
          </a:p>
          <a:p>
            <a:pPr marL="457200" lvl="0" indent="-374650" algn="l" rtl="0">
              <a:spcBef>
                <a:spcPts val="700"/>
              </a:spcBef>
              <a:spcAft>
                <a:spcPts val="0"/>
              </a:spcAft>
              <a:buClr>
                <a:srgbClr val="000000"/>
              </a:buClr>
              <a:buSzPts val="2300"/>
              <a:buFont typeface="Calibri"/>
              <a:buChar char="●"/>
            </a:pPr>
            <a:r>
              <a:rPr lang="en" sz="2300" b="1">
                <a:solidFill>
                  <a:srgbClr val="000000"/>
                </a:solidFill>
                <a:latin typeface="Calibri"/>
                <a:ea typeface="Calibri"/>
                <a:cs typeface="Calibri"/>
                <a:sym typeface="Calibri"/>
              </a:rPr>
              <a:t>What are your expectations about students and their learning?</a:t>
            </a:r>
            <a:endParaRPr sz="2300" b="1">
              <a:solidFill>
                <a:srgbClr val="000000"/>
              </a:solidFill>
              <a:latin typeface="Calibri"/>
              <a:ea typeface="Calibri"/>
              <a:cs typeface="Calibri"/>
              <a:sym typeface="Calibri"/>
            </a:endParaRPr>
          </a:p>
          <a:p>
            <a:pPr marL="457200" lvl="0" indent="0" algn="l" rtl="0">
              <a:spcBef>
                <a:spcPts val="700"/>
              </a:spcBef>
              <a:spcAft>
                <a:spcPts val="0"/>
              </a:spcAft>
              <a:buNone/>
            </a:pPr>
            <a:endParaRPr sz="2300" b="1">
              <a:solidFill>
                <a:srgbClr val="000000"/>
              </a:solidFill>
              <a:latin typeface="Calibri"/>
              <a:ea typeface="Calibri"/>
              <a:cs typeface="Calibri"/>
              <a:sym typeface="Calibri"/>
            </a:endParaRPr>
          </a:p>
          <a:p>
            <a:pPr marL="457200" lvl="0" indent="-374650" algn="l" rtl="0">
              <a:spcBef>
                <a:spcPts val="700"/>
              </a:spcBef>
              <a:spcAft>
                <a:spcPts val="0"/>
              </a:spcAft>
              <a:buClr>
                <a:srgbClr val="000000"/>
              </a:buClr>
              <a:buSzPts val="2300"/>
              <a:buFont typeface="Calibri"/>
              <a:buChar char="●"/>
            </a:pPr>
            <a:r>
              <a:rPr lang="en" sz="2300">
                <a:solidFill>
                  <a:srgbClr val="000000"/>
                </a:solidFill>
                <a:latin typeface="Calibri"/>
                <a:ea typeface="Calibri"/>
                <a:cs typeface="Calibri"/>
                <a:sym typeface="Calibri"/>
              </a:rPr>
              <a:t>Write one of your expectations on a piece of paper … </a:t>
            </a:r>
            <a:endParaRPr sz="2300">
              <a:solidFill>
                <a:srgbClr val="000000"/>
              </a:solidFill>
              <a:latin typeface="Calibri"/>
              <a:ea typeface="Calibri"/>
              <a:cs typeface="Calibri"/>
              <a:sym typeface="Calibri"/>
            </a:endParaRPr>
          </a:p>
        </p:txBody>
      </p:sp>
      <p:sp>
        <p:nvSpPr>
          <p:cNvPr id="101" name="Google Shape;101;g280c78d4cfc_0_10"/>
          <p:cNvSpPr txBox="1"/>
          <p:nvPr/>
        </p:nvSpPr>
        <p:spPr>
          <a:xfrm>
            <a:off x="6470425" y="4217500"/>
            <a:ext cx="2590500" cy="6237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700"/>
              </a:spcBef>
              <a:spcAft>
                <a:spcPts val="0"/>
              </a:spcAft>
              <a:buNone/>
            </a:pPr>
            <a:r>
              <a:rPr lang="en" sz="2300">
                <a:latin typeface="Calibri"/>
                <a:ea typeface="Calibri"/>
                <a:cs typeface="Calibri"/>
                <a:sym typeface="Calibri"/>
              </a:rPr>
              <a:t>snowball fight</a:t>
            </a:r>
            <a:endParaRPr sz="23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aeb6fe62a7_0_28"/>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00"/>
              <a:t>Expectations are Powerful</a:t>
            </a:r>
            <a:endParaRPr sz="3600"/>
          </a:p>
        </p:txBody>
      </p:sp>
      <p:sp>
        <p:nvSpPr>
          <p:cNvPr id="107" name="Google Shape;107;g2aeb6fe62a7_0_28"/>
          <p:cNvSpPr txBox="1">
            <a:spLocks noGrp="1"/>
          </p:cNvSpPr>
          <p:nvPr>
            <p:ph type="body" idx="1"/>
          </p:nvPr>
        </p:nvSpPr>
        <p:spPr>
          <a:xfrm>
            <a:off x="4572000" y="3157975"/>
            <a:ext cx="4365600" cy="179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u="sng">
                <a:solidFill>
                  <a:schemeClr val="hlink"/>
                </a:solidFill>
                <a:latin typeface="Calibri"/>
                <a:ea typeface="Calibri"/>
                <a:cs typeface="Calibri"/>
                <a:sym typeface="Calibri"/>
                <a:hlinkClick r:id="rId3"/>
              </a:rPr>
              <a:t>The Power of Expectations</a:t>
            </a:r>
            <a:r>
              <a:rPr lang="en" sz="2000" b="1">
                <a:solidFill>
                  <a:srgbClr val="000000"/>
                </a:solidFill>
                <a:latin typeface="Calibri"/>
                <a:ea typeface="Calibri"/>
                <a:cs typeface="Calibri"/>
                <a:sym typeface="Calibri"/>
              </a:rPr>
              <a:t>:</a:t>
            </a:r>
            <a:endParaRPr sz="2000" b="1">
              <a:solidFill>
                <a:srgbClr val="000000"/>
              </a:solidFill>
              <a:latin typeface="Calibri"/>
              <a:ea typeface="Calibri"/>
              <a:cs typeface="Calibri"/>
              <a:sym typeface="Calibri"/>
            </a:endParaRPr>
          </a:p>
          <a:p>
            <a:pPr marL="0" lvl="0" indent="0" algn="l" rtl="0">
              <a:spcBef>
                <a:spcPts val="0"/>
              </a:spcBef>
              <a:spcAft>
                <a:spcPts val="0"/>
              </a:spcAft>
              <a:buNone/>
            </a:pPr>
            <a:r>
              <a:rPr lang="en" sz="1800" b="1">
                <a:solidFill>
                  <a:srgbClr val="000000"/>
                </a:solidFill>
                <a:latin typeface="Calibri"/>
                <a:ea typeface="Calibri"/>
                <a:cs typeface="Calibri"/>
                <a:sym typeface="Calibri"/>
              </a:rPr>
              <a:t>Rats randomly assigned an “intelligent” label were almost 2x more likely to</a:t>
            </a:r>
            <a:endParaRPr sz="1800" b="1">
              <a:solidFill>
                <a:srgbClr val="000000"/>
              </a:solidFill>
              <a:latin typeface="Calibri"/>
              <a:ea typeface="Calibri"/>
              <a:cs typeface="Calibri"/>
              <a:sym typeface="Calibri"/>
            </a:endParaRPr>
          </a:p>
          <a:p>
            <a:pPr marL="0" lvl="0" indent="0" algn="l" rtl="0">
              <a:spcBef>
                <a:spcPts val="0"/>
              </a:spcBef>
              <a:spcAft>
                <a:spcPts val="0"/>
              </a:spcAft>
              <a:buNone/>
            </a:pPr>
            <a:r>
              <a:rPr lang="en" sz="1800" b="1">
                <a:solidFill>
                  <a:srgbClr val="000000"/>
                </a:solidFill>
                <a:latin typeface="Calibri"/>
                <a:ea typeface="Calibri"/>
                <a:cs typeface="Calibri"/>
                <a:sym typeface="Calibri"/>
              </a:rPr>
              <a:t>successfully complete the maze</a:t>
            </a:r>
            <a:r>
              <a:rPr lang="en" sz="2000" b="1">
                <a:solidFill>
                  <a:srgbClr val="000000"/>
                </a:solidFill>
                <a:latin typeface="Calibri"/>
                <a:ea typeface="Calibri"/>
                <a:cs typeface="Calibri"/>
                <a:sym typeface="Calibri"/>
              </a:rPr>
              <a:t> </a:t>
            </a:r>
            <a:endParaRPr sz="2000" b="1">
              <a:solidFill>
                <a:srgbClr val="000000"/>
              </a:solidFill>
              <a:latin typeface="Calibri"/>
              <a:ea typeface="Calibri"/>
              <a:cs typeface="Calibri"/>
              <a:sym typeface="Calibri"/>
            </a:endParaRPr>
          </a:p>
          <a:p>
            <a:pPr marL="0" lvl="0" indent="0" algn="l" rtl="0">
              <a:spcBef>
                <a:spcPts val="0"/>
              </a:spcBef>
              <a:spcAft>
                <a:spcPts val="0"/>
              </a:spcAft>
              <a:buNone/>
            </a:pPr>
            <a:r>
              <a:rPr lang="en" sz="1400">
                <a:solidFill>
                  <a:srgbClr val="000000"/>
                </a:solidFill>
                <a:latin typeface="Calibri"/>
                <a:ea typeface="Calibri"/>
                <a:cs typeface="Calibri"/>
                <a:sym typeface="Calibri"/>
              </a:rPr>
              <a:t>Rosenthal &amp; Fode (1963) </a:t>
            </a:r>
            <a:endParaRPr sz="1400">
              <a:solidFill>
                <a:srgbClr val="000000"/>
              </a:solidFill>
              <a:latin typeface="Calibri"/>
              <a:ea typeface="Calibri"/>
              <a:cs typeface="Calibri"/>
              <a:sym typeface="Calibri"/>
            </a:endParaRPr>
          </a:p>
        </p:txBody>
      </p:sp>
      <p:pic>
        <p:nvPicPr>
          <p:cNvPr id="108" name="Google Shape;108;g2aeb6fe62a7_0_28"/>
          <p:cNvPicPr preferRelativeResize="0"/>
          <p:nvPr/>
        </p:nvPicPr>
        <p:blipFill>
          <a:blip r:embed="rId4">
            <a:alphaModFix/>
          </a:blip>
          <a:stretch>
            <a:fillRect/>
          </a:stretch>
        </p:blipFill>
        <p:spPr>
          <a:xfrm>
            <a:off x="4127075" y="76200"/>
            <a:ext cx="5467551" cy="30056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aeb6fe62a7_0_23"/>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600"/>
              <a:t>Teacher Expectations are Powerful</a:t>
            </a:r>
            <a:endParaRPr sz="3600"/>
          </a:p>
        </p:txBody>
      </p:sp>
      <p:sp>
        <p:nvSpPr>
          <p:cNvPr id="114" name="Google Shape;114;g2aeb6fe62a7_0_23"/>
          <p:cNvSpPr txBox="1">
            <a:spLocks noGrp="1"/>
          </p:cNvSpPr>
          <p:nvPr>
            <p:ph type="body" idx="4294967295"/>
          </p:nvPr>
        </p:nvSpPr>
        <p:spPr>
          <a:xfrm>
            <a:off x="111950" y="1308750"/>
            <a:ext cx="8925900" cy="37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00"/>
                </a:solidFill>
                <a:highlight>
                  <a:srgbClr val="F5F5F5"/>
                </a:highlight>
                <a:latin typeface="Calibri"/>
                <a:ea typeface="Calibri"/>
                <a:cs typeface="Calibri"/>
                <a:sym typeface="Calibri"/>
              </a:rPr>
              <a:t>Study of 150 STEM faculty with growth vs. fixed mindsets about intelligence. ​</a:t>
            </a:r>
            <a:endParaRPr sz="2000">
              <a:solidFill>
                <a:srgbClr val="000000"/>
              </a:solidFill>
              <a:highlight>
                <a:srgbClr val="F5F5F5"/>
              </a:highlight>
              <a:latin typeface="Calibri"/>
              <a:ea typeface="Calibri"/>
              <a:cs typeface="Calibri"/>
              <a:sym typeface="Calibri"/>
            </a:endParaRPr>
          </a:p>
          <a:p>
            <a:pPr marL="457200" lvl="0" indent="0" algn="l" rtl="0">
              <a:spcBef>
                <a:spcPts val="1000"/>
              </a:spcBef>
              <a:spcAft>
                <a:spcPts val="0"/>
              </a:spcAft>
              <a:buNone/>
            </a:pPr>
            <a:r>
              <a:rPr lang="en" sz="1800">
                <a:solidFill>
                  <a:srgbClr val="000000"/>
                </a:solidFill>
                <a:highlight>
                  <a:srgbClr val="F5F5F5"/>
                </a:highlight>
                <a:latin typeface="Calibri"/>
                <a:ea typeface="Calibri"/>
                <a:cs typeface="Calibri"/>
                <a:sym typeface="Calibri"/>
              </a:rPr>
              <a:t>​</a:t>
            </a:r>
            <a:r>
              <a:rPr lang="en" sz="1800">
                <a:solidFill>
                  <a:srgbClr val="C0504D"/>
                </a:solidFill>
                <a:highlight>
                  <a:srgbClr val="F5F5F5"/>
                </a:highlight>
                <a:latin typeface="Calibri"/>
                <a:ea typeface="Calibri"/>
                <a:cs typeface="Calibri"/>
                <a:sym typeface="Calibri"/>
              </a:rPr>
              <a:t>“To be honest, students have a certain amount of intelligence and they really can’t do much to change it.”​</a:t>
            </a:r>
            <a:endParaRPr sz="1800">
              <a:solidFill>
                <a:srgbClr val="C0504D"/>
              </a:solidFill>
              <a:highlight>
                <a:srgbClr val="F5F5F5"/>
              </a:highlight>
              <a:latin typeface="Calibri"/>
              <a:ea typeface="Calibri"/>
              <a:cs typeface="Calibri"/>
              <a:sym typeface="Calibri"/>
            </a:endParaRPr>
          </a:p>
          <a:p>
            <a:pPr marL="0" lvl="0" indent="0" algn="l" rtl="0">
              <a:spcBef>
                <a:spcPts val="1000"/>
              </a:spcBef>
              <a:spcAft>
                <a:spcPts val="0"/>
              </a:spcAft>
              <a:buNone/>
            </a:pPr>
            <a:r>
              <a:rPr lang="en" sz="2000">
                <a:solidFill>
                  <a:srgbClr val="000000"/>
                </a:solidFill>
                <a:highlight>
                  <a:srgbClr val="F5F5F5"/>
                </a:highlight>
                <a:latin typeface="Calibri"/>
                <a:ea typeface="Calibri"/>
                <a:cs typeface="Calibri"/>
                <a:sym typeface="Calibri"/>
              </a:rPr>
              <a:t>When faculty who espoused a fixed-mindset view, students had lower course grades, and racial equity gaps were twice as large as in classes where faculty believe intelligence can be grown. Students also reported lower motivation in class.​</a:t>
            </a:r>
            <a:endParaRPr sz="1800">
              <a:solidFill>
                <a:srgbClr val="000000"/>
              </a:solidFill>
              <a:highlight>
                <a:srgbClr val="F5F5F5"/>
              </a:highlight>
              <a:latin typeface="Calibri"/>
              <a:ea typeface="Calibri"/>
              <a:cs typeface="Calibri"/>
              <a:sym typeface="Calibri"/>
            </a:endParaRPr>
          </a:p>
          <a:p>
            <a:pPr marL="0" lvl="0" indent="0" algn="l" rtl="0">
              <a:spcBef>
                <a:spcPts val="1000"/>
              </a:spcBef>
              <a:spcAft>
                <a:spcPts val="1000"/>
              </a:spcAft>
              <a:buNone/>
            </a:pPr>
            <a:r>
              <a:rPr lang="en" sz="2000">
                <a:solidFill>
                  <a:srgbClr val="000000"/>
                </a:solidFill>
                <a:highlight>
                  <a:srgbClr val="F5F5F5"/>
                </a:highlight>
                <a:latin typeface="Calibri"/>
                <a:ea typeface="Calibri"/>
                <a:cs typeface="Calibri"/>
                <a:sym typeface="Calibri"/>
              </a:rPr>
              <a:t>Faculty mindset was a more powerful predictor of student performance than any other faculty characteristic (gender, race/ethnicity, age, teaching experience, tenure status).​									    </a:t>
            </a:r>
            <a:r>
              <a:rPr lang="en" sz="1800" u="sng">
                <a:solidFill>
                  <a:srgbClr val="0000FF"/>
                </a:solidFill>
                <a:highlight>
                  <a:srgbClr val="F5F5F5"/>
                </a:highlight>
                <a:latin typeface="Calibri"/>
                <a:ea typeface="Calibri"/>
                <a:cs typeface="Calibri"/>
                <a:sym typeface="Calibri"/>
                <a:hlinkClick r:id="rId3">
                  <a:extLst>
                    <a:ext uri="{A12FA001-AC4F-418D-AE19-62706E023703}">
                      <ahyp:hlinkClr xmlns:ahyp="http://schemas.microsoft.com/office/drawing/2018/hyperlinkcolor" val="tx"/>
                    </a:ext>
                  </a:extLst>
                </a:hlinkClick>
              </a:rPr>
              <a:t>Canning, Muenks, Green, Murphy (2019)</a:t>
            </a:r>
            <a:r>
              <a:rPr lang="en" sz="1800">
                <a:solidFill>
                  <a:srgbClr val="000000"/>
                </a:solidFill>
                <a:highlight>
                  <a:srgbClr val="F5F5F5"/>
                </a:highlight>
                <a:latin typeface="Calibri"/>
                <a:ea typeface="Calibri"/>
                <a:cs typeface="Calibri"/>
                <a:sym typeface="Calibri"/>
              </a:rPr>
              <a:t>​</a:t>
            </a:r>
            <a:endParaRPr sz="2000">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aa8d098-e3df-4722-995c-7cb19f7cf4c0" xsi:nil="true"/>
    <lcf76f155ced4ddcb4097134ff3c332f xmlns="feb517c0-2246-45d3-8aca-d499e4f369c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A58A8E7360C94AB1CB08B2BA2B6D1D" ma:contentTypeVersion="13" ma:contentTypeDescription="Create a new document." ma:contentTypeScope="" ma:versionID="84ab6e0110175816cf1423e754ae55df">
  <xsd:schema xmlns:xsd="http://www.w3.org/2001/XMLSchema" xmlns:xs="http://www.w3.org/2001/XMLSchema" xmlns:p="http://schemas.microsoft.com/office/2006/metadata/properties" xmlns:ns2="feb517c0-2246-45d3-8aca-d499e4f369cc" xmlns:ns3="faa8d098-e3df-4722-995c-7cb19f7cf4c0" targetNamespace="http://schemas.microsoft.com/office/2006/metadata/properties" ma:root="true" ma:fieldsID="d69d1632f1bd186244aab2168c0082aa" ns2:_="" ns3:_="">
    <xsd:import namespace="feb517c0-2246-45d3-8aca-d499e4f369cc"/>
    <xsd:import namespace="faa8d098-e3df-4722-995c-7cb19f7cf4c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b517c0-2246-45d3-8aca-d499e4f369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a73a218-6032-4b43-b4af-c84c0049d5f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8d098-e3df-4722-995c-7cb19f7cf4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1c019e2-003a-45ee-b341-f266ceba547e}" ma:internalName="TaxCatchAll" ma:showField="CatchAllData" ma:web="faa8d098-e3df-4722-995c-7cb19f7cf4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4ACE97-EB67-43DA-9964-B2F7D77C4557}">
  <ds:schemaRefs>
    <ds:schemaRef ds:uri="http://schemas.microsoft.com/sharepoint/v3/contenttype/forms"/>
  </ds:schemaRefs>
</ds:datastoreItem>
</file>

<file path=customXml/itemProps2.xml><?xml version="1.0" encoding="utf-8"?>
<ds:datastoreItem xmlns:ds="http://schemas.openxmlformats.org/officeDocument/2006/customXml" ds:itemID="{A5F5F617-A99A-4818-B54C-BD832C1B66A2}">
  <ds:schemaRefs>
    <ds:schemaRef ds:uri="http://schemas.microsoft.com/office/2006/metadata/properties"/>
    <ds:schemaRef ds:uri="http://schemas.microsoft.com/office/infopath/2007/PartnerControls"/>
    <ds:schemaRef ds:uri="faa8d098-e3df-4722-995c-7cb19f7cf4c0"/>
    <ds:schemaRef ds:uri="feb517c0-2246-45d3-8aca-d499e4f369cc"/>
  </ds:schemaRefs>
</ds:datastoreItem>
</file>

<file path=customXml/itemProps3.xml><?xml version="1.0" encoding="utf-8"?>
<ds:datastoreItem xmlns:ds="http://schemas.openxmlformats.org/officeDocument/2006/customXml" ds:itemID="{C4894626-6D92-439F-9224-CCAF395F8E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b517c0-2246-45d3-8aca-d499e4f369cc"/>
    <ds:schemaRef ds:uri="faa8d098-e3df-4722-995c-7cb19f7cf4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1879</Words>
  <Application>Microsoft Office PowerPoint</Application>
  <PresentationFormat>On-screen Show (16:9)</PresentationFormat>
  <Paragraphs>269</Paragraphs>
  <Slides>42</Slides>
  <Notes>42</Notes>
  <HiddenSlides>1</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Paradigm</vt:lpstr>
      <vt:lpstr>Learning Mindsets &amp; Classroom Strategies for Success</vt:lpstr>
      <vt:lpstr>Agenda</vt:lpstr>
      <vt:lpstr>Ice Breaker</vt:lpstr>
      <vt:lpstr>Ice Breaker - Speed Dating</vt:lpstr>
      <vt:lpstr>Ice Breaker</vt:lpstr>
      <vt:lpstr>Learning Mindset Research</vt:lpstr>
      <vt:lpstr>Learning Mindset - Research</vt:lpstr>
      <vt:lpstr>Expectations are Powerful</vt:lpstr>
      <vt:lpstr>Teacher Expectations are Powerful</vt:lpstr>
      <vt:lpstr>Teacher Expectations are Powerful</vt:lpstr>
      <vt:lpstr>Attending to the Affective Domain</vt:lpstr>
      <vt:lpstr>Attending to the Affective Domain</vt:lpstr>
      <vt:lpstr>Attending to the Affective Domain</vt:lpstr>
      <vt:lpstr>Attending to the Affective Domain</vt:lpstr>
      <vt:lpstr>Attending to the Affective Domain</vt:lpstr>
      <vt:lpstr>Attending to the Affective Domain</vt:lpstr>
      <vt:lpstr>Research</vt:lpstr>
      <vt:lpstr>More Research</vt:lpstr>
      <vt:lpstr>Milestone Research</vt:lpstr>
      <vt:lpstr>Milestone Research</vt:lpstr>
      <vt:lpstr>Milestone Research</vt:lpstr>
      <vt:lpstr>Cuyamaca College - for context</vt:lpstr>
      <vt:lpstr>Cuyamaca College Structure</vt:lpstr>
      <vt:lpstr>Learning Mindset in the Classroom</vt:lpstr>
      <vt:lpstr>Learning Mindset in the Classroom</vt:lpstr>
      <vt:lpstr>A Sample of Classroom Activities</vt:lpstr>
      <vt:lpstr>Making the Classroom  Activity-Based and Student-Centered</vt:lpstr>
      <vt:lpstr>Paradigm Shift in Teaching &amp; Learning</vt:lpstr>
      <vt:lpstr>Cultural Shifts</vt:lpstr>
      <vt:lpstr>Troubleshooting</vt:lpstr>
      <vt:lpstr>Strategies</vt:lpstr>
      <vt:lpstr>Troubleshooting continued</vt:lpstr>
      <vt:lpstr>Ideas from Cuyamaca</vt:lpstr>
      <vt:lpstr>Continuous Quality Improvement</vt:lpstr>
      <vt:lpstr>Research &amp; Change</vt:lpstr>
      <vt:lpstr>Research &amp; Change</vt:lpstr>
      <vt:lpstr>Research &amp; Change</vt:lpstr>
      <vt:lpstr>Questions?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Mindsets &amp; Classroom Strategies for Success</dc:title>
  <dc:creator>Tammi Marshall</dc:creator>
  <cp:lastModifiedBy>Tammi Marshall</cp:lastModifiedBy>
  <cp:revision>8</cp:revision>
  <dcterms:modified xsi:type="dcterms:W3CDTF">2024-02-02T14:15:55Z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0x010100F0A58A8E7360C94AB1CB08B2BA2B6D1D</vt:lpwstr>
  </property>
  <property fmtid="{D5CDD505-2E9C-101B-9397-08002B2CF9AE}" pid="3" name="MediaServiceImageTags">
    <vt:lpwstr/>
  </property>
</Properties>
</file>