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Lato" panose="020F0502020204030203" pitchFamily="34" charset="0"/>
      <p:regular r:id="rId29"/>
      <p:bold r:id="rId30"/>
      <p:italic r:id="rId31"/>
      <p:boldItalic r:id="rId32"/>
    </p:embeddedFont>
    <p:embeddedFont>
      <p:font typeface="Lato Black" panose="020F0502020204030204" pitchFamily="34" charset="0"/>
      <p:bold r:id="rId33"/>
      <p:italic r:id="rId34"/>
      <p:boldItalic r:id="rId35"/>
    </p:embeddedFont>
    <p:embeddedFont>
      <p:font typeface="Lato Light" panose="020F03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TU2dnbR5ZMWOSFLOBxYWh1/Qr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2F0EC4-A176-4D23-9A0D-7609201CF418}">
  <a:tblStyle styleId="{7D2F0EC4-A176-4D23-9A0D-7609201CF418}"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0F0F0"/>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p:cViewPr varScale="1">
        <p:scale>
          <a:sx n="134" d="100"/>
          <a:sy n="134" d="100"/>
        </p:scale>
        <p:origin x="2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customschemas.google.com/relationships/presentationmetadata" Target="metadata"/><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Slides 1 – 13 = 15 min</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Will use Mentimeter to create a word cloud through participant engagement.</a:t>
            </a:r>
            <a:endParaRPr/>
          </a:p>
          <a:p>
            <a:pPr marL="0" lvl="0" indent="0" algn="l" rtl="0">
              <a:spcBef>
                <a:spcPts val="0"/>
              </a:spcBef>
              <a:spcAft>
                <a:spcPts val="0"/>
              </a:spcAft>
              <a:buNone/>
            </a:pPr>
            <a:endParaRPr/>
          </a:p>
        </p:txBody>
      </p:sp>
      <p:sp>
        <p:nvSpPr>
          <p:cNvPr id="197" name="Google Shape;19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Ideas I expect to see generated.</a:t>
            </a:r>
            <a:endParaRPr/>
          </a:p>
        </p:txBody>
      </p:sp>
      <p:sp>
        <p:nvSpPr>
          <p:cNvPr id="204" name="Google Shape;20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5 min</a:t>
            </a:r>
            <a:endParaRPr/>
          </a:p>
        </p:txBody>
      </p:sp>
      <p:sp>
        <p:nvSpPr>
          <p:cNvPr id="232" name="Google Shape;23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Will use Mentimeter to document ideas through participant engagement.</a:t>
            </a:r>
            <a:endParaRPr/>
          </a:p>
          <a:p>
            <a:pPr marL="0" marR="0" lvl="0" indent="0" algn="l" rtl="0">
              <a:lnSpc>
                <a:spcPct val="100000"/>
              </a:lnSpc>
              <a:spcBef>
                <a:spcPts val="0"/>
              </a:spcBef>
              <a:spcAft>
                <a:spcPts val="0"/>
              </a:spcAft>
              <a:buClr>
                <a:schemeClr val="dk1"/>
              </a:buClr>
              <a:buSzPts val="1200"/>
              <a:buFont typeface="Arial"/>
              <a:buNone/>
            </a:pPr>
            <a:r>
              <a:rPr lang="en-US"/>
              <a:t>10 min</a:t>
            </a:r>
            <a:endParaRPr/>
          </a:p>
          <a:p>
            <a:pPr marL="0" lvl="0" indent="0" algn="l" rtl="0">
              <a:spcBef>
                <a:spcPts val="0"/>
              </a:spcBef>
              <a:spcAft>
                <a:spcPts val="0"/>
              </a:spcAft>
              <a:buNone/>
            </a:pPr>
            <a:endParaRPr/>
          </a:p>
        </p:txBody>
      </p:sp>
      <p:sp>
        <p:nvSpPr>
          <p:cNvPr id="240" name="Google Shape;24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Some ideas…can skip this slide if people generate a lot of similar ideas.</a:t>
            </a:r>
            <a:endParaRPr/>
          </a:p>
        </p:txBody>
      </p:sp>
      <p:sp>
        <p:nvSpPr>
          <p:cNvPr id="254" name="Google Shape;25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10 min.</a:t>
            </a:r>
            <a:endParaRPr/>
          </a:p>
        </p:txBody>
      </p:sp>
      <p:sp>
        <p:nvSpPr>
          <p:cNvPr id="274" name="Google Shape;27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10 min.</a:t>
            </a:r>
            <a:endParaRPr/>
          </a:p>
        </p:txBody>
      </p:sp>
      <p:sp>
        <p:nvSpPr>
          <p:cNvPr id="282" name="Google Shape;28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10 min.</a:t>
            </a:r>
            <a:endParaRPr/>
          </a:p>
        </p:txBody>
      </p:sp>
      <p:sp>
        <p:nvSpPr>
          <p:cNvPr id="290" name="Google Shape;29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Will use Mentimeter to document ideas through participant engagement.</a:t>
            </a:r>
            <a:endParaRPr/>
          </a:p>
          <a:p>
            <a:pPr marL="0" marR="0" lvl="0" indent="0" algn="l" rtl="0">
              <a:lnSpc>
                <a:spcPct val="100000"/>
              </a:lnSpc>
              <a:spcBef>
                <a:spcPts val="0"/>
              </a:spcBef>
              <a:spcAft>
                <a:spcPts val="0"/>
              </a:spcAft>
              <a:buClr>
                <a:schemeClr val="dk1"/>
              </a:buClr>
              <a:buSzPts val="1200"/>
              <a:buFont typeface="Arial"/>
              <a:buNone/>
            </a:pPr>
            <a:r>
              <a:rPr lang="en-US"/>
              <a:t>15 min</a:t>
            </a:r>
            <a:endParaRPr/>
          </a:p>
          <a:p>
            <a:pPr marL="0" lvl="0" indent="0" algn="l" rtl="0">
              <a:spcBef>
                <a:spcPts val="0"/>
              </a:spcBef>
              <a:spcAft>
                <a:spcPts val="0"/>
              </a:spcAft>
              <a:buNone/>
            </a:pPr>
            <a:endParaRPr/>
          </a:p>
        </p:txBody>
      </p:sp>
      <p:sp>
        <p:nvSpPr>
          <p:cNvPr id="298" name="Google Shape;29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Some ideas…can skip this slide if people generate a lot of similar ideas.</a:t>
            </a:r>
            <a:endParaRPr/>
          </a:p>
          <a:p>
            <a:pPr marL="0" lvl="0" indent="0" algn="l" rtl="0">
              <a:spcBef>
                <a:spcPts val="0"/>
              </a:spcBef>
              <a:spcAft>
                <a:spcPts val="0"/>
              </a:spcAft>
              <a:buNone/>
            </a:pPr>
            <a:endParaRPr/>
          </a:p>
        </p:txBody>
      </p:sp>
      <p:sp>
        <p:nvSpPr>
          <p:cNvPr id="312" name="Google Shape;31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Connecting the guiding questions…probably won’t need this visual.</a:t>
            </a:r>
            <a:endParaRPr/>
          </a:p>
        </p:txBody>
      </p:sp>
      <p:sp>
        <p:nvSpPr>
          <p:cNvPr id="325" name="Google Shape;32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Briefly share collaborative process with a few tips and recommendations for institution-wide and cross-sector collaboration. This is really a whole session.</a:t>
            </a:r>
            <a:endParaRPr/>
          </a:p>
          <a:p>
            <a:pPr marL="0" lvl="0" indent="0" algn="l" rtl="0">
              <a:spcBef>
                <a:spcPts val="0"/>
              </a:spcBef>
              <a:spcAft>
                <a:spcPts val="0"/>
              </a:spcAft>
              <a:buNone/>
            </a:pPr>
            <a:r>
              <a:rPr lang="en-US"/>
              <a:t>5 min</a:t>
            </a:r>
            <a:endParaRPr/>
          </a:p>
        </p:txBody>
      </p:sp>
      <p:sp>
        <p:nvSpPr>
          <p:cNvPr id="350" name="Google Shape;35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 might be using Sova’s driver diagrams or some other tool to create the action plans and continuous improvement cycles. This is one tool I’ve used that was easy, but it’s just an example.</a:t>
            </a:r>
            <a:endParaRPr/>
          </a:p>
          <a:p>
            <a:pPr marL="0" lvl="0" indent="0" algn="l" rtl="0">
              <a:spcBef>
                <a:spcPts val="0"/>
              </a:spcBef>
              <a:spcAft>
                <a:spcPts val="0"/>
              </a:spcAft>
              <a:buNone/>
            </a:pPr>
            <a:r>
              <a:rPr lang="en-US"/>
              <a:t>5 min</a:t>
            </a:r>
            <a:endParaRPr/>
          </a:p>
        </p:txBody>
      </p:sp>
      <p:sp>
        <p:nvSpPr>
          <p:cNvPr id="392" name="Google Shape;39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5 min to wrap up.</a:t>
            </a:r>
            <a:endParaRPr/>
          </a:p>
        </p:txBody>
      </p:sp>
      <p:sp>
        <p:nvSpPr>
          <p:cNvPr id="424" name="Google Shape;42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Professional background.</a:t>
            </a:r>
            <a:endParaRPr/>
          </a:p>
        </p:txBody>
      </p:sp>
      <p:sp>
        <p:nvSpPr>
          <p:cNvPr id="108" name="Google Shape;1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Unmet need is a datapoint we can know to help us identify students who may need additional supports to complete their degree. They also may be eligible for some public benefits that could help reduce their overall unmet need.</a:t>
            </a:r>
            <a:endParaRPr/>
          </a:p>
        </p:txBody>
      </p:sp>
      <p:sp>
        <p:nvSpPr>
          <p:cNvPr id="127" name="Google Shape;12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149" name="Google Shape;14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Will use Mentimeter to create a word cloud through participant engagement.</a:t>
            </a:r>
            <a:endParaRPr/>
          </a:p>
        </p:txBody>
      </p:sp>
      <p:sp>
        <p:nvSpPr>
          <p:cNvPr id="177" name="Google Shape;17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Ideas I expect to see generated.</a:t>
            </a:r>
            <a:endParaRPr/>
          </a:p>
        </p:txBody>
      </p:sp>
      <p:sp>
        <p:nvSpPr>
          <p:cNvPr id="184" name="Google Shape;18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a:spLocks noGrp="1"/>
          </p:cNvSpPr>
          <p:nvPr>
            <p:ph type="pic" idx="2"/>
          </p:nvPr>
        </p:nvSpPr>
        <p:spPr>
          <a:xfrm>
            <a:off x="5183188" y="987425"/>
            <a:ext cx="6172200" cy="4873625"/>
          </a:xfrm>
          <a:prstGeom prst="rect">
            <a:avLst/>
          </a:prstGeom>
          <a:noFill/>
          <a:ln>
            <a:noFill/>
          </a:ln>
        </p:spPr>
      </p:sp>
      <p:sp>
        <p:nvSpPr>
          <p:cNvPr id="68" name="Google Shape;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
          <p:cNvSpPr/>
          <p:nvPr/>
        </p:nvSpPr>
        <p:spPr>
          <a:xfrm>
            <a:off x="-2" y="0"/>
            <a:ext cx="1219200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0" name="Google Shape;90;p1"/>
          <p:cNvSpPr/>
          <p:nvPr/>
        </p:nvSpPr>
        <p:spPr>
          <a:xfrm flipH="1">
            <a:off x="-1" y="5282344"/>
            <a:ext cx="12191998" cy="1590742"/>
          </a:xfrm>
          <a:prstGeom prst="rect">
            <a:avLst/>
          </a:prstGeom>
          <a:gradFill>
            <a:gsLst>
              <a:gs pos="0">
                <a:srgbClr val="000000">
                  <a:alpha val="95686"/>
                </a:srgbClr>
              </a:gs>
              <a:gs pos="34000">
                <a:srgbClr val="000000">
                  <a:alpha val="95686"/>
                </a:srgbClr>
              </a:gs>
              <a:gs pos="100000">
                <a:schemeClr val="accent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 name="Google Shape;91;p1"/>
          <p:cNvSpPr/>
          <p:nvPr/>
        </p:nvSpPr>
        <p:spPr>
          <a:xfrm flipH="1">
            <a:off x="-4" y="5282344"/>
            <a:ext cx="8115300" cy="1590742"/>
          </a:xfrm>
          <a:prstGeom prst="rect">
            <a:avLst/>
          </a:prstGeom>
          <a:gradFill>
            <a:gsLst>
              <a:gs pos="0">
                <a:srgbClr val="2F5496">
                  <a:alpha val="58823"/>
                </a:srgbClr>
              </a:gs>
              <a:gs pos="28000">
                <a:srgbClr val="2F5496">
                  <a:alpha val="58823"/>
                </a:srgbClr>
              </a:gs>
              <a:gs pos="100000">
                <a:srgbClr val="000000">
                  <a:alpha val="69803"/>
                </a:srgbClr>
              </a:gs>
            </a:gsLst>
            <a:lin ang="11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2" name="Google Shape;92;p1"/>
          <p:cNvSpPr/>
          <p:nvPr/>
        </p:nvSpPr>
        <p:spPr>
          <a:xfrm flipH="1">
            <a:off x="-4" y="5282344"/>
            <a:ext cx="12191998" cy="1590742"/>
          </a:xfrm>
          <a:prstGeom prst="rect">
            <a:avLst/>
          </a:prstGeom>
          <a:gradFill>
            <a:gsLst>
              <a:gs pos="0">
                <a:srgbClr val="000000">
                  <a:alpha val="71764"/>
                </a:srgbClr>
              </a:gs>
              <a:gs pos="100000">
                <a:srgbClr val="4472C4">
                  <a:alpha val="0"/>
                </a:srgbClr>
              </a:gs>
            </a:gsLst>
            <a:lin ang="15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3" name="Google Shape;93;p1"/>
          <p:cNvSpPr txBox="1">
            <a:spLocks noGrp="1"/>
          </p:cNvSpPr>
          <p:nvPr>
            <p:ph type="ctrTitle"/>
          </p:nvPr>
        </p:nvSpPr>
        <p:spPr>
          <a:xfrm>
            <a:off x="299400" y="5490572"/>
            <a:ext cx="7745642" cy="115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Lato"/>
              <a:buNone/>
            </a:pPr>
            <a:r>
              <a:rPr lang="en-US" sz="3200">
                <a:solidFill>
                  <a:srgbClr val="FFFFFF"/>
                </a:solidFill>
                <a:latin typeface="Lato"/>
                <a:ea typeface="Lato"/>
                <a:cs typeface="Lato"/>
                <a:sym typeface="Lato"/>
              </a:rPr>
              <a:t>If it’s that important, can we guarantee it?</a:t>
            </a:r>
            <a:br>
              <a:rPr lang="en-US" sz="3200">
                <a:solidFill>
                  <a:srgbClr val="FFFFFF"/>
                </a:solidFill>
                <a:latin typeface="Lato"/>
                <a:ea typeface="Lato"/>
                <a:cs typeface="Lato"/>
                <a:sym typeface="Lato"/>
              </a:rPr>
            </a:br>
            <a:r>
              <a:rPr lang="en-US" sz="3200">
                <a:solidFill>
                  <a:srgbClr val="FFFFFF"/>
                </a:solidFill>
                <a:latin typeface="Lato Light"/>
                <a:ea typeface="Lato Light"/>
                <a:cs typeface="Lato Light"/>
                <a:sym typeface="Lato Light"/>
              </a:rPr>
              <a:t>Work-based learning for all students.</a:t>
            </a:r>
            <a:endParaRPr/>
          </a:p>
        </p:txBody>
      </p:sp>
      <p:sp>
        <p:nvSpPr>
          <p:cNvPr id="94" name="Google Shape;94;p1"/>
          <p:cNvSpPr txBox="1">
            <a:spLocks noGrp="1"/>
          </p:cNvSpPr>
          <p:nvPr>
            <p:ph type="subTitle" idx="1"/>
          </p:nvPr>
        </p:nvSpPr>
        <p:spPr>
          <a:xfrm>
            <a:off x="8610760" y="5640909"/>
            <a:ext cx="3164752" cy="8736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000"/>
              <a:buNone/>
            </a:pPr>
            <a:r>
              <a:rPr lang="en-US" sz="2000">
                <a:solidFill>
                  <a:srgbClr val="FFFFFF"/>
                </a:solidFill>
                <a:latin typeface="Lato"/>
                <a:ea typeface="Lato"/>
                <a:cs typeface="Lato"/>
                <a:sym typeface="Lato"/>
              </a:rPr>
              <a:t>Dr. Lilly Massa-McKinley</a:t>
            </a:r>
            <a:endParaRPr/>
          </a:p>
          <a:p>
            <a:pPr marL="0" lvl="0" indent="0" algn="l" rtl="0">
              <a:lnSpc>
                <a:spcPct val="90000"/>
              </a:lnSpc>
              <a:spcBef>
                <a:spcPts val="1000"/>
              </a:spcBef>
              <a:spcAft>
                <a:spcPts val="0"/>
              </a:spcAft>
              <a:buClr>
                <a:srgbClr val="FFFFFF"/>
              </a:buClr>
              <a:buSzPts val="2000"/>
              <a:buNone/>
            </a:pPr>
            <a:r>
              <a:rPr lang="en-US" sz="2000">
                <a:solidFill>
                  <a:srgbClr val="FFFFFF"/>
                </a:solidFill>
                <a:latin typeface="Lato"/>
                <a:ea typeface="Lato"/>
                <a:cs typeface="Lato"/>
                <a:sym typeface="Lato"/>
              </a:rPr>
              <a:t>February 7 &amp; 8, 2024</a:t>
            </a:r>
            <a:endParaRPr/>
          </a:p>
        </p:txBody>
      </p:sp>
      <p:pic>
        <p:nvPicPr>
          <p:cNvPr id="95" name="Google Shape;95;p1" descr="Table&#10;&#10;Description automatically generated"/>
          <p:cNvPicPr preferRelativeResize="0"/>
          <p:nvPr/>
        </p:nvPicPr>
        <p:blipFill rotWithShape="1">
          <a:blip r:embed="rId3">
            <a:alphaModFix/>
          </a:blip>
          <a:srcRect/>
          <a:stretch/>
        </p:blipFill>
        <p:spPr>
          <a:xfrm>
            <a:off x="1672408" y="170080"/>
            <a:ext cx="8847174" cy="5112264"/>
          </a:xfrm>
          <a:prstGeom prst="rect">
            <a:avLst/>
          </a:prstGeom>
          <a:noFill/>
          <a:ln>
            <a:noFill/>
          </a:ln>
        </p:spPr>
      </p:pic>
      <p:sp>
        <p:nvSpPr>
          <p:cNvPr id="96" name="Google Shape;96;p1"/>
          <p:cNvSpPr/>
          <p:nvPr/>
        </p:nvSpPr>
        <p:spPr>
          <a:xfrm>
            <a:off x="9688945" y="4913745"/>
            <a:ext cx="323273" cy="242289"/>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1"/>
          <p:cNvSpPr/>
          <p:nvPr/>
        </p:nvSpPr>
        <p:spPr>
          <a:xfrm>
            <a:off x="7977930" y="3087149"/>
            <a:ext cx="293615" cy="316684"/>
          </a:xfrm>
          <a:prstGeom prst="star5">
            <a:avLst>
              <a:gd name="adj" fmla="val 19098"/>
              <a:gd name="hf" fmla="val 105146"/>
              <a:gd name="vf" fmla="val 110557"/>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33A57"/>
              </a:buClr>
              <a:buSzPts val="6000"/>
              <a:buFont typeface="Lato"/>
              <a:buNone/>
            </a:pPr>
            <a:r>
              <a:rPr lang="en-US">
                <a:solidFill>
                  <a:srgbClr val="133A57"/>
                </a:solidFill>
                <a:latin typeface="Lato"/>
                <a:ea typeface="Lato"/>
                <a:cs typeface="Lato"/>
                <a:sym typeface="Lato"/>
              </a:rPr>
              <a:t>What situations could make it difficult to participate in work-based learning?</a:t>
            </a:r>
            <a:endParaRPr/>
          </a:p>
        </p:txBody>
      </p:sp>
      <p:pic>
        <p:nvPicPr>
          <p:cNvPr id="200" name="Google Shape;200;p10" descr="A black and white triangle with a blue background&#10;&#10;Description automatically generated"/>
          <p:cNvPicPr preferRelativeResize="0"/>
          <p:nvPr/>
        </p:nvPicPr>
        <p:blipFill rotWithShape="1">
          <a:blip r:embed="rId3">
            <a:alphaModFix/>
          </a:blip>
          <a:srcRect/>
          <a:stretch/>
        </p:blipFill>
        <p:spPr>
          <a:xfrm>
            <a:off x="10187030" y="1"/>
            <a:ext cx="2004970" cy="20049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05"/>
        <p:cNvGrpSpPr/>
        <p:nvPr/>
      </p:nvGrpSpPr>
      <p:grpSpPr>
        <a:xfrm>
          <a:off x="0" y="0"/>
          <a:ext cx="0" cy="0"/>
          <a:chOff x="0" y="0"/>
          <a:chExt cx="0" cy="0"/>
        </a:xfrm>
      </p:grpSpPr>
      <p:sp>
        <p:nvSpPr>
          <p:cNvPr id="206" name="Google Shape;206;p11"/>
          <p:cNvSpPr txBox="1">
            <a:spLocks noGrp="1"/>
          </p:cNvSpPr>
          <p:nvPr>
            <p:ph type="title"/>
          </p:nvPr>
        </p:nvSpPr>
        <p:spPr>
          <a:xfrm>
            <a:off x="172672" y="190794"/>
            <a:ext cx="10515600" cy="9275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33A57"/>
              </a:buClr>
              <a:buSzPts val="6000"/>
              <a:buFont typeface="Lato"/>
              <a:buNone/>
            </a:pPr>
            <a:r>
              <a:rPr lang="en-US">
                <a:solidFill>
                  <a:srgbClr val="133A57"/>
                </a:solidFill>
                <a:latin typeface="Lato"/>
                <a:ea typeface="Lato"/>
                <a:cs typeface="Lato"/>
                <a:sym typeface="Lato"/>
              </a:rPr>
              <a:t>1. Other work commitments </a:t>
            </a:r>
            <a:endParaRPr/>
          </a:p>
        </p:txBody>
      </p:sp>
      <p:pic>
        <p:nvPicPr>
          <p:cNvPr id="207" name="Google Shape;207;p11" descr="A black and white triangle with a blue background&#10;&#10;Description automatically generated"/>
          <p:cNvPicPr preferRelativeResize="0"/>
          <p:nvPr/>
        </p:nvPicPr>
        <p:blipFill rotWithShape="1">
          <a:blip r:embed="rId3">
            <a:alphaModFix/>
          </a:blip>
          <a:srcRect/>
          <a:stretch/>
        </p:blipFill>
        <p:spPr>
          <a:xfrm>
            <a:off x="10187030" y="1"/>
            <a:ext cx="2004970" cy="2004970"/>
          </a:xfrm>
          <a:prstGeom prst="rect">
            <a:avLst/>
          </a:prstGeom>
          <a:noFill/>
          <a:ln>
            <a:noFill/>
          </a:ln>
        </p:spPr>
      </p:pic>
      <p:sp>
        <p:nvSpPr>
          <p:cNvPr id="208" name="Google Shape;208;p11"/>
          <p:cNvSpPr txBox="1"/>
          <p:nvPr/>
        </p:nvSpPr>
        <p:spPr>
          <a:xfrm>
            <a:off x="172671" y="1077034"/>
            <a:ext cx="1024645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133A57"/>
                </a:solidFill>
                <a:latin typeface="Lato"/>
                <a:ea typeface="Lato"/>
                <a:cs typeface="Lato"/>
                <a:sym typeface="Lato"/>
              </a:rPr>
              <a:t>2. Unsure about career goals</a:t>
            </a:r>
            <a:endParaRPr sz="6000">
              <a:solidFill>
                <a:schemeClr val="dk1"/>
              </a:solidFill>
              <a:latin typeface="Calibri"/>
              <a:ea typeface="Calibri"/>
              <a:cs typeface="Calibri"/>
              <a:sym typeface="Calibri"/>
            </a:endParaRPr>
          </a:p>
        </p:txBody>
      </p:sp>
      <p:sp>
        <p:nvSpPr>
          <p:cNvPr id="209" name="Google Shape;209;p11"/>
          <p:cNvSpPr txBox="1"/>
          <p:nvPr/>
        </p:nvSpPr>
        <p:spPr>
          <a:xfrm>
            <a:off x="172672" y="2008222"/>
            <a:ext cx="11764862"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133A57"/>
                </a:solidFill>
                <a:latin typeface="Lato"/>
                <a:ea typeface="Lato"/>
                <a:cs typeface="Lato"/>
                <a:sym typeface="Lato"/>
              </a:rPr>
              <a:t>3. Few opportunities in my field</a:t>
            </a:r>
            <a:endParaRPr sz="6000">
              <a:solidFill>
                <a:schemeClr val="dk1"/>
              </a:solidFill>
              <a:latin typeface="Calibri"/>
              <a:ea typeface="Calibri"/>
              <a:cs typeface="Calibri"/>
              <a:sym typeface="Calibri"/>
            </a:endParaRPr>
          </a:p>
        </p:txBody>
      </p:sp>
      <p:sp>
        <p:nvSpPr>
          <p:cNvPr id="210" name="Google Shape;210;p11"/>
          <p:cNvSpPr txBox="1"/>
          <p:nvPr/>
        </p:nvSpPr>
        <p:spPr>
          <a:xfrm>
            <a:off x="172672" y="2932556"/>
            <a:ext cx="1195780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133A57"/>
                </a:solidFill>
                <a:latin typeface="Lato"/>
                <a:ea typeface="Lato"/>
                <a:cs typeface="Lato"/>
                <a:sym typeface="Lato"/>
              </a:rPr>
              <a:t>4. Can’t take unpaid opportunities</a:t>
            </a:r>
            <a:endParaRPr sz="6000">
              <a:solidFill>
                <a:schemeClr val="dk1"/>
              </a:solidFill>
              <a:latin typeface="Calibri"/>
              <a:ea typeface="Calibri"/>
              <a:cs typeface="Calibri"/>
              <a:sym typeface="Calibri"/>
            </a:endParaRPr>
          </a:p>
        </p:txBody>
      </p:sp>
      <p:sp>
        <p:nvSpPr>
          <p:cNvPr id="211" name="Google Shape;211;p11"/>
          <p:cNvSpPr txBox="1"/>
          <p:nvPr/>
        </p:nvSpPr>
        <p:spPr>
          <a:xfrm>
            <a:off x="172672" y="3906522"/>
            <a:ext cx="1161386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133A57"/>
                </a:solidFill>
                <a:latin typeface="Lato"/>
                <a:ea typeface="Lato"/>
                <a:cs typeface="Lato"/>
                <a:sym typeface="Lato"/>
              </a:rPr>
              <a:t>5. Transportation needs</a:t>
            </a:r>
            <a:endParaRPr sz="6000">
              <a:solidFill>
                <a:schemeClr val="dk1"/>
              </a:solidFill>
              <a:latin typeface="Calibri"/>
              <a:ea typeface="Calibri"/>
              <a:cs typeface="Calibri"/>
              <a:sym typeface="Calibri"/>
            </a:endParaRPr>
          </a:p>
        </p:txBody>
      </p:sp>
      <p:sp>
        <p:nvSpPr>
          <p:cNvPr id="212" name="Google Shape;212;p11"/>
          <p:cNvSpPr txBox="1"/>
          <p:nvPr/>
        </p:nvSpPr>
        <p:spPr>
          <a:xfrm>
            <a:off x="172672" y="4875804"/>
            <a:ext cx="1011502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133A57"/>
                </a:solidFill>
                <a:latin typeface="Lato"/>
                <a:ea typeface="Lato"/>
                <a:cs typeface="Lato"/>
                <a:sym typeface="Lato"/>
              </a:rPr>
              <a:t>6. Childcare needs</a:t>
            </a:r>
            <a:endParaRPr sz="6000">
              <a:solidFill>
                <a:schemeClr val="dk1"/>
              </a:solidFill>
              <a:latin typeface="Calibri"/>
              <a:ea typeface="Calibri"/>
              <a:cs typeface="Calibri"/>
              <a:sym typeface="Calibri"/>
            </a:endParaRPr>
          </a:p>
        </p:txBody>
      </p:sp>
      <p:sp>
        <p:nvSpPr>
          <p:cNvPr id="213" name="Google Shape;213;p11"/>
          <p:cNvSpPr txBox="1"/>
          <p:nvPr/>
        </p:nvSpPr>
        <p:spPr>
          <a:xfrm>
            <a:off x="172672" y="5803389"/>
            <a:ext cx="10743502"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133A57"/>
                </a:solidFill>
                <a:latin typeface="Lato"/>
                <a:ea typeface="Lato"/>
                <a:cs typeface="Lato"/>
                <a:sym typeface="Lato"/>
              </a:rPr>
              <a:t>7. Time constraints</a:t>
            </a:r>
            <a:endParaRPr sz="6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 calcmode="lin" valueType="num">
                                      <p:cBhvr additive="base">
                                        <p:cTn id="7" dur="500"/>
                                        <p:tgtEl>
                                          <p:spTgt spid="206"/>
                                        </p:tgtEl>
                                        <p:attrNameLst>
                                          <p:attrName>ppt_w</p:attrName>
                                        </p:attrNameLst>
                                      </p:cBhvr>
                                      <p:tavLst>
                                        <p:tav tm="0">
                                          <p:val>
                                            <p:strVal val="0"/>
                                          </p:val>
                                        </p:tav>
                                        <p:tav tm="100000">
                                          <p:val>
                                            <p:strVal val="#ppt_w"/>
                                          </p:val>
                                        </p:tav>
                                      </p:tavLst>
                                    </p:anim>
                                    <p:anim calcmode="lin" valueType="num">
                                      <p:cBhvr additive="base">
                                        <p:cTn id="8" dur="500"/>
                                        <p:tgtEl>
                                          <p:spTgt spid="20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08"/>
                                        </p:tgtEl>
                                        <p:attrNameLst>
                                          <p:attrName>style.visibility</p:attrName>
                                        </p:attrNameLst>
                                      </p:cBhvr>
                                      <p:to>
                                        <p:strVal val="visible"/>
                                      </p:to>
                                    </p:set>
                                    <p:anim calcmode="lin" valueType="num">
                                      <p:cBhvr additive="base">
                                        <p:cTn id="13" dur="500"/>
                                        <p:tgtEl>
                                          <p:spTgt spid="208"/>
                                        </p:tgtEl>
                                        <p:attrNameLst>
                                          <p:attrName>ppt_w</p:attrName>
                                        </p:attrNameLst>
                                      </p:cBhvr>
                                      <p:tavLst>
                                        <p:tav tm="0">
                                          <p:val>
                                            <p:strVal val="0"/>
                                          </p:val>
                                        </p:tav>
                                        <p:tav tm="100000">
                                          <p:val>
                                            <p:strVal val="#ppt_w"/>
                                          </p:val>
                                        </p:tav>
                                      </p:tavLst>
                                    </p:anim>
                                    <p:anim calcmode="lin" valueType="num">
                                      <p:cBhvr additive="base">
                                        <p:cTn id="14" dur="500"/>
                                        <p:tgtEl>
                                          <p:spTgt spid="208"/>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500"/>
                                        <p:tgtEl>
                                          <p:spTgt spid="209"/>
                                        </p:tgtEl>
                                        <p:attrNameLst>
                                          <p:attrName>ppt_w</p:attrName>
                                        </p:attrNameLst>
                                      </p:cBhvr>
                                      <p:tavLst>
                                        <p:tav tm="0">
                                          <p:val>
                                            <p:strVal val="0"/>
                                          </p:val>
                                        </p:tav>
                                        <p:tav tm="100000">
                                          <p:val>
                                            <p:strVal val="#ppt_w"/>
                                          </p:val>
                                        </p:tav>
                                      </p:tavLst>
                                    </p:anim>
                                    <p:anim calcmode="lin" valueType="num">
                                      <p:cBhvr additive="base">
                                        <p:cTn id="20" dur="500"/>
                                        <p:tgtEl>
                                          <p:spTgt spid="209"/>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10"/>
                                        </p:tgtEl>
                                        <p:attrNameLst>
                                          <p:attrName>style.visibility</p:attrName>
                                        </p:attrNameLst>
                                      </p:cBhvr>
                                      <p:to>
                                        <p:strVal val="visible"/>
                                      </p:to>
                                    </p:set>
                                    <p:anim calcmode="lin" valueType="num">
                                      <p:cBhvr additive="base">
                                        <p:cTn id="25" dur="500"/>
                                        <p:tgtEl>
                                          <p:spTgt spid="210"/>
                                        </p:tgtEl>
                                        <p:attrNameLst>
                                          <p:attrName>ppt_w</p:attrName>
                                        </p:attrNameLst>
                                      </p:cBhvr>
                                      <p:tavLst>
                                        <p:tav tm="0">
                                          <p:val>
                                            <p:strVal val="0"/>
                                          </p:val>
                                        </p:tav>
                                        <p:tav tm="100000">
                                          <p:val>
                                            <p:strVal val="#ppt_w"/>
                                          </p:val>
                                        </p:tav>
                                      </p:tavLst>
                                    </p:anim>
                                    <p:anim calcmode="lin" valueType="num">
                                      <p:cBhvr additive="base">
                                        <p:cTn id="26" dur="500"/>
                                        <p:tgtEl>
                                          <p:spTgt spid="210"/>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11"/>
                                        </p:tgtEl>
                                        <p:attrNameLst>
                                          <p:attrName>style.visibility</p:attrName>
                                        </p:attrNameLst>
                                      </p:cBhvr>
                                      <p:to>
                                        <p:strVal val="visible"/>
                                      </p:to>
                                    </p:set>
                                    <p:anim calcmode="lin" valueType="num">
                                      <p:cBhvr additive="base">
                                        <p:cTn id="31" dur="500"/>
                                        <p:tgtEl>
                                          <p:spTgt spid="211"/>
                                        </p:tgtEl>
                                        <p:attrNameLst>
                                          <p:attrName>ppt_w</p:attrName>
                                        </p:attrNameLst>
                                      </p:cBhvr>
                                      <p:tavLst>
                                        <p:tav tm="0">
                                          <p:val>
                                            <p:strVal val="0"/>
                                          </p:val>
                                        </p:tav>
                                        <p:tav tm="100000">
                                          <p:val>
                                            <p:strVal val="#ppt_w"/>
                                          </p:val>
                                        </p:tav>
                                      </p:tavLst>
                                    </p:anim>
                                    <p:anim calcmode="lin" valueType="num">
                                      <p:cBhvr additive="base">
                                        <p:cTn id="32" dur="500"/>
                                        <p:tgtEl>
                                          <p:spTgt spid="211"/>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12"/>
                                        </p:tgtEl>
                                        <p:attrNameLst>
                                          <p:attrName>style.visibility</p:attrName>
                                        </p:attrNameLst>
                                      </p:cBhvr>
                                      <p:to>
                                        <p:strVal val="visible"/>
                                      </p:to>
                                    </p:set>
                                    <p:anim calcmode="lin" valueType="num">
                                      <p:cBhvr additive="base">
                                        <p:cTn id="37" dur="500"/>
                                        <p:tgtEl>
                                          <p:spTgt spid="212"/>
                                        </p:tgtEl>
                                        <p:attrNameLst>
                                          <p:attrName>ppt_w</p:attrName>
                                        </p:attrNameLst>
                                      </p:cBhvr>
                                      <p:tavLst>
                                        <p:tav tm="0">
                                          <p:val>
                                            <p:strVal val="0"/>
                                          </p:val>
                                        </p:tav>
                                        <p:tav tm="100000">
                                          <p:val>
                                            <p:strVal val="#ppt_w"/>
                                          </p:val>
                                        </p:tav>
                                      </p:tavLst>
                                    </p:anim>
                                    <p:anim calcmode="lin" valueType="num">
                                      <p:cBhvr additive="base">
                                        <p:cTn id="38" dur="500"/>
                                        <p:tgtEl>
                                          <p:spTgt spid="212"/>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213"/>
                                        </p:tgtEl>
                                        <p:attrNameLst>
                                          <p:attrName>style.visibility</p:attrName>
                                        </p:attrNameLst>
                                      </p:cBhvr>
                                      <p:to>
                                        <p:strVal val="visible"/>
                                      </p:to>
                                    </p:set>
                                    <p:anim calcmode="lin" valueType="num">
                                      <p:cBhvr additive="base">
                                        <p:cTn id="43" dur="500"/>
                                        <p:tgtEl>
                                          <p:spTgt spid="213"/>
                                        </p:tgtEl>
                                        <p:attrNameLst>
                                          <p:attrName>ppt_w</p:attrName>
                                        </p:attrNameLst>
                                      </p:cBhvr>
                                      <p:tavLst>
                                        <p:tav tm="0">
                                          <p:val>
                                            <p:strVal val="0"/>
                                          </p:val>
                                        </p:tav>
                                        <p:tav tm="100000">
                                          <p:val>
                                            <p:strVal val="#ppt_w"/>
                                          </p:val>
                                        </p:tav>
                                      </p:tavLst>
                                    </p:anim>
                                    <p:anim calcmode="lin" valueType="num">
                                      <p:cBhvr additive="base">
                                        <p:cTn id="44" dur="500"/>
                                        <p:tgtEl>
                                          <p:spTgt spid="21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33A57"/>
              </a:buClr>
              <a:buSzPts val="4400"/>
              <a:buFont typeface="Lato"/>
              <a:buNone/>
            </a:pPr>
            <a:r>
              <a:rPr lang="en-US" b="1">
                <a:solidFill>
                  <a:srgbClr val="133A57"/>
                </a:solidFill>
                <a:latin typeface="Lato"/>
                <a:ea typeface="Lato"/>
                <a:cs typeface="Lato"/>
                <a:sym typeface="Lato"/>
              </a:rPr>
              <a:t>What we know</a:t>
            </a:r>
            <a:endParaRPr/>
          </a:p>
        </p:txBody>
      </p:sp>
      <p:sp>
        <p:nvSpPr>
          <p:cNvPr id="220" name="Google Shape;220;p12"/>
          <p:cNvSpPr txBox="1">
            <a:spLocks noGrp="1"/>
          </p:cNvSpPr>
          <p:nvPr>
            <p:ph type="body" idx="1"/>
          </p:nvPr>
        </p:nvSpPr>
        <p:spPr>
          <a:xfrm>
            <a:off x="838199" y="1825625"/>
            <a:ext cx="11102163" cy="486225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33A57"/>
              </a:buClr>
              <a:buSzPts val="2800"/>
              <a:buFont typeface="Noto Sans Symbols"/>
              <a:buChar char="✔"/>
            </a:pPr>
            <a:r>
              <a:rPr lang="en-US">
                <a:solidFill>
                  <a:srgbClr val="133A57"/>
                </a:solidFill>
                <a:latin typeface="Lato"/>
                <a:ea typeface="Lato"/>
                <a:cs typeface="Lato"/>
                <a:sym typeface="Lato"/>
              </a:rPr>
              <a:t>Work-based learning is critical to career success.</a:t>
            </a:r>
            <a:endParaRPr/>
          </a:p>
          <a:p>
            <a:pPr marL="228600" lvl="0" indent="-228600" algn="l" rtl="0">
              <a:lnSpc>
                <a:spcPct val="90000"/>
              </a:lnSpc>
              <a:spcBef>
                <a:spcPts val="1000"/>
              </a:spcBef>
              <a:spcAft>
                <a:spcPts val="0"/>
              </a:spcAft>
              <a:buClr>
                <a:srgbClr val="133A57"/>
              </a:buClr>
              <a:buSzPts val="2800"/>
              <a:buFont typeface="Noto Sans Symbols"/>
              <a:buChar char="✔"/>
            </a:pPr>
            <a:r>
              <a:rPr lang="en-US">
                <a:solidFill>
                  <a:srgbClr val="133A57"/>
                </a:solidFill>
                <a:latin typeface="Lato"/>
                <a:ea typeface="Lato"/>
                <a:cs typeface="Lato"/>
                <a:sym typeface="Lato"/>
              </a:rPr>
              <a:t>Student’s individual circumstances often make it difficult to participate in work-based learning.</a:t>
            </a:r>
            <a:endParaRPr/>
          </a:p>
          <a:p>
            <a:pPr marL="228600" lvl="0" indent="-228600" algn="l" rtl="0">
              <a:lnSpc>
                <a:spcPct val="90000"/>
              </a:lnSpc>
              <a:spcBef>
                <a:spcPts val="1000"/>
              </a:spcBef>
              <a:spcAft>
                <a:spcPts val="0"/>
              </a:spcAft>
              <a:buClr>
                <a:srgbClr val="133A57"/>
              </a:buClr>
              <a:buSzPts val="2800"/>
              <a:buFont typeface="Noto Sans Symbols"/>
              <a:buChar char="✔"/>
            </a:pPr>
            <a:r>
              <a:rPr lang="en-US">
                <a:solidFill>
                  <a:srgbClr val="133A57"/>
                </a:solidFill>
                <a:latin typeface="Lato"/>
                <a:ea typeface="Lato"/>
                <a:cs typeface="Lato"/>
                <a:sym typeface="Lato"/>
              </a:rPr>
              <a:t>Students from low-income backgrounds face additional challenges to participating in work-based learning.</a:t>
            </a:r>
            <a:endParaRPr/>
          </a:p>
          <a:p>
            <a:pPr marL="228600" lvl="0" indent="-228600" algn="l" rtl="0">
              <a:lnSpc>
                <a:spcPct val="90000"/>
              </a:lnSpc>
              <a:spcBef>
                <a:spcPts val="1000"/>
              </a:spcBef>
              <a:spcAft>
                <a:spcPts val="0"/>
              </a:spcAft>
              <a:buClr>
                <a:srgbClr val="133A57"/>
              </a:buClr>
              <a:buSzPts val="2800"/>
              <a:buFont typeface="Noto Sans Symbols"/>
              <a:buChar char="✔"/>
            </a:pPr>
            <a:r>
              <a:rPr lang="en-US">
                <a:solidFill>
                  <a:srgbClr val="133A57"/>
                </a:solidFill>
                <a:latin typeface="Lato"/>
                <a:ea typeface="Lato"/>
                <a:cs typeface="Lato"/>
                <a:sym typeface="Lato"/>
              </a:rPr>
              <a:t>There’s isn’t a silver bullet or single solution to address these challenges. </a:t>
            </a:r>
            <a:endParaRPr/>
          </a:p>
          <a:p>
            <a:pPr marL="228600" lvl="0" indent="-228600" algn="l" rtl="0">
              <a:lnSpc>
                <a:spcPct val="90000"/>
              </a:lnSpc>
              <a:spcBef>
                <a:spcPts val="1000"/>
              </a:spcBef>
              <a:spcAft>
                <a:spcPts val="0"/>
              </a:spcAft>
              <a:buClr>
                <a:srgbClr val="009EA0"/>
              </a:buClr>
              <a:buSzPts val="3600"/>
              <a:buFont typeface="Noto Sans Symbols"/>
              <a:buChar char="✔"/>
            </a:pPr>
            <a:r>
              <a:rPr lang="en-US" sz="3600" b="1">
                <a:solidFill>
                  <a:srgbClr val="009EA0"/>
                </a:solidFill>
                <a:latin typeface="Lato"/>
                <a:ea typeface="Lato"/>
                <a:cs typeface="Lato"/>
                <a:sym typeface="Lato"/>
              </a:rPr>
              <a:t>It’s individualized. It’s time intensive. It’s resource intensive. It’s absolutely necessary.</a:t>
            </a:r>
            <a:endParaRPr/>
          </a:p>
        </p:txBody>
      </p:sp>
      <p:pic>
        <p:nvPicPr>
          <p:cNvPr id="221" name="Google Shape;221;p12" descr="A black and white triangle with a blue background&#10;&#10;Description automatically generated"/>
          <p:cNvPicPr preferRelativeResize="0"/>
          <p:nvPr/>
        </p:nvPicPr>
        <p:blipFill rotWithShape="1">
          <a:blip r:embed="rId3">
            <a:alphaModFix/>
          </a:blip>
          <a:srcRect/>
          <a:stretch/>
        </p:blipFill>
        <p:spPr>
          <a:xfrm>
            <a:off x="10187030" y="1"/>
            <a:ext cx="2004970" cy="200497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13" descr="A black and white triangle with a blue background&#10;&#10;Description automatically generated"/>
          <p:cNvPicPr preferRelativeResize="0"/>
          <p:nvPr/>
        </p:nvPicPr>
        <p:blipFill rotWithShape="1">
          <a:blip r:embed="rId3">
            <a:alphaModFix/>
          </a:blip>
          <a:srcRect/>
          <a:stretch/>
        </p:blipFill>
        <p:spPr>
          <a:xfrm>
            <a:off x="6583170" y="0"/>
            <a:ext cx="5608830" cy="5608830"/>
          </a:xfrm>
          <a:prstGeom prst="rect">
            <a:avLst/>
          </a:prstGeom>
          <a:noFill/>
          <a:ln>
            <a:noFill/>
          </a:ln>
        </p:spPr>
      </p:pic>
      <p:sp>
        <p:nvSpPr>
          <p:cNvPr id="227" name="Google Shape;227;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33A57"/>
              </a:buClr>
              <a:buSzPts val="6000"/>
              <a:buFont typeface="Lato"/>
              <a:buNone/>
            </a:pPr>
            <a:r>
              <a:rPr lang="en-US">
                <a:solidFill>
                  <a:srgbClr val="133A57"/>
                </a:solidFill>
                <a:latin typeface="Lato"/>
                <a:ea typeface="Lato"/>
                <a:cs typeface="Lato"/>
                <a:sym typeface="Lato"/>
              </a:rPr>
              <a:t>Reflect | Share | Plan</a:t>
            </a:r>
            <a:endParaRPr/>
          </a:p>
        </p:txBody>
      </p:sp>
      <p:sp>
        <p:nvSpPr>
          <p:cNvPr id="228" name="Google Shape;228;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Our process today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33A57"/>
              </a:buClr>
              <a:buSzPts val="4400"/>
              <a:buFont typeface="Lato"/>
              <a:buNone/>
            </a:pPr>
            <a:r>
              <a:rPr lang="en-US" b="1">
                <a:solidFill>
                  <a:srgbClr val="133A57"/>
                </a:solidFill>
                <a:latin typeface="Lato"/>
                <a:ea typeface="Lato"/>
                <a:cs typeface="Lato"/>
                <a:sym typeface="Lato"/>
              </a:rPr>
              <a:t>Reflect</a:t>
            </a:r>
            <a:endParaRPr/>
          </a:p>
        </p:txBody>
      </p:sp>
      <p:sp>
        <p:nvSpPr>
          <p:cNvPr id="235" name="Google Shape;235;p14"/>
          <p:cNvSpPr txBox="1">
            <a:spLocks noGrp="1"/>
          </p:cNvSpPr>
          <p:nvPr>
            <p:ph type="body" idx="1"/>
          </p:nvPr>
        </p:nvSpPr>
        <p:spPr>
          <a:xfrm>
            <a:off x="838200" y="1825625"/>
            <a:ext cx="9203422"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133A57"/>
              </a:buClr>
              <a:buSzPct val="100000"/>
              <a:buNone/>
            </a:pPr>
            <a:r>
              <a:rPr lang="en-US">
                <a:solidFill>
                  <a:srgbClr val="133A57"/>
                </a:solidFill>
                <a:latin typeface="Lato Light"/>
                <a:ea typeface="Lato Light"/>
                <a:cs typeface="Lato Light"/>
                <a:sym typeface="Lato Light"/>
              </a:rPr>
              <a:t>How does the campus community create an environment that is </a:t>
            </a:r>
            <a:r>
              <a:rPr lang="en-US" b="1">
                <a:solidFill>
                  <a:srgbClr val="009EA0"/>
                </a:solidFill>
                <a:latin typeface="Lato"/>
                <a:ea typeface="Lato"/>
                <a:cs typeface="Lato"/>
                <a:sym typeface="Lato"/>
              </a:rPr>
              <a:t>cognizant of the access to resources and the non-academic factors</a:t>
            </a:r>
            <a:r>
              <a:rPr lang="en-US" b="1">
                <a:solidFill>
                  <a:srgbClr val="133A57"/>
                </a:solidFill>
                <a:latin typeface="Lato"/>
                <a:ea typeface="Lato"/>
                <a:cs typeface="Lato"/>
                <a:sym typeface="Lato"/>
              </a:rPr>
              <a:t> </a:t>
            </a:r>
            <a:r>
              <a:rPr lang="en-US">
                <a:solidFill>
                  <a:srgbClr val="133A57"/>
                </a:solidFill>
                <a:latin typeface="Lato Light"/>
                <a:ea typeface="Lato Light"/>
                <a:cs typeface="Lato Light"/>
                <a:sym typeface="Lato Light"/>
              </a:rPr>
              <a:t>that often shape students’ college experiences?</a:t>
            </a:r>
            <a:endParaRPr/>
          </a:p>
          <a:p>
            <a:pPr marL="0" lvl="0" indent="0" algn="l" rtl="0">
              <a:lnSpc>
                <a:spcPct val="90000"/>
              </a:lnSpc>
              <a:spcBef>
                <a:spcPts val="1000"/>
              </a:spcBef>
              <a:spcAft>
                <a:spcPts val="0"/>
              </a:spcAft>
              <a:buClr>
                <a:schemeClr val="dk1"/>
              </a:buClr>
              <a:buSzPct val="100000"/>
              <a:buNone/>
            </a:pPr>
            <a:endParaRPr>
              <a:solidFill>
                <a:srgbClr val="133A57"/>
              </a:solidFill>
              <a:latin typeface="Lato"/>
              <a:ea typeface="Lato"/>
              <a:cs typeface="Lato"/>
              <a:sym typeface="Lato"/>
            </a:endParaRPr>
          </a:p>
          <a:p>
            <a:pPr marL="0" lvl="0" indent="0" algn="l" rtl="0">
              <a:lnSpc>
                <a:spcPct val="90000"/>
              </a:lnSpc>
              <a:spcBef>
                <a:spcPts val="1000"/>
              </a:spcBef>
              <a:spcAft>
                <a:spcPts val="0"/>
              </a:spcAft>
              <a:buClr>
                <a:srgbClr val="133A57"/>
              </a:buClr>
              <a:buSzPct val="100000"/>
              <a:buNone/>
            </a:pPr>
            <a:r>
              <a:rPr lang="en-US">
                <a:solidFill>
                  <a:srgbClr val="133A57"/>
                </a:solidFill>
                <a:latin typeface="Lato Light"/>
                <a:ea typeface="Lato Light"/>
                <a:cs typeface="Lato Light"/>
                <a:sym typeface="Lato Light"/>
              </a:rPr>
              <a:t>How does the institution </a:t>
            </a:r>
            <a:r>
              <a:rPr lang="en-US" b="1">
                <a:solidFill>
                  <a:srgbClr val="009EA0"/>
                </a:solidFill>
                <a:latin typeface="Lato"/>
                <a:ea typeface="Lato"/>
                <a:cs typeface="Lato"/>
                <a:sym typeface="Lato"/>
              </a:rPr>
              <a:t>provide multifaceted and comprehensive supports to overcome barriers </a:t>
            </a:r>
            <a:r>
              <a:rPr lang="en-US">
                <a:solidFill>
                  <a:srgbClr val="133A57"/>
                </a:solidFill>
                <a:latin typeface="Lato Light"/>
                <a:ea typeface="Lato Light"/>
                <a:cs typeface="Lato Light"/>
                <a:sym typeface="Lato Light"/>
              </a:rPr>
              <a:t>that non-academic factors or gaps in those resources might otherwise create?</a:t>
            </a:r>
            <a:endParaRPr/>
          </a:p>
          <a:p>
            <a:pPr marL="0" lvl="0" indent="0" algn="l" rtl="0">
              <a:lnSpc>
                <a:spcPct val="90000"/>
              </a:lnSpc>
              <a:spcBef>
                <a:spcPts val="1000"/>
              </a:spcBef>
              <a:spcAft>
                <a:spcPts val="0"/>
              </a:spcAft>
              <a:buClr>
                <a:schemeClr val="dk1"/>
              </a:buClr>
              <a:buSzPct val="100000"/>
              <a:buNone/>
            </a:pPr>
            <a:endParaRPr>
              <a:solidFill>
                <a:srgbClr val="133A57"/>
              </a:solidFill>
              <a:latin typeface="Lato"/>
              <a:ea typeface="Lato"/>
              <a:cs typeface="Lato"/>
              <a:sym typeface="Lato"/>
            </a:endParaRPr>
          </a:p>
          <a:p>
            <a:pPr marL="0" lvl="0" indent="0" algn="l" rtl="0">
              <a:lnSpc>
                <a:spcPct val="90000"/>
              </a:lnSpc>
              <a:spcBef>
                <a:spcPts val="1000"/>
              </a:spcBef>
              <a:spcAft>
                <a:spcPts val="0"/>
              </a:spcAft>
              <a:buClr>
                <a:srgbClr val="133A57"/>
              </a:buClr>
              <a:buSzPct val="100000"/>
              <a:buNone/>
            </a:pPr>
            <a:r>
              <a:rPr lang="en-US">
                <a:solidFill>
                  <a:srgbClr val="133A57"/>
                </a:solidFill>
                <a:latin typeface="Lato Light"/>
                <a:ea typeface="Lato Light"/>
                <a:cs typeface="Lato Light"/>
                <a:sym typeface="Lato Light"/>
              </a:rPr>
              <a:t>How are institutions </a:t>
            </a:r>
            <a:r>
              <a:rPr lang="en-US" b="1">
                <a:solidFill>
                  <a:srgbClr val="009EA0"/>
                </a:solidFill>
                <a:latin typeface="Lato"/>
                <a:ea typeface="Lato"/>
                <a:cs typeface="Lato"/>
                <a:sym typeface="Lato"/>
              </a:rPr>
              <a:t>designing educational experiences </a:t>
            </a:r>
            <a:r>
              <a:rPr lang="en-US">
                <a:solidFill>
                  <a:srgbClr val="133A57"/>
                </a:solidFill>
                <a:latin typeface="Lato Light"/>
                <a:ea typeface="Lato Light"/>
                <a:cs typeface="Lato Light"/>
                <a:sym typeface="Lato Light"/>
              </a:rPr>
              <a:t>that deepen students' engagement with their declared program of study and </a:t>
            </a:r>
            <a:r>
              <a:rPr lang="en-US" b="1">
                <a:solidFill>
                  <a:srgbClr val="009EA0"/>
                </a:solidFill>
                <a:latin typeface="Lato"/>
                <a:ea typeface="Lato"/>
                <a:cs typeface="Lato"/>
                <a:sym typeface="Lato"/>
              </a:rPr>
              <a:t>ensure students are appropriately prepared for life, citizenship and work </a:t>
            </a:r>
            <a:r>
              <a:rPr lang="en-US">
                <a:solidFill>
                  <a:srgbClr val="133A57"/>
                </a:solidFill>
                <a:latin typeface="Lato Light"/>
                <a:ea typeface="Lato Light"/>
                <a:cs typeface="Lato Light"/>
                <a:sym typeface="Lato Light"/>
              </a:rPr>
              <a:t>in their chosen field?</a:t>
            </a:r>
            <a:endParaRPr/>
          </a:p>
        </p:txBody>
      </p:sp>
      <p:pic>
        <p:nvPicPr>
          <p:cNvPr id="236" name="Google Shape;236;p14" descr="Icon&#10;&#10;Description automatically generated"/>
          <p:cNvPicPr preferRelativeResize="0"/>
          <p:nvPr/>
        </p:nvPicPr>
        <p:blipFill rotWithShape="1">
          <a:blip r:embed="rId3">
            <a:alphaModFix/>
          </a:blip>
          <a:srcRect/>
          <a:stretch/>
        </p:blipFill>
        <p:spPr>
          <a:xfrm>
            <a:off x="10187030" y="0"/>
            <a:ext cx="2004969" cy="200496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5"/>
          <p:cNvSpPr txBox="1">
            <a:spLocks noGrp="1"/>
          </p:cNvSpPr>
          <p:nvPr>
            <p:ph type="title"/>
          </p:nvPr>
        </p:nvSpPr>
        <p:spPr>
          <a:xfrm>
            <a:off x="0" y="0"/>
            <a:ext cx="628044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33A57"/>
              </a:buClr>
              <a:buSzPts val="4400"/>
              <a:buFont typeface="Lato"/>
              <a:buNone/>
            </a:pPr>
            <a:r>
              <a:rPr lang="en-US" b="1">
                <a:solidFill>
                  <a:srgbClr val="133A57"/>
                </a:solidFill>
                <a:latin typeface="Lato"/>
                <a:ea typeface="Lato"/>
                <a:cs typeface="Lato"/>
                <a:sym typeface="Lato"/>
              </a:rPr>
              <a:t>Crowdsourcing Ideas</a:t>
            </a:r>
            <a:endParaRPr b="1">
              <a:solidFill>
                <a:srgbClr val="133A57"/>
              </a:solidFill>
              <a:latin typeface="Lato Light"/>
              <a:ea typeface="Lato Light"/>
              <a:cs typeface="Lato Light"/>
              <a:sym typeface="Lato Light"/>
            </a:endParaRPr>
          </a:p>
        </p:txBody>
      </p:sp>
      <p:grpSp>
        <p:nvGrpSpPr>
          <p:cNvPr id="243" name="Google Shape;243;p15"/>
          <p:cNvGrpSpPr/>
          <p:nvPr/>
        </p:nvGrpSpPr>
        <p:grpSpPr>
          <a:xfrm>
            <a:off x="3094185" y="963197"/>
            <a:ext cx="6003628" cy="5666542"/>
            <a:chOff x="2514296" y="72647"/>
            <a:chExt cx="6003628" cy="5666542"/>
          </a:xfrm>
        </p:grpSpPr>
        <p:sp>
          <p:nvSpPr>
            <p:cNvPr id="244" name="Google Shape;244;p15"/>
            <p:cNvSpPr/>
            <p:nvPr/>
          </p:nvSpPr>
          <p:spPr>
            <a:xfrm>
              <a:off x="3772559" y="72647"/>
              <a:ext cx="3487102" cy="3487102"/>
            </a:xfrm>
            <a:prstGeom prst="ellipse">
              <a:avLst/>
            </a:prstGeom>
            <a:solidFill>
              <a:srgbClr val="009EA0">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5"/>
            <p:cNvSpPr txBox="1"/>
            <p:nvPr/>
          </p:nvSpPr>
          <p:spPr>
            <a:xfrm>
              <a:off x="4237506" y="682890"/>
              <a:ext cx="2557208" cy="156919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133A57"/>
                </a:buClr>
                <a:buSzPts val="2300"/>
                <a:buFont typeface="Lato"/>
                <a:buNone/>
              </a:pPr>
              <a:r>
                <a:rPr lang="en-US" sz="2300">
                  <a:solidFill>
                    <a:srgbClr val="133A57"/>
                  </a:solidFill>
                  <a:latin typeface="Lato"/>
                  <a:ea typeface="Lato"/>
                  <a:cs typeface="Lato"/>
                  <a:sym typeface="Lato"/>
                </a:rPr>
                <a:t>Creating a Cognizant Campus Community</a:t>
              </a:r>
              <a:endParaRPr/>
            </a:p>
          </p:txBody>
        </p:sp>
        <p:sp>
          <p:nvSpPr>
            <p:cNvPr id="246" name="Google Shape;246;p15"/>
            <p:cNvSpPr/>
            <p:nvPr/>
          </p:nvSpPr>
          <p:spPr>
            <a:xfrm>
              <a:off x="5030822" y="2252087"/>
              <a:ext cx="3487102" cy="3487102"/>
            </a:xfrm>
            <a:prstGeom prst="ellipse">
              <a:avLst/>
            </a:prstGeom>
            <a:solidFill>
              <a:srgbClr val="4AD6BA">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txBox="1"/>
            <p:nvPr/>
          </p:nvSpPr>
          <p:spPr>
            <a:xfrm>
              <a:off x="6097294" y="3152922"/>
              <a:ext cx="2092261" cy="19179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133A57"/>
                </a:buClr>
                <a:buSzPts val="2300"/>
                <a:buFont typeface="Lato"/>
                <a:buNone/>
              </a:pPr>
              <a:r>
                <a:rPr lang="en-US" sz="2300">
                  <a:solidFill>
                    <a:srgbClr val="133A57"/>
                  </a:solidFill>
                  <a:latin typeface="Lato"/>
                  <a:ea typeface="Lato"/>
                  <a:cs typeface="Lato"/>
                  <a:sym typeface="Lato"/>
                </a:rPr>
                <a:t>Providing Comprehensive Supports</a:t>
              </a:r>
              <a:endParaRPr/>
            </a:p>
          </p:txBody>
        </p:sp>
        <p:sp>
          <p:nvSpPr>
            <p:cNvPr id="248" name="Google Shape;248;p15"/>
            <p:cNvSpPr/>
            <p:nvPr/>
          </p:nvSpPr>
          <p:spPr>
            <a:xfrm>
              <a:off x="2514296" y="2252087"/>
              <a:ext cx="3487102" cy="3487102"/>
            </a:xfrm>
            <a:prstGeom prst="ellipse">
              <a:avLst/>
            </a:prstGeom>
            <a:solidFill>
              <a:srgbClr val="133A57">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5"/>
            <p:cNvSpPr txBox="1"/>
            <p:nvPr/>
          </p:nvSpPr>
          <p:spPr>
            <a:xfrm>
              <a:off x="2842665" y="3152922"/>
              <a:ext cx="2092261" cy="19179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133A57"/>
                </a:buClr>
                <a:buSzPts val="2300"/>
                <a:buFont typeface="Lato"/>
                <a:buNone/>
              </a:pPr>
              <a:r>
                <a:rPr lang="en-US" sz="2300">
                  <a:solidFill>
                    <a:srgbClr val="133A57"/>
                  </a:solidFill>
                  <a:latin typeface="Lato"/>
                  <a:ea typeface="Lato"/>
                  <a:cs typeface="Lato"/>
                  <a:sym typeface="Lato"/>
                </a:rPr>
                <a:t>Designing Accessible Educational Experiences</a:t>
              </a:r>
              <a:endParaRPr/>
            </a:p>
          </p:txBody>
        </p:sp>
      </p:grpSp>
      <p:pic>
        <p:nvPicPr>
          <p:cNvPr id="250" name="Google Shape;250;p15" descr="Icon&#10;&#10;Description automatically generated"/>
          <p:cNvPicPr preferRelativeResize="0"/>
          <p:nvPr/>
        </p:nvPicPr>
        <p:blipFill rotWithShape="1">
          <a:blip r:embed="rId3">
            <a:alphaModFix/>
          </a:blip>
          <a:srcRect/>
          <a:stretch/>
        </p:blipFill>
        <p:spPr>
          <a:xfrm>
            <a:off x="10187030" y="0"/>
            <a:ext cx="2004969" cy="200496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33A57"/>
              </a:buClr>
              <a:buSzPts val="4400"/>
              <a:buFont typeface="Lato"/>
              <a:buNone/>
            </a:pPr>
            <a:r>
              <a:rPr lang="en-US" b="1">
                <a:solidFill>
                  <a:srgbClr val="133A57"/>
                </a:solidFill>
                <a:latin typeface="Lato"/>
                <a:ea typeface="Lato"/>
                <a:cs typeface="Lato"/>
                <a:sym typeface="Lato"/>
              </a:rPr>
              <a:t>Possible Action Areas</a:t>
            </a:r>
            <a:endParaRPr/>
          </a:p>
        </p:txBody>
      </p:sp>
      <p:sp>
        <p:nvSpPr>
          <p:cNvPr id="257" name="Google Shape;257;p16"/>
          <p:cNvSpPr txBox="1">
            <a:spLocks noGrp="1"/>
          </p:cNvSpPr>
          <p:nvPr>
            <p:ph type="body" idx="1"/>
          </p:nvPr>
        </p:nvSpPr>
        <p:spPr>
          <a:xfrm>
            <a:off x="838199" y="1825624"/>
            <a:ext cx="9941654" cy="491912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133A57"/>
              </a:buClr>
              <a:buSzPts val="2800"/>
              <a:buNone/>
            </a:pPr>
            <a:r>
              <a:rPr lang="en-US">
                <a:solidFill>
                  <a:srgbClr val="133A57"/>
                </a:solidFill>
                <a:latin typeface="Lato Light"/>
                <a:ea typeface="Lato Light"/>
                <a:cs typeface="Lato Light"/>
                <a:sym typeface="Lato Light"/>
              </a:rPr>
              <a:t>Creating a cognizant campus community:</a:t>
            </a:r>
            <a:endParaRPr/>
          </a:p>
          <a:p>
            <a:pPr marL="685800" lvl="1" indent="-228600" algn="l" rtl="0">
              <a:lnSpc>
                <a:spcPct val="90000"/>
              </a:lnSpc>
              <a:spcBef>
                <a:spcPts val="500"/>
              </a:spcBef>
              <a:spcAft>
                <a:spcPts val="0"/>
              </a:spcAft>
              <a:buClr>
                <a:srgbClr val="133A57"/>
              </a:buClr>
              <a:buSzPts val="2400"/>
              <a:buFont typeface="Noto Sans Symbols"/>
              <a:buChar char="✔"/>
            </a:pPr>
            <a:r>
              <a:rPr lang="en-US">
                <a:solidFill>
                  <a:srgbClr val="133A57"/>
                </a:solidFill>
                <a:latin typeface="Lato Light"/>
                <a:ea typeface="Lato Light"/>
                <a:cs typeface="Lato Light"/>
                <a:sym typeface="Lato Light"/>
              </a:rPr>
              <a:t>Develop an </a:t>
            </a:r>
            <a:r>
              <a:rPr lang="en-US" b="1">
                <a:solidFill>
                  <a:srgbClr val="009EA0"/>
                </a:solidFill>
                <a:latin typeface="Lato"/>
                <a:ea typeface="Lato"/>
                <a:cs typeface="Lato"/>
                <a:sym typeface="Lato"/>
              </a:rPr>
              <a:t>awareness campaign </a:t>
            </a:r>
            <a:r>
              <a:rPr lang="en-US">
                <a:solidFill>
                  <a:srgbClr val="133A57"/>
                </a:solidFill>
                <a:latin typeface="Lato Light"/>
                <a:ea typeface="Lato Light"/>
                <a:cs typeface="Lato Light"/>
                <a:sym typeface="Lato Light"/>
              </a:rPr>
              <a:t>for staff and faculty to understand basic needs barriers of </a:t>
            </a:r>
            <a:r>
              <a:rPr lang="en-US" u="sng">
                <a:solidFill>
                  <a:srgbClr val="133A57"/>
                </a:solidFill>
                <a:latin typeface="Lato Light"/>
                <a:ea typeface="Lato Light"/>
                <a:cs typeface="Lato Light"/>
                <a:sym typeface="Lato Light"/>
              </a:rPr>
              <a:t>your students</a:t>
            </a:r>
            <a:r>
              <a:rPr lang="en-US">
                <a:solidFill>
                  <a:srgbClr val="133A57"/>
                </a:solidFill>
                <a:latin typeface="Lato Light"/>
                <a:ea typeface="Lato Light"/>
                <a:cs typeface="Lato Light"/>
                <a:sym typeface="Lato Light"/>
              </a:rPr>
              <a:t> and campus and community resources available for support.</a:t>
            </a:r>
            <a:endParaRPr/>
          </a:p>
          <a:p>
            <a:pPr marL="685800" lvl="1" indent="-228600" algn="l" rtl="0">
              <a:lnSpc>
                <a:spcPct val="90000"/>
              </a:lnSpc>
              <a:spcBef>
                <a:spcPts val="500"/>
              </a:spcBef>
              <a:spcAft>
                <a:spcPts val="0"/>
              </a:spcAft>
              <a:buClr>
                <a:srgbClr val="133A57"/>
              </a:buClr>
              <a:buSzPts val="2400"/>
              <a:buFont typeface="Noto Sans Symbols"/>
              <a:buChar char="✔"/>
            </a:pPr>
            <a:r>
              <a:rPr lang="en-US">
                <a:solidFill>
                  <a:srgbClr val="133A57"/>
                </a:solidFill>
                <a:latin typeface="Lato Light"/>
                <a:ea typeface="Lato Light"/>
                <a:cs typeface="Lato Light"/>
                <a:sym typeface="Lato Light"/>
              </a:rPr>
              <a:t>Develop an </a:t>
            </a:r>
            <a:r>
              <a:rPr lang="en-US" b="1">
                <a:solidFill>
                  <a:srgbClr val="009EA0"/>
                </a:solidFill>
                <a:latin typeface="Lato"/>
                <a:ea typeface="Lato"/>
                <a:cs typeface="Lato"/>
                <a:sym typeface="Lato"/>
              </a:rPr>
              <a:t>ecosystem map </a:t>
            </a:r>
            <a:r>
              <a:rPr lang="en-US">
                <a:solidFill>
                  <a:srgbClr val="133A57"/>
                </a:solidFill>
                <a:latin typeface="Lato Light"/>
                <a:ea typeface="Lato Light"/>
                <a:cs typeface="Lato Light"/>
                <a:sym typeface="Lato Light"/>
              </a:rPr>
              <a:t>and one-stop online resource page to raise awareness and increase access to supports.</a:t>
            </a:r>
            <a:endParaRPr/>
          </a:p>
          <a:p>
            <a:pPr marL="0" lvl="0" indent="0" algn="l" rtl="0">
              <a:lnSpc>
                <a:spcPct val="90000"/>
              </a:lnSpc>
              <a:spcBef>
                <a:spcPts val="1000"/>
              </a:spcBef>
              <a:spcAft>
                <a:spcPts val="0"/>
              </a:spcAft>
              <a:buClr>
                <a:srgbClr val="133A57"/>
              </a:buClr>
              <a:buSzPts val="2800"/>
              <a:buNone/>
            </a:pPr>
            <a:r>
              <a:rPr lang="en-US">
                <a:solidFill>
                  <a:srgbClr val="133A57"/>
                </a:solidFill>
                <a:latin typeface="Lato Light"/>
                <a:ea typeface="Lato Light"/>
                <a:cs typeface="Lato Light"/>
                <a:sym typeface="Lato Light"/>
              </a:rPr>
              <a:t>Providing supports to overcome barriers:</a:t>
            </a:r>
            <a:endParaRPr/>
          </a:p>
          <a:p>
            <a:pPr marL="685800" lvl="1" indent="-228600" algn="l" rtl="0">
              <a:lnSpc>
                <a:spcPct val="90000"/>
              </a:lnSpc>
              <a:spcBef>
                <a:spcPts val="500"/>
              </a:spcBef>
              <a:spcAft>
                <a:spcPts val="0"/>
              </a:spcAft>
              <a:buClr>
                <a:srgbClr val="133A57"/>
              </a:buClr>
              <a:buSzPts val="2400"/>
              <a:buFont typeface="Noto Sans Symbols"/>
              <a:buChar char="✔"/>
            </a:pPr>
            <a:r>
              <a:rPr lang="en-US">
                <a:solidFill>
                  <a:srgbClr val="133A57"/>
                </a:solidFill>
                <a:latin typeface="Lato Light"/>
                <a:ea typeface="Lato Light"/>
                <a:cs typeface="Lato Light"/>
                <a:sym typeface="Lato Light"/>
              </a:rPr>
              <a:t>Increase </a:t>
            </a:r>
            <a:r>
              <a:rPr lang="en-US" b="1">
                <a:solidFill>
                  <a:srgbClr val="009EA0"/>
                </a:solidFill>
                <a:latin typeface="Lato"/>
                <a:ea typeface="Lato"/>
                <a:cs typeface="Lato"/>
                <a:sym typeface="Lato"/>
              </a:rPr>
              <a:t>partnerships</a:t>
            </a:r>
            <a:r>
              <a:rPr lang="en-US">
                <a:solidFill>
                  <a:srgbClr val="133A57"/>
                </a:solidFill>
                <a:latin typeface="Lato Light"/>
                <a:ea typeface="Lato Light"/>
                <a:cs typeface="Lato Light"/>
                <a:sym typeface="Lato Light"/>
              </a:rPr>
              <a:t> with employers, community organizations, and state agencies that focus on removing nonacademic barriers for students.</a:t>
            </a:r>
            <a:endParaRPr/>
          </a:p>
          <a:p>
            <a:pPr marL="0" lvl="0" indent="0" algn="l" rtl="0">
              <a:lnSpc>
                <a:spcPct val="90000"/>
              </a:lnSpc>
              <a:spcBef>
                <a:spcPts val="1000"/>
              </a:spcBef>
              <a:spcAft>
                <a:spcPts val="0"/>
              </a:spcAft>
              <a:buClr>
                <a:srgbClr val="133A57"/>
              </a:buClr>
              <a:buSzPts val="2800"/>
              <a:buNone/>
            </a:pPr>
            <a:r>
              <a:rPr lang="en-US">
                <a:solidFill>
                  <a:srgbClr val="133A57"/>
                </a:solidFill>
                <a:latin typeface="Lato Light"/>
                <a:ea typeface="Lato Light"/>
                <a:cs typeface="Lato Light"/>
                <a:sym typeface="Lato Light"/>
              </a:rPr>
              <a:t>Designing educational experiences:</a:t>
            </a:r>
            <a:endParaRPr/>
          </a:p>
          <a:p>
            <a:pPr marL="685800" lvl="1" indent="-228600" algn="l" rtl="0">
              <a:lnSpc>
                <a:spcPct val="90000"/>
              </a:lnSpc>
              <a:spcBef>
                <a:spcPts val="500"/>
              </a:spcBef>
              <a:spcAft>
                <a:spcPts val="0"/>
              </a:spcAft>
              <a:buClr>
                <a:srgbClr val="133A57"/>
              </a:buClr>
              <a:buSzPts val="2400"/>
              <a:buFont typeface="Noto Sans Symbols"/>
              <a:buChar char="✔"/>
            </a:pPr>
            <a:r>
              <a:rPr lang="en-US">
                <a:solidFill>
                  <a:srgbClr val="133A57"/>
                </a:solidFill>
                <a:latin typeface="Lato Light"/>
                <a:ea typeface="Lato Light"/>
                <a:cs typeface="Lato Light"/>
                <a:sym typeface="Lato Light"/>
              </a:rPr>
              <a:t>Create </a:t>
            </a:r>
            <a:r>
              <a:rPr lang="en-US" b="1">
                <a:solidFill>
                  <a:srgbClr val="009EA0"/>
                </a:solidFill>
                <a:latin typeface="Lato"/>
                <a:ea typeface="Lato"/>
                <a:cs typeface="Lato"/>
                <a:sym typeface="Lato"/>
              </a:rPr>
              <a:t>experiential options </a:t>
            </a:r>
            <a:r>
              <a:rPr lang="en-US">
                <a:solidFill>
                  <a:srgbClr val="133A57"/>
                </a:solidFill>
                <a:latin typeface="Lato Light"/>
                <a:ea typeface="Lato Light"/>
                <a:cs typeface="Lato Light"/>
                <a:sym typeface="Lato Light"/>
              </a:rPr>
              <a:t>for all students to engage in work-based learning that compliments their life instead of complicates their life.</a:t>
            </a:r>
            <a:endParaRPr/>
          </a:p>
          <a:p>
            <a:pPr marL="228600" lvl="0" indent="-50800" algn="l" rtl="0">
              <a:lnSpc>
                <a:spcPct val="90000"/>
              </a:lnSpc>
              <a:spcBef>
                <a:spcPts val="1000"/>
              </a:spcBef>
              <a:spcAft>
                <a:spcPts val="0"/>
              </a:spcAft>
              <a:buClr>
                <a:schemeClr val="dk1"/>
              </a:buClr>
              <a:buSzPts val="2800"/>
              <a:buFont typeface="Noto Sans Symbols"/>
              <a:buNone/>
            </a:pPr>
            <a:endParaRPr>
              <a:solidFill>
                <a:srgbClr val="133A57"/>
              </a:solidFill>
              <a:latin typeface="Lato Light"/>
              <a:ea typeface="Lato Light"/>
              <a:cs typeface="Lato Light"/>
              <a:sym typeface="Lato Light"/>
            </a:endParaRPr>
          </a:p>
        </p:txBody>
      </p:sp>
      <p:pic>
        <p:nvPicPr>
          <p:cNvPr id="258" name="Google Shape;258;p16" descr="Icon&#10;&#10;Description automatically generated"/>
          <p:cNvPicPr preferRelativeResize="0"/>
          <p:nvPr/>
        </p:nvPicPr>
        <p:blipFill rotWithShape="1">
          <a:blip r:embed="rId3">
            <a:alphaModFix/>
          </a:blip>
          <a:srcRect/>
          <a:stretch/>
        </p:blipFill>
        <p:spPr>
          <a:xfrm>
            <a:off x="10187030" y="0"/>
            <a:ext cx="2004969" cy="2004969"/>
          </a:xfrm>
          <a:prstGeom prst="rect">
            <a:avLst/>
          </a:prstGeom>
          <a:noFill/>
          <a:ln>
            <a:noFill/>
          </a:ln>
        </p:spPr>
      </p:pic>
      <p:sp>
        <p:nvSpPr>
          <p:cNvPr id="259" name="Google Shape;259;p16"/>
          <p:cNvSpPr/>
          <p:nvPr/>
        </p:nvSpPr>
        <p:spPr>
          <a:xfrm>
            <a:off x="5721292" y="1340258"/>
            <a:ext cx="1862356" cy="1040235"/>
          </a:xfrm>
          <a:prstGeom prst="wedgeEllipseCallout">
            <a:avLst>
              <a:gd name="adj1" fmla="val -20833"/>
              <a:gd name="adj2" fmla="val 62500"/>
            </a:avLst>
          </a:prstGeom>
          <a:solidFill>
            <a:srgbClr val="F5B700"/>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Lato Black"/>
                <a:ea typeface="Lato Black"/>
                <a:cs typeface="Lato Black"/>
                <a:sym typeface="Lato Black"/>
              </a:rPr>
              <a:t>Trellis Student Financial Wellness Survey</a:t>
            </a:r>
            <a:endParaRPr/>
          </a:p>
        </p:txBody>
      </p:sp>
      <p:sp>
        <p:nvSpPr>
          <p:cNvPr id="260" name="Google Shape;260;p16"/>
          <p:cNvSpPr/>
          <p:nvPr/>
        </p:nvSpPr>
        <p:spPr>
          <a:xfrm>
            <a:off x="7583648" y="2164360"/>
            <a:ext cx="1511418" cy="1041633"/>
          </a:xfrm>
          <a:prstGeom prst="wedgeEllipseCallout">
            <a:avLst>
              <a:gd name="adj1" fmla="val -20833"/>
              <a:gd name="adj2" fmla="val 62500"/>
            </a:avLst>
          </a:prstGeom>
          <a:solidFill>
            <a:srgbClr val="F5B700"/>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Lato Black"/>
                <a:ea typeface="Lato Black"/>
                <a:cs typeface="Lato Black"/>
                <a:sym typeface="Lato Black"/>
              </a:rPr>
              <a:t>Single Stop</a:t>
            </a:r>
            <a:endParaRPr/>
          </a:p>
        </p:txBody>
      </p:sp>
      <p:sp>
        <p:nvSpPr>
          <p:cNvPr id="261" name="Google Shape;261;p16"/>
          <p:cNvSpPr/>
          <p:nvPr/>
        </p:nvSpPr>
        <p:spPr>
          <a:xfrm>
            <a:off x="4233644" y="3393347"/>
            <a:ext cx="1862356" cy="1040235"/>
          </a:xfrm>
          <a:prstGeom prst="wedgeEllipseCallout">
            <a:avLst>
              <a:gd name="adj1" fmla="val -20833"/>
              <a:gd name="adj2" fmla="val 62500"/>
            </a:avLst>
          </a:prstGeom>
          <a:solidFill>
            <a:srgbClr val="F5B700"/>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Lato Black"/>
                <a:ea typeface="Lato Black"/>
                <a:cs typeface="Lato Black"/>
                <a:sym typeface="Lato Black"/>
              </a:rPr>
              <a:t>LA Dept. of Child and Family Services</a:t>
            </a:r>
            <a:endParaRPr/>
          </a:p>
        </p:txBody>
      </p:sp>
      <p:sp>
        <p:nvSpPr>
          <p:cNvPr id="262" name="Google Shape;262;p16"/>
          <p:cNvSpPr/>
          <p:nvPr/>
        </p:nvSpPr>
        <p:spPr>
          <a:xfrm>
            <a:off x="4790114" y="4625130"/>
            <a:ext cx="1862356" cy="1040235"/>
          </a:xfrm>
          <a:prstGeom prst="wedgeEllipseCallout">
            <a:avLst>
              <a:gd name="adj1" fmla="val -20833"/>
              <a:gd name="adj2" fmla="val 62500"/>
            </a:avLst>
          </a:prstGeom>
          <a:solidFill>
            <a:srgbClr val="F5B700"/>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Lato Black"/>
                <a:ea typeface="Lato Black"/>
                <a:cs typeface="Lato Black"/>
                <a:sym typeface="Lato Black"/>
              </a:rPr>
              <a:t>On-campus employment, Part-time jobs, Riipen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 calcmode="lin" valueType="num">
                                      <p:cBhvr additive="base">
                                        <p:cTn id="7" dur="500"/>
                                        <p:tgtEl>
                                          <p:spTgt spid="259"/>
                                        </p:tgtEl>
                                        <p:attrNameLst>
                                          <p:attrName>ppt_w</p:attrName>
                                        </p:attrNameLst>
                                      </p:cBhvr>
                                      <p:tavLst>
                                        <p:tav tm="0">
                                          <p:val>
                                            <p:strVal val="0"/>
                                          </p:val>
                                        </p:tav>
                                        <p:tav tm="100000">
                                          <p:val>
                                            <p:strVal val="#ppt_w"/>
                                          </p:val>
                                        </p:tav>
                                      </p:tavLst>
                                    </p:anim>
                                    <p:anim calcmode="lin" valueType="num">
                                      <p:cBhvr additive="base">
                                        <p:cTn id="8" dur="500"/>
                                        <p:tgtEl>
                                          <p:spTgt spid="25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60"/>
                                        </p:tgtEl>
                                        <p:attrNameLst>
                                          <p:attrName>style.visibility</p:attrName>
                                        </p:attrNameLst>
                                      </p:cBhvr>
                                      <p:to>
                                        <p:strVal val="visible"/>
                                      </p:to>
                                    </p:set>
                                    <p:anim calcmode="lin" valueType="num">
                                      <p:cBhvr additive="base">
                                        <p:cTn id="13" dur="500"/>
                                        <p:tgtEl>
                                          <p:spTgt spid="260"/>
                                        </p:tgtEl>
                                        <p:attrNameLst>
                                          <p:attrName>ppt_w</p:attrName>
                                        </p:attrNameLst>
                                      </p:cBhvr>
                                      <p:tavLst>
                                        <p:tav tm="0">
                                          <p:val>
                                            <p:strVal val="0"/>
                                          </p:val>
                                        </p:tav>
                                        <p:tav tm="100000">
                                          <p:val>
                                            <p:strVal val="#ppt_w"/>
                                          </p:val>
                                        </p:tav>
                                      </p:tavLst>
                                    </p:anim>
                                    <p:anim calcmode="lin" valueType="num">
                                      <p:cBhvr additive="base">
                                        <p:cTn id="14" dur="500"/>
                                        <p:tgtEl>
                                          <p:spTgt spid="260"/>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61"/>
                                        </p:tgtEl>
                                        <p:attrNameLst>
                                          <p:attrName>style.visibility</p:attrName>
                                        </p:attrNameLst>
                                      </p:cBhvr>
                                      <p:to>
                                        <p:strVal val="visible"/>
                                      </p:to>
                                    </p:set>
                                    <p:anim calcmode="lin" valueType="num">
                                      <p:cBhvr additive="base">
                                        <p:cTn id="19" dur="500"/>
                                        <p:tgtEl>
                                          <p:spTgt spid="261"/>
                                        </p:tgtEl>
                                        <p:attrNameLst>
                                          <p:attrName>ppt_w</p:attrName>
                                        </p:attrNameLst>
                                      </p:cBhvr>
                                      <p:tavLst>
                                        <p:tav tm="0">
                                          <p:val>
                                            <p:strVal val="0"/>
                                          </p:val>
                                        </p:tav>
                                        <p:tav tm="100000">
                                          <p:val>
                                            <p:strVal val="#ppt_w"/>
                                          </p:val>
                                        </p:tav>
                                      </p:tavLst>
                                    </p:anim>
                                    <p:anim calcmode="lin" valueType="num">
                                      <p:cBhvr additive="base">
                                        <p:cTn id="20" dur="500"/>
                                        <p:tgtEl>
                                          <p:spTgt spid="261"/>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62"/>
                                        </p:tgtEl>
                                        <p:attrNameLst>
                                          <p:attrName>style.visibility</p:attrName>
                                        </p:attrNameLst>
                                      </p:cBhvr>
                                      <p:to>
                                        <p:strVal val="visible"/>
                                      </p:to>
                                    </p:set>
                                    <p:anim calcmode="lin" valueType="num">
                                      <p:cBhvr additive="base">
                                        <p:cTn id="25" dur="500"/>
                                        <p:tgtEl>
                                          <p:spTgt spid="262"/>
                                        </p:tgtEl>
                                        <p:attrNameLst>
                                          <p:attrName>ppt_w</p:attrName>
                                        </p:attrNameLst>
                                      </p:cBhvr>
                                      <p:tavLst>
                                        <p:tav tm="0">
                                          <p:val>
                                            <p:strVal val="0"/>
                                          </p:val>
                                        </p:tav>
                                        <p:tav tm="100000">
                                          <p:val>
                                            <p:strVal val="#ppt_w"/>
                                          </p:val>
                                        </p:tav>
                                      </p:tavLst>
                                    </p:anim>
                                    <p:anim calcmode="lin" valueType="num">
                                      <p:cBhvr additive="base">
                                        <p:cTn id="26" dur="500"/>
                                        <p:tgtEl>
                                          <p:spTgt spid="26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17" descr="A black and white triangle with a blue background&#10;&#10;Description automatically generated"/>
          <p:cNvPicPr preferRelativeResize="0"/>
          <p:nvPr/>
        </p:nvPicPr>
        <p:blipFill rotWithShape="1">
          <a:blip r:embed="rId3">
            <a:alphaModFix/>
          </a:blip>
          <a:srcRect/>
          <a:stretch/>
        </p:blipFill>
        <p:spPr>
          <a:xfrm>
            <a:off x="6583170" y="0"/>
            <a:ext cx="5608830" cy="5608830"/>
          </a:xfrm>
          <a:prstGeom prst="rect">
            <a:avLst/>
          </a:prstGeom>
          <a:noFill/>
          <a:ln>
            <a:noFill/>
          </a:ln>
        </p:spPr>
      </p:pic>
      <p:sp>
        <p:nvSpPr>
          <p:cNvPr id="269" name="Google Shape;269;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33A57"/>
              </a:buClr>
              <a:buSzPts val="6000"/>
              <a:buFont typeface="Lato"/>
              <a:buNone/>
            </a:pPr>
            <a:r>
              <a:rPr lang="en-US" b="1">
                <a:solidFill>
                  <a:srgbClr val="133A57"/>
                </a:solidFill>
                <a:latin typeface="Lato"/>
                <a:ea typeface="Lato"/>
                <a:cs typeface="Lato"/>
                <a:sym typeface="Lato"/>
              </a:rPr>
              <a:t>Pair &amp; Share</a:t>
            </a:r>
            <a:endParaRPr/>
          </a:p>
        </p:txBody>
      </p:sp>
      <p:sp>
        <p:nvSpPr>
          <p:cNvPr id="270" name="Google Shape;270;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Reflect on areas of </a:t>
            </a:r>
            <a:r>
              <a:rPr lang="en-US" b="1"/>
              <a:t>Commitment, Infrastructure, and Partnerships </a:t>
            </a:r>
            <a:r>
              <a:rPr lang="en-US"/>
              <a:t>to </a:t>
            </a:r>
            <a:br>
              <a:rPr lang="en-US"/>
            </a:br>
            <a:r>
              <a:rPr lang="en-US"/>
              <a:t>reduce barriers for students to participate in work-based learning.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18" descr="A blue arrow pointing up&#10;&#10;Description automatically generated"/>
          <p:cNvPicPr preferRelativeResize="0"/>
          <p:nvPr/>
        </p:nvPicPr>
        <p:blipFill rotWithShape="1">
          <a:blip r:embed="rId3">
            <a:alphaModFix/>
          </a:blip>
          <a:srcRect/>
          <a:stretch/>
        </p:blipFill>
        <p:spPr>
          <a:xfrm>
            <a:off x="10187032" y="1"/>
            <a:ext cx="2004968" cy="2004968"/>
          </a:xfrm>
          <a:prstGeom prst="rect">
            <a:avLst/>
          </a:prstGeom>
          <a:noFill/>
          <a:ln>
            <a:noFill/>
          </a:ln>
        </p:spPr>
      </p:pic>
      <p:sp>
        <p:nvSpPr>
          <p:cNvPr id="277" name="Google Shape;27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33A57"/>
              </a:buClr>
              <a:buSzPts val="4400"/>
              <a:buFont typeface="Lato"/>
              <a:buNone/>
            </a:pPr>
            <a:r>
              <a:rPr lang="en-US" b="1">
                <a:solidFill>
                  <a:srgbClr val="133A57"/>
                </a:solidFill>
                <a:latin typeface="Lato"/>
                <a:ea typeface="Lato"/>
                <a:cs typeface="Lato"/>
                <a:sym typeface="Lato"/>
              </a:rPr>
              <a:t>Reflect | Commitment</a:t>
            </a:r>
            <a:endParaRPr/>
          </a:p>
        </p:txBody>
      </p:sp>
      <p:sp>
        <p:nvSpPr>
          <p:cNvPr id="278" name="Google Shape;278;p18"/>
          <p:cNvSpPr txBox="1">
            <a:spLocks noGrp="1"/>
          </p:cNvSpPr>
          <p:nvPr>
            <p:ph type="body" idx="1"/>
          </p:nvPr>
        </p:nvSpPr>
        <p:spPr>
          <a:xfrm>
            <a:off x="838200" y="1585519"/>
            <a:ext cx="9706761" cy="504178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33A57"/>
              </a:buClr>
              <a:buSzPts val="2800"/>
              <a:buChar char="•"/>
            </a:pPr>
            <a:r>
              <a:rPr lang="en-US">
                <a:solidFill>
                  <a:srgbClr val="133A57"/>
                </a:solidFill>
                <a:latin typeface="Lato Light"/>
                <a:ea typeface="Lato Light"/>
                <a:cs typeface="Lato Light"/>
                <a:sym typeface="Lato Light"/>
              </a:rPr>
              <a:t>How has our institution committed to ensuring all students can participate in work-based learning experiences?</a:t>
            </a:r>
            <a:endParaRPr/>
          </a:p>
          <a:p>
            <a:pPr marL="228600" lvl="0" indent="-228600" algn="l" rtl="0">
              <a:lnSpc>
                <a:spcPct val="90000"/>
              </a:lnSpc>
              <a:spcBef>
                <a:spcPts val="1000"/>
              </a:spcBef>
              <a:spcAft>
                <a:spcPts val="0"/>
              </a:spcAft>
              <a:buClr>
                <a:srgbClr val="133A57"/>
              </a:buClr>
              <a:buSzPts val="2800"/>
              <a:buChar char="•"/>
            </a:pPr>
            <a:r>
              <a:rPr lang="en-US">
                <a:solidFill>
                  <a:srgbClr val="133A57"/>
                </a:solidFill>
                <a:latin typeface="Lato Light"/>
                <a:ea typeface="Lato Light"/>
                <a:cs typeface="Lato Light"/>
                <a:sym typeface="Lato Light"/>
              </a:rPr>
              <a:t>How have we aligned resources and capacity to make good on our commitment?</a:t>
            </a:r>
            <a:endParaRPr/>
          </a:p>
          <a:p>
            <a:pPr marL="228600" lvl="0" indent="-228600" algn="l" rtl="0">
              <a:lnSpc>
                <a:spcPct val="90000"/>
              </a:lnSpc>
              <a:spcBef>
                <a:spcPts val="1000"/>
              </a:spcBef>
              <a:spcAft>
                <a:spcPts val="0"/>
              </a:spcAft>
              <a:buClr>
                <a:srgbClr val="133A57"/>
              </a:buClr>
              <a:buSzPts val="2800"/>
              <a:buChar char="•"/>
            </a:pPr>
            <a:r>
              <a:rPr lang="en-US">
                <a:solidFill>
                  <a:srgbClr val="133A57"/>
                </a:solidFill>
                <a:latin typeface="Lato Light"/>
                <a:ea typeface="Lato Light"/>
                <a:cs typeface="Lato Light"/>
                <a:sym typeface="Lato Light"/>
              </a:rPr>
              <a:t>What else could be done to engage students, staff, and faculty in our institutional pursuit to reduce barriers to participation in work-based learning for students from low-income backgrounds?</a:t>
            </a:r>
            <a:endParaRPr/>
          </a:p>
          <a:p>
            <a:pPr marL="685800" lvl="1" indent="-76200" algn="l" rtl="0">
              <a:lnSpc>
                <a:spcPct val="90000"/>
              </a:lnSpc>
              <a:spcBef>
                <a:spcPts val="500"/>
              </a:spcBef>
              <a:spcAft>
                <a:spcPts val="0"/>
              </a:spcAft>
              <a:buClr>
                <a:schemeClr val="dk1"/>
              </a:buClr>
              <a:buSzPts val="2400"/>
              <a:buNone/>
            </a:pPr>
            <a:endParaRPr>
              <a:solidFill>
                <a:srgbClr val="133A57"/>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19" descr="A blue arrow pointing up&#10;&#10;Description automatically generated"/>
          <p:cNvPicPr preferRelativeResize="0"/>
          <p:nvPr/>
        </p:nvPicPr>
        <p:blipFill rotWithShape="1">
          <a:blip r:embed="rId3">
            <a:alphaModFix/>
          </a:blip>
          <a:srcRect/>
          <a:stretch/>
        </p:blipFill>
        <p:spPr>
          <a:xfrm>
            <a:off x="10187032" y="1"/>
            <a:ext cx="2004968" cy="2004968"/>
          </a:xfrm>
          <a:prstGeom prst="rect">
            <a:avLst/>
          </a:prstGeom>
          <a:noFill/>
          <a:ln>
            <a:noFill/>
          </a:ln>
        </p:spPr>
      </p:pic>
      <p:sp>
        <p:nvSpPr>
          <p:cNvPr id="285" name="Google Shape;28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33A57"/>
              </a:buClr>
              <a:buSzPts val="4400"/>
              <a:buFont typeface="Lato"/>
              <a:buNone/>
            </a:pPr>
            <a:r>
              <a:rPr lang="en-US" b="1">
                <a:solidFill>
                  <a:srgbClr val="133A57"/>
                </a:solidFill>
                <a:latin typeface="Lato"/>
                <a:ea typeface="Lato"/>
                <a:cs typeface="Lato"/>
                <a:sym typeface="Lato"/>
              </a:rPr>
              <a:t>Reflect | Infrastructure</a:t>
            </a:r>
            <a:endParaRPr/>
          </a:p>
        </p:txBody>
      </p:sp>
      <p:sp>
        <p:nvSpPr>
          <p:cNvPr id="286" name="Google Shape;286;p19"/>
          <p:cNvSpPr txBox="1">
            <a:spLocks noGrp="1"/>
          </p:cNvSpPr>
          <p:nvPr>
            <p:ph type="body" idx="1"/>
          </p:nvPr>
        </p:nvSpPr>
        <p:spPr>
          <a:xfrm>
            <a:off x="838200" y="1585519"/>
            <a:ext cx="9706761" cy="504178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33A57"/>
              </a:buClr>
              <a:buSzPts val="2800"/>
              <a:buChar char="•"/>
            </a:pPr>
            <a:r>
              <a:rPr lang="en-US">
                <a:solidFill>
                  <a:srgbClr val="133A57"/>
                </a:solidFill>
                <a:latin typeface="Lato Light"/>
                <a:ea typeface="Lato Light"/>
                <a:cs typeface="Lato Light"/>
                <a:sym typeface="Lato Light"/>
              </a:rPr>
              <a:t>What are the primary barriers students experience that limit their ability to participate in work-based learning?</a:t>
            </a:r>
            <a:endParaRPr>
              <a:solidFill>
                <a:srgbClr val="133A57"/>
              </a:solidFill>
              <a:latin typeface="Lato Light"/>
              <a:ea typeface="Lato Light"/>
              <a:cs typeface="Lato Light"/>
              <a:sym typeface="Lato Light"/>
            </a:endParaRPr>
          </a:p>
          <a:p>
            <a:pPr marL="228600" lvl="0" indent="-228600" algn="l" rtl="0">
              <a:lnSpc>
                <a:spcPct val="90000"/>
              </a:lnSpc>
              <a:spcBef>
                <a:spcPts val="1000"/>
              </a:spcBef>
              <a:spcAft>
                <a:spcPts val="0"/>
              </a:spcAft>
              <a:buClr>
                <a:srgbClr val="133A57"/>
              </a:buClr>
              <a:buSzPts val="2800"/>
              <a:buChar char="•"/>
            </a:pPr>
            <a:r>
              <a:rPr lang="en-US">
                <a:solidFill>
                  <a:srgbClr val="133A57"/>
                </a:solidFill>
                <a:latin typeface="Lato Light"/>
                <a:ea typeface="Lato Light"/>
                <a:cs typeface="Lato Light"/>
                <a:sym typeface="Lato Light"/>
              </a:rPr>
              <a:t>What additional resources do we need to provide to reduce barriers for students?</a:t>
            </a:r>
            <a:endParaRPr/>
          </a:p>
          <a:p>
            <a:pPr marL="228600" lvl="0" indent="-228600" algn="l" rtl="0">
              <a:lnSpc>
                <a:spcPct val="90000"/>
              </a:lnSpc>
              <a:spcBef>
                <a:spcPts val="1000"/>
              </a:spcBef>
              <a:spcAft>
                <a:spcPts val="0"/>
              </a:spcAft>
              <a:buClr>
                <a:srgbClr val="133A57"/>
              </a:buClr>
              <a:buSzPts val="2800"/>
              <a:buChar char="•"/>
            </a:pPr>
            <a:r>
              <a:rPr lang="en-US">
                <a:solidFill>
                  <a:srgbClr val="133A57"/>
                </a:solidFill>
                <a:latin typeface="Lato Light"/>
                <a:ea typeface="Lato Light"/>
                <a:cs typeface="Lato Light"/>
                <a:sym typeface="Lato Light"/>
              </a:rPr>
              <a:t>What does our career ecosystem look like on campus? </a:t>
            </a:r>
            <a:endParaRPr/>
          </a:p>
          <a:p>
            <a:pPr marL="228600" lvl="0" indent="-228600" algn="l" rtl="0">
              <a:lnSpc>
                <a:spcPct val="90000"/>
              </a:lnSpc>
              <a:spcBef>
                <a:spcPts val="1000"/>
              </a:spcBef>
              <a:spcAft>
                <a:spcPts val="0"/>
              </a:spcAft>
              <a:buClr>
                <a:srgbClr val="133A57"/>
              </a:buClr>
              <a:buSzPts val="2800"/>
              <a:buChar char="•"/>
            </a:pPr>
            <a:r>
              <a:rPr lang="en-US">
                <a:solidFill>
                  <a:srgbClr val="133A57"/>
                </a:solidFill>
                <a:latin typeface="Lato Light"/>
                <a:ea typeface="Lato Light"/>
                <a:cs typeface="Lato Light"/>
                <a:sym typeface="Lato Light"/>
              </a:rPr>
              <a:t>What are the key career development milestones we want all students to experience? </a:t>
            </a:r>
            <a:endParaRPr>
              <a:solidFill>
                <a:srgbClr val="133A57"/>
              </a:solidFill>
              <a:latin typeface="Lato Light"/>
              <a:ea typeface="Lato Light"/>
              <a:cs typeface="Lato Light"/>
              <a:sym typeface="Lato Light"/>
            </a:endParaRPr>
          </a:p>
          <a:p>
            <a:pPr marL="228600" lvl="0" indent="-228600" algn="l" rtl="0">
              <a:lnSpc>
                <a:spcPct val="90000"/>
              </a:lnSpc>
              <a:spcBef>
                <a:spcPts val="1000"/>
              </a:spcBef>
              <a:spcAft>
                <a:spcPts val="0"/>
              </a:spcAft>
              <a:buClr>
                <a:srgbClr val="133A57"/>
              </a:buClr>
              <a:buSzPts val="2800"/>
              <a:buChar char="•"/>
            </a:pPr>
            <a:r>
              <a:rPr lang="en-US">
                <a:solidFill>
                  <a:srgbClr val="133A57"/>
                </a:solidFill>
                <a:latin typeface="Lato Light"/>
                <a:ea typeface="Lato Light"/>
                <a:cs typeface="Lato Light"/>
                <a:sym typeface="Lato Light"/>
              </a:rPr>
              <a:t>What data collection and reporting process is needed to know if we are making progress toward our goals? </a:t>
            </a:r>
            <a:endParaRPr>
              <a:solidFill>
                <a:srgbClr val="133A57"/>
              </a:solidFill>
              <a:latin typeface="Lato Light"/>
              <a:ea typeface="Lato Light"/>
              <a:cs typeface="Lato Light"/>
              <a:sym typeface="Lato Light"/>
            </a:endParaRPr>
          </a:p>
          <a:p>
            <a:pPr marL="685800" lvl="1" indent="-76200" algn="l" rtl="0">
              <a:lnSpc>
                <a:spcPct val="90000"/>
              </a:lnSpc>
              <a:spcBef>
                <a:spcPts val="500"/>
              </a:spcBef>
              <a:spcAft>
                <a:spcPts val="0"/>
              </a:spcAft>
              <a:buClr>
                <a:schemeClr val="dk1"/>
              </a:buClr>
              <a:buSzPts val="2400"/>
              <a:buNone/>
            </a:pPr>
            <a:endParaRPr>
              <a:solidFill>
                <a:srgbClr val="133A5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title"/>
          </p:nvPr>
        </p:nvSpPr>
        <p:spPr>
          <a:xfrm>
            <a:off x="6862194" y="746842"/>
            <a:ext cx="4171994" cy="11314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33A57"/>
              </a:buClr>
              <a:buSzPts val="5600"/>
              <a:buFont typeface="Lato"/>
              <a:buNone/>
            </a:pPr>
            <a:r>
              <a:rPr lang="en-US" sz="5600" b="1">
                <a:solidFill>
                  <a:srgbClr val="133A57"/>
                </a:solidFill>
                <a:latin typeface="Lato"/>
                <a:ea typeface="Lato"/>
                <a:cs typeface="Lato"/>
                <a:sym typeface="Lato"/>
              </a:rPr>
              <a:t>Today</a:t>
            </a:r>
            <a:endParaRPr/>
          </a:p>
        </p:txBody>
      </p:sp>
      <p:sp>
        <p:nvSpPr>
          <p:cNvPr id="103" name="Google Shape;103;p2"/>
          <p:cNvSpPr txBox="1">
            <a:spLocks noGrp="1"/>
          </p:cNvSpPr>
          <p:nvPr>
            <p:ph type="body" idx="1"/>
          </p:nvPr>
        </p:nvSpPr>
        <p:spPr>
          <a:xfrm>
            <a:off x="6862194" y="2118946"/>
            <a:ext cx="5117285" cy="459804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33A57"/>
              </a:buClr>
              <a:buSzPts val="3200"/>
              <a:buNone/>
            </a:pPr>
            <a:r>
              <a:rPr lang="en-US" sz="3200">
                <a:solidFill>
                  <a:srgbClr val="133A57"/>
                </a:solidFill>
                <a:latin typeface="Lato"/>
                <a:ea typeface="Lato"/>
                <a:cs typeface="Lato"/>
                <a:sym typeface="Lato"/>
              </a:rPr>
              <a:t>Purpose: </a:t>
            </a:r>
            <a:endParaRPr/>
          </a:p>
          <a:p>
            <a:pPr marL="0" lvl="0" indent="0" algn="l" rtl="0">
              <a:lnSpc>
                <a:spcPct val="90000"/>
              </a:lnSpc>
              <a:spcBef>
                <a:spcPts val="1000"/>
              </a:spcBef>
              <a:spcAft>
                <a:spcPts val="0"/>
              </a:spcAft>
              <a:buClr>
                <a:srgbClr val="009EA0"/>
              </a:buClr>
              <a:buSzPts val="2800"/>
              <a:buNone/>
            </a:pPr>
            <a:r>
              <a:rPr lang="en-US" sz="2800">
                <a:solidFill>
                  <a:srgbClr val="009EA0"/>
                </a:solidFill>
                <a:latin typeface="Lato"/>
                <a:ea typeface="Lato"/>
                <a:cs typeface="Lato"/>
                <a:sym typeface="Lato"/>
              </a:rPr>
              <a:t>Removing</a:t>
            </a:r>
            <a:r>
              <a:rPr lang="en-US" sz="2800">
                <a:solidFill>
                  <a:srgbClr val="FFFFFF"/>
                </a:solidFill>
                <a:latin typeface="Lato"/>
                <a:ea typeface="Lato"/>
                <a:cs typeface="Lato"/>
                <a:sym typeface="Lato"/>
              </a:rPr>
              <a:t> </a:t>
            </a:r>
            <a:r>
              <a:rPr lang="en-US" sz="2800">
                <a:solidFill>
                  <a:srgbClr val="009EA0"/>
                </a:solidFill>
                <a:latin typeface="Lato"/>
                <a:ea typeface="Lato"/>
                <a:cs typeface="Lato"/>
                <a:sym typeface="Lato"/>
              </a:rPr>
              <a:t>resource barriers </a:t>
            </a:r>
            <a:br>
              <a:rPr lang="en-US" sz="2800">
                <a:solidFill>
                  <a:srgbClr val="009EA0"/>
                </a:solidFill>
                <a:latin typeface="Lato"/>
                <a:ea typeface="Lato"/>
                <a:cs typeface="Lato"/>
                <a:sym typeface="Lato"/>
              </a:rPr>
            </a:br>
            <a:r>
              <a:rPr lang="en-US" sz="2800">
                <a:solidFill>
                  <a:srgbClr val="009EA0"/>
                </a:solidFill>
                <a:latin typeface="Lato"/>
                <a:ea typeface="Lato"/>
                <a:cs typeface="Lato"/>
                <a:sym typeface="Lato"/>
              </a:rPr>
              <a:t>for low-income students that prevent participation in work-based learning.</a:t>
            </a:r>
            <a:endParaRPr/>
          </a:p>
          <a:p>
            <a:pPr marL="0" lvl="0" indent="0" algn="l" rtl="0">
              <a:lnSpc>
                <a:spcPct val="90000"/>
              </a:lnSpc>
              <a:spcBef>
                <a:spcPts val="1000"/>
              </a:spcBef>
              <a:spcAft>
                <a:spcPts val="0"/>
              </a:spcAft>
              <a:buClr>
                <a:srgbClr val="888888"/>
              </a:buClr>
              <a:buSzPts val="2800"/>
              <a:buNone/>
            </a:pPr>
            <a:endParaRPr sz="2800">
              <a:solidFill>
                <a:srgbClr val="009EA0"/>
              </a:solidFill>
              <a:latin typeface="Lato"/>
              <a:ea typeface="Lato"/>
              <a:cs typeface="Lato"/>
              <a:sym typeface="Lato"/>
            </a:endParaRPr>
          </a:p>
          <a:p>
            <a:pPr marL="0" lvl="0" indent="0" algn="l" rtl="0">
              <a:lnSpc>
                <a:spcPct val="90000"/>
              </a:lnSpc>
              <a:spcBef>
                <a:spcPts val="1000"/>
              </a:spcBef>
              <a:spcAft>
                <a:spcPts val="0"/>
              </a:spcAft>
              <a:buClr>
                <a:srgbClr val="133A57"/>
              </a:buClr>
              <a:buSzPts val="3600"/>
              <a:buNone/>
            </a:pPr>
            <a:r>
              <a:rPr lang="en-US" sz="3600">
                <a:solidFill>
                  <a:srgbClr val="133A57"/>
                </a:solidFill>
                <a:latin typeface="Lato"/>
                <a:ea typeface="Lato"/>
                <a:cs typeface="Lato"/>
                <a:sym typeface="Lato"/>
              </a:rPr>
              <a:t>Process: </a:t>
            </a:r>
            <a:endParaRPr/>
          </a:p>
          <a:p>
            <a:pPr marL="0" lvl="0" indent="0" algn="l" rtl="0">
              <a:lnSpc>
                <a:spcPct val="90000"/>
              </a:lnSpc>
              <a:spcBef>
                <a:spcPts val="1000"/>
              </a:spcBef>
              <a:spcAft>
                <a:spcPts val="0"/>
              </a:spcAft>
              <a:buClr>
                <a:srgbClr val="009EA0"/>
              </a:buClr>
              <a:buSzPts val="2800"/>
              <a:buNone/>
            </a:pPr>
            <a:r>
              <a:rPr lang="en-US" sz="2800">
                <a:solidFill>
                  <a:srgbClr val="009EA0"/>
                </a:solidFill>
                <a:latin typeface="Lato"/>
                <a:ea typeface="Lato"/>
                <a:cs typeface="Lato"/>
                <a:sym typeface="Lato"/>
              </a:rPr>
              <a:t>Discuss the WHAT &amp; HOW</a:t>
            </a:r>
            <a:endParaRPr/>
          </a:p>
        </p:txBody>
      </p:sp>
      <p:pic>
        <p:nvPicPr>
          <p:cNvPr id="104" name="Google Shape;104;p2" descr="A black and white triangle with a blue background&#10;&#10;Description automatically generated"/>
          <p:cNvPicPr preferRelativeResize="0"/>
          <p:nvPr/>
        </p:nvPicPr>
        <p:blipFill rotWithShape="1">
          <a:blip r:embed="rId3">
            <a:alphaModFix/>
          </a:blip>
          <a:srcRect/>
          <a:stretch/>
        </p:blipFill>
        <p:spPr>
          <a:xfrm>
            <a:off x="942597" y="652294"/>
            <a:ext cx="5608830" cy="560883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20" descr="A blue arrow pointing up&#10;&#10;Description automatically generated"/>
          <p:cNvPicPr preferRelativeResize="0"/>
          <p:nvPr/>
        </p:nvPicPr>
        <p:blipFill rotWithShape="1">
          <a:blip r:embed="rId3">
            <a:alphaModFix/>
          </a:blip>
          <a:srcRect/>
          <a:stretch/>
        </p:blipFill>
        <p:spPr>
          <a:xfrm>
            <a:off x="10187032" y="1"/>
            <a:ext cx="2004968" cy="2004968"/>
          </a:xfrm>
          <a:prstGeom prst="rect">
            <a:avLst/>
          </a:prstGeom>
          <a:noFill/>
          <a:ln>
            <a:noFill/>
          </a:ln>
        </p:spPr>
      </p:pic>
      <p:sp>
        <p:nvSpPr>
          <p:cNvPr id="293" name="Google Shape;29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33A57"/>
              </a:buClr>
              <a:buSzPts val="4400"/>
              <a:buFont typeface="Lato"/>
              <a:buNone/>
            </a:pPr>
            <a:r>
              <a:rPr lang="en-US" b="1">
                <a:solidFill>
                  <a:srgbClr val="133A57"/>
                </a:solidFill>
                <a:latin typeface="Lato"/>
                <a:ea typeface="Lato"/>
                <a:cs typeface="Lato"/>
                <a:sym typeface="Lato"/>
              </a:rPr>
              <a:t>Reflect | Partnerships</a:t>
            </a:r>
            <a:endParaRPr/>
          </a:p>
        </p:txBody>
      </p:sp>
      <p:sp>
        <p:nvSpPr>
          <p:cNvPr id="294" name="Google Shape;294;p20"/>
          <p:cNvSpPr txBox="1">
            <a:spLocks noGrp="1"/>
          </p:cNvSpPr>
          <p:nvPr>
            <p:ph type="body" idx="1"/>
          </p:nvPr>
        </p:nvSpPr>
        <p:spPr>
          <a:xfrm>
            <a:off x="838200" y="1585519"/>
            <a:ext cx="10410645" cy="504178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33A57"/>
              </a:buClr>
              <a:buSzPts val="2800"/>
              <a:buChar char="•"/>
            </a:pPr>
            <a:r>
              <a:rPr lang="en-US">
                <a:solidFill>
                  <a:srgbClr val="133A57"/>
                </a:solidFill>
                <a:latin typeface="Lato Light"/>
                <a:ea typeface="Lato Light"/>
                <a:cs typeface="Lato Light"/>
                <a:sym typeface="Lato Light"/>
              </a:rPr>
              <a:t>What can faculty do to design accessible work-based learning experiences and expectations?</a:t>
            </a:r>
            <a:endParaRPr/>
          </a:p>
          <a:p>
            <a:pPr marL="228600" lvl="0" indent="-228600" algn="l" rtl="0">
              <a:lnSpc>
                <a:spcPct val="90000"/>
              </a:lnSpc>
              <a:spcBef>
                <a:spcPts val="1000"/>
              </a:spcBef>
              <a:spcAft>
                <a:spcPts val="0"/>
              </a:spcAft>
              <a:buClr>
                <a:srgbClr val="133A57"/>
              </a:buClr>
              <a:buSzPts val="2800"/>
              <a:buChar char="•"/>
            </a:pPr>
            <a:r>
              <a:rPr lang="en-US">
                <a:solidFill>
                  <a:srgbClr val="133A57"/>
                </a:solidFill>
                <a:latin typeface="Lato Light"/>
                <a:ea typeface="Lato Light"/>
                <a:cs typeface="Lato Light"/>
                <a:sym typeface="Lato Light"/>
              </a:rPr>
              <a:t>What can employers do to reduce barriers to participation in work-based learning experiences? </a:t>
            </a:r>
            <a:endParaRPr/>
          </a:p>
          <a:p>
            <a:pPr marL="228600" lvl="0" indent="-228600" algn="l" rtl="0">
              <a:lnSpc>
                <a:spcPct val="90000"/>
              </a:lnSpc>
              <a:spcBef>
                <a:spcPts val="1000"/>
              </a:spcBef>
              <a:spcAft>
                <a:spcPts val="0"/>
              </a:spcAft>
              <a:buClr>
                <a:srgbClr val="133A57"/>
              </a:buClr>
              <a:buSzPts val="2800"/>
              <a:buChar char="•"/>
            </a:pPr>
            <a:r>
              <a:rPr lang="en-US">
                <a:solidFill>
                  <a:srgbClr val="133A57"/>
                </a:solidFill>
                <a:latin typeface="Lato Light"/>
                <a:ea typeface="Lato Light"/>
                <a:cs typeface="Lato Light"/>
                <a:sym typeface="Lato Light"/>
              </a:rPr>
              <a:t>How can we connect students to community-based resources designed to help them complete high demand career training and increase workforce participation?</a:t>
            </a:r>
            <a:endParaRPr>
              <a:solidFill>
                <a:srgbClr val="133A57"/>
              </a:solidFill>
              <a:latin typeface="Lato Light"/>
              <a:ea typeface="Lato Light"/>
              <a:cs typeface="Lato Light"/>
              <a:sym typeface="Lato Light"/>
            </a:endParaRPr>
          </a:p>
          <a:p>
            <a:pPr marL="685800" lvl="1" indent="-76200" algn="l" rtl="0">
              <a:lnSpc>
                <a:spcPct val="90000"/>
              </a:lnSpc>
              <a:spcBef>
                <a:spcPts val="500"/>
              </a:spcBef>
              <a:spcAft>
                <a:spcPts val="0"/>
              </a:spcAft>
              <a:buClr>
                <a:schemeClr val="dk1"/>
              </a:buClr>
              <a:buSzPts val="2400"/>
              <a:buNone/>
            </a:pPr>
            <a:endParaRPr>
              <a:solidFill>
                <a:srgbClr val="133A57"/>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1"/>
          <p:cNvSpPr txBox="1">
            <a:spLocks noGrp="1"/>
          </p:cNvSpPr>
          <p:nvPr>
            <p:ph type="title"/>
          </p:nvPr>
        </p:nvSpPr>
        <p:spPr>
          <a:xfrm>
            <a:off x="0" y="0"/>
            <a:ext cx="628044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33A57"/>
              </a:buClr>
              <a:buSzPts val="4400"/>
              <a:buFont typeface="Lato"/>
              <a:buNone/>
            </a:pPr>
            <a:r>
              <a:rPr lang="en-US" b="1">
                <a:solidFill>
                  <a:srgbClr val="133A57"/>
                </a:solidFill>
                <a:latin typeface="Lato"/>
                <a:ea typeface="Lato"/>
                <a:cs typeface="Lato"/>
                <a:sym typeface="Lato"/>
              </a:rPr>
              <a:t>Crowdsourcing Ideas</a:t>
            </a:r>
            <a:endParaRPr b="1">
              <a:solidFill>
                <a:srgbClr val="133A57"/>
              </a:solidFill>
              <a:latin typeface="Lato Light"/>
              <a:ea typeface="Lato Light"/>
              <a:cs typeface="Lato Light"/>
              <a:sym typeface="Lato Light"/>
            </a:endParaRPr>
          </a:p>
        </p:txBody>
      </p:sp>
      <p:grpSp>
        <p:nvGrpSpPr>
          <p:cNvPr id="301" name="Google Shape;301;p21"/>
          <p:cNvGrpSpPr/>
          <p:nvPr/>
        </p:nvGrpSpPr>
        <p:grpSpPr>
          <a:xfrm>
            <a:off x="3094185" y="963197"/>
            <a:ext cx="6003628" cy="5666542"/>
            <a:chOff x="2514296" y="72647"/>
            <a:chExt cx="6003628" cy="5666542"/>
          </a:xfrm>
        </p:grpSpPr>
        <p:sp>
          <p:nvSpPr>
            <p:cNvPr id="302" name="Google Shape;302;p21"/>
            <p:cNvSpPr/>
            <p:nvPr/>
          </p:nvSpPr>
          <p:spPr>
            <a:xfrm>
              <a:off x="3772559" y="72647"/>
              <a:ext cx="3487102" cy="3487102"/>
            </a:xfrm>
            <a:prstGeom prst="ellipse">
              <a:avLst/>
            </a:prstGeom>
            <a:solidFill>
              <a:srgbClr val="009EA0">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1"/>
            <p:cNvSpPr txBox="1"/>
            <p:nvPr/>
          </p:nvSpPr>
          <p:spPr>
            <a:xfrm>
              <a:off x="4237506" y="682890"/>
              <a:ext cx="2557208" cy="156919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133A57"/>
                </a:buClr>
                <a:buSzPts val="2700"/>
                <a:buFont typeface="Lato"/>
                <a:buNone/>
              </a:pPr>
              <a:r>
                <a:rPr lang="en-US" sz="2700">
                  <a:solidFill>
                    <a:srgbClr val="133A57"/>
                  </a:solidFill>
                  <a:latin typeface="Lato"/>
                  <a:ea typeface="Lato"/>
                  <a:cs typeface="Lato"/>
                  <a:sym typeface="Lato"/>
                </a:rPr>
                <a:t>Commitment</a:t>
              </a:r>
              <a:endParaRPr/>
            </a:p>
          </p:txBody>
        </p:sp>
        <p:sp>
          <p:nvSpPr>
            <p:cNvPr id="304" name="Google Shape;304;p21"/>
            <p:cNvSpPr/>
            <p:nvPr/>
          </p:nvSpPr>
          <p:spPr>
            <a:xfrm>
              <a:off x="5030822" y="2252087"/>
              <a:ext cx="3487102" cy="3487102"/>
            </a:xfrm>
            <a:prstGeom prst="ellipse">
              <a:avLst/>
            </a:prstGeom>
            <a:solidFill>
              <a:srgbClr val="4AD6BA">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1"/>
            <p:cNvSpPr txBox="1"/>
            <p:nvPr/>
          </p:nvSpPr>
          <p:spPr>
            <a:xfrm>
              <a:off x="6097285" y="3152925"/>
              <a:ext cx="2300100" cy="1917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133A57"/>
                </a:buClr>
                <a:buSzPts val="2700"/>
                <a:buFont typeface="Lato"/>
                <a:buNone/>
              </a:pPr>
              <a:r>
                <a:rPr lang="en-US" sz="2700">
                  <a:solidFill>
                    <a:srgbClr val="133A57"/>
                  </a:solidFill>
                  <a:latin typeface="Lato"/>
                  <a:ea typeface="Lato"/>
                  <a:cs typeface="Lato"/>
                  <a:sym typeface="Lato"/>
                </a:rPr>
                <a:t>Infrastructure</a:t>
              </a:r>
              <a:endParaRPr/>
            </a:p>
          </p:txBody>
        </p:sp>
        <p:sp>
          <p:nvSpPr>
            <p:cNvPr id="306" name="Google Shape;306;p21"/>
            <p:cNvSpPr/>
            <p:nvPr/>
          </p:nvSpPr>
          <p:spPr>
            <a:xfrm>
              <a:off x="2514296" y="2252087"/>
              <a:ext cx="3487102" cy="3487102"/>
            </a:xfrm>
            <a:prstGeom prst="ellipse">
              <a:avLst/>
            </a:prstGeom>
            <a:solidFill>
              <a:srgbClr val="133A57">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1"/>
            <p:cNvSpPr txBox="1"/>
            <p:nvPr/>
          </p:nvSpPr>
          <p:spPr>
            <a:xfrm>
              <a:off x="2842665" y="3152922"/>
              <a:ext cx="2092261" cy="19179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133A57"/>
                </a:buClr>
                <a:buSzPts val="2700"/>
                <a:buFont typeface="Lato"/>
                <a:buNone/>
              </a:pPr>
              <a:r>
                <a:rPr lang="en-US" sz="2700">
                  <a:solidFill>
                    <a:srgbClr val="133A57"/>
                  </a:solidFill>
                  <a:latin typeface="Lato"/>
                  <a:ea typeface="Lato"/>
                  <a:cs typeface="Lato"/>
                  <a:sym typeface="Lato"/>
                </a:rPr>
                <a:t>Partnerships</a:t>
              </a:r>
              <a:endParaRPr/>
            </a:p>
          </p:txBody>
        </p:sp>
      </p:grpSp>
      <p:pic>
        <p:nvPicPr>
          <p:cNvPr id="308" name="Google Shape;308;p21" descr="A blue arrow pointing up&#10;&#10;Description automatically generated"/>
          <p:cNvPicPr preferRelativeResize="0"/>
          <p:nvPr/>
        </p:nvPicPr>
        <p:blipFill rotWithShape="1">
          <a:blip r:embed="rId3">
            <a:alphaModFix/>
          </a:blip>
          <a:srcRect/>
          <a:stretch/>
        </p:blipFill>
        <p:spPr>
          <a:xfrm>
            <a:off x="10187032" y="1"/>
            <a:ext cx="2004968" cy="200496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33A57"/>
              </a:buClr>
              <a:buSzPts val="4400"/>
              <a:buFont typeface="Lato"/>
              <a:buNone/>
            </a:pPr>
            <a:r>
              <a:rPr lang="en-US" b="1">
                <a:solidFill>
                  <a:srgbClr val="133A57"/>
                </a:solidFill>
                <a:latin typeface="Lato"/>
                <a:ea typeface="Lato"/>
                <a:cs typeface="Lato"/>
                <a:sym typeface="Lato"/>
              </a:rPr>
              <a:t>Possible Action Areas</a:t>
            </a:r>
            <a:endParaRPr/>
          </a:p>
        </p:txBody>
      </p:sp>
      <p:sp>
        <p:nvSpPr>
          <p:cNvPr id="315" name="Google Shape;315;p22"/>
          <p:cNvSpPr txBox="1">
            <a:spLocks noGrp="1"/>
          </p:cNvSpPr>
          <p:nvPr>
            <p:ph type="body" idx="1"/>
          </p:nvPr>
        </p:nvSpPr>
        <p:spPr>
          <a:xfrm>
            <a:off x="838199" y="1825624"/>
            <a:ext cx="11074168" cy="4919125"/>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133A57"/>
              </a:buClr>
              <a:buSzPct val="100000"/>
              <a:buNone/>
            </a:pPr>
            <a:r>
              <a:rPr lang="en-US">
                <a:solidFill>
                  <a:srgbClr val="133A57"/>
                </a:solidFill>
                <a:latin typeface="Lato Light"/>
                <a:ea typeface="Lato Light"/>
                <a:cs typeface="Lato Light"/>
                <a:sym typeface="Lato Light"/>
              </a:rPr>
              <a:t>Making an institutional commitment to work-based learning for all students.</a:t>
            </a:r>
            <a:endParaRPr/>
          </a:p>
          <a:p>
            <a:pPr marL="685800" lvl="1" indent="-228600" algn="l" rtl="0">
              <a:lnSpc>
                <a:spcPct val="90000"/>
              </a:lnSpc>
              <a:spcBef>
                <a:spcPts val="500"/>
              </a:spcBef>
              <a:spcAft>
                <a:spcPts val="0"/>
              </a:spcAft>
              <a:buClr>
                <a:srgbClr val="009EA0"/>
              </a:buClr>
              <a:buSzPct val="100000"/>
              <a:buFont typeface="Noto Sans Symbols"/>
              <a:buChar char="✔"/>
            </a:pPr>
            <a:r>
              <a:rPr lang="en-US" b="1">
                <a:solidFill>
                  <a:srgbClr val="009EA0"/>
                </a:solidFill>
                <a:latin typeface="Lato"/>
                <a:ea typeface="Lato"/>
                <a:cs typeface="Lato"/>
                <a:sym typeface="Lato"/>
              </a:rPr>
              <a:t>Require</a:t>
            </a:r>
            <a:r>
              <a:rPr lang="en-US">
                <a:solidFill>
                  <a:srgbClr val="133A57"/>
                </a:solidFill>
                <a:latin typeface="Lato Light"/>
                <a:ea typeface="Lato Light"/>
                <a:cs typeface="Lato Light"/>
                <a:sym typeface="Lato Light"/>
              </a:rPr>
              <a:t> </a:t>
            </a:r>
            <a:r>
              <a:rPr lang="en-US" b="1">
                <a:solidFill>
                  <a:srgbClr val="009EA0"/>
                </a:solidFill>
                <a:latin typeface="Lato"/>
                <a:ea typeface="Lato"/>
                <a:cs typeface="Lato"/>
                <a:sym typeface="Lato"/>
              </a:rPr>
              <a:t>work-based learning </a:t>
            </a:r>
            <a:r>
              <a:rPr lang="en-US">
                <a:solidFill>
                  <a:srgbClr val="133A57"/>
                </a:solidFill>
                <a:latin typeface="Lato Light"/>
                <a:ea typeface="Lato Light"/>
                <a:cs typeface="Lato Light"/>
                <a:sym typeface="Lato Light"/>
              </a:rPr>
              <a:t>for all degree programs.</a:t>
            </a:r>
            <a:endParaRPr/>
          </a:p>
          <a:p>
            <a:pPr marL="685800" lvl="1" indent="-228600" algn="l" rtl="0">
              <a:lnSpc>
                <a:spcPct val="90000"/>
              </a:lnSpc>
              <a:spcBef>
                <a:spcPts val="500"/>
              </a:spcBef>
              <a:spcAft>
                <a:spcPts val="0"/>
              </a:spcAft>
              <a:buClr>
                <a:srgbClr val="009EA0"/>
              </a:buClr>
              <a:buSzPct val="100000"/>
              <a:buFont typeface="Noto Sans Symbols"/>
              <a:buChar char="✔"/>
            </a:pPr>
            <a:r>
              <a:rPr lang="en-US" b="1">
                <a:solidFill>
                  <a:srgbClr val="009EA0"/>
                </a:solidFill>
                <a:latin typeface="Lato"/>
                <a:ea typeface="Lato"/>
                <a:cs typeface="Lato"/>
                <a:sym typeface="Lato"/>
              </a:rPr>
              <a:t>Increase staff capacity </a:t>
            </a:r>
            <a:r>
              <a:rPr lang="en-US">
                <a:solidFill>
                  <a:srgbClr val="133A57"/>
                </a:solidFill>
                <a:latin typeface="Lato Light"/>
                <a:ea typeface="Lato Light"/>
                <a:cs typeface="Lato Light"/>
                <a:sym typeface="Lato Light"/>
              </a:rPr>
              <a:t>of career development and employer engagement.</a:t>
            </a:r>
            <a:endParaRPr/>
          </a:p>
          <a:p>
            <a:pPr marL="0" lvl="0" indent="0" algn="l" rtl="0">
              <a:lnSpc>
                <a:spcPct val="90000"/>
              </a:lnSpc>
              <a:spcBef>
                <a:spcPts val="1000"/>
              </a:spcBef>
              <a:spcAft>
                <a:spcPts val="0"/>
              </a:spcAft>
              <a:buClr>
                <a:srgbClr val="133A57"/>
              </a:buClr>
              <a:buSzPct val="100000"/>
              <a:buNone/>
            </a:pPr>
            <a:r>
              <a:rPr lang="en-US">
                <a:solidFill>
                  <a:srgbClr val="133A57"/>
                </a:solidFill>
                <a:latin typeface="Lato Light"/>
                <a:ea typeface="Lato Light"/>
                <a:cs typeface="Lato Light"/>
                <a:sym typeface="Lato Light"/>
              </a:rPr>
              <a:t>Creating a career development infrastructure across all areas of the institution.</a:t>
            </a:r>
            <a:endParaRPr/>
          </a:p>
          <a:p>
            <a:pPr marL="685800" lvl="1" indent="-228600" algn="l" rtl="0">
              <a:lnSpc>
                <a:spcPct val="90000"/>
              </a:lnSpc>
              <a:spcBef>
                <a:spcPts val="500"/>
              </a:spcBef>
              <a:spcAft>
                <a:spcPts val="0"/>
              </a:spcAft>
              <a:buClr>
                <a:srgbClr val="133A57"/>
              </a:buClr>
              <a:buSzPct val="100000"/>
              <a:buFont typeface="Noto Sans Symbols"/>
              <a:buChar char="✔"/>
            </a:pPr>
            <a:r>
              <a:rPr lang="en-US">
                <a:solidFill>
                  <a:srgbClr val="133A57"/>
                </a:solidFill>
                <a:latin typeface="Lato Light"/>
                <a:ea typeface="Lato Light"/>
                <a:cs typeface="Lato Light"/>
                <a:sym typeface="Lato Light"/>
              </a:rPr>
              <a:t>Identify </a:t>
            </a:r>
            <a:r>
              <a:rPr lang="en-US" b="1">
                <a:solidFill>
                  <a:srgbClr val="009EA0"/>
                </a:solidFill>
                <a:latin typeface="Lato"/>
                <a:ea typeface="Lato"/>
                <a:cs typeface="Lato"/>
                <a:sym typeface="Lato"/>
              </a:rPr>
              <a:t>career milestones </a:t>
            </a:r>
            <a:r>
              <a:rPr lang="en-US">
                <a:solidFill>
                  <a:srgbClr val="133A57"/>
                </a:solidFill>
                <a:latin typeface="Lato Light"/>
                <a:ea typeface="Lato Light"/>
                <a:cs typeface="Lato Light"/>
                <a:sym typeface="Lato Light"/>
              </a:rPr>
              <a:t>and integrate career development activities into major and core courses.</a:t>
            </a:r>
            <a:endParaRPr/>
          </a:p>
          <a:p>
            <a:pPr marL="685800" lvl="1" indent="-228600" algn="l" rtl="0">
              <a:lnSpc>
                <a:spcPct val="90000"/>
              </a:lnSpc>
              <a:spcBef>
                <a:spcPts val="500"/>
              </a:spcBef>
              <a:spcAft>
                <a:spcPts val="0"/>
              </a:spcAft>
              <a:buClr>
                <a:srgbClr val="009EA0"/>
              </a:buClr>
              <a:buSzPct val="100000"/>
              <a:buFont typeface="Noto Sans Symbols"/>
              <a:buChar char="✔"/>
            </a:pPr>
            <a:r>
              <a:rPr lang="en-US" b="1">
                <a:solidFill>
                  <a:srgbClr val="009EA0"/>
                </a:solidFill>
                <a:latin typeface="Lato"/>
                <a:ea typeface="Lato"/>
                <a:cs typeface="Lato"/>
                <a:sym typeface="Lato"/>
              </a:rPr>
              <a:t>Track career milestones </a:t>
            </a:r>
            <a:r>
              <a:rPr lang="en-US">
                <a:solidFill>
                  <a:srgbClr val="133A57"/>
                </a:solidFill>
                <a:latin typeface="Lato Light"/>
                <a:ea typeface="Lato Light"/>
                <a:cs typeface="Lato Light"/>
                <a:sym typeface="Lato Light"/>
              </a:rPr>
              <a:t>like you track other predictors of retention.</a:t>
            </a:r>
            <a:endParaRPr/>
          </a:p>
          <a:p>
            <a:pPr marL="685800" lvl="1" indent="-228600" algn="l" rtl="0">
              <a:lnSpc>
                <a:spcPct val="90000"/>
              </a:lnSpc>
              <a:spcBef>
                <a:spcPts val="500"/>
              </a:spcBef>
              <a:spcAft>
                <a:spcPts val="0"/>
              </a:spcAft>
              <a:buClr>
                <a:srgbClr val="133A57"/>
              </a:buClr>
              <a:buSzPct val="100000"/>
              <a:buFont typeface="Noto Sans Symbols"/>
              <a:buChar char="✔"/>
            </a:pPr>
            <a:r>
              <a:rPr lang="en-US">
                <a:solidFill>
                  <a:srgbClr val="133A57"/>
                </a:solidFill>
                <a:latin typeface="Lato Light"/>
                <a:ea typeface="Lato Light"/>
                <a:cs typeface="Lato Light"/>
                <a:sym typeface="Lato Light"/>
              </a:rPr>
              <a:t>Make all </a:t>
            </a:r>
            <a:r>
              <a:rPr lang="en-US" b="1">
                <a:solidFill>
                  <a:srgbClr val="009EA0"/>
                </a:solidFill>
                <a:latin typeface="Lato"/>
                <a:ea typeface="Lato"/>
                <a:cs typeface="Lato"/>
                <a:sym typeface="Lato"/>
              </a:rPr>
              <a:t>on-campus employment positions </a:t>
            </a:r>
            <a:r>
              <a:rPr lang="en-US">
                <a:solidFill>
                  <a:srgbClr val="133A57"/>
                </a:solidFill>
                <a:latin typeface="Lato Light"/>
                <a:ea typeface="Lato Light"/>
                <a:cs typeface="Lato Light"/>
                <a:sym typeface="Lato Light"/>
              </a:rPr>
              <a:t>high quality work-based learning opportunities.</a:t>
            </a:r>
            <a:endParaRPr/>
          </a:p>
          <a:p>
            <a:pPr marL="0" lvl="0" indent="0" algn="l" rtl="0">
              <a:lnSpc>
                <a:spcPct val="90000"/>
              </a:lnSpc>
              <a:spcBef>
                <a:spcPts val="1000"/>
              </a:spcBef>
              <a:spcAft>
                <a:spcPts val="0"/>
              </a:spcAft>
              <a:buClr>
                <a:srgbClr val="133A57"/>
              </a:buClr>
              <a:buSzPct val="100000"/>
              <a:buNone/>
            </a:pPr>
            <a:r>
              <a:rPr lang="en-US">
                <a:solidFill>
                  <a:srgbClr val="133A57"/>
                </a:solidFill>
                <a:latin typeface="Lato Light"/>
                <a:ea typeface="Lato Light"/>
                <a:cs typeface="Lato Light"/>
                <a:sym typeface="Lato Light"/>
              </a:rPr>
              <a:t>Developing partnerships to help achieve your common goals.</a:t>
            </a:r>
            <a:endParaRPr/>
          </a:p>
          <a:p>
            <a:pPr marL="685800" lvl="1" indent="-228600" algn="l" rtl="0">
              <a:lnSpc>
                <a:spcPct val="90000"/>
              </a:lnSpc>
              <a:spcBef>
                <a:spcPts val="500"/>
              </a:spcBef>
              <a:spcAft>
                <a:spcPts val="0"/>
              </a:spcAft>
              <a:buClr>
                <a:srgbClr val="009EA0"/>
              </a:buClr>
              <a:buSzPct val="100000"/>
              <a:buFont typeface="Noto Sans Symbols"/>
              <a:buChar char="✔"/>
            </a:pPr>
            <a:r>
              <a:rPr lang="en-US" b="1">
                <a:solidFill>
                  <a:srgbClr val="009EA0"/>
                </a:solidFill>
                <a:latin typeface="Lato"/>
                <a:ea typeface="Lato"/>
                <a:cs typeface="Lato"/>
                <a:sym typeface="Lato"/>
              </a:rPr>
              <a:t>Engage employers </a:t>
            </a:r>
            <a:r>
              <a:rPr lang="en-US">
                <a:solidFill>
                  <a:srgbClr val="133A57"/>
                </a:solidFill>
                <a:latin typeface="Lato Light"/>
                <a:ea typeface="Lato Light"/>
                <a:cs typeface="Lato Light"/>
                <a:sym typeface="Lato Light"/>
              </a:rPr>
              <a:t>in developing solutions to increase student participation in their opportunities.</a:t>
            </a:r>
            <a:endParaRPr/>
          </a:p>
          <a:p>
            <a:pPr marL="685800" lvl="1" indent="-228600" algn="l" rtl="0">
              <a:lnSpc>
                <a:spcPct val="90000"/>
              </a:lnSpc>
              <a:spcBef>
                <a:spcPts val="500"/>
              </a:spcBef>
              <a:spcAft>
                <a:spcPts val="0"/>
              </a:spcAft>
              <a:buClr>
                <a:srgbClr val="133A57"/>
              </a:buClr>
              <a:buSzPct val="100000"/>
              <a:buFont typeface="Noto Sans Symbols"/>
              <a:buChar char="✔"/>
            </a:pPr>
            <a:r>
              <a:rPr lang="en-US">
                <a:solidFill>
                  <a:srgbClr val="133A57"/>
                </a:solidFill>
                <a:latin typeface="Lato Light"/>
                <a:ea typeface="Lato Light"/>
                <a:cs typeface="Lato Light"/>
                <a:sym typeface="Lato Light"/>
              </a:rPr>
              <a:t>Ensure all work-based learning opportunities are </a:t>
            </a:r>
            <a:r>
              <a:rPr lang="en-US" b="1">
                <a:solidFill>
                  <a:srgbClr val="009EA0"/>
                </a:solidFill>
                <a:latin typeface="Lato"/>
                <a:ea typeface="Lato"/>
                <a:cs typeface="Lato"/>
                <a:sym typeface="Lato"/>
              </a:rPr>
              <a:t>paid</a:t>
            </a:r>
            <a:r>
              <a:rPr lang="en-US">
                <a:solidFill>
                  <a:srgbClr val="133A57"/>
                </a:solidFill>
                <a:latin typeface="Lato Light"/>
                <a:ea typeface="Lato Light"/>
                <a:cs typeface="Lato Light"/>
                <a:sym typeface="Lato Light"/>
              </a:rPr>
              <a:t>.</a:t>
            </a:r>
            <a:endParaRPr/>
          </a:p>
          <a:p>
            <a:pPr marL="685800" lvl="1" indent="-228600" algn="l" rtl="0">
              <a:lnSpc>
                <a:spcPct val="90000"/>
              </a:lnSpc>
              <a:spcBef>
                <a:spcPts val="500"/>
              </a:spcBef>
              <a:spcAft>
                <a:spcPts val="0"/>
              </a:spcAft>
              <a:buClr>
                <a:srgbClr val="133A57"/>
              </a:buClr>
              <a:buSzPct val="100000"/>
              <a:buFont typeface="Noto Sans Symbols"/>
              <a:buChar char="✔"/>
            </a:pPr>
            <a:r>
              <a:rPr lang="en-US">
                <a:solidFill>
                  <a:srgbClr val="133A57"/>
                </a:solidFill>
                <a:latin typeface="Lato Light"/>
                <a:ea typeface="Lato Light"/>
                <a:cs typeface="Lato Light"/>
                <a:sym typeface="Lato Light"/>
              </a:rPr>
              <a:t>Leverage community-based career training initiatives and </a:t>
            </a:r>
            <a:r>
              <a:rPr lang="en-US" b="1">
                <a:solidFill>
                  <a:srgbClr val="009EA0"/>
                </a:solidFill>
                <a:latin typeface="Lato"/>
                <a:ea typeface="Lato"/>
                <a:cs typeface="Lato"/>
                <a:sym typeface="Lato"/>
              </a:rPr>
              <a:t>supportive services dollars </a:t>
            </a:r>
            <a:r>
              <a:rPr lang="en-US">
                <a:solidFill>
                  <a:srgbClr val="133A57"/>
                </a:solidFill>
                <a:latin typeface="Lato Light"/>
                <a:ea typeface="Lato Light"/>
                <a:cs typeface="Lato Light"/>
                <a:sym typeface="Lato Light"/>
              </a:rPr>
              <a:t>to increase workforce participation.</a:t>
            </a:r>
            <a:endParaRPr/>
          </a:p>
          <a:p>
            <a:pPr marL="228600" lvl="0" indent="-64135" algn="l" rtl="0">
              <a:lnSpc>
                <a:spcPct val="90000"/>
              </a:lnSpc>
              <a:spcBef>
                <a:spcPts val="1000"/>
              </a:spcBef>
              <a:spcAft>
                <a:spcPts val="0"/>
              </a:spcAft>
              <a:buClr>
                <a:schemeClr val="dk1"/>
              </a:buClr>
              <a:buSzPct val="100000"/>
              <a:buFont typeface="Noto Sans Symbols"/>
              <a:buNone/>
            </a:pPr>
            <a:endParaRPr>
              <a:solidFill>
                <a:srgbClr val="133A57"/>
              </a:solidFill>
              <a:latin typeface="Lato Light"/>
              <a:ea typeface="Lato Light"/>
              <a:cs typeface="Lato Light"/>
              <a:sym typeface="Lato Light"/>
            </a:endParaRPr>
          </a:p>
        </p:txBody>
      </p:sp>
      <p:sp>
        <p:nvSpPr>
          <p:cNvPr id="316" name="Google Shape;316;p22"/>
          <p:cNvSpPr/>
          <p:nvPr/>
        </p:nvSpPr>
        <p:spPr>
          <a:xfrm>
            <a:off x="4584582" y="1155013"/>
            <a:ext cx="1654438" cy="900799"/>
          </a:xfrm>
          <a:prstGeom prst="wedgeEllipseCallout">
            <a:avLst>
              <a:gd name="adj1" fmla="val -20833"/>
              <a:gd name="adj2" fmla="val 62500"/>
            </a:avLst>
          </a:prstGeom>
          <a:solidFill>
            <a:srgbClr val="F5B700"/>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Lato Black"/>
                <a:ea typeface="Lato Black"/>
                <a:cs typeface="Lato Black"/>
                <a:sym typeface="Lato Black"/>
              </a:rPr>
              <a:t>Can you Guarantee it?</a:t>
            </a:r>
            <a:endParaRPr/>
          </a:p>
        </p:txBody>
      </p:sp>
      <p:sp>
        <p:nvSpPr>
          <p:cNvPr id="317" name="Google Shape;317;p22"/>
          <p:cNvSpPr/>
          <p:nvPr/>
        </p:nvSpPr>
        <p:spPr>
          <a:xfrm>
            <a:off x="5183434" y="3119042"/>
            <a:ext cx="1654438" cy="794537"/>
          </a:xfrm>
          <a:prstGeom prst="wedgeEllipseCallout">
            <a:avLst>
              <a:gd name="adj1" fmla="val -20833"/>
              <a:gd name="adj2" fmla="val 62500"/>
            </a:avLst>
          </a:prstGeom>
          <a:solidFill>
            <a:srgbClr val="F5B700"/>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Lato Black"/>
                <a:ea typeface="Lato Black"/>
                <a:cs typeface="Lato Black"/>
                <a:sym typeface="Lato Black"/>
              </a:rPr>
              <a:t>Disaggregated Career Data Dashboard</a:t>
            </a:r>
            <a:endParaRPr/>
          </a:p>
        </p:txBody>
      </p:sp>
      <p:sp>
        <p:nvSpPr>
          <p:cNvPr id="318" name="Google Shape;318;p22"/>
          <p:cNvSpPr/>
          <p:nvPr/>
        </p:nvSpPr>
        <p:spPr>
          <a:xfrm>
            <a:off x="7008474" y="3480617"/>
            <a:ext cx="1497171" cy="794537"/>
          </a:xfrm>
          <a:prstGeom prst="wedgeEllipseCallout">
            <a:avLst>
              <a:gd name="adj1" fmla="val -20833"/>
              <a:gd name="adj2" fmla="val 62500"/>
            </a:avLst>
          </a:prstGeom>
          <a:solidFill>
            <a:srgbClr val="F5B700"/>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Lato Black"/>
                <a:ea typeface="Lato Black"/>
                <a:cs typeface="Lato Black"/>
                <a:sym typeface="Lato Black"/>
              </a:rPr>
              <a:t>Work-study as a HIP</a:t>
            </a:r>
            <a:endParaRPr/>
          </a:p>
        </p:txBody>
      </p:sp>
      <p:pic>
        <p:nvPicPr>
          <p:cNvPr id="319" name="Google Shape;319;p22" descr="A blue arrow pointing up&#10;&#10;Description automatically generated"/>
          <p:cNvPicPr preferRelativeResize="0"/>
          <p:nvPr/>
        </p:nvPicPr>
        <p:blipFill rotWithShape="1">
          <a:blip r:embed="rId3">
            <a:alphaModFix/>
          </a:blip>
          <a:srcRect/>
          <a:stretch/>
        </p:blipFill>
        <p:spPr>
          <a:xfrm>
            <a:off x="10187032" y="1"/>
            <a:ext cx="2004968" cy="2004968"/>
          </a:xfrm>
          <a:prstGeom prst="rect">
            <a:avLst/>
          </a:prstGeom>
          <a:noFill/>
          <a:ln>
            <a:noFill/>
          </a:ln>
        </p:spPr>
      </p:pic>
      <p:sp>
        <p:nvSpPr>
          <p:cNvPr id="320" name="Google Shape;320;p22"/>
          <p:cNvSpPr/>
          <p:nvPr/>
        </p:nvSpPr>
        <p:spPr>
          <a:xfrm>
            <a:off x="7816482" y="5106838"/>
            <a:ext cx="1241254" cy="683691"/>
          </a:xfrm>
          <a:prstGeom prst="wedgeEllipseCallout">
            <a:avLst>
              <a:gd name="adj1" fmla="val -20833"/>
              <a:gd name="adj2" fmla="val 62500"/>
            </a:avLst>
          </a:prstGeom>
          <a:solidFill>
            <a:srgbClr val="F5B700"/>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Lato Black"/>
                <a:ea typeface="Lato Black"/>
                <a:cs typeface="Lato Black"/>
                <a:sym typeface="Lato Black"/>
              </a:rPr>
              <a:t>Write grants</a:t>
            </a:r>
            <a:endParaRPr/>
          </a:p>
        </p:txBody>
      </p:sp>
      <p:sp>
        <p:nvSpPr>
          <p:cNvPr id="321" name="Google Shape;321;p22"/>
          <p:cNvSpPr/>
          <p:nvPr/>
        </p:nvSpPr>
        <p:spPr>
          <a:xfrm>
            <a:off x="10006642" y="5191350"/>
            <a:ext cx="1739659" cy="794537"/>
          </a:xfrm>
          <a:prstGeom prst="wedgeEllipseCallout">
            <a:avLst>
              <a:gd name="adj1" fmla="val -20833"/>
              <a:gd name="adj2" fmla="val 62500"/>
            </a:avLst>
          </a:prstGeom>
          <a:solidFill>
            <a:srgbClr val="F5B700"/>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Lato Black"/>
                <a:ea typeface="Lato Black"/>
                <a:cs typeface="Lato Black"/>
                <a:sym typeface="Lato Black"/>
              </a:rPr>
              <a:t>Explore WIOA and SNAP E&amp;T partnerships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 calcmode="lin" valueType="num">
                                      <p:cBhvr additive="base">
                                        <p:cTn id="7" dur="500"/>
                                        <p:tgtEl>
                                          <p:spTgt spid="316"/>
                                        </p:tgtEl>
                                        <p:attrNameLst>
                                          <p:attrName>ppt_w</p:attrName>
                                        </p:attrNameLst>
                                      </p:cBhvr>
                                      <p:tavLst>
                                        <p:tav tm="0">
                                          <p:val>
                                            <p:strVal val="0"/>
                                          </p:val>
                                        </p:tav>
                                        <p:tav tm="100000">
                                          <p:val>
                                            <p:strVal val="#ppt_w"/>
                                          </p:val>
                                        </p:tav>
                                      </p:tavLst>
                                    </p:anim>
                                    <p:anim calcmode="lin" valueType="num">
                                      <p:cBhvr additive="base">
                                        <p:cTn id="8" dur="500"/>
                                        <p:tgtEl>
                                          <p:spTgt spid="31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1000"/>
                                        <p:tgtEl>
                                          <p:spTgt spid="3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18"/>
                                        </p:tgtEl>
                                        <p:attrNameLst>
                                          <p:attrName>style.visibility</p:attrName>
                                        </p:attrNameLst>
                                      </p:cBhvr>
                                      <p:to>
                                        <p:strVal val="visible"/>
                                      </p:to>
                                    </p:set>
                                    <p:animEffect transition="in" filter="fade">
                                      <p:cBhvr>
                                        <p:cTn id="18" dur="1000"/>
                                        <p:tgtEl>
                                          <p:spTgt spid="3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20"/>
                                        </p:tgtEl>
                                        <p:attrNameLst>
                                          <p:attrName>style.visibility</p:attrName>
                                        </p:attrNameLst>
                                      </p:cBhvr>
                                      <p:to>
                                        <p:strVal val="visible"/>
                                      </p:to>
                                    </p:set>
                                    <p:animEffect transition="in" filter="fade">
                                      <p:cBhvr>
                                        <p:cTn id="23" dur="1000"/>
                                        <p:tgtEl>
                                          <p:spTgt spid="3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21"/>
                                        </p:tgtEl>
                                        <p:attrNameLst>
                                          <p:attrName>style.visibility</p:attrName>
                                        </p:attrNameLst>
                                      </p:cBhvr>
                                      <p:to>
                                        <p:strVal val="visible"/>
                                      </p:to>
                                    </p:set>
                                    <p:animEffect transition="in" filter="fade">
                                      <p:cBhvr>
                                        <p:cTn id="28" dur="10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326"/>
        <p:cNvGrpSpPr/>
        <p:nvPr/>
      </p:nvGrpSpPr>
      <p:grpSpPr>
        <a:xfrm>
          <a:off x="0" y="0"/>
          <a:ext cx="0" cy="0"/>
          <a:chOff x="0" y="0"/>
          <a:chExt cx="0" cy="0"/>
        </a:xfrm>
      </p:grpSpPr>
      <p:grpSp>
        <p:nvGrpSpPr>
          <p:cNvPr id="327" name="Google Shape;327;p23"/>
          <p:cNvGrpSpPr/>
          <p:nvPr/>
        </p:nvGrpSpPr>
        <p:grpSpPr>
          <a:xfrm>
            <a:off x="2842403" y="112144"/>
            <a:ext cx="6745857" cy="6745857"/>
            <a:chOff x="2454214" y="0"/>
            <a:chExt cx="6745857" cy="6745857"/>
          </a:xfrm>
        </p:grpSpPr>
        <p:sp>
          <p:nvSpPr>
            <p:cNvPr id="328" name="Google Shape;328;p23"/>
            <p:cNvSpPr/>
            <p:nvPr/>
          </p:nvSpPr>
          <p:spPr>
            <a:xfrm>
              <a:off x="2454214" y="0"/>
              <a:ext cx="6745857" cy="6745857"/>
            </a:xfrm>
            <a:prstGeom prst="ellipse">
              <a:avLst/>
            </a:prstGeom>
            <a:solidFill>
              <a:srgbClr val="899C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txBox="1"/>
            <p:nvPr/>
          </p:nvSpPr>
          <p:spPr>
            <a:xfrm>
              <a:off x="4562294" y="337292"/>
              <a:ext cx="2529696" cy="674585"/>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Lato"/>
                <a:buNone/>
              </a:pPr>
              <a:r>
                <a:rPr lang="en-US" sz="1400" b="1">
                  <a:solidFill>
                    <a:schemeClr val="lt1"/>
                  </a:solidFill>
                  <a:latin typeface="Lato"/>
                  <a:ea typeface="Lato"/>
                  <a:cs typeface="Lato"/>
                  <a:sym typeface="Lato"/>
                </a:rPr>
                <a:t>Accessible Work-based Learning Experiences</a:t>
              </a:r>
              <a:endParaRPr/>
            </a:p>
          </p:txBody>
        </p:sp>
        <p:sp>
          <p:nvSpPr>
            <p:cNvPr id="330" name="Google Shape;330;p23"/>
            <p:cNvSpPr/>
            <p:nvPr/>
          </p:nvSpPr>
          <p:spPr>
            <a:xfrm>
              <a:off x="2960153" y="1011878"/>
              <a:ext cx="5733978" cy="5733978"/>
            </a:xfrm>
            <a:prstGeom prst="ellipse">
              <a:avLst/>
            </a:prstGeom>
            <a:solidFill>
              <a:srgbClr val="49849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3"/>
            <p:cNvSpPr txBox="1"/>
            <p:nvPr/>
          </p:nvSpPr>
          <p:spPr>
            <a:xfrm>
              <a:off x="4590753" y="1341582"/>
              <a:ext cx="2472778" cy="659407"/>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Lato"/>
                <a:buNone/>
              </a:pPr>
              <a:r>
                <a:rPr lang="en-US" sz="1400" b="1">
                  <a:solidFill>
                    <a:schemeClr val="lt1"/>
                  </a:solidFill>
                  <a:latin typeface="Lato"/>
                  <a:ea typeface="Lato"/>
                  <a:cs typeface="Lato"/>
                  <a:sym typeface="Lato"/>
                </a:rPr>
                <a:t>Partnerships with employers, community-based organizations, and state agencies</a:t>
              </a:r>
              <a:endParaRPr/>
            </a:p>
          </p:txBody>
        </p:sp>
        <p:sp>
          <p:nvSpPr>
            <p:cNvPr id="332" name="Google Shape;332;p23"/>
            <p:cNvSpPr/>
            <p:nvPr/>
          </p:nvSpPr>
          <p:spPr>
            <a:xfrm>
              <a:off x="3466092" y="2023757"/>
              <a:ext cx="4722099" cy="4722099"/>
            </a:xfrm>
            <a:prstGeom prst="ellipse">
              <a:avLst/>
            </a:prstGeom>
            <a:solidFill>
              <a:srgbClr val="5C929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txBox="1"/>
            <p:nvPr/>
          </p:nvSpPr>
          <p:spPr>
            <a:xfrm>
              <a:off x="4605299" y="2349581"/>
              <a:ext cx="2443686" cy="651649"/>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Lato"/>
                <a:buNone/>
              </a:pPr>
              <a:r>
                <a:rPr lang="en-US" sz="1400" b="1">
                  <a:solidFill>
                    <a:schemeClr val="lt1"/>
                  </a:solidFill>
                  <a:latin typeface="Lato"/>
                  <a:ea typeface="Lato"/>
                  <a:cs typeface="Lato"/>
                  <a:sym typeface="Lato"/>
                </a:rPr>
                <a:t>Comprehensive Supportive Services</a:t>
              </a:r>
              <a:endParaRPr/>
            </a:p>
          </p:txBody>
        </p:sp>
        <p:sp>
          <p:nvSpPr>
            <p:cNvPr id="334" name="Google Shape;334;p23"/>
            <p:cNvSpPr/>
            <p:nvPr/>
          </p:nvSpPr>
          <p:spPr>
            <a:xfrm>
              <a:off x="3972031" y="3035635"/>
              <a:ext cx="3710221" cy="3710221"/>
            </a:xfrm>
            <a:prstGeom prst="ellipse">
              <a:avLst/>
            </a:prstGeom>
            <a:solidFill>
              <a:srgbClr val="7FCEC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txBox="1"/>
            <p:nvPr/>
          </p:nvSpPr>
          <p:spPr>
            <a:xfrm>
              <a:off x="4825382" y="3369555"/>
              <a:ext cx="2003519" cy="667839"/>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Lato"/>
                <a:buNone/>
              </a:pPr>
              <a:r>
                <a:rPr lang="en-US" sz="1400" b="1">
                  <a:solidFill>
                    <a:schemeClr val="lt1"/>
                  </a:solidFill>
                  <a:latin typeface="Lato"/>
                  <a:ea typeface="Lato"/>
                  <a:cs typeface="Lato"/>
                  <a:sym typeface="Lato"/>
                </a:rPr>
                <a:t>Infrastructure of capacity, resources, and data</a:t>
              </a:r>
              <a:endParaRPr/>
            </a:p>
          </p:txBody>
        </p:sp>
        <p:sp>
          <p:nvSpPr>
            <p:cNvPr id="336" name="Google Shape;336;p23"/>
            <p:cNvSpPr/>
            <p:nvPr/>
          </p:nvSpPr>
          <p:spPr>
            <a:xfrm>
              <a:off x="4477971" y="4047514"/>
              <a:ext cx="2698342" cy="2698342"/>
            </a:xfrm>
            <a:prstGeom prst="ellipse">
              <a:avLst/>
            </a:prstGeom>
            <a:solidFill>
              <a:srgbClr val="A4EAD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txBox="1"/>
            <p:nvPr/>
          </p:nvSpPr>
          <p:spPr>
            <a:xfrm>
              <a:off x="4950181" y="4384807"/>
              <a:ext cx="1753922" cy="674585"/>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Lato"/>
                <a:buNone/>
              </a:pPr>
              <a:r>
                <a:rPr lang="en-US" sz="1400" b="1">
                  <a:solidFill>
                    <a:schemeClr val="lt1"/>
                  </a:solidFill>
                  <a:latin typeface="Lato"/>
                  <a:ea typeface="Lato"/>
                  <a:cs typeface="Lato"/>
                  <a:sym typeface="Lato"/>
                </a:rPr>
                <a:t>Cognizant Campus Community</a:t>
              </a:r>
              <a:endParaRPr/>
            </a:p>
          </p:txBody>
        </p:sp>
        <p:sp>
          <p:nvSpPr>
            <p:cNvPr id="338" name="Google Shape;338;p23"/>
            <p:cNvSpPr/>
            <p:nvPr/>
          </p:nvSpPr>
          <p:spPr>
            <a:xfrm>
              <a:off x="4925676" y="5059392"/>
              <a:ext cx="1802931" cy="1686464"/>
            </a:xfrm>
            <a:prstGeom prst="ellipse">
              <a:avLst/>
            </a:prstGeom>
            <a:solidFill>
              <a:srgbClr val="64D2C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txBox="1"/>
            <p:nvPr/>
          </p:nvSpPr>
          <p:spPr>
            <a:xfrm>
              <a:off x="5189709" y="5481008"/>
              <a:ext cx="1274865" cy="843232"/>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Lato"/>
                <a:buNone/>
              </a:pPr>
              <a:r>
                <a:rPr lang="en-US" sz="1400" b="1">
                  <a:solidFill>
                    <a:schemeClr val="lt1"/>
                  </a:solidFill>
                  <a:latin typeface="Lato"/>
                  <a:ea typeface="Lato"/>
                  <a:cs typeface="Lato"/>
                  <a:sym typeface="Lato"/>
                </a:rPr>
                <a:t>Institutional Commitment</a:t>
              </a:r>
              <a:endParaRPr/>
            </a:p>
          </p:txBody>
        </p:sp>
      </p:grpSp>
      <p:pic>
        <p:nvPicPr>
          <p:cNvPr id="340" name="Google Shape;340;p23" descr="A blue arrow pointing up&#10;&#10;Description automatically generated"/>
          <p:cNvPicPr preferRelativeResize="0"/>
          <p:nvPr/>
        </p:nvPicPr>
        <p:blipFill rotWithShape="1">
          <a:blip r:embed="rId3">
            <a:alphaModFix/>
          </a:blip>
          <a:srcRect/>
          <a:stretch/>
        </p:blipFill>
        <p:spPr>
          <a:xfrm>
            <a:off x="10187031" y="0"/>
            <a:ext cx="2004969" cy="2004969"/>
          </a:xfrm>
          <a:prstGeom prst="rect">
            <a:avLst/>
          </a:prstGeom>
          <a:noFill/>
          <a:ln>
            <a:noFill/>
          </a:ln>
        </p:spPr>
      </p:pic>
      <p:sp>
        <p:nvSpPr>
          <p:cNvPr id="341" name="Google Shape;34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33A57"/>
              </a:buClr>
              <a:buSzPts val="4400"/>
              <a:buFont typeface="Lato"/>
              <a:buNone/>
            </a:pPr>
            <a:r>
              <a:rPr lang="en-US" b="1">
                <a:solidFill>
                  <a:srgbClr val="133A57"/>
                </a:solidFill>
                <a:latin typeface="Lato"/>
                <a:ea typeface="Lato"/>
                <a:cs typeface="Lato"/>
                <a:sym typeface="Lato"/>
              </a:rPr>
              <a:t>Reflect</a:t>
            </a:r>
            <a:endParaRPr/>
          </a:p>
        </p:txBody>
      </p:sp>
      <p:sp>
        <p:nvSpPr>
          <p:cNvPr id="342" name="Google Shape;342;p23"/>
          <p:cNvSpPr/>
          <p:nvPr/>
        </p:nvSpPr>
        <p:spPr>
          <a:xfrm rot="-5400000">
            <a:off x="4491368" y="5061198"/>
            <a:ext cx="1330717" cy="565617"/>
          </a:xfrm>
          <a:prstGeom prst="curvedDownArrow">
            <a:avLst>
              <a:gd name="adj1" fmla="val 25000"/>
              <a:gd name="adj2" fmla="val 50000"/>
              <a:gd name="adj3" fmla="val 25000"/>
            </a:avLst>
          </a:prstGeom>
          <a:solidFill>
            <a:srgbClr val="F5B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23"/>
          <p:cNvSpPr/>
          <p:nvPr/>
        </p:nvSpPr>
        <p:spPr>
          <a:xfrm rot="-5400000">
            <a:off x="4482734" y="3163443"/>
            <a:ext cx="1330717" cy="565617"/>
          </a:xfrm>
          <a:prstGeom prst="curvedDownArrow">
            <a:avLst>
              <a:gd name="adj1" fmla="val 25000"/>
              <a:gd name="adj2" fmla="val 50000"/>
              <a:gd name="adj3" fmla="val 25000"/>
            </a:avLst>
          </a:prstGeom>
          <a:solidFill>
            <a:srgbClr val="F5B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23"/>
          <p:cNvSpPr/>
          <p:nvPr/>
        </p:nvSpPr>
        <p:spPr>
          <a:xfrm rot="-5400000">
            <a:off x="4339443" y="1166839"/>
            <a:ext cx="1330717" cy="565617"/>
          </a:xfrm>
          <a:prstGeom prst="curvedDownArrow">
            <a:avLst>
              <a:gd name="adj1" fmla="val 25000"/>
              <a:gd name="adj2" fmla="val 50000"/>
              <a:gd name="adj3" fmla="val 25000"/>
            </a:avLst>
          </a:prstGeom>
          <a:solidFill>
            <a:srgbClr val="F5B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23"/>
          <p:cNvSpPr/>
          <p:nvPr/>
        </p:nvSpPr>
        <p:spPr>
          <a:xfrm rot="-5400000">
            <a:off x="6095122" y="4349341"/>
            <a:ext cx="2446656" cy="718118"/>
          </a:xfrm>
          <a:prstGeom prst="curvedUpArrow">
            <a:avLst>
              <a:gd name="adj1" fmla="val 25000"/>
              <a:gd name="adj2" fmla="val 50000"/>
              <a:gd name="adj3" fmla="val 25000"/>
            </a:avLst>
          </a:prstGeom>
          <a:solidFill>
            <a:srgbClr val="F5B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23"/>
          <p:cNvSpPr/>
          <p:nvPr/>
        </p:nvSpPr>
        <p:spPr>
          <a:xfrm rot="-5400000">
            <a:off x="6256148" y="1543788"/>
            <a:ext cx="2446656" cy="718118"/>
          </a:xfrm>
          <a:prstGeom prst="curvedUpArrow">
            <a:avLst>
              <a:gd name="adj1" fmla="val 25000"/>
              <a:gd name="adj2" fmla="val 50000"/>
              <a:gd name="adj3" fmla="val 25000"/>
            </a:avLst>
          </a:prstGeom>
          <a:solidFill>
            <a:srgbClr val="F5B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Lato"/>
              <a:buNone/>
            </a:pPr>
            <a:r>
              <a:rPr lang="en-US">
                <a:latin typeface="Lato"/>
                <a:ea typeface="Lato"/>
                <a:cs typeface="Lato"/>
                <a:sym typeface="Lato"/>
              </a:rPr>
              <a:t>The HOW</a:t>
            </a:r>
            <a:endParaRPr/>
          </a:p>
        </p:txBody>
      </p:sp>
      <p:sp>
        <p:nvSpPr>
          <p:cNvPr id="353" name="Google Shape;353;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b="1">
                <a:latin typeface="Lato Light"/>
                <a:ea typeface="Lato Light"/>
                <a:cs typeface="Lato Light"/>
                <a:sym typeface="Lato Light"/>
              </a:rPr>
              <a:t>Process of Collaborative Action</a:t>
            </a:r>
            <a:endParaRPr/>
          </a:p>
          <a:p>
            <a:pPr marL="0" lvl="0" indent="0" algn="l" rtl="0">
              <a:lnSpc>
                <a:spcPct val="90000"/>
              </a:lnSpc>
              <a:spcBef>
                <a:spcPts val="1000"/>
              </a:spcBef>
              <a:spcAft>
                <a:spcPts val="0"/>
              </a:spcAft>
              <a:buClr>
                <a:srgbClr val="888888"/>
              </a:buClr>
              <a:buSzPts val="2400"/>
              <a:buNone/>
            </a:pPr>
            <a:r>
              <a:rPr lang="en-US" b="1">
                <a:latin typeface="Lato Light"/>
                <a:ea typeface="Lato Light"/>
                <a:cs typeface="Lato Light"/>
                <a:sym typeface="Lato Light"/>
              </a:rPr>
              <a:t>Developed by CivicLab</a:t>
            </a:r>
            <a:endParaRPr b="1">
              <a:latin typeface="Lato Light"/>
              <a:ea typeface="Lato Light"/>
              <a:cs typeface="Lato Light"/>
              <a:sym typeface="Lato Light"/>
            </a:endParaRPr>
          </a:p>
        </p:txBody>
      </p:sp>
      <p:sp>
        <p:nvSpPr>
          <p:cNvPr id="354" name="Google Shape;354;p24"/>
          <p:cNvSpPr/>
          <p:nvPr/>
        </p:nvSpPr>
        <p:spPr>
          <a:xfrm>
            <a:off x="5477857" y="102550"/>
            <a:ext cx="6580262" cy="6622990"/>
          </a:xfrm>
          <a:prstGeom prst="roundRect">
            <a:avLst>
              <a:gd name="adj" fmla="val 16667"/>
            </a:avLst>
          </a:prstGeom>
          <a:solidFill>
            <a:srgbClr val="E5F7FF"/>
          </a:solidFill>
          <a:ln w="12700" cap="flat" cmpd="sng">
            <a:solidFill>
              <a:srgbClr val="E5F7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55" name="Google Shape;355;p24"/>
          <p:cNvGrpSpPr/>
          <p:nvPr/>
        </p:nvGrpSpPr>
        <p:grpSpPr>
          <a:xfrm>
            <a:off x="5531642" y="192653"/>
            <a:ext cx="6472690" cy="6472691"/>
            <a:chOff x="228974" y="2510"/>
            <a:chExt cx="6472690" cy="6472691"/>
          </a:xfrm>
        </p:grpSpPr>
        <p:sp>
          <p:nvSpPr>
            <p:cNvPr id="356" name="Google Shape;356;p24"/>
            <p:cNvSpPr/>
            <p:nvPr/>
          </p:nvSpPr>
          <p:spPr>
            <a:xfrm>
              <a:off x="2807957" y="2510"/>
              <a:ext cx="1314723" cy="1314723"/>
            </a:xfrm>
            <a:prstGeom prst="ellipse">
              <a:avLst/>
            </a:prstGeom>
            <a:solidFill>
              <a:srgbClr val="D13345"/>
            </a:solidFill>
            <a:ln w="12700" cap="flat" cmpd="sng">
              <a:solidFill>
                <a:srgbClr val="D1334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4"/>
            <p:cNvSpPr txBox="1"/>
            <p:nvPr/>
          </p:nvSpPr>
          <p:spPr>
            <a:xfrm>
              <a:off x="3000494" y="195047"/>
              <a:ext cx="929649" cy="929649"/>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Lato"/>
                <a:buNone/>
              </a:pPr>
              <a:r>
                <a:rPr lang="en-US" sz="1100" b="1">
                  <a:solidFill>
                    <a:schemeClr val="lt1"/>
                  </a:solidFill>
                  <a:latin typeface="Lato"/>
                  <a:ea typeface="Lato"/>
                  <a:cs typeface="Lato"/>
                  <a:sym typeface="Lato"/>
                </a:rPr>
                <a:t>Identify a key community issue.</a:t>
              </a:r>
              <a:endParaRPr/>
            </a:p>
          </p:txBody>
        </p:sp>
        <p:sp>
          <p:nvSpPr>
            <p:cNvPr id="358" name="Google Shape;358;p24"/>
            <p:cNvSpPr/>
            <p:nvPr/>
          </p:nvSpPr>
          <p:spPr>
            <a:xfrm rot="1350000">
              <a:off x="4193319" y="811912"/>
              <a:ext cx="349347" cy="443719"/>
            </a:xfrm>
            <a:prstGeom prst="rightArrow">
              <a:avLst>
                <a:gd name="adj1" fmla="val 60000"/>
                <a:gd name="adj2" fmla="val 50000"/>
              </a:avLst>
            </a:prstGeom>
            <a:solidFill>
              <a:srgbClr val="D13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4"/>
            <p:cNvSpPr txBox="1"/>
            <p:nvPr/>
          </p:nvSpPr>
          <p:spPr>
            <a:xfrm rot="1350000">
              <a:off x="4197308" y="880603"/>
              <a:ext cx="244543" cy="26623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b="1">
                <a:solidFill>
                  <a:schemeClr val="lt1"/>
                </a:solidFill>
                <a:latin typeface="Lato"/>
                <a:ea typeface="Lato"/>
                <a:cs typeface="Lato"/>
                <a:sym typeface="Lato"/>
              </a:endParaRPr>
            </a:p>
          </p:txBody>
        </p:sp>
        <p:sp>
          <p:nvSpPr>
            <p:cNvPr id="360" name="Google Shape;360;p24"/>
            <p:cNvSpPr/>
            <p:nvPr/>
          </p:nvSpPr>
          <p:spPr>
            <a:xfrm>
              <a:off x="4631574" y="757877"/>
              <a:ext cx="1314723" cy="1314723"/>
            </a:xfrm>
            <a:prstGeom prst="ellipse">
              <a:avLst/>
            </a:prstGeom>
            <a:solidFill>
              <a:srgbClr val="F77829"/>
            </a:solidFill>
            <a:ln w="12700" cap="flat" cmpd="sng">
              <a:solidFill>
                <a:srgbClr val="F778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4"/>
            <p:cNvSpPr txBox="1"/>
            <p:nvPr/>
          </p:nvSpPr>
          <p:spPr>
            <a:xfrm>
              <a:off x="4824111" y="950414"/>
              <a:ext cx="929649" cy="929649"/>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Lato"/>
                <a:buNone/>
              </a:pPr>
              <a:r>
                <a:rPr lang="en-US" sz="1100" b="1">
                  <a:solidFill>
                    <a:schemeClr val="lt1"/>
                  </a:solidFill>
                  <a:latin typeface="Lato"/>
                  <a:ea typeface="Lato"/>
                  <a:cs typeface="Lato"/>
                  <a:sym typeface="Lato"/>
                </a:rPr>
                <a:t>Convene the right people who want to address the issue</a:t>
              </a:r>
              <a:endParaRPr/>
            </a:p>
          </p:txBody>
        </p:sp>
        <p:sp>
          <p:nvSpPr>
            <p:cNvPr id="362" name="Google Shape;362;p24"/>
            <p:cNvSpPr/>
            <p:nvPr/>
          </p:nvSpPr>
          <p:spPr>
            <a:xfrm rot="4050000">
              <a:off x="5488162" y="2096053"/>
              <a:ext cx="349347" cy="443719"/>
            </a:xfrm>
            <a:prstGeom prst="rightArrow">
              <a:avLst>
                <a:gd name="adj1" fmla="val 60000"/>
                <a:gd name="adj2" fmla="val 50000"/>
              </a:avLst>
            </a:prstGeom>
            <a:solidFill>
              <a:srgbClr val="F77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4"/>
            <p:cNvSpPr txBox="1"/>
            <p:nvPr/>
          </p:nvSpPr>
          <p:spPr>
            <a:xfrm rot="4050000">
              <a:off x="5520511" y="2136384"/>
              <a:ext cx="244543" cy="26623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b="1">
                <a:solidFill>
                  <a:schemeClr val="lt1"/>
                </a:solidFill>
                <a:latin typeface="Lato"/>
                <a:ea typeface="Lato"/>
                <a:cs typeface="Lato"/>
                <a:sym typeface="Lato"/>
              </a:endParaRPr>
            </a:p>
          </p:txBody>
        </p:sp>
        <p:sp>
          <p:nvSpPr>
            <p:cNvPr id="364" name="Google Shape;364;p24"/>
            <p:cNvSpPr/>
            <p:nvPr/>
          </p:nvSpPr>
          <p:spPr>
            <a:xfrm>
              <a:off x="5386941" y="2581494"/>
              <a:ext cx="1314723" cy="1314723"/>
            </a:xfrm>
            <a:prstGeom prst="ellipse">
              <a:avLst/>
            </a:prstGeom>
            <a:solidFill>
              <a:srgbClr val="FF9E4F"/>
            </a:solidFill>
            <a:ln w="12700" cap="flat" cmpd="sng">
              <a:solidFill>
                <a:srgbClr val="F5B7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4"/>
            <p:cNvSpPr txBox="1"/>
            <p:nvPr/>
          </p:nvSpPr>
          <p:spPr>
            <a:xfrm>
              <a:off x="5579478" y="2774031"/>
              <a:ext cx="929649" cy="929649"/>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Lato"/>
                <a:buNone/>
              </a:pPr>
              <a:r>
                <a:rPr lang="en-US" sz="1100" b="1">
                  <a:solidFill>
                    <a:schemeClr val="lt1"/>
                  </a:solidFill>
                  <a:latin typeface="Lato"/>
                  <a:ea typeface="Lato"/>
                  <a:cs typeface="Lato"/>
                  <a:sym typeface="Lato"/>
                </a:rPr>
                <a:t>Establish and build trusting relationships</a:t>
              </a:r>
              <a:endParaRPr/>
            </a:p>
          </p:txBody>
        </p:sp>
        <p:sp>
          <p:nvSpPr>
            <p:cNvPr id="366" name="Google Shape;366;p24"/>
            <p:cNvSpPr/>
            <p:nvPr/>
          </p:nvSpPr>
          <p:spPr>
            <a:xfrm rot="6750000">
              <a:off x="5495729" y="3919670"/>
              <a:ext cx="349347" cy="443719"/>
            </a:xfrm>
            <a:prstGeom prst="rightArrow">
              <a:avLst>
                <a:gd name="adj1" fmla="val 60000"/>
                <a:gd name="adj2" fmla="val 50000"/>
              </a:avLst>
            </a:prstGeom>
            <a:solidFill>
              <a:srgbClr val="FF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4"/>
            <p:cNvSpPr txBox="1"/>
            <p:nvPr/>
          </p:nvSpPr>
          <p:spPr>
            <a:xfrm rot="-4050000">
              <a:off x="5568184" y="3960001"/>
              <a:ext cx="244543" cy="26623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b="1">
                <a:solidFill>
                  <a:schemeClr val="lt1"/>
                </a:solidFill>
                <a:latin typeface="Lato"/>
                <a:ea typeface="Lato"/>
                <a:cs typeface="Lato"/>
                <a:sym typeface="Lato"/>
              </a:endParaRPr>
            </a:p>
          </p:txBody>
        </p:sp>
        <p:sp>
          <p:nvSpPr>
            <p:cNvPr id="368" name="Google Shape;368;p24"/>
            <p:cNvSpPr/>
            <p:nvPr/>
          </p:nvSpPr>
          <p:spPr>
            <a:xfrm>
              <a:off x="4631574" y="4405111"/>
              <a:ext cx="1314723" cy="1314723"/>
            </a:xfrm>
            <a:prstGeom prst="ellipse">
              <a:avLst/>
            </a:prstGeom>
            <a:solidFill>
              <a:srgbClr val="F5B700"/>
            </a:solidFill>
            <a:ln w="12700" cap="flat" cmpd="sng">
              <a:solidFill>
                <a:srgbClr val="F5B7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4"/>
            <p:cNvSpPr txBox="1"/>
            <p:nvPr/>
          </p:nvSpPr>
          <p:spPr>
            <a:xfrm>
              <a:off x="4824111" y="4597648"/>
              <a:ext cx="929649" cy="929649"/>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Lato"/>
                <a:buNone/>
              </a:pPr>
              <a:r>
                <a:rPr lang="en-US" sz="1100" b="1">
                  <a:solidFill>
                    <a:schemeClr val="lt1"/>
                  </a:solidFill>
                  <a:latin typeface="Lato"/>
                  <a:ea typeface="Lato"/>
                  <a:cs typeface="Lato"/>
                  <a:sym typeface="Lato"/>
                </a:rPr>
                <a:t>Gather and understand the data</a:t>
              </a:r>
              <a:endParaRPr/>
            </a:p>
          </p:txBody>
        </p:sp>
        <p:sp>
          <p:nvSpPr>
            <p:cNvPr id="370" name="Google Shape;370;p24"/>
            <p:cNvSpPr/>
            <p:nvPr/>
          </p:nvSpPr>
          <p:spPr>
            <a:xfrm rot="9450000">
              <a:off x="4211588" y="5214513"/>
              <a:ext cx="349347" cy="443719"/>
            </a:xfrm>
            <a:prstGeom prst="rightArrow">
              <a:avLst>
                <a:gd name="adj1" fmla="val 60000"/>
                <a:gd name="adj2" fmla="val 50000"/>
              </a:avLst>
            </a:prstGeom>
            <a:solidFill>
              <a:srgbClr val="F5B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txBox="1"/>
            <p:nvPr/>
          </p:nvSpPr>
          <p:spPr>
            <a:xfrm rot="-1350000">
              <a:off x="4312403" y="5283204"/>
              <a:ext cx="244543" cy="26623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b="1">
                <a:solidFill>
                  <a:schemeClr val="lt1"/>
                </a:solidFill>
                <a:latin typeface="Lato"/>
                <a:ea typeface="Lato"/>
                <a:cs typeface="Lato"/>
                <a:sym typeface="Lato"/>
              </a:endParaRPr>
            </a:p>
          </p:txBody>
        </p:sp>
        <p:sp>
          <p:nvSpPr>
            <p:cNvPr id="372" name="Google Shape;372;p24"/>
            <p:cNvSpPr/>
            <p:nvPr/>
          </p:nvSpPr>
          <p:spPr>
            <a:xfrm>
              <a:off x="2807957" y="5160478"/>
              <a:ext cx="1314723" cy="1314723"/>
            </a:xfrm>
            <a:prstGeom prst="ellipse">
              <a:avLst/>
            </a:prstGeom>
            <a:solidFill>
              <a:srgbClr val="009EA0"/>
            </a:solidFill>
            <a:ln w="12700" cap="flat" cmpd="sng">
              <a:solidFill>
                <a:srgbClr val="009EA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4"/>
            <p:cNvSpPr txBox="1"/>
            <p:nvPr/>
          </p:nvSpPr>
          <p:spPr>
            <a:xfrm>
              <a:off x="3000494" y="5353015"/>
              <a:ext cx="929649" cy="929649"/>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Lato"/>
                <a:buNone/>
              </a:pPr>
              <a:r>
                <a:rPr lang="en-US" sz="1100" b="1">
                  <a:solidFill>
                    <a:schemeClr val="lt1"/>
                  </a:solidFill>
                  <a:latin typeface="Lato"/>
                  <a:ea typeface="Lato"/>
                  <a:cs typeface="Lato"/>
                  <a:sym typeface="Lato"/>
                </a:rPr>
                <a:t>Create a current and future state picture</a:t>
              </a:r>
              <a:endParaRPr/>
            </a:p>
          </p:txBody>
        </p:sp>
        <p:sp>
          <p:nvSpPr>
            <p:cNvPr id="374" name="Google Shape;374;p24"/>
            <p:cNvSpPr/>
            <p:nvPr/>
          </p:nvSpPr>
          <p:spPr>
            <a:xfrm rot="-9450000">
              <a:off x="2387972" y="5222080"/>
              <a:ext cx="349347" cy="443719"/>
            </a:xfrm>
            <a:prstGeom prst="rightArrow">
              <a:avLst>
                <a:gd name="adj1" fmla="val 60000"/>
                <a:gd name="adj2" fmla="val 50000"/>
              </a:avLst>
            </a:prstGeom>
            <a:solidFill>
              <a:srgbClr val="009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4"/>
            <p:cNvSpPr txBox="1"/>
            <p:nvPr/>
          </p:nvSpPr>
          <p:spPr>
            <a:xfrm rot="1350000">
              <a:off x="2488787" y="5330877"/>
              <a:ext cx="244543" cy="26623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b="1">
                <a:solidFill>
                  <a:schemeClr val="lt1"/>
                </a:solidFill>
                <a:latin typeface="Lato"/>
                <a:ea typeface="Lato"/>
                <a:cs typeface="Lato"/>
                <a:sym typeface="Lato"/>
              </a:endParaRPr>
            </a:p>
          </p:txBody>
        </p:sp>
        <p:sp>
          <p:nvSpPr>
            <p:cNvPr id="376" name="Google Shape;376;p24"/>
            <p:cNvSpPr/>
            <p:nvPr/>
          </p:nvSpPr>
          <p:spPr>
            <a:xfrm>
              <a:off x="984340" y="4405111"/>
              <a:ext cx="1314723" cy="1314723"/>
            </a:xfrm>
            <a:prstGeom prst="ellipse">
              <a:avLst/>
            </a:prstGeom>
            <a:solidFill>
              <a:srgbClr val="4AD6BA"/>
            </a:solidFill>
            <a:ln w="12700" cap="flat" cmpd="sng">
              <a:solidFill>
                <a:srgbClr val="4AD6B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4"/>
            <p:cNvSpPr txBox="1"/>
            <p:nvPr/>
          </p:nvSpPr>
          <p:spPr>
            <a:xfrm>
              <a:off x="1176877" y="4597648"/>
              <a:ext cx="929649" cy="929649"/>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Lato"/>
                <a:buNone/>
              </a:pPr>
              <a:r>
                <a:rPr lang="en-US" sz="1100" b="1">
                  <a:solidFill>
                    <a:schemeClr val="lt1"/>
                  </a:solidFill>
                  <a:latin typeface="Lato"/>
                  <a:ea typeface="Lato"/>
                  <a:cs typeface="Lato"/>
                  <a:sym typeface="Lato"/>
                </a:rPr>
                <a:t>Identify and prioritize catalytic projects</a:t>
              </a:r>
              <a:endParaRPr/>
            </a:p>
          </p:txBody>
        </p:sp>
        <p:sp>
          <p:nvSpPr>
            <p:cNvPr id="378" name="Google Shape;378;p24"/>
            <p:cNvSpPr/>
            <p:nvPr/>
          </p:nvSpPr>
          <p:spPr>
            <a:xfrm rot="-6750000">
              <a:off x="1093129" y="3937939"/>
              <a:ext cx="349347" cy="443719"/>
            </a:xfrm>
            <a:prstGeom prst="rightArrow">
              <a:avLst>
                <a:gd name="adj1" fmla="val 60000"/>
                <a:gd name="adj2" fmla="val 50000"/>
              </a:avLst>
            </a:prstGeom>
            <a:solidFill>
              <a:srgbClr val="4AD6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4"/>
            <p:cNvSpPr txBox="1"/>
            <p:nvPr/>
          </p:nvSpPr>
          <p:spPr>
            <a:xfrm rot="4050000">
              <a:off x="1165584" y="4075096"/>
              <a:ext cx="244543" cy="26623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b="1">
                <a:solidFill>
                  <a:schemeClr val="lt1"/>
                </a:solidFill>
                <a:latin typeface="Lato"/>
                <a:ea typeface="Lato"/>
                <a:cs typeface="Lato"/>
                <a:sym typeface="Lato"/>
              </a:endParaRPr>
            </a:p>
          </p:txBody>
        </p:sp>
        <p:sp>
          <p:nvSpPr>
            <p:cNvPr id="380" name="Google Shape;380;p24"/>
            <p:cNvSpPr/>
            <p:nvPr/>
          </p:nvSpPr>
          <p:spPr>
            <a:xfrm>
              <a:off x="228974" y="2581494"/>
              <a:ext cx="1314723" cy="1314723"/>
            </a:xfrm>
            <a:prstGeom prst="ellipse">
              <a:avLst/>
            </a:prstGeom>
            <a:solidFill>
              <a:srgbClr val="0087C4"/>
            </a:solidFill>
            <a:ln w="12700" cap="flat" cmpd="sng">
              <a:solidFill>
                <a:srgbClr val="0087C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4"/>
            <p:cNvSpPr txBox="1"/>
            <p:nvPr/>
          </p:nvSpPr>
          <p:spPr>
            <a:xfrm>
              <a:off x="421511" y="2774031"/>
              <a:ext cx="929649" cy="929649"/>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Lato"/>
                <a:buNone/>
              </a:pPr>
              <a:r>
                <a:rPr lang="en-US" sz="1100" b="1">
                  <a:solidFill>
                    <a:schemeClr val="lt1"/>
                  </a:solidFill>
                  <a:latin typeface="Lato"/>
                  <a:ea typeface="Lato"/>
                  <a:cs typeface="Lato"/>
                  <a:sym typeface="Lato"/>
                </a:rPr>
                <a:t>Implement projects with deliverables and metrics</a:t>
              </a:r>
              <a:endParaRPr/>
            </a:p>
          </p:txBody>
        </p:sp>
        <p:sp>
          <p:nvSpPr>
            <p:cNvPr id="382" name="Google Shape;382;p24"/>
            <p:cNvSpPr/>
            <p:nvPr/>
          </p:nvSpPr>
          <p:spPr>
            <a:xfrm rot="-4050000">
              <a:off x="1085561" y="2114322"/>
              <a:ext cx="349347" cy="443719"/>
            </a:xfrm>
            <a:prstGeom prst="rightArrow">
              <a:avLst>
                <a:gd name="adj1" fmla="val 60000"/>
                <a:gd name="adj2" fmla="val 50000"/>
              </a:avLst>
            </a:prstGeom>
            <a:solidFill>
              <a:srgbClr val="008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4"/>
            <p:cNvSpPr txBox="1"/>
            <p:nvPr/>
          </p:nvSpPr>
          <p:spPr>
            <a:xfrm rot="-4050000">
              <a:off x="1117910" y="2251479"/>
              <a:ext cx="244543" cy="26623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b="1">
                <a:solidFill>
                  <a:schemeClr val="lt1"/>
                </a:solidFill>
                <a:latin typeface="Lato"/>
                <a:ea typeface="Lato"/>
                <a:cs typeface="Lato"/>
                <a:sym typeface="Lato"/>
              </a:endParaRPr>
            </a:p>
          </p:txBody>
        </p:sp>
        <p:sp>
          <p:nvSpPr>
            <p:cNvPr id="384" name="Google Shape;384;p24"/>
            <p:cNvSpPr/>
            <p:nvPr/>
          </p:nvSpPr>
          <p:spPr>
            <a:xfrm>
              <a:off x="984340" y="757877"/>
              <a:ext cx="1314723" cy="1314723"/>
            </a:xfrm>
            <a:prstGeom prst="ellipse">
              <a:avLst/>
            </a:prstGeom>
            <a:solidFill>
              <a:srgbClr val="52C2ED"/>
            </a:solidFill>
            <a:ln w="12700" cap="flat" cmpd="sng">
              <a:solidFill>
                <a:srgbClr val="52C2E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4"/>
            <p:cNvSpPr txBox="1"/>
            <p:nvPr/>
          </p:nvSpPr>
          <p:spPr>
            <a:xfrm>
              <a:off x="1176877" y="950414"/>
              <a:ext cx="929649" cy="929649"/>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Lato"/>
                <a:buNone/>
              </a:pPr>
              <a:r>
                <a:rPr lang="en-US" sz="1100" b="1">
                  <a:solidFill>
                    <a:schemeClr val="lt1"/>
                  </a:solidFill>
                  <a:latin typeface="Lato"/>
                  <a:ea typeface="Lato"/>
                  <a:cs typeface="Lato"/>
                  <a:sym typeface="Lato"/>
                </a:rPr>
                <a:t>Practice disciplined continuous improvement</a:t>
              </a:r>
              <a:endParaRPr/>
            </a:p>
          </p:txBody>
        </p:sp>
        <p:sp>
          <p:nvSpPr>
            <p:cNvPr id="386" name="Google Shape;386;p24"/>
            <p:cNvSpPr/>
            <p:nvPr/>
          </p:nvSpPr>
          <p:spPr>
            <a:xfrm rot="-1350000">
              <a:off x="2369702" y="819479"/>
              <a:ext cx="349347" cy="443719"/>
            </a:xfrm>
            <a:prstGeom prst="rightArrow">
              <a:avLst>
                <a:gd name="adj1" fmla="val 60000"/>
                <a:gd name="adj2" fmla="val 50000"/>
              </a:avLst>
            </a:prstGeom>
            <a:solidFill>
              <a:srgbClr val="52C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4"/>
            <p:cNvSpPr txBox="1"/>
            <p:nvPr/>
          </p:nvSpPr>
          <p:spPr>
            <a:xfrm rot="-1350000">
              <a:off x="2373691" y="928276"/>
              <a:ext cx="244543" cy="26623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900"/>
                <a:buFont typeface="Calibri"/>
                <a:buNone/>
              </a:pPr>
              <a:endParaRPr sz="900" b="1">
                <a:solidFill>
                  <a:schemeClr val="lt1"/>
                </a:solidFill>
                <a:latin typeface="Lato"/>
                <a:ea typeface="Lato"/>
                <a:cs typeface="Lato"/>
                <a:sym typeface="Lato"/>
              </a:endParaRPr>
            </a:p>
          </p:txBody>
        </p:sp>
      </p:grpSp>
      <p:sp>
        <p:nvSpPr>
          <p:cNvPr id="388" name="Google Shape;388;p24"/>
          <p:cNvSpPr/>
          <p:nvPr/>
        </p:nvSpPr>
        <p:spPr>
          <a:xfrm>
            <a:off x="7392115" y="2040670"/>
            <a:ext cx="2768837" cy="2776659"/>
          </a:xfrm>
          <a:prstGeom prst="ellipse">
            <a:avLst/>
          </a:prstGeom>
          <a:solidFill>
            <a:srgbClr val="123854"/>
          </a:solidFill>
          <a:ln w="12700" cap="flat" cmpd="sng">
            <a:solidFill>
              <a:srgbClr val="1238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lt1"/>
                </a:solidFill>
                <a:latin typeface="Lato"/>
                <a:ea typeface="Lato"/>
                <a:cs typeface="Lato"/>
                <a:sym typeface="Lato"/>
              </a:rPr>
              <a:t>The Process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33A57"/>
              </a:buClr>
              <a:buSzPts val="4400"/>
              <a:buFont typeface="Lato"/>
              <a:buNone/>
            </a:pPr>
            <a:r>
              <a:rPr lang="en-US" b="1">
                <a:solidFill>
                  <a:srgbClr val="133A57"/>
                </a:solidFill>
                <a:latin typeface="Lato"/>
                <a:ea typeface="Lato"/>
                <a:cs typeface="Lato"/>
                <a:sym typeface="Lato"/>
              </a:rPr>
              <a:t>Starting the Plan</a:t>
            </a:r>
            <a:endParaRPr b="1">
              <a:solidFill>
                <a:srgbClr val="133A57"/>
              </a:solidFill>
              <a:latin typeface="Lato"/>
              <a:ea typeface="Lato"/>
              <a:cs typeface="Lato"/>
              <a:sym typeface="Lato"/>
            </a:endParaRPr>
          </a:p>
        </p:txBody>
      </p:sp>
      <p:graphicFrame>
        <p:nvGraphicFramePr>
          <p:cNvPr id="395" name="Google Shape;395;p25"/>
          <p:cNvGraphicFramePr/>
          <p:nvPr/>
        </p:nvGraphicFramePr>
        <p:xfrm>
          <a:off x="838200" y="1825625"/>
          <a:ext cx="3000000" cy="3000000"/>
        </p:xfrm>
        <a:graphic>
          <a:graphicData uri="http://schemas.openxmlformats.org/drawingml/2006/table">
            <a:tbl>
              <a:tblPr firstRow="1" bandRow="1">
                <a:noFill/>
                <a:tableStyleId>{7D2F0EC4-A176-4D23-9A0D-7609201CF418}</a:tableStyleId>
              </a:tblPr>
              <a:tblGrid>
                <a:gridCol w="2103125">
                  <a:extLst>
                    <a:ext uri="{9D8B030D-6E8A-4147-A177-3AD203B41FA5}">
                      <a16:colId xmlns:a16="http://schemas.microsoft.com/office/drawing/2014/main" val="20000"/>
                    </a:ext>
                  </a:extLst>
                </a:gridCol>
                <a:gridCol w="2103125">
                  <a:extLst>
                    <a:ext uri="{9D8B030D-6E8A-4147-A177-3AD203B41FA5}">
                      <a16:colId xmlns:a16="http://schemas.microsoft.com/office/drawing/2014/main" val="20001"/>
                    </a:ext>
                  </a:extLst>
                </a:gridCol>
                <a:gridCol w="2103125">
                  <a:extLst>
                    <a:ext uri="{9D8B030D-6E8A-4147-A177-3AD203B41FA5}">
                      <a16:colId xmlns:a16="http://schemas.microsoft.com/office/drawing/2014/main" val="20002"/>
                    </a:ext>
                  </a:extLst>
                </a:gridCol>
                <a:gridCol w="2103125">
                  <a:extLst>
                    <a:ext uri="{9D8B030D-6E8A-4147-A177-3AD203B41FA5}">
                      <a16:colId xmlns:a16="http://schemas.microsoft.com/office/drawing/2014/main" val="20003"/>
                    </a:ext>
                  </a:extLst>
                </a:gridCol>
                <a:gridCol w="2103125">
                  <a:extLst>
                    <a:ext uri="{9D8B030D-6E8A-4147-A177-3AD203B41FA5}">
                      <a16:colId xmlns:a16="http://schemas.microsoft.com/office/drawing/2014/main" val="20004"/>
                    </a:ext>
                  </a:extLst>
                </a:gridCol>
              </a:tblGrid>
              <a:tr h="370850">
                <a:tc>
                  <a:txBody>
                    <a:bodyPr/>
                    <a:lstStyle/>
                    <a:p>
                      <a:pPr marL="0" marR="0" lvl="0" indent="0" algn="ctr" rtl="0">
                        <a:spcBef>
                          <a:spcPts val="0"/>
                        </a:spcBef>
                        <a:spcAft>
                          <a:spcPts val="0"/>
                        </a:spcAft>
                        <a:buNone/>
                      </a:pPr>
                      <a:endParaRPr sz="1800" u="none" strike="noStrike" cap="none">
                        <a:latin typeface="Lato"/>
                        <a:ea typeface="Lato"/>
                        <a:cs typeface="Lato"/>
                        <a:sym typeface="Lato"/>
                      </a:endParaRPr>
                    </a:p>
                    <a:p>
                      <a:pPr marL="0" marR="0" lvl="0" indent="0" algn="ctr" rtl="0">
                        <a:spcBef>
                          <a:spcPts val="0"/>
                        </a:spcBef>
                        <a:spcAft>
                          <a:spcPts val="0"/>
                        </a:spcAft>
                        <a:buNone/>
                      </a:pPr>
                      <a:r>
                        <a:rPr lang="en-US" sz="1800" u="none" strike="noStrike" cap="none">
                          <a:latin typeface="Lato"/>
                          <a:ea typeface="Lato"/>
                          <a:cs typeface="Lato"/>
                          <a:sym typeface="Lato"/>
                        </a:rPr>
                        <a:t>Vision</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latin typeface="Lato"/>
                          <a:ea typeface="Lato"/>
                          <a:cs typeface="Lato"/>
                          <a:sym typeface="Lato"/>
                        </a:rPr>
                        <a:t>The Things </a:t>
                      </a:r>
                      <a:endParaRPr/>
                    </a:p>
                    <a:p>
                      <a:pPr marL="0" marR="0" lvl="0" indent="0" algn="ctr" rtl="0">
                        <a:spcBef>
                          <a:spcPts val="0"/>
                        </a:spcBef>
                        <a:spcAft>
                          <a:spcPts val="0"/>
                        </a:spcAft>
                        <a:buNone/>
                      </a:pPr>
                      <a:r>
                        <a:rPr lang="en-US" sz="1800" u="none" strike="noStrike" cap="none">
                          <a:latin typeface="Lato"/>
                          <a:ea typeface="Lato"/>
                          <a:cs typeface="Lato"/>
                          <a:sym typeface="Lato"/>
                        </a:rPr>
                        <a:t>that Matter</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latin typeface="Lato"/>
                          <a:ea typeface="Lato"/>
                          <a:cs typeface="Lato"/>
                          <a:sym typeface="Lato"/>
                        </a:rPr>
                        <a:t>Catalytic </a:t>
                      </a:r>
                      <a:endParaRPr/>
                    </a:p>
                    <a:p>
                      <a:pPr marL="0" marR="0" lvl="0" indent="0" algn="ctr" rtl="0">
                        <a:spcBef>
                          <a:spcPts val="0"/>
                        </a:spcBef>
                        <a:spcAft>
                          <a:spcPts val="0"/>
                        </a:spcAft>
                        <a:buNone/>
                      </a:pPr>
                      <a:r>
                        <a:rPr lang="en-US" sz="1800" u="none" strike="noStrike" cap="none">
                          <a:latin typeface="Lato"/>
                          <a:ea typeface="Lato"/>
                          <a:cs typeface="Lato"/>
                          <a:sym typeface="Lato"/>
                        </a:rPr>
                        <a:t>Projects</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latin typeface="Lato"/>
                          <a:ea typeface="Lato"/>
                          <a:cs typeface="Lato"/>
                          <a:sym typeface="Lato"/>
                        </a:rPr>
                        <a:t>Key Performance Indicators</a:t>
                      </a:r>
                      <a:endParaRPr/>
                    </a:p>
                  </a:txBody>
                  <a:tcPr marL="91450" marR="91450" marT="45725" marB="45725"/>
                </a:tc>
                <a:tc>
                  <a:txBody>
                    <a:bodyPr/>
                    <a:lstStyle/>
                    <a:p>
                      <a:pPr marL="0" marR="0" lvl="0" indent="0" algn="ctr" rtl="0">
                        <a:spcBef>
                          <a:spcPts val="0"/>
                        </a:spcBef>
                        <a:spcAft>
                          <a:spcPts val="0"/>
                        </a:spcAft>
                        <a:buNone/>
                      </a:pPr>
                      <a:endParaRPr sz="1800" u="none" strike="noStrike" cap="none">
                        <a:latin typeface="Lato"/>
                        <a:ea typeface="Lato"/>
                        <a:cs typeface="Lato"/>
                        <a:sym typeface="Lato"/>
                      </a:endParaRPr>
                    </a:p>
                    <a:p>
                      <a:pPr marL="0" marR="0" lvl="0" indent="0" algn="ctr" rtl="0">
                        <a:spcBef>
                          <a:spcPts val="0"/>
                        </a:spcBef>
                        <a:spcAft>
                          <a:spcPts val="0"/>
                        </a:spcAft>
                        <a:buNone/>
                      </a:pPr>
                      <a:r>
                        <a:rPr lang="en-US" sz="1800" u="none" strike="noStrike" cap="none">
                          <a:latin typeface="Lato"/>
                          <a:ea typeface="Lato"/>
                          <a:cs typeface="Lato"/>
                          <a:sym typeface="Lato"/>
                        </a:rPr>
                        <a:t>Outcomes</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u="none" strike="noStrike" cap="none">
                          <a:latin typeface="Lato"/>
                          <a:ea typeface="Lato"/>
                          <a:cs typeface="Lato"/>
                          <a:sym typeface="Lato"/>
                        </a:rPr>
                        <a:t>Work-based learning is accessible for all students.</a:t>
                      </a:r>
                      <a:endParaRPr/>
                    </a:p>
                    <a:p>
                      <a:pPr marL="0" marR="0" lvl="0" indent="0" algn="ctr" rtl="0">
                        <a:spcBef>
                          <a:spcPts val="0"/>
                        </a:spcBef>
                        <a:spcAft>
                          <a:spcPts val="0"/>
                        </a:spcAft>
                        <a:buNone/>
                      </a:pPr>
                      <a:endParaRPr sz="1800" u="none" strike="noStrike" cap="none">
                        <a:latin typeface="Lato"/>
                        <a:ea typeface="Lato"/>
                        <a:cs typeface="Lato"/>
                        <a:sym typeface="Lato"/>
                      </a:endParaRPr>
                    </a:p>
                  </a:txBody>
                  <a:tcPr marL="91450" marR="91450" marT="45725" marB="45725"/>
                </a:tc>
                <a:tc>
                  <a:txBody>
                    <a:bodyPr/>
                    <a:lstStyle/>
                    <a:p>
                      <a:pPr marL="342900" marR="0" lvl="0" indent="-342900" algn="l" rtl="0">
                        <a:spcBef>
                          <a:spcPts val="0"/>
                        </a:spcBef>
                        <a:spcAft>
                          <a:spcPts val="0"/>
                        </a:spcAft>
                        <a:buClr>
                          <a:schemeClr val="dk1"/>
                        </a:buClr>
                        <a:buSzPts val="1800"/>
                        <a:buFont typeface="Lato"/>
                        <a:buAutoNum type="arabicPeriod"/>
                      </a:pPr>
                      <a:r>
                        <a:rPr lang="en-US" sz="1800" u="none" strike="noStrike" cap="none">
                          <a:latin typeface="Lato"/>
                          <a:ea typeface="Lato"/>
                          <a:cs typeface="Lato"/>
                          <a:sym typeface="Lato"/>
                        </a:rPr>
                        <a:t>.</a:t>
                      </a:r>
                      <a:endParaRPr/>
                    </a:p>
                    <a:p>
                      <a:pPr marL="457200" marR="0" lvl="1" indent="0" algn="l" rtl="0">
                        <a:spcBef>
                          <a:spcPts val="0"/>
                        </a:spcBef>
                        <a:spcAft>
                          <a:spcPts val="0"/>
                        </a:spcAft>
                        <a:buClr>
                          <a:schemeClr val="dk1"/>
                        </a:buClr>
                        <a:buSzPts val="1200"/>
                        <a:buFont typeface="Calibri"/>
                        <a:buNone/>
                      </a:pPr>
                      <a:endParaRPr sz="1200" u="none" strike="noStrike" cap="none">
                        <a:latin typeface="Lato"/>
                        <a:ea typeface="Lato"/>
                        <a:cs typeface="Lato"/>
                        <a:sym typeface="Lato"/>
                      </a:endParaRPr>
                    </a:p>
                    <a:p>
                      <a:pPr marL="457200" marR="0" lvl="1" indent="0" algn="l" rtl="0">
                        <a:spcBef>
                          <a:spcPts val="0"/>
                        </a:spcBef>
                        <a:spcAft>
                          <a:spcPts val="0"/>
                        </a:spcAft>
                        <a:buClr>
                          <a:schemeClr val="dk1"/>
                        </a:buClr>
                        <a:buSzPts val="1200"/>
                        <a:buFont typeface="Calibri"/>
                        <a:buNone/>
                      </a:pPr>
                      <a:endParaRPr sz="1200" u="none" strike="noStrike" cap="none">
                        <a:latin typeface="Lato"/>
                        <a:ea typeface="Lato"/>
                        <a:cs typeface="Lato"/>
                        <a:sym typeface="Lato"/>
                      </a:endParaRPr>
                    </a:p>
                    <a:p>
                      <a:pPr marL="342900" marR="0" lvl="0" indent="-228600" algn="l" rtl="0">
                        <a:spcBef>
                          <a:spcPts val="0"/>
                        </a:spcBef>
                        <a:spcAft>
                          <a:spcPts val="0"/>
                        </a:spcAft>
                        <a:buClr>
                          <a:schemeClr val="dk1"/>
                        </a:buClr>
                        <a:buSzPts val="1800"/>
                        <a:buFont typeface="Calibri"/>
                        <a:buNone/>
                      </a:pPr>
                      <a:endParaRPr sz="1800" u="none" strike="noStrike" cap="none">
                        <a:latin typeface="Lato"/>
                        <a:ea typeface="Lato"/>
                        <a:cs typeface="Lato"/>
                        <a:sym typeface="Lato"/>
                      </a:endParaRPr>
                    </a:p>
                    <a:p>
                      <a:pPr marL="342900" marR="0" lvl="0" indent="-342900" algn="l" rtl="0">
                        <a:spcBef>
                          <a:spcPts val="0"/>
                        </a:spcBef>
                        <a:spcAft>
                          <a:spcPts val="0"/>
                        </a:spcAft>
                        <a:buClr>
                          <a:schemeClr val="dk1"/>
                        </a:buClr>
                        <a:buSzPts val="1800"/>
                        <a:buFont typeface="Lato"/>
                        <a:buAutoNum type="arabicPeriod"/>
                      </a:pPr>
                      <a:r>
                        <a:rPr lang="en-US" sz="1800" u="none" strike="noStrike" cap="none">
                          <a:latin typeface="Lato"/>
                          <a:ea typeface="Lato"/>
                          <a:cs typeface="Lato"/>
                          <a:sym typeface="Lato"/>
                        </a:rPr>
                        <a:t>.</a:t>
                      </a:r>
                      <a:endParaRPr/>
                    </a:p>
                    <a:p>
                      <a:pPr marL="457200" marR="0" lvl="1" indent="0" algn="l" rtl="0">
                        <a:spcBef>
                          <a:spcPts val="0"/>
                        </a:spcBef>
                        <a:spcAft>
                          <a:spcPts val="0"/>
                        </a:spcAft>
                        <a:buClr>
                          <a:schemeClr val="dk1"/>
                        </a:buClr>
                        <a:buSzPts val="1200"/>
                        <a:buFont typeface="Calibri"/>
                        <a:buNone/>
                      </a:pPr>
                      <a:endParaRPr sz="1200" u="none" strike="noStrike" cap="none">
                        <a:latin typeface="Lato"/>
                        <a:ea typeface="Lato"/>
                        <a:cs typeface="Lato"/>
                        <a:sym typeface="Lato"/>
                      </a:endParaRPr>
                    </a:p>
                    <a:p>
                      <a:pPr marL="457200" marR="0" lvl="1" indent="0" algn="l" rtl="0">
                        <a:spcBef>
                          <a:spcPts val="0"/>
                        </a:spcBef>
                        <a:spcAft>
                          <a:spcPts val="0"/>
                        </a:spcAft>
                        <a:buClr>
                          <a:schemeClr val="dk1"/>
                        </a:buClr>
                        <a:buSzPts val="1200"/>
                        <a:buFont typeface="Calibri"/>
                        <a:buNone/>
                      </a:pPr>
                      <a:endParaRPr sz="1200" u="none" strike="noStrike" cap="none">
                        <a:latin typeface="Lato"/>
                        <a:ea typeface="Lato"/>
                        <a:cs typeface="Lato"/>
                        <a:sym typeface="Lato"/>
                      </a:endParaRPr>
                    </a:p>
                    <a:p>
                      <a:pPr marL="457200" marR="0" lvl="1" indent="0" algn="l" rtl="0">
                        <a:spcBef>
                          <a:spcPts val="0"/>
                        </a:spcBef>
                        <a:spcAft>
                          <a:spcPts val="0"/>
                        </a:spcAft>
                        <a:buClr>
                          <a:schemeClr val="dk1"/>
                        </a:buClr>
                        <a:buSzPts val="1200"/>
                        <a:buFont typeface="Calibri"/>
                        <a:buNone/>
                      </a:pPr>
                      <a:endParaRPr sz="1200" u="none" strike="noStrike" cap="none">
                        <a:latin typeface="Lato"/>
                        <a:ea typeface="Lato"/>
                        <a:cs typeface="Lato"/>
                        <a:sym typeface="Lato"/>
                      </a:endParaRPr>
                    </a:p>
                    <a:p>
                      <a:pPr marL="342900" marR="0" lvl="0" indent="-228600" algn="l" rtl="0">
                        <a:spcBef>
                          <a:spcPts val="0"/>
                        </a:spcBef>
                        <a:spcAft>
                          <a:spcPts val="0"/>
                        </a:spcAft>
                        <a:buClr>
                          <a:schemeClr val="dk1"/>
                        </a:buClr>
                        <a:buSzPts val="1800"/>
                        <a:buFont typeface="Calibri"/>
                        <a:buNone/>
                      </a:pPr>
                      <a:endParaRPr sz="1800" u="none" strike="noStrike" cap="none">
                        <a:latin typeface="Lato"/>
                        <a:ea typeface="Lato"/>
                        <a:cs typeface="Lato"/>
                        <a:sym typeface="Lato"/>
                      </a:endParaRPr>
                    </a:p>
                    <a:p>
                      <a:pPr marL="342900" marR="0" lvl="0" indent="-342900" algn="l" rtl="0">
                        <a:spcBef>
                          <a:spcPts val="0"/>
                        </a:spcBef>
                        <a:spcAft>
                          <a:spcPts val="0"/>
                        </a:spcAft>
                        <a:buClr>
                          <a:schemeClr val="dk1"/>
                        </a:buClr>
                        <a:buSzPts val="1800"/>
                        <a:buFont typeface="Lato"/>
                        <a:buAutoNum type="arabicPeriod"/>
                      </a:pPr>
                      <a:r>
                        <a:rPr lang="en-US" sz="1800" u="none" strike="noStrike" cap="none">
                          <a:latin typeface="Lato"/>
                          <a:ea typeface="Lato"/>
                          <a:cs typeface="Lato"/>
                          <a:sym typeface="Lato"/>
                        </a:rPr>
                        <a:t>.</a:t>
                      </a:r>
                      <a:endParaRPr/>
                    </a:p>
                    <a:p>
                      <a:pPr marL="457200" marR="0" lvl="1" indent="0" algn="l" rtl="0">
                        <a:spcBef>
                          <a:spcPts val="0"/>
                        </a:spcBef>
                        <a:spcAft>
                          <a:spcPts val="0"/>
                        </a:spcAft>
                        <a:buClr>
                          <a:schemeClr val="dk1"/>
                        </a:buClr>
                        <a:buSzPts val="1200"/>
                        <a:buFont typeface="Calibri"/>
                        <a:buNone/>
                      </a:pPr>
                      <a:endParaRPr sz="1200" u="none" strike="noStrike" cap="none">
                        <a:latin typeface="Lato"/>
                        <a:ea typeface="Lato"/>
                        <a:cs typeface="Lato"/>
                        <a:sym typeface="Lato"/>
                      </a:endParaRPr>
                    </a:p>
                    <a:p>
                      <a:pPr marL="457200" marR="0" lvl="1" indent="0" algn="l" rtl="0">
                        <a:spcBef>
                          <a:spcPts val="0"/>
                        </a:spcBef>
                        <a:spcAft>
                          <a:spcPts val="0"/>
                        </a:spcAft>
                        <a:buClr>
                          <a:schemeClr val="dk1"/>
                        </a:buClr>
                        <a:buSzPts val="1200"/>
                        <a:buFont typeface="Calibri"/>
                        <a:buNone/>
                      </a:pPr>
                      <a:endParaRPr sz="1200" u="none" strike="noStrike" cap="none">
                        <a:latin typeface="Lato"/>
                        <a:ea typeface="Lato"/>
                        <a:cs typeface="Lato"/>
                        <a:sym typeface="Lato"/>
                      </a:endParaRPr>
                    </a:p>
                    <a:p>
                      <a:pPr marL="457200" marR="0" lvl="1" indent="0" algn="l" rtl="0">
                        <a:spcBef>
                          <a:spcPts val="0"/>
                        </a:spcBef>
                        <a:spcAft>
                          <a:spcPts val="0"/>
                        </a:spcAft>
                        <a:buClr>
                          <a:schemeClr val="dk1"/>
                        </a:buClr>
                        <a:buSzPts val="1200"/>
                        <a:buFont typeface="Calibri"/>
                        <a:buNone/>
                      </a:pPr>
                      <a:endParaRPr sz="1200" u="none" strike="noStrike" cap="none">
                        <a:latin typeface="Lato"/>
                        <a:ea typeface="Lato"/>
                        <a:cs typeface="Lato"/>
                        <a:sym typeface="Lato"/>
                      </a:endParaRPr>
                    </a:p>
                  </a:txBody>
                  <a:tcPr marL="91450" marR="91450" marT="45725" marB="45725"/>
                </a:tc>
                <a:tc>
                  <a:txBody>
                    <a:bodyPr/>
                    <a:lstStyle/>
                    <a:p>
                      <a:pPr marL="0" marR="0" lvl="0" indent="0" algn="ctr" rtl="0">
                        <a:spcBef>
                          <a:spcPts val="0"/>
                        </a:spcBef>
                        <a:spcAft>
                          <a:spcPts val="0"/>
                        </a:spcAft>
                        <a:buNone/>
                      </a:pPr>
                      <a:endParaRPr sz="1800" u="none" strike="noStrike" cap="none">
                        <a:latin typeface="Lato"/>
                        <a:ea typeface="Lato"/>
                        <a:cs typeface="Lato"/>
                        <a:sym typeface="Lato"/>
                      </a:endParaRPr>
                    </a:p>
                  </a:txBody>
                  <a:tcPr marL="91450" marR="91450" marT="45725" marB="45725"/>
                </a:tc>
                <a:tc>
                  <a:txBody>
                    <a:bodyPr/>
                    <a:lstStyle/>
                    <a:p>
                      <a:pPr marL="0" marR="0" lvl="0" indent="0" algn="ctr" rtl="0">
                        <a:spcBef>
                          <a:spcPts val="0"/>
                        </a:spcBef>
                        <a:spcAft>
                          <a:spcPts val="0"/>
                        </a:spcAft>
                        <a:buNone/>
                      </a:pPr>
                      <a:endParaRPr sz="1800" u="none" strike="noStrike" cap="none">
                        <a:latin typeface="Lato"/>
                        <a:ea typeface="Lato"/>
                        <a:cs typeface="Lato"/>
                        <a:sym typeface="Lato"/>
                      </a:endParaRPr>
                    </a:p>
                  </a:txBody>
                  <a:tcPr marL="91450" marR="91450" marT="45725" marB="45725"/>
                </a:tc>
                <a:tc>
                  <a:txBody>
                    <a:bodyPr/>
                    <a:lstStyle/>
                    <a:p>
                      <a:pPr marL="0" marR="0" lvl="0" indent="0" algn="l" rtl="0">
                        <a:spcBef>
                          <a:spcPts val="0"/>
                        </a:spcBef>
                        <a:spcAft>
                          <a:spcPts val="0"/>
                        </a:spcAft>
                        <a:buNone/>
                      </a:pPr>
                      <a:r>
                        <a:rPr lang="en-US" sz="1800" u="none" strike="noStrike" cap="none">
                          <a:latin typeface="Lato"/>
                          <a:ea typeface="Lato"/>
                          <a:cs typeface="Lato"/>
                          <a:sym typeface="Lato"/>
                        </a:rPr>
                        <a:t>All students transition to work or education within their field of interest within 12 months of graduation.</a:t>
                      </a:r>
                      <a:endParaRPr/>
                    </a:p>
                  </a:txBody>
                  <a:tcPr marL="91450" marR="91450" marT="45725" marB="45725"/>
                </a:tc>
                <a:extLst>
                  <a:ext uri="{0D108BD9-81ED-4DB2-BD59-A6C34878D82A}">
                    <a16:rowId xmlns:a16="http://schemas.microsoft.com/office/drawing/2014/main" val="10001"/>
                  </a:ext>
                </a:extLst>
              </a:tr>
            </a:tbl>
          </a:graphicData>
        </a:graphic>
      </p:graphicFrame>
      <p:pic>
        <p:nvPicPr>
          <p:cNvPr id="396" name="Google Shape;396;p25" descr="A blue arrow pointing up&#10;&#10;Description automatically generated"/>
          <p:cNvPicPr preferRelativeResize="0"/>
          <p:nvPr/>
        </p:nvPicPr>
        <p:blipFill rotWithShape="1">
          <a:blip r:embed="rId3">
            <a:alphaModFix/>
          </a:blip>
          <a:srcRect/>
          <a:stretch/>
        </p:blipFill>
        <p:spPr>
          <a:xfrm>
            <a:off x="10187031" y="0"/>
            <a:ext cx="2004969" cy="2004969"/>
          </a:xfrm>
          <a:prstGeom prst="rect">
            <a:avLst/>
          </a:prstGeom>
          <a:noFill/>
          <a:ln>
            <a:noFill/>
          </a:ln>
        </p:spPr>
      </p:pic>
      <p:grpSp>
        <p:nvGrpSpPr>
          <p:cNvPr id="397" name="Google Shape;397;p25"/>
          <p:cNvGrpSpPr/>
          <p:nvPr/>
        </p:nvGrpSpPr>
        <p:grpSpPr>
          <a:xfrm>
            <a:off x="4774019" y="2631828"/>
            <a:ext cx="499730" cy="435934"/>
            <a:chOff x="4816549" y="2626243"/>
            <a:chExt cx="499730" cy="435934"/>
          </a:xfrm>
        </p:grpSpPr>
        <p:cxnSp>
          <p:nvCxnSpPr>
            <p:cNvPr id="398" name="Google Shape;398;p25"/>
            <p:cNvCxnSpPr/>
            <p:nvPr/>
          </p:nvCxnSpPr>
          <p:spPr>
            <a:xfrm rot="10800000" flipH="1">
              <a:off x="4816549" y="2626243"/>
              <a:ext cx="499730" cy="180753"/>
            </a:xfrm>
            <a:prstGeom prst="straightConnector1">
              <a:avLst/>
            </a:prstGeom>
            <a:noFill/>
            <a:ln w="9525" cap="flat" cmpd="sng">
              <a:solidFill>
                <a:schemeClr val="dk1"/>
              </a:solidFill>
              <a:prstDash val="solid"/>
              <a:miter lim="800000"/>
              <a:headEnd type="none" w="sm" len="sm"/>
              <a:tailEnd type="none" w="sm" len="sm"/>
            </a:ln>
          </p:spPr>
        </p:cxnSp>
        <p:cxnSp>
          <p:nvCxnSpPr>
            <p:cNvPr id="399" name="Google Shape;399;p25"/>
            <p:cNvCxnSpPr/>
            <p:nvPr/>
          </p:nvCxnSpPr>
          <p:spPr>
            <a:xfrm>
              <a:off x="4816549" y="2822943"/>
              <a:ext cx="499730" cy="0"/>
            </a:xfrm>
            <a:prstGeom prst="straightConnector1">
              <a:avLst/>
            </a:prstGeom>
            <a:noFill/>
            <a:ln w="9525" cap="flat" cmpd="sng">
              <a:solidFill>
                <a:schemeClr val="dk1"/>
              </a:solidFill>
              <a:prstDash val="solid"/>
              <a:miter lim="800000"/>
              <a:headEnd type="none" w="sm" len="sm"/>
              <a:tailEnd type="none" w="sm" len="sm"/>
            </a:ln>
          </p:spPr>
        </p:cxnSp>
        <p:cxnSp>
          <p:nvCxnSpPr>
            <p:cNvPr id="400" name="Google Shape;400;p25"/>
            <p:cNvCxnSpPr/>
            <p:nvPr/>
          </p:nvCxnSpPr>
          <p:spPr>
            <a:xfrm>
              <a:off x="4816549" y="2822943"/>
              <a:ext cx="499730" cy="239234"/>
            </a:xfrm>
            <a:prstGeom prst="straightConnector1">
              <a:avLst/>
            </a:prstGeom>
            <a:noFill/>
            <a:ln w="9525" cap="flat" cmpd="sng">
              <a:solidFill>
                <a:schemeClr val="dk1"/>
              </a:solidFill>
              <a:prstDash val="solid"/>
              <a:miter lim="800000"/>
              <a:headEnd type="none" w="sm" len="sm"/>
              <a:tailEnd type="none" w="sm" len="sm"/>
            </a:ln>
          </p:spPr>
        </p:cxnSp>
      </p:grpSp>
      <p:grpSp>
        <p:nvGrpSpPr>
          <p:cNvPr id="401" name="Google Shape;401;p25"/>
          <p:cNvGrpSpPr/>
          <p:nvPr/>
        </p:nvGrpSpPr>
        <p:grpSpPr>
          <a:xfrm>
            <a:off x="4774019" y="3551814"/>
            <a:ext cx="499730" cy="435934"/>
            <a:chOff x="4816549" y="2626243"/>
            <a:chExt cx="499730" cy="435934"/>
          </a:xfrm>
        </p:grpSpPr>
        <p:cxnSp>
          <p:nvCxnSpPr>
            <p:cNvPr id="402" name="Google Shape;402;p25"/>
            <p:cNvCxnSpPr/>
            <p:nvPr/>
          </p:nvCxnSpPr>
          <p:spPr>
            <a:xfrm rot="10800000" flipH="1">
              <a:off x="4816549" y="2626243"/>
              <a:ext cx="499730" cy="180753"/>
            </a:xfrm>
            <a:prstGeom prst="straightConnector1">
              <a:avLst/>
            </a:prstGeom>
            <a:noFill/>
            <a:ln w="9525" cap="flat" cmpd="sng">
              <a:solidFill>
                <a:schemeClr val="dk1"/>
              </a:solidFill>
              <a:prstDash val="solid"/>
              <a:miter lim="800000"/>
              <a:headEnd type="none" w="sm" len="sm"/>
              <a:tailEnd type="none" w="sm" len="sm"/>
            </a:ln>
          </p:spPr>
        </p:cxnSp>
        <p:cxnSp>
          <p:nvCxnSpPr>
            <p:cNvPr id="403" name="Google Shape;403;p25"/>
            <p:cNvCxnSpPr/>
            <p:nvPr/>
          </p:nvCxnSpPr>
          <p:spPr>
            <a:xfrm>
              <a:off x="4816549" y="2822943"/>
              <a:ext cx="499730" cy="0"/>
            </a:xfrm>
            <a:prstGeom prst="straightConnector1">
              <a:avLst/>
            </a:prstGeom>
            <a:noFill/>
            <a:ln w="9525" cap="flat" cmpd="sng">
              <a:solidFill>
                <a:schemeClr val="dk1"/>
              </a:solidFill>
              <a:prstDash val="solid"/>
              <a:miter lim="800000"/>
              <a:headEnd type="none" w="sm" len="sm"/>
              <a:tailEnd type="none" w="sm" len="sm"/>
            </a:ln>
          </p:spPr>
        </p:cxnSp>
        <p:cxnSp>
          <p:nvCxnSpPr>
            <p:cNvPr id="404" name="Google Shape;404;p25"/>
            <p:cNvCxnSpPr/>
            <p:nvPr/>
          </p:nvCxnSpPr>
          <p:spPr>
            <a:xfrm>
              <a:off x="4816549" y="2822943"/>
              <a:ext cx="499730" cy="239234"/>
            </a:xfrm>
            <a:prstGeom prst="straightConnector1">
              <a:avLst/>
            </a:prstGeom>
            <a:noFill/>
            <a:ln w="9525" cap="flat" cmpd="sng">
              <a:solidFill>
                <a:schemeClr val="dk1"/>
              </a:solidFill>
              <a:prstDash val="solid"/>
              <a:miter lim="800000"/>
              <a:headEnd type="none" w="sm" len="sm"/>
              <a:tailEnd type="none" w="sm" len="sm"/>
            </a:ln>
          </p:spPr>
        </p:cxnSp>
      </p:grpSp>
      <p:grpSp>
        <p:nvGrpSpPr>
          <p:cNvPr id="405" name="Google Shape;405;p25"/>
          <p:cNvGrpSpPr/>
          <p:nvPr/>
        </p:nvGrpSpPr>
        <p:grpSpPr>
          <a:xfrm>
            <a:off x="4774019" y="4471799"/>
            <a:ext cx="499730" cy="435934"/>
            <a:chOff x="4816549" y="2626243"/>
            <a:chExt cx="499730" cy="435934"/>
          </a:xfrm>
        </p:grpSpPr>
        <p:cxnSp>
          <p:nvCxnSpPr>
            <p:cNvPr id="406" name="Google Shape;406;p25"/>
            <p:cNvCxnSpPr/>
            <p:nvPr/>
          </p:nvCxnSpPr>
          <p:spPr>
            <a:xfrm rot="10800000" flipH="1">
              <a:off x="4816549" y="2626243"/>
              <a:ext cx="499730" cy="180753"/>
            </a:xfrm>
            <a:prstGeom prst="straightConnector1">
              <a:avLst/>
            </a:prstGeom>
            <a:noFill/>
            <a:ln w="9525" cap="flat" cmpd="sng">
              <a:solidFill>
                <a:schemeClr val="dk1"/>
              </a:solidFill>
              <a:prstDash val="solid"/>
              <a:miter lim="800000"/>
              <a:headEnd type="none" w="sm" len="sm"/>
              <a:tailEnd type="none" w="sm" len="sm"/>
            </a:ln>
          </p:spPr>
        </p:cxnSp>
        <p:cxnSp>
          <p:nvCxnSpPr>
            <p:cNvPr id="407" name="Google Shape;407;p25"/>
            <p:cNvCxnSpPr/>
            <p:nvPr/>
          </p:nvCxnSpPr>
          <p:spPr>
            <a:xfrm>
              <a:off x="4816549" y="2822943"/>
              <a:ext cx="499730" cy="0"/>
            </a:xfrm>
            <a:prstGeom prst="straightConnector1">
              <a:avLst/>
            </a:prstGeom>
            <a:noFill/>
            <a:ln w="9525" cap="flat" cmpd="sng">
              <a:solidFill>
                <a:schemeClr val="dk1"/>
              </a:solidFill>
              <a:prstDash val="solid"/>
              <a:miter lim="800000"/>
              <a:headEnd type="none" w="sm" len="sm"/>
              <a:tailEnd type="none" w="sm" len="sm"/>
            </a:ln>
          </p:spPr>
        </p:cxnSp>
        <p:cxnSp>
          <p:nvCxnSpPr>
            <p:cNvPr id="408" name="Google Shape;408;p25"/>
            <p:cNvCxnSpPr/>
            <p:nvPr/>
          </p:nvCxnSpPr>
          <p:spPr>
            <a:xfrm>
              <a:off x="4816549" y="2822943"/>
              <a:ext cx="499730" cy="239234"/>
            </a:xfrm>
            <a:prstGeom prst="straightConnector1">
              <a:avLst/>
            </a:prstGeom>
            <a:noFill/>
            <a:ln w="9525" cap="flat" cmpd="sng">
              <a:solidFill>
                <a:schemeClr val="dk1"/>
              </a:solidFill>
              <a:prstDash val="solid"/>
              <a:miter lim="800000"/>
              <a:headEnd type="none" w="sm" len="sm"/>
              <a:tailEnd type="none" w="sm" len="sm"/>
            </a:ln>
          </p:spPr>
        </p:cxnSp>
      </p:grpSp>
      <p:grpSp>
        <p:nvGrpSpPr>
          <p:cNvPr id="409" name="Google Shape;409;p25"/>
          <p:cNvGrpSpPr/>
          <p:nvPr/>
        </p:nvGrpSpPr>
        <p:grpSpPr>
          <a:xfrm>
            <a:off x="6918253" y="2642730"/>
            <a:ext cx="499730" cy="435934"/>
            <a:chOff x="4816549" y="2626243"/>
            <a:chExt cx="499730" cy="435934"/>
          </a:xfrm>
        </p:grpSpPr>
        <p:cxnSp>
          <p:nvCxnSpPr>
            <p:cNvPr id="410" name="Google Shape;410;p25"/>
            <p:cNvCxnSpPr/>
            <p:nvPr/>
          </p:nvCxnSpPr>
          <p:spPr>
            <a:xfrm rot="10800000" flipH="1">
              <a:off x="4816549" y="2626243"/>
              <a:ext cx="499730" cy="180753"/>
            </a:xfrm>
            <a:prstGeom prst="straightConnector1">
              <a:avLst/>
            </a:prstGeom>
            <a:noFill/>
            <a:ln w="9525" cap="flat" cmpd="sng">
              <a:solidFill>
                <a:schemeClr val="dk1"/>
              </a:solidFill>
              <a:prstDash val="solid"/>
              <a:miter lim="800000"/>
              <a:headEnd type="none" w="sm" len="sm"/>
              <a:tailEnd type="none" w="sm" len="sm"/>
            </a:ln>
          </p:spPr>
        </p:cxnSp>
        <p:cxnSp>
          <p:nvCxnSpPr>
            <p:cNvPr id="411" name="Google Shape;411;p25"/>
            <p:cNvCxnSpPr/>
            <p:nvPr/>
          </p:nvCxnSpPr>
          <p:spPr>
            <a:xfrm>
              <a:off x="4816549" y="2822943"/>
              <a:ext cx="499730" cy="0"/>
            </a:xfrm>
            <a:prstGeom prst="straightConnector1">
              <a:avLst/>
            </a:prstGeom>
            <a:noFill/>
            <a:ln w="9525" cap="flat" cmpd="sng">
              <a:solidFill>
                <a:schemeClr val="dk1"/>
              </a:solidFill>
              <a:prstDash val="solid"/>
              <a:miter lim="800000"/>
              <a:headEnd type="none" w="sm" len="sm"/>
              <a:tailEnd type="none" w="sm" len="sm"/>
            </a:ln>
          </p:spPr>
        </p:cxnSp>
        <p:cxnSp>
          <p:nvCxnSpPr>
            <p:cNvPr id="412" name="Google Shape;412;p25"/>
            <p:cNvCxnSpPr/>
            <p:nvPr/>
          </p:nvCxnSpPr>
          <p:spPr>
            <a:xfrm>
              <a:off x="4816549" y="2822943"/>
              <a:ext cx="499730" cy="239234"/>
            </a:xfrm>
            <a:prstGeom prst="straightConnector1">
              <a:avLst/>
            </a:prstGeom>
            <a:noFill/>
            <a:ln w="9525" cap="flat" cmpd="sng">
              <a:solidFill>
                <a:schemeClr val="dk1"/>
              </a:solidFill>
              <a:prstDash val="solid"/>
              <a:miter lim="800000"/>
              <a:headEnd type="none" w="sm" len="sm"/>
              <a:tailEnd type="none" w="sm" len="sm"/>
            </a:ln>
          </p:spPr>
        </p:cxnSp>
      </p:grpSp>
      <p:grpSp>
        <p:nvGrpSpPr>
          <p:cNvPr id="413" name="Google Shape;413;p25"/>
          <p:cNvGrpSpPr/>
          <p:nvPr/>
        </p:nvGrpSpPr>
        <p:grpSpPr>
          <a:xfrm>
            <a:off x="6918253" y="3562716"/>
            <a:ext cx="499730" cy="435934"/>
            <a:chOff x="4816549" y="2626243"/>
            <a:chExt cx="499730" cy="435934"/>
          </a:xfrm>
        </p:grpSpPr>
        <p:cxnSp>
          <p:nvCxnSpPr>
            <p:cNvPr id="414" name="Google Shape;414;p25"/>
            <p:cNvCxnSpPr/>
            <p:nvPr/>
          </p:nvCxnSpPr>
          <p:spPr>
            <a:xfrm rot="10800000" flipH="1">
              <a:off x="4816549" y="2626243"/>
              <a:ext cx="499730" cy="180753"/>
            </a:xfrm>
            <a:prstGeom prst="straightConnector1">
              <a:avLst/>
            </a:prstGeom>
            <a:noFill/>
            <a:ln w="9525" cap="flat" cmpd="sng">
              <a:solidFill>
                <a:schemeClr val="dk1"/>
              </a:solidFill>
              <a:prstDash val="solid"/>
              <a:miter lim="800000"/>
              <a:headEnd type="none" w="sm" len="sm"/>
              <a:tailEnd type="none" w="sm" len="sm"/>
            </a:ln>
          </p:spPr>
        </p:cxnSp>
        <p:cxnSp>
          <p:nvCxnSpPr>
            <p:cNvPr id="415" name="Google Shape;415;p25"/>
            <p:cNvCxnSpPr/>
            <p:nvPr/>
          </p:nvCxnSpPr>
          <p:spPr>
            <a:xfrm>
              <a:off x="4816549" y="2822943"/>
              <a:ext cx="499730" cy="0"/>
            </a:xfrm>
            <a:prstGeom prst="straightConnector1">
              <a:avLst/>
            </a:prstGeom>
            <a:noFill/>
            <a:ln w="9525" cap="flat" cmpd="sng">
              <a:solidFill>
                <a:schemeClr val="dk1"/>
              </a:solidFill>
              <a:prstDash val="solid"/>
              <a:miter lim="800000"/>
              <a:headEnd type="none" w="sm" len="sm"/>
              <a:tailEnd type="none" w="sm" len="sm"/>
            </a:ln>
          </p:spPr>
        </p:cxnSp>
        <p:cxnSp>
          <p:nvCxnSpPr>
            <p:cNvPr id="416" name="Google Shape;416;p25"/>
            <p:cNvCxnSpPr/>
            <p:nvPr/>
          </p:nvCxnSpPr>
          <p:spPr>
            <a:xfrm>
              <a:off x="4816549" y="2822943"/>
              <a:ext cx="499730" cy="239234"/>
            </a:xfrm>
            <a:prstGeom prst="straightConnector1">
              <a:avLst/>
            </a:prstGeom>
            <a:noFill/>
            <a:ln w="9525" cap="flat" cmpd="sng">
              <a:solidFill>
                <a:schemeClr val="dk1"/>
              </a:solidFill>
              <a:prstDash val="solid"/>
              <a:miter lim="800000"/>
              <a:headEnd type="none" w="sm" len="sm"/>
              <a:tailEnd type="none" w="sm" len="sm"/>
            </a:ln>
          </p:spPr>
        </p:cxnSp>
      </p:grpSp>
      <p:grpSp>
        <p:nvGrpSpPr>
          <p:cNvPr id="417" name="Google Shape;417;p25"/>
          <p:cNvGrpSpPr/>
          <p:nvPr/>
        </p:nvGrpSpPr>
        <p:grpSpPr>
          <a:xfrm>
            <a:off x="6918253" y="4482701"/>
            <a:ext cx="499730" cy="435934"/>
            <a:chOff x="4816549" y="2626243"/>
            <a:chExt cx="499730" cy="435934"/>
          </a:xfrm>
        </p:grpSpPr>
        <p:cxnSp>
          <p:nvCxnSpPr>
            <p:cNvPr id="418" name="Google Shape;418;p25"/>
            <p:cNvCxnSpPr/>
            <p:nvPr/>
          </p:nvCxnSpPr>
          <p:spPr>
            <a:xfrm rot="10800000" flipH="1">
              <a:off x="4816549" y="2626243"/>
              <a:ext cx="499730" cy="180753"/>
            </a:xfrm>
            <a:prstGeom prst="straightConnector1">
              <a:avLst/>
            </a:prstGeom>
            <a:noFill/>
            <a:ln w="9525" cap="flat" cmpd="sng">
              <a:solidFill>
                <a:schemeClr val="dk1"/>
              </a:solidFill>
              <a:prstDash val="solid"/>
              <a:miter lim="800000"/>
              <a:headEnd type="none" w="sm" len="sm"/>
              <a:tailEnd type="none" w="sm" len="sm"/>
            </a:ln>
          </p:spPr>
        </p:cxnSp>
        <p:cxnSp>
          <p:nvCxnSpPr>
            <p:cNvPr id="419" name="Google Shape;419;p25"/>
            <p:cNvCxnSpPr/>
            <p:nvPr/>
          </p:nvCxnSpPr>
          <p:spPr>
            <a:xfrm>
              <a:off x="4816549" y="2822943"/>
              <a:ext cx="499730" cy="0"/>
            </a:xfrm>
            <a:prstGeom prst="straightConnector1">
              <a:avLst/>
            </a:prstGeom>
            <a:noFill/>
            <a:ln w="9525" cap="flat" cmpd="sng">
              <a:solidFill>
                <a:schemeClr val="dk1"/>
              </a:solidFill>
              <a:prstDash val="solid"/>
              <a:miter lim="800000"/>
              <a:headEnd type="none" w="sm" len="sm"/>
              <a:tailEnd type="none" w="sm" len="sm"/>
            </a:ln>
          </p:spPr>
        </p:cxnSp>
        <p:cxnSp>
          <p:nvCxnSpPr>
            <p:cNvPr id="420" name="Google Shape;420;p25"/>
            <p:cNvCxnSpPr/>
            <p:nvPr/>
          </p:nvCxnSpPr>
          <p:spPr>
            <a:xfrm>
              <a:off x="4816549" y="2822943"/>
              <a:ext cx="499730" cy="239234"/>
            </a:xfrm>
            <a:prstGeom prst="straightConnector1">
              <a:avLst/>
            </a:prstGeom>
            <a:noFill/>
            <a:ln w="9525" cap="flat" cmpd="sng">
              <a:solidFill>
                <a:schemeClr val="dk1"/>
              </a:solidFill>
              <a:prstDash val="solid"/>
              <a:miter lim="800000"/>
              <a:headEnd type="none" w="sm" len="sm"/>
              <a:tailEnd type="none" w="sm" len="sm"/>
            </a:ln>
          </p:spPr>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26" descr="A black and white triangle with a blue background&#10;&#10;Description automatically generated"/>
          <p:cNvPicPr preferRelativeResize="0"/>
          <p:nvPr/>
        </p:nvPicPr>
        <p:blipFill rotWithShape="1">
          <a:blip r:embed="rId3">
            <a:alphaModFix/>
          </a:blip>
          <a:srcRect/>
          <a:stretch/>
        </p:blipFill>
        <p:spPr>
          <a:xfrm>
            <a:off x="6583170" y="0"/>
            <a:ext cx="5608830" cy="5608830"/>
          </a:xfrm>
          <a:prstGeom prst="rect">
            <a:avLst/>
          </a:prstGeom>
          <a:noFill/>
          <a:ln>
            <a:noFill/>
          </a:ln>
        </p:spPr>
      </p:pic>
      <p:sp>
        <p:nvSpPr>
          <p:cNvPr id="427" name="Google Shape;427;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33A57"/>
              </a:buClr>
              <a:buSzPts val="6000"/>
              <a:buFont typeface="Lato"/>
              <a:buNone/>
            </a:pPr>
            <a:r>
              <a:rPr lang="en-US" b="1">
                <a:solidFill>
                  <a:srgbClr val="133A57"/>
                </a:solidFill>
                <a:latin typeface="Lato"/>
                <a:ea typeface="Lato"/>
                <a:cs typeface="Lato"/>
                <a:sym typeface="Lato"/>
              </a:rPr>
              <a:t>Thoughts &amp; Questions?</a:t>
            </a:r>
            <a:endParaRPr/>
          </a:p>
        </p:txBody>
      </p:sp>
      <p:sp>
        <p:nvSpPr>
          <p:cNvPr id="428" name="Google Shape;428;p26"/>
          <p:cNvSpPr txBox="1">
            <a:spLocks noGrp="1"/>
          </p:cNvSpPr>
          <p:nvPr>
            <p:ph type="body" idx="1"/>
          </p:nvPr>
        </p:nvSpPr>
        <p:spPr>
          <a:xfrm>
            <a:off x="831850" y="4589463"/>
            <a:ext cx="976881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The deck and all ideas generated via Mentimeter will be available </a:t>
            </a:r>
            <a:br>
              <a:rPr lang="en-US"/>
            </a:br>
            <a:r>
              <a:rPr lang="en-US"/>
              <a:t>to you after the Summit. </a:t>
            </a:r>
            <a:endParaRPr/>
          </a:p>
          <a:p>
            <a:pPr marL="0" lvl="0" indent="0" algn="l" rtl="0">
              <a:lnSpc>
                <a:spcPct val="90000"/>
              </a:lnSpc>
              <a:spcBef>
                <a:spcPts val="1000"/>
              </a:spcBef>
              <a:spcAft>
                <a:spcPts val="0"/>
              </a:spcAft>
              <a:buClr>
                <a:srgbClr val="888888"/>
              </a:buClr>
              <a:buSzPts val="2400"/>
              <a:buNone/>
            </a:pPr>
            <a:r>
              <a:rPr lang="en-US"/>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title"/>
          </p:nvPr>
        </p:nvSpPr>
        <p:spPr>
          <a:xfrm>
            <a:off x="325452" y="2193924"/>
            <a:ext cx="5468597"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33A57"/>
              </a:buClr>
              <a:buSzPct val="100000"/>
              <a:buFont typeface="Lato"/>
              <a:buNone/>
            </a:pPr>
            <a:r>
              <a:rPr lang="en-US">
                <a:solidFill>
                  <a:srgbClr val="133A57"/>
                </a:solidFill>
                <a:latin typeface="Lato"/>
                <a:ea typeface="Lato"/>
                <a:cs typeface="Lato"/>
                <a:sym typeface="Lato"/>
              </a:rPr>
              <a:t>Content &amp; Process</a:t>
            </a:r>
            <a:br>
              <a:rPr lang="en-US">
                <a:solidFill>
                  <a:srgbClr val="133A57"/>
                </a:solidFill>
                <a:latin typeface="Lato"/>
                <a:ea typeface="Lato"/>
                <a:cs typeface="Lato"/>
                <a:sym typeface="Lato"/>
              </a:rPr>
            </a:br>
            <a:r>
              <a:rPr lang="en-US">
                <a:solidFill>
                  <a:srgbClr val="133A57"/>
                </a:solidFill>
                <a:latin typeface="Lato"/>
                <a:ea typeface="Lato"/>
                <a:cs typeface="Lato"/>
                <a:sym typeface="Lato"/>
              </a:rPr>
              <a:t>(What &amp; How)</a:t>
            </a:r>
            <a:br>
              <a:rPr lang="en-US">
                <a:solidFill>
                  <a:srgbClr val="133A57"/>
                </a:solidFill>
                <a:latin typeface="Lato"/>
                <a:ea typeface="Lato"/>
                <a:cs typeface="Lato"/>
                <a:sym typeface="Lato"/>
              </a:rPr>
            </a:br>
            <a:br>
              <a:rPr lang="en-US">
                <a:solidFill>
                  <a:srgbClr val="133A57"/>
                </a:solidFill>
                <a:latin typeface="Lato"/>
                <a:ea typeface="Lato"/>
                <a:cs typeface="Lato"/>
                <a:sym typeface="Lato"/>
              </a:rPr>
            </a:br>
            <a:r>
              <a:rPr lang="en-US" sz="3100">
                <a:solidFill>
                  <a:srgbClr val="133A57"/>
                </a:solidFill>
                <a:latin typeface="Lato Light"/>
                <a:ea typeface="Lato Light"/>
                <a:cs typeface="Lato Light"/>
                <a:sym typeface="Lato Light"/>
              </a:rPr>
              <a:t>Vanderbilt University</a:t>
            </a:r>
            <a:br>
              <a:rPr lang="en-US" sz="3100">
                <a:solidFill>
                  <a:srgbClr val="133A57"/>
                </a:solidFill>
                <a:latin typeface="Lato Light"/>
                <a:ea typeface="Lato Light"/>
                <a:cs typeface="Lato Light"/>
                <a:sym typeface="Lato Light"/>
              </a:rPr>
            </a:br>
            <a:r>
              <a:rPr lang="en-US" sz="3100">
                <a:solidFill>
                  <a:srgbClr val="133A57"/>
                </a:solidFill>
                <a:latin typeface="Lato Light"/>
                <a:ea typeface="Lato Light"/>
                <a:cs typeface="Lato Light"/>
                <a:sym typeface="Lato Light"/>
              </a:rPr>
              <a:t>55,000 Degrees</a:t>
            </a:r>
            <a:br>
              <a:rPr lang="en-US" sz="3100">
                <a:solidFill>
                  <a:srgbClr val="133A57"/>
                </a:solidFill>
                <a:latin typeface="Lato Light"/>
                <a:ea typeface="Lato Light"/>
                <a:cs typeface="Lato Light"/>
                <a:sym typeface="Lato Light"/>
              </a:rPr>
            </a:br>
            <a:r>
              <a:rPr lang="en-US" sz="3100">
                <a:solidFill>
                  <a:srgbClr val="133A57"/>
                </a:solidFill>
                <a:latin typeface="Lato Light"/>
                <a:ea typeface="Lato Light"/>
                <a:cs typeface="Lato Light"/>
                <a:sym typeface="Lato Light"/>
              </a:rPr>
              <a:t>Bellarmine University</a:t>
            </a:r>
            <a:br>
              <a:rPr lang="en-US" sz="3100">
                <a:solidFill>
                  <a:srgbClr val="133A57"/>
                </a:solidFill>
                <a:latin typeface="Lato Light"/>
                <a:ea typeface="Lato Light"/>
                <a:cs typeface="Lato Light"/>
                <a:sym typeface="Lato Light"/>
              </a:rPr>
            </a:br>
            <a:r>
              <a:rPr lang="en-US" sz="3100">
                <a:solidFill>
                  <a:srgbClr val="133A57"/>
                </a:solidFill>
                <a:latin typeface="Lato Light"/>
                <a:ea typeface="Lato Light"/>
                <a:cs typeface="Lato Light"/>
                <a:sym typeface="Lato Light"/>
              </a:rPr>
              <a:t>KY Student Success Collaborative</a:t>
            </a:r>
            <a:endParaRPr>
              <a:solidFill>
                <a:srgbClr val="133A57"/>
              </a:solidFill>
              <a:latin typeface="Lato Light"/>
              <a:ea typeface="Lato Light"/>
              <a:cs typeface="Lato Light"/>
              <a:sym typeface="Lato Light"/>
            </a:endParaRPr>
          </a:p>
        </p:txBody>
      </p:sp>
      <p:grpSp>
        <p:nvGrpSpPr>
          <p:cNvPr id="111" name="Google Shape;111;p3"/>
          <p:cNvGrpSpPr/>
          <p:nvPr/>
        </p:nvGrpSpPr>
        <p:grpSpPr>
          <a:xfrm>
            <a:off x="5818703" y="595728"/>
            <a:ext cx="6003628" cy="5666542"/>
            <a:chOff x="2514296" y="72647"/>
            <a:chExt cx="6003628" cy="5666542"/>
          </a:xfrm>
        </p:grpSpPr>
        <p:sp>
          <p:nvSpPr>
            <p:cNvPr id="112" name="Google Shape;112;p3"/>
            <p:cNvSpPr/>
            <p:nvPr/>
          </p:nvSpPr>
          <p:spPr>
            <a:xfrm>
              <a:off x="3772559" y="72647"/>
              <a:ext cx="3487102" cy="3487102"/>
            </a:xfrm>
            <a:prstGeom prst="ellipse">
              <a:avLst/>
            </a:prstGeom>
            <a:solidFill>
              <a:srgbClr val="009EA0">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txBox="1"/>
            <p:nvPr/>
          </p:nvSpPr>
          <p:spPr>
            <a:xfrm>
              <a:off x="4237506" y="682890"/>
              <a:ext cx="2557208" cy="156919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133A57"/>
                </a:buClr>
                <a:buSzPts val="2700"/>
                <a:buFont typeface="Lato"/>
                <a:buNone/>
              </a:pPr>
              <a:r>
                <a:rPr lang="en-US" sz="2700" b="1" i="0" u="none" strike="noStrike" cap="none">
                  <a:solidFill>
                    <a:srgbClr val="133A57"/>
                  </a:solidFill>
                  <a:latin typeface="Lato"/>
                  <a:ea typeface="Lato"/>
                  <a:cs typeface="Lato"/>
                  <a:sym typeface="Lato"/>
                </a:rPr>
                <a:t>HOW</a:t>
              </a:r>
              <a:br>
                <a:rPr lang="en-US" sz="2700" b="0" i="0" u="none" strike="noStrike" cap="none">
                  <a:solidFill>
                    <a:srgbClr val="133A57"/>
                  </a:solidFill>
                  <a:latin typeface="Lato"/>
                  <a:ea typeface="Lato"/>
                  <a:cs typeface="Lato"/>
                  <a:sym typeface="Lato"/>
                </a:rPr>
              </a:br>
              <a:r>
                <a:rPr lang="en-US" sz="2700">
                  <a:solidFill>
                    <a:srgbClr val="133A57"/>
                  </a:solidFill>
                  <a:latin typeface="Lato"/>
                  <a:ea typeface="Lato"/>
                  <a:cs typeface="Lato"/>
                  <a:sym typeface="Lato"/>
                </a:rPr>
                <a:t>Collaborative Action</a:t>
              </a:r>
              <a:endParaRPr/>
            </a:p>
          </p:txBody>
        </p:sp>
        <p:sp>
          <p:nvSpPr>
            <p:cNvPr id="114" name="Google Shape;114;p3"/>
            <p:cNvSpPr/>
            <p:nvPr/>
          </p:nvSpPr>
          <p:spPr>
            <a:xfrm>
              <a:off x="5030822" y="2252087"/>
              <a:ext cx="3487102" cy="3487102"/>
            </a:xfrm>
            <a:prstGeom prst="ellipse">
              <a:avLst/>
            </a:prstGeom>
            <a:solidFill>
              <a:srgbClr val="4AD6BA">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txBox="1"/>
            <p:nvPr/>
          </p:nvSpPr>
          <p:spPr>
            <a:xfrm>
              <a:off x="6097294" y="3152922"/>
              <a:ext cx="2092261" cy="19179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133A57"/>
                </a:buClr>
                <a:buSzPts val="2700"/>
                <a:buFont typeface="Lato"/>
                <a:buNone/>
              </a:pPr>
              <a:r>
                <a:rPr lang="en-US" sz="2700" b="1" i="0" u="none" strike="noStrike" cap="none">
                  <a:solidFill>
                    <a:srgbClr val="133A57"/>
                  </a:solidFill>
                  <a:latin typeface="Lato"/>
                  <a:ea typeface="Lato"/>
                  <a:cs typeface="Lato"/>
                  <a:sym typeface="Lato"/>
                </a:rPr>
                <a:t>WHAT</a:t>
              </a:r>
              <a:br>
                <a:rPr lang="en-US" sz="2700" b="0" i="0" u="none" strike="noStrike" cap="none">
                  <a:solidFill>
                    <a:srgbClr val="133A57"/>
                  </a:solidFill>
                  <a:latin typeface="Lato"/>
                  <a:ea typeface="Lato"/>
                  <a:cs typeface="Lato"/>
                  <a:sym typeface="Lato"/>
                </a:rPr>
              </a:br>
              <a:r>
                <a:rPr lang="en-US" sz="2700" b="0" i="0" u="none" strike="noStrike" cap="none">
                  <a:solidFill>
                    <a:srgbClr val="133A57"/>
                  </a:solidFill>
                  <a:latin typeface="Lato"/>
                  <a:ea typeface="Lato"/>
                  <a:cs typeface="Lato"/>
                  <a:sym typeface="Lato"/>
                </a:rPr>
                <a:t>Student Basic Needs</a:t>
              </a:r>
              <a:endParaRPr/>
            </a:p>
          </p:txBody>
        </p:sp>
        <p:sp>
          <p:nvSpPr>
            <p:cNvPr id="116" name="Google Shape;116;p3"/>
            <p:cNvSpPr/>
            <p:nvPr/>
          </p:nvSpPr>
          <p:spPr>
            <a:xfrm>
              <a:off x="2514296" y="2252087"/>
              <a:ext cx="3487102" cy="3487102"/>
            </a:xfrm>
            <a:prstGeom prst="ellipse">
              <a:avLst/>
            </a:prstGeom>
            <a:solidFill>
              <a:srgbClr val="133A57">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txBox="1"/>
            <p:nvPr/>
          </p:nvSpPr>
          <p:spPr>
            <a:xfrm>
              <a:off x="2842665" y="3152922"/>
              <a:ext cx="2092261" cy="191790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133A57"/>
                </a:buClr>
                <a:buSzPts val="2700"/>
                <a:buFont typeface="Lato"/>
                <a:buNone/>
              </a:pPr>
              <a:r>
                <a:rPr lang="en-US" sz="2700" b="1" i="0" u="none" strike="noStrike" cap="none">
                  <a:solidFill>
                    <a:srgbClr val="133A57"/>
                  </a:solidFill>
                  <a:latin typeface="Lato"/>
                  <a:ea typeface="Lato"/>
                  <a:cs typeface="Lato"/>
                  <a:sym typeface="Lato"/>
                </a:rPr>
                <a:t>WHAT</a:t>
              </a:r>
              <a:br>
                <a:rPr lang="en-US" sz="2700" b="0" i="0" u="none" strike="noStrike" cap="none">
                  <a:solidFill>
                    <a:srgbClr val="133A57"/>
                  </a:solidFill>
                  <a:latin typeface="Lato"/>
                  <a:ea typeface="Lato"/>
                  <a:cs typeface="Lato"/>
                  <a:sym typeface="Lato"/>
                </a:rPr>
              </a:br>
              <a:r>
                <a:rPr lang="en-US" sz="2700" b="0" i="0" u="none" strike="noStrike" cap="none">
                  <a:solidFill>
                    <a:srgbClr val="133A57"/>
                  </a:solidFill>
                  <a:latin typeface="Lato"/>
                  <a:ea typeface="Lato"/>
                  <a:cs typeface="Lato"/>
                  <a:sym typeface="Lato"/>
                </a:rPr>
                <a:t>Career Development</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23" name="Google Shape;123;p4" descr="A picture containing text, person&#10;&#10;Description automatically generated"/>
          <p:cNvPicPr preferRelativeResize="0"/>
          <p:nvPr/>
        </p:nvPicPr>
        <p:blipFill rotWithShape="1">
          <a:blip r:embed="rId3">
            <a:alphaModFix/>
          </a:blip>
          <a:srcRect r="1314"/>
          <a:stretch/>
        </p:blipFill>
        <p:spPr>
          <a:xfrm>
            <a:off x="20" y="1282"/>
            <a:ext cx="12191980" cy="68567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33A57"/>
              </a:buClr>
              <a:buSzPts val="4400"/>
              <a:buFont typeface="Lato"/>
              <a:buNone/>
            </a:pPr>
            <a:r>
              <a:rPr lang="en-US">
                <a:solidFill>
                  <a:srgbClr val="133A57"/>
                </a:solidFill>
                <a:latin typeface="Lato"/>
                <a:ea typeface="Lato"/>
                <a:cs typeface="Lato"/>
                <a:sym typeface="Lato"/>
              </a:rPr>
              <a:t>AFFORDABILITY</a:t>
            </a:r>
            <a:endParaRPr/>
          </a:p>
        </p:txBody>
      </p:sp>
      <p:grpSp>
        <p:nvGrpSpPr>
          <p:cNvPr id="130" name="Google Shape;130;p5"/>
          <p:cNvGrpSpPr/>
          <p:nvPr/>
        </p:nvGrpSpPr>
        <p:grpSpPr>
          <a:xfrm>
            <a:off x="839968" y="2829328"/>
            <a:ext cx="10512063" cy="2343931"/>
            <a:chOff x="1768" y="1003703"/>
            <a:chExt cx="10512063" cy="2343931"/>
          </a:xfrm>
        </p:grpSpPr>
        <p:sp>
          <p:nvSpPr>
            <p:cNvPr id="131" name="Google Shape;131;p5"/>
            <p:cNvSpPr/>
            <p:nvPr/>
          </p:nvSpPr>
          <p:spPr>
            <a:xfrm>
              <a:off x="1768" y="1003703"/>
              <a:ext cx="2343931" cy="2343931"/>
            </a:xfrm>
            <a:prstGeom prst="ellipse">
              <a:avLst/>
            </a:prstGeom>
            <a:solidFill>
              <a:srgbClr val="009EA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txBox="1"/>
            <p:nvPr/>
          </p:nvSpPr>
          <p:spPr>
            <a:xfrm>
              <a:off x="345029" y="1346964"/>
              <a:ext cx="1657409" cy="1657409"/>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Lato"/>
                <a:buNone/>
              </a:pPr>
              <a:r>
                <a:rPr lang="en-US" sz="2400" b="0" i="0" u="none" strike="noStrike" cap="none">
                  <a:solidFill>
                    <a:schemeClr val="lt1"/>
                  </a:solidFill>
                  <a:latin typeface="Lato"/>
                  <a:ea typeface="Lato"/>
                  <a:cs typeface="Lato"/>
                  <a:sym typeface="Lato"/>
                </a:rPr>
                <a:t>Tuition &amp; Fees</a:t>
              </a:r>
              <a:endParaRPr/>
            </a:p>
          </p:txBody>
        </p:sp>
        <p:sp>
          <p:nvSpPr>
            <p:cNvPr id="133" name="Google Shape;133;p5"/>
            <p:cNvSpPr/>
            <p:nvPr/>
          </p:nvSpPr>
          <p:spPr>
            <a:xfrm>
              <a:off x="2536026" y="1495928"/>
              <a:ext cx="1359480" cy="1359480"/>
            </a:xfrm>
            <a:prstGeom prst="mathPlus">
              <a:avLst>
                <a:gd name="adj1" fmla="val 23520"/>
              </a:avLst>
            </a:prstGeom>
            <a:solidFill>
              <a:srgbClr val="F5B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txBox="1"/>
            <p:nvPr/>
          </p:nvSpPr>
          <p:spPr>
            <a:xfrm>
              <a:off x="2716225" y="2015793"/>
              <a:ext cx="999082" cy="31975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b="0" i="0" u="none" strike="noStrike" cap="none">
                <a:solidFill>
                  <a:schemeClr val="lt1"/>
                </a:solidFill>
                <a:latin typeface="Lato"/>
                <a:ea typeface="Lato"/>
                <a:cs typeface="Lato"/>
                <a:sym typeface="Lato"/>
              </a:endParaRPr>
            </a:p>
          </p:txBody>
        </p:sp>
        <p:sp>
          <p:nvSpPr>
            <p:cNvPr id="135" name="Google Shape;135;p5"/>
            <p:cNvSpPr/>
            <p:nvPr/>
          </p:nvSpPr>
          <p:spPr>
            <a:xfrm>
              <a:off x="4085834" y="1003703"/>
              <a:ext cx="2343931" cy="2343931"/>
            </a:xfrm>
            <a:prstGeom prst="ellipse">
              <a:avLst/>
            </a:prstGeom>
            <a:solidFill>
              <a:srgbClr val="4AD6B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txBox="1"/>
            <p:nvPr/>
          </p:nvSpPr>
          <p:spPr>
            <a:xfrm>
              <a:off x="4429095" y="1346964"/>
              <a:ext cx="1657409" cy="1657409"/>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Lato"/>
                <a:buNone/>
              </a:pPr>
              <a:r>
                <a:rPr lang="en-US" sz="2400" b="0" i="0" u="none" strike="noStrike" cap="none">
                  <a:solidFill>
                    <a:schemeClr val="lt1"/>
                  </a:solidFill>
                  <a:latin typeface="Lato"/>
                  <a:ea typeface="Lato"/>
                  <a:cs typeface="Lato"/>
                  <a:sym typeface="Lato"/>
                </a:rPr>
                <a:t>Living Expenses</a:t>
              </a:r>
              <a:endParaRPr/>
            </a:p>
          </p:txBody>
        </p:sp>
        <p:sp>
          <p:nvSpPr>
            <p:cNvPr id="137" name="Google Shape;137;p5"/>
            <p:cNvSpPr/>
            <p:nvPr/>
          </p:nvSpPr>
          <p:spPr>
            <a:xfrm>
              <a:off x="6620092" y="1495928"/>
              <a:ext cx="1359480" cy="1359480"/>
            </a:xfrm>
            <a:prstGeom prst="mathEqual">
              <a:avLst>
                <a:gd name="adj1" fmla="val 23520"/>
                <a:gd name="adj2" fmla="val 11760"/>
              </a:avLst>
            </a:prstGeom>
            <a:solidFill>
              <a:srgbClr val="F5B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txBox="1"/>
            <p:nvPr/>
          </p:nvSpPr>
          <p:spPr>
            <a:xfrm>
              <a:off x="6800291" y="1775981"/>
              <a:ext cx="999082" cy="79937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b="0" i="0" u="none" strike="noStrike" cap="none">
                <a:solidFill>
                  <a:schemeClr val="lt1"/>
                </a:solidFill>
                <a:latin typeface="Lato"/>
                <a:ea typeface="Lato"/>
                <a:cs typeface="Lato"/>
                <a:sym typeface="Lato"/>
              </a:endParaRPr>
            </a:p>
          </p:txBody>
        </p:sp>
        <p:sp>
          <p:nvSpPr>
            <p:cNvPr id="139" name="Google Shape;139;p5"/>
            <p:cNvSpPr/>
            <p:nvPr/>
          </p:nvSpPr>
          <p:spPr>
            <a:xfrm>
              <a:off x="8169900" y="1003703"/>
              <a:ext cx="2343931" cy="2343931"/>
            </a:xfrm>
            <a:prstGeom prst="ellipse">
              <a:avLst/>
            </a:prstGeom>
            <a:solidFill>
              <a:srgbClr val="133A5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txBox="1"/>
            <p:nvPr/>
          </p:nvSpPr>
          <p:spPr>
            <a:xfrm>
              <a:off x="8513161" y="1346964"/>
              <a:ext cx="1657409" cy="1657409"/>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Lato"/>
                <a:buNone/>
              </a:pPr>
              <a:r>
                <a:rPr lang="en-US" sz="2400" b="0" i="0" u="none" strike="noStrike" cap="none">
                  <a:solidFill>
                    <a:schemeClr val="lt1"/>
                  </a:solidFill>
                  <a:latin typeface="Lato"/>
                  <a:ea typeface="Lato"/>
                  <a:cs typeface="Lato"/>
                  <a:sym typeface="Lato"/>
                </a:rPr>
                <a:t>Cost of Attendance</a:t>
              </a:r>
              <a:endParaRPr/>
            </a:p>
          </p:txBody>
        </p:sp>
      </p:grpSp>
      <p:sp>
        <p:nvSpPr>
          <p:cNvPr id="141" name="Google Shape;141;p5"/>
          <p:cNvSpPr/>
          <p:nvPr/>
        </p:nvSpPr>
        <p:spPr>
          <a:xfrm>
            <a:off x="7215996" y="2458528"/>
            <a:ext cx="897147" cy="61247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46000" y="135000"/>
                </a:lnTo>
              </a:path>
            </a:pathLst>
          </a:custGeom>
          <a:solidFill>
            <a:srgbClr val="4AD6BA"/>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Food</a:t>
            </a:r>
            <a:endParaRPr/>
          </a:p>
        </p:txBody>
      </p:sp>
      <p:sp>
        <p:nvSpPr>
          <p:cNvPr id="142" name="Google Shape;142;p5"/>
          <p:cNvSpPr/>
          <p:nvPr/>
        </p:nvSpPr>
        <p:spPr>
          <a:xfrm>
            <a:off x="6698410" y="1778584"/>
            <a:ext cx="966159" cy="61247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1071" y="34331"/>
                </a:moveTo>
                <a:lnTo>
                  <a:pt x="-60176" y="209366"/>
                </a:lnTo>
              </a:path>
            </a:pathLst>
          </a:custGeom>
          <a:solidFill>
            <a:srgbClr val="4AD6BA"/>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Housing</a:t>
            </a:r>
            <a:endParaRPr/>
          </a:p>
        </p:txBody>
      </p:sp>
      <p:sp>
        <p:nvSpPr>
          <p:cNvPr id="143" name="Google Shape;143;p5"/>
          <p:cNvSpPr/>
          <p:nvPr/>
        </p:nvSpPr>
        <p:spPr>
          <a:xfrm>
            <a:off x="7280694" y="5233149"/>
            <a:ext cx="1664899" cy="612648"/>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46306" y="-42415"/>
                </a:lnTo>
              </a:path>
            </a:pathLst>
          </a:custGeom>
          <a:solidFill>
            <a:srgbClr val="4AD6BA"/>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Transportation</a:t>
            </a:r>
            <a:endParaRPr/>
          </a:p>
        </p:txBody>
      </p:sp>
      <p:sp>
        <p:nvSpPr>
          <p:cNvPr id="144" name="Google Shape;144;p5"/>
          <p:cNvSpPr/>
          <p:nvPr/>
        </p:nvSpPr>
        <p:spPr>
          <a:xfrm>
            <a:off x="5516590" y="5445934"/>
            <a:ext cx="1341409" cy="77807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15672" y="-86918"/>
                </a:lnTo>
              </a:path>
            </a:pathLst>
          </a:custGeom>
          <a:solidFill>
            <a:srgbClr val="4AD6BA"/>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Books, Technology, Supplies</a:t>
            </a:r>
            <a:endParaRPr/>
          </a:p>
        </p:txBody>
      </p:sp>
      <p:sp>
        <p:nvSpPr>
          <p:cNvPr id="145" name="Google Shape;145;p5"/>
          <p:cNvSpPr/>
          <p:nvPr/>
        </p:nvSpPr>
        <p:spPr>
          <a:xfrm>
            <a:off x="10753762" y="2109034"/>
            <a:ext cx="966159" cy="61247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1071" y="34331"/>
                </a:moveTo>
                <a:lnTo>
                  <a:pt x="-37727" y="148954"/>
                </a:lnTo>
              </a:path>
            </a:pathLst>
          </a:custGeom>
          <a:solidFill>
            <a:srgbClr val="FF000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Unmet Need</a:t>
            </a:r>
            <a:endParaRPr/>
          </a:p>
        </p:txBody>
      </p:sp>
      <p:sp>
        <p:nvSpPr>
          <p:cNvPr id="146" name="Google Shape;146;p5"/>
          <p:cNvSpPr/>
          <p:nvPr/>
        </p:nvSpPr>
        <p:spPr>
          <a:xfrm>
            <a:off x="6187294" y="1111946"/>
            <a:ext cx="1093400" cy="61247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63846" y="212572"/>
                </a:lnTo>
              </a:path>
            </a:pathLst>
          </a:custGeom>
          <a:solidFill>
            <a:srgbClr val="FF000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Childcare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fade">
                                      <p:cBhvr>
                                        <p:cTn id="12" dur="500"/>
                                        <p:tgtEl>
                                          <p:spTgt spid="1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
                                        </p:tgtEl>
                                        <p:attrNameLst>
                                          <p:attrName>style.visibility</p:attrName>
                                        </p:attrNameLst>
                                      </p:cBhvr>
                                      <p:to>
                                        <p:strVal val="visible"/>
                                      </p:to>
                                    </p:set>
                                    <p:animEffect transition="in" filter="fade">
                                      <p:cBhvr>
                                        <p:cTn id="17" dur="500"/>
                                        <p:tgtEl>
                                          <p:spTgt spid="1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4"/>
                                        </p:tgtEl>
                                        <p:attrNameLst>
                                          <p:attrName>style.visibility</p:attrName>
                                        </p:attrNameLst>
                                      </p:cBhvr>
                                      <p:to>
                                        <p:strVal val="visible"/>
                                      </p:to>
                                    </p:set>
                                    <p:animEffect transition="in" filter="fade">
                                      <p:cBhvr>
                                        <p:cTn id="22" dur="500"/>
                                        <p:tgtEl>
                                          <p:spTgt spid="1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6"/>
                                        </p:tgtEl>
                                        <p:attrNameLst>
                                          <p:attrName>style.visibility</p:attrName>
                                        </p:attrNameLst>
                                      </p:cBhvr>
                                      <p:to>
                                        <p:strVal val="visible"/>
                                      </p:to>
                                    </p:set>
                                    <p:animEffect transition="in" filter="fade">
                                      <p:cBhvr>
                                        <p:cTn id="27" dur="500"/>
                                        <p:tgtEl>
                                          <p:spTgt spid="1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5"/>
                                        </p:tgtEl>
                                        <p:attrNameLst>
                                          <p:attrName>style.visibility</p:attrName>
                                        </p:attrNameLst>
                                      </p:cBhvr>
                                      <p:to>
                                        <p:strVal val="visible"/>
                                      </p:to>
                                    </p:set>
                                    <p:animEffect transition="in" filter="fade">
                                      <p:cBhvr>
                                        <p:cTn id="32"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52" name="Google Shape;152;p6" descr="Timeline&#10;&#10;Description automatically generated with medium confidence"/>
          <p:cNvPicPr preferRelativeResize="0"/>
          <p:nvPr/>
        </p:nvPicPr>
        <p:blipFill rotWithShape="1">
          <a:blip r:embed="rId3">
            <a:alphaModFix/>
          </a:blip>
          <a:srcRect t="19"/>
          <a:stretch/>
        </p:blipFill>
        <p:spPr>
          <a:xfrm>
            <a:off x="0" y="0"/>
            <a:ext cx="12192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33A57"/>
              </a:buClr>
              <a:buSzPts val="4400"/>
              <a:buFont typeface="Lato"/>
              <a:buNone/>
            </a:pPr>
            <a:r>
              <a:rPr lang="en-US">
                <a:solidFill>
                  <a:srgbClr val="133A57"/>
                </a:solidFill>
                <a:latin typeface="Lato"/>
                <a:ea typeface="Lato"/>
                <a:cs typeface="Lato"/>
                <a:sym typeface="Lato"/>
              </a:rPr>
              <a:t>ENGAGEMENT</a:t>
            </a:r>
            <a:endParaRPr/>
          </a:p>
        </p:txBody>
      </p:sp>
      <p:grpSp>
        <p:nvGrpSpPr>
          <p:cNvPr id="158" name="Google Shape;158;p7"/>
          <p:cNvGrpSpPr/>
          <p:nvPr/>
        </p:nvGrpSpPr>
        <p:grpSpPr>
          <a:xfrm>
            <a:off x="839968" y="2829328"/>
            <a:ext cx="10512063" cy="2343931"/>
            <a:chOff x="1768" y="1003703"/>
            <a:chExt cx="10512063" cy="2343931"/>
          </a:xfrm>
        </p:grpSpPr>
        <p:sp>
          <p:nvSpPr>
            <p:cNvPr id="159" name="Google Shape;159;p7"/>
            <p:cNvSpPr/>
            <p:nvPr/>
          </p:nvSpPr>
          <p:spPr>
            <a:xfrm>
              <a:off x="1768" y="1003703"/>
              <a:ext cx="2343931" cy="2343931"/>
            </a:xfrm>
            <a:prstGeom prst="ellipse">
              <a:avLst/>
            </a:prstGeom>
            <a:solidFill>
              <a:srgbClr val="009EA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txBox="1"/>
            <p:nvPr/>
          </p:nvSpPr>
          <p:spPr>
            <a:xfrm>
              <a:off x="345029" y="1346964"/>
              <a:ext cx="1657409" cy="1657409"/>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chemeClr val="lt1"/>
                </a:buClr>
                <a:buSzPts val="2800"/>
                <a:buFont typeface="Lato"/>
                <a:buNone/>
              </a:pPr>
              <a:r>
                <a:rPr lang="en-US" sz="2800" b="0" i="0" u="none" strike="noStrike" cap="none">
                  <a:solidFill>
                    <a:schemeClr val="lt1"/>
                  </a:solidFill>
                  <a:latin typeface="Lato"/>
                  <a:ea typeface="Lato"/>
                  <a:cs typeface="Lato"/>
                  <a:sym typeface="Lato"/>
                </a:rPr>
                <a:t>Academic Program</a:t>
              </a:r>
              <a:endParaRPr/>
            </a:p>
          </p:txBody>
        </p:sp>
        <p:sp>
          <p:nvSpPr>
            <p:cNvPr id="161" name="Google Shape;161;p7"/>
            <p:cNvSpPr/>
            <p:nvPr/>
          </p:nvSpPr>
          <p:spPr>
            <a:xfrm>
              <a:off x="2536026" y="1495928"/>
              <a:ext cx="1359480" cy="1359480"/>
            </a:xfrm>
            <a:prstGeom prst="mathPlus">
              <a:avLst>
                <a:gd name="adj1" fmla="val 23520"/>
              </a:avLst>
            </a:prstGeom>
            <a:solidFill>
              <a:srgbClr val="F5B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txBox="1"/>
            <p:nvPr/>
          </p:nvSpPr>
          <p:spPr>
            <a:xfrm>
              <a:off x="2716225" y="2015793"/>
              <a:ext cx="999082" cy="31975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200"/>
                <a:buFont typeface="Calibri"/>
                <a:buNone/>
              </a:pPr>
              <a:endParaRPr sz="2200" b="0" i="0" u="none" strike="noStrike" cap="none">
                <a:solidFill>
                  <a:schemeClr val="lt1"/>
                </a:solidFill>
                <a:latin typeface="Lato"/>
                <a:ea typeface="Lato"/>
                <a:cs typeface="Lato"/>
                <a:sym typeface="Lato"/>
              </a:endParaRPr>
            </a:p>
          </p:txBody>
        </p:sp>
        <p:sp>
          <p:nvSpPr>
            <p:cNvPr id="163" name="Google Shape;163;p7"/>
            <p:cNvSpPr/>
            <p:nvPr/>
          </p:nvSpPr>
          <p:spPr>
            <a:xfrm>
              <a:off x="4085834" y="1003703"/>
              <a:ext cx="2343931" cy="2343931"/>
            </a:xfrm>
            <a:prstGeom prst="ellipse">
              <a:avLst/>
            </a:prstGeom>
            <a:solidFill>
              <a:srgbClr val="4AD6B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txBox="1"/>
            <p:nvPr/>
          </p:nvSpPr>
          <p:spPr>
            <a:xfrm>
              <a:off x="4257451" y="1346925"/>
              <a:ext cx="2000700" cy="1657500"/>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chemeClr val="lt1"/>
                </a:buClr>
                <a:buSzPts val="2800"/>
                <a:buFont typeface="Lato"/>
                <a:buNone/>
              </a:pPr>
              <a:r>
                <a:rPr lang="en-US" sz="2800" b="0" i="0" u="none" strike="noStrike" cap="none">
                  <a:solidFill>
                    <a:schemeClr val="lt1"/>
                  </a:solidFill>
                  <a:latin typeface="Lato"/>
                  <a:ea typeface="Lato"/>
                  <a:cs typeface="Lato"/>
                  <a:sym typeface="Lato"/>
                </a:rPr>
                <a:t>Work-based Learning</a:t>
              </a:r>
              <a:endParaRPr/>
            </a:p>
          </p:txBody>
        </p:sp>
        <p:sp>
          <p:nvSpPr>
            <p:cNvPr id="165" name="Google Shape;165;p7"/>
            <p:cNvSpPr/>
            <p:nvPr/>
          </p:nvSpPr>
          <p:spPr>
            <a:xfrm>
              <a:off x="6620092" y="1495928"/>
              <a:ext cx="1359480" cy="1359480"/>
            </a:xfrm>
            <a:prstGeom prst="mathEqual">
              <a:avLst>
                <a:gd name="adj1" fmla="val 23520"/>
                <a:gd name="adj2" fmla="val 11760"/>
              </a:avLst>
            </a:prstGeom>
            <a:solidFill>
              <a:srgbClr val="F5B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txBox="1"/>
            <p:nvPr/>
          </p:nvSpPr>
          <p:spPr>
            <a:xfrm>
              <a:off x="6800291" y="1775981"/>
              <a:ext cx="999082" cy="79937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200"/>
                <a:buFont typeface="Calibri"/>
                <a:buNone/>
              </a:pPr>
              <a:endParaRPr sz="2200" b="0" i="0" u="none" strike="noStrike" cap="none">
                <a:solidFill>
                  <a:schemeClr val="lt1"/>
                </a:solidFill>
                <a:latin typeface="Lato"/>
                <a:ea typeface="Lato"/>
                <a:cs typeface="Lato"/>
                <a:sym typeface="Lato"/>
              </a:endParaRPr>
            </a:p>
          </p:txBody>
        </p:sp>
        <p:sp>
          <p:nvSpPr>
            <p:cNvPr id="167" name="Google Shape;167;p7"/>
            <p:cNvSpPr/>
            <p:nvPr/>
          </p:nvSpPr>
          <p:spPr>
            <a:xfrm>
              <a:off x="8169900" y="1003703"/>
              <a:ext cx="2343931" cy="2343931"/>
            </a:xfrm>
            <a:prstGeom prst="ellipse">
              <a:avLst/>
            </a:prstGeom>
            <a:solidFill>
              <a:srgbClr val="133A5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txBox="1"/>
            <p:nvPr/>
          </p:nvSpPr>
          <p:spPr>
            <a:xfrm>
              <a:off x="8513161" y="1346964"/>
              <a:ext cx="1657409" cy="1657409"/>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chemeClr val="lt1"/>
                </a:buClr>
                <a:buSzPts val="2800"/>
                <a:buFont typeface="Lato"/>
                <a:buNone/>
              </a:pPr>
              <a:r>
                <a:rPr lang="en-US" sz="2800" b="0" i="0" u="none" strike="noStrike" cap="none">
                  <a:solidFill>
                    <a:schemeClr val="lt1"/>
                  </a:solidFill>
                  <a:latin typeface="Lato"/>
                  <a:ea typeface="Lato"/>
                  <a:cs typeface="Lato"/>
                  <a:sym typeface="Lato"/>
                </a:rPr>
                <a:t>Career Success &amp; Economic Mobility</a:t>
              </a:r>
              <a:endParaRPr/>
            </a:p>
          </p:txBody>
        </p:sp>
      </p:grpSp>
      <p:sp>
        <p:nvSpPr>
          <p:cNvPr id="169" name="Google Shape;169;p7"/>
          <p:cNvSpPr/>
          <p:nvPr/>
        </p:nvSpPr>
        <p:spPr>
          <a:xfrm>
            <a:off x="7338922" y="2438101"/>
            <a:ext cx="1729597" cy="61247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40912" y="121480"/>
                </a:lnTo>
              </a:path>
            </a:pathLst>
          </a:custGeom>
          <a:solidFill>
            <a:srgbClr val="4AD6BA"/>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Apprenticeships</a:t>
            </a:r>
            <a:endParaRPr/>
          </a:p>
        </p:txBody>
      </p:sp>
      <p:sp>
        <p:nvSpPr>
          <p:cNvPr id="170" name="Google Shape;170;p7"/>
          <p:cNvSpPr/>
          <p:nvPr/>
        </p:nvSpPr>
        <p:spPr>
          <a:xfrm>
            <a:off x="6698410" y="1778584"/>
            <a:ext cx="1281024" cy="61247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1071" y="34331"/>
                </a:moveTo>
                <a:lnTo>
                  <a:pt x="-60176" y="209366"/>
                </a:lnTo>
              </a:path>
            </a:pathLst>
          </a:custGeom>
          <a:solidFill>
            <a:srgbClr val="4AD6BA"/>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Internships</a:t>
            </a:r>
            <a:endParaRPr/>
          </a:p>
        </p:txBody>
      </p:sp>
      <p:sp>
        <p:nvSpPr>
          <p:cNvPr id="171" name="Google Shape;171;p7"/>
          <p:cNvSpPr/>
          <p:nvPr/>
        </p:nvSpPr>
        <p:spPr>
          <a:xfrm>
            <a:off x="7280701" y="5233150"/>
            <a:ext cx="1941300" cy="6126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46306" y="-42415"/>
                </a:lnTo>
              </a:path>
            </a:pathLst>
          </a:custGeom>
          <a:solidFill>
            <a:srgbClr val="4AD6BA"/>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Community-based Learning</a:t>
            </a:r>
            <a:endParaRPr/>
          </a:p>
        </p:txBody>
      </p:sp>
      <p:sp>
        <p:nvSpPr>
          <p:cNvPr id="172" name="Google Shape;172;p7"/>
          <p:cNvSpPr/>
          <p:nvPr/>
        </p:nvSpPr>
        <p:spPr>
          <a:xfrm>
            <a:off x="5516590" y="5445934"/>
            <a:ext cx="1513938" cy="77807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15672" y="-86918"/>
                </a:lnTo>
              </a:path>
            </a:pathLst>
          </a:custGeom>
          <a:solidFill>
            <a:srgbClr val="F77829"/>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On-campus Employment</a:t>
            </a:r>
            <a:endParaRPr/>
          </a:p>
        </p:txBody>
      </p:sp>
      <p:sp>
        <p:nvSpPr>
          <p:cNvPr id="173" name="Google Shape;173;p7"/>
          <p:cNvSpPr/>
          <p:nvPr/>
        </p:nvSpPr>
        <p:spPr>
          <a:xfrm>
            <a:off x="5934971" y="1098640"/>
            <a:ext cx="1738447" cy="61247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1071" y="34331"/>
                </a:moveTo>
                <a:lnTo>
                  <a:pt x="-39168" y="388520"/>
                </a:lnTo>
              </a:path>
            </a:pathLst>
          </a:custGeom>
          <a:solidFill>
            <a:srgbClr val="FF000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Part-time Jobs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50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fade">
                                      <p:cBhvr>
                                        <p:cTn id="17" dur="500"/>
                                        <p:tgtEl>
                                          <p:spTgt spid="1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2"/>
                                        </p:tgtEl>
                                        <p:attrNameLst>
                                          <p:attrName>style.visibility</p:attrName>
                                        </p:attrNameLst>
                                      </p:cBhvr>
                                      <p:to>
                                        <p:strVal val="visible"/>
                                      </p:to>
                                    </p:set>
                                    <p:animEffect transition="in" filter="fade">
                                      <p:cBhvr>
                                        <p:cTn id="22" dur="500"/>
                                        <p:tgtEl>
                                          <p:spTgt spid="1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3"/>
                                        </p:tgtEl>
                                        <p:attrNameLst>
                                          <p:attrName>style.visibility</p:attrName>
                                        </p:attrNameLst>
                                      </p:cBhvr>
                                      <p:to>
                                        <p:strVal val="visible"/>
                                      </p:to>
                                    </p:set>
                                    <p:animEffect transition="in" filter="fade">
                                      <p:cBhvr>
                                        <p:cTn id="27"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33A57"/>
              </a:buClr>
              <a:buSzPts val="6000"/>
              <a:buFont typeface="Lato"/>
              <a:buNone/>
            </a:pPr>
            <a:r>
              <a:rPr lang="en-US">
                <a:solidFill>
                  <a:srgbClr val="133A57"/>
                </a:solidFill>
                <a:latin typeface="Lato"/>
                <a:ea typeface="Lato"/>
                <a:cs typeface="Lato"/>
                <a:sym typeface="Lato"/>
              </a:rPr>
              <a:t>Why does work-based learning matter?</a:t>
            </a:r>
            <a:endParaRPr/>
          </a:p>
        </p:txBody>
      </p:sp>
      <p:pic>
        <p:nvPicPr>
          <p:cNvPr id="180" name="Google Shape;180;p8" descr="A black and white triangle with a blue background&#10;&#10;Description automatically generated"/>
          <p:cNvPicPr preferRelativeResize="0"/>
          <p:nvPr/>
        </p:nvPicPr>
        <p:blipFill rotWithShape="1">
          <a:blip r:embed="rId3">
            <a:alphaModFix/>
          </a:blip>
          <a:srcRect/>
          <a:stretch/>
        </p:blipFill>
        <p:spPr>
          <a:xfrm>
            <a:off x="10187030" y="1"/>
            <a:ext cx="2004970" cy="200497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85"/>
        <p:cNvGrpSpPr/>
        <p:nvPr/>
      </p:nvGrpSpPr>
      <p:grpSpPr>
        <a:xfrm>
          <a:off x="0" y="0"/>
          <a:ext cx="0" cy="0"/>
          <a:chOff x="0" y="0"/>
          <a:chExt cx="0" cy="0"/>
        </a:xfrm>
      </p:grpSpPr>
      <p:sp>
        <p:nvSpPr>
          <p:cNvPr id="186" name="Google Shape;186;p9"/>
          <p:cNvSpPr txBox="1">
            <a:spLocks noGrp="1"/>
          </p:cNvSpPr>
          <p:nvPr>
            <p:ph type="title"/>
          </p:nvPr>
        </p:nvSpPr>
        <p:spPr>
          <a:xfrm>
            <a:off x="172672" y="190794"/>
            <a:ext cx="10515600" cy="9275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33A57"/>
              </a:buClr>
              <a:buSzPts val="6000"/>
              <a:buFont typeface="Lato"/>
              <a:buNone/>
            </a:pPr>
            <a:r>
              <a:rPr lang="en-US">
                <a:solidFill>
                  <a:srgbClr val="133A57"/>
                </a:solidFill>
                <a:latin typeface="Lato"/>
                <a:ea typeface="Lato"/>
                <a:cs typeface="Lato"/>
                <a:sym typeface="Lato"/>
              </a:rPr>
              <a:t>1. Learn new skills</a:t>
            </a:r>
            <a:endParaRPr/>
          </a:p>
        </p:txBody>
      </p:sp>
      <p:pic>
        <p:nvPicPr>
          <p:cNvPr id="187" name="Google Shape;187;p9" descr="A black and white triangle with a blue background&#10;&#10;Description automatically generated"/>
          <p:cNvPicPr preferRelativeResize="0"/>
          <p:nvPr/>
        </p:nvPicPr>
        <p:blipFill rotWithShape="1">
          <a:blip r:embed="rId3">
            <a:alphaModFix/>
          </a:blip>
          <a:srcRect/>
          <a:stretch/>
        </p:blipFill>
        <p:spPr>
          <a:xfrm>
            <a:off x="10187030" y="1"/>
            <a:ext cx="2004970" cy="2004970"/>
          </a:xfrm>
          <a:prstGeom prst="rect">
            <a:avLst/>
          </a:prstGeom>
          <a:noFill/>
          <a:ln>
            <a:noFill/>
          </a:ln>
        </p:spPr>
      </p:pic>
      <p:sp>
        <p:nvSpPr>
          <p:cNvPr id="188" name="Google Shape;188;p9"/>
          <p:cNvSpPr txBox="1"/>
          <p:nvPr/>
        </p:nvSpPr>
        <p:spPr>
          <a:xfrm>
            <a:off x="172672" y="1077034"/>
            <a:ext cx="6094602"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0" i="0" u="none" strike="noStrike" cap="none">
                <a:solidFill>
                  <a:srgbClr val="133A57"/>
                </a:solidFill>
                <a:latin typeface="Lato"/>
                <a:ea typeface="Lato"/>
                <a:cs typeface="Lato"/>
                <a:sym typeface="Lato"/>
              </a:rPr>
              <a:t>2. Build networks</a:t>
            </a:r>
            <a:endParaRPr sz="6000">
              <a:solidFill>
                <a:schemeClr val="dk1"/>
              </a:solidFill>
              <a:latin typeface="Calibri"/>
              <a:ea typeface="Calibri"/>
              <a:cs typeface="Calibri"/>
              <a:sym typeface="Calibri"/>
            </a:endParaRPr>
          </a:p>
        </p:txBody>
      </p:sp>
      <p:sp>
        <p:nvSpPr>
          <p:cNvPr id="189" name="Google Shape;189;p9"/>
          <p:cNvSpPr txBox="1"/>
          <p:nvPr/>
        </p:nvSpPr>
        <p:spPr>
          <a:xfrm>
            <a:off x="172672" y="2008222"/>
            <a:ext cx="1040724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133A57"/>
                </a:solidFill>
                <a:latin typeface="Lato"/>
                <a:ea typeface="Lato"/>
                <a:cs typeface="Lato"/>
                <a:sym typeface="Lato"/>
              </a:rPr>
              <a:t>3. Gain clarity on future goals</a:t>
            </a:r>
            <a:endParaRPr sz="6000">
              <a:solidFill>
                <a:schemeClr val="dk1"/>
              </a:solidFill>
              <a:latin typeface="Calibri"/>
              <a:ea typeface="Calibri"/>
              <a:cs typeface="Calibri"/>
              <a:sym typeface="Calibri"/>
            </a:endParaRPr>
          </a:p>
        </p:txBody>
      </p:sp>
      <p:sp>
        <p:nvSpPr>
          <p:cNvPr id="190" name="Google Shape;190;p9"/>
          <p:cNvSpPr txBox="1"/>
          <p:nvPr/>
        </p:nvSpPr>
        <p:spPr>
          <a:xfrm>
            <a:off x="172672" y="2932556"/>
            <a:ext cx="1195780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133A57"/>
                </a:solidFill>
                <a:latin typeface="Lato"/>
                <a:ea typeface="Lato"/>
                <a:cs typeface="Lato"/>
                <a:sym typeface="Lato"/>
              </a:rPr>
              <a:t>4. Increase academic performance</a:t>
            </a:r>
            <a:endParaRPr sz="6000">
              <a:solidFill>
                <a:schemeClr val="dk1"/>
              </a:solidFill>
              <a:latin typeface="Calibri"/>
              <a:ea typeface="Calibri"/>
              <a:cs typeface="Calibri"/>
              <a:sym typeface="Calibri"/>
            </a:endParaRPr>
          </a:p>
        </p:txBody>
      </p:sp>
      <p:sp>
        <p:nvSpPr>
          <p:cNvPr id="191" name="Google Shape;191;p9"/>
          <p:cNvSpPr txBox="1"/>
          <p:nvPr/>
        </p:nvSpPr>
        <p:spPr>
          <a:xfrm>
            <a:off x="172672" y="3906522"/>
            <a:ext cx="1002274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133A57"/>
                </a:solidFill>
                <a:latin typeface="Lato"/>
                <a:ea typeface="Lato"/>
                <a:cs typeface="Lato"/>
                <a:sym typeface="Lato"/>
              </a:rPr>
              <a:t>5. Increase employability</a:t>
            </a:r>
            <a:endParaRPr sz="6000">
              <a:solidFill>
                <a:schemeClr val="dk1"/>
              </a:solidFill>
              <a:latin typeface="Calibri"/>
              <a:ea typeface="Calibri"/>
              <a:cs typeface="Calibri"/>
              <a:sym typeface="Calibri"/>
            </a:endParaRPr>
          </a:p>
        </p:txBody>
      </p:sp>
      <p:sp>
        <p:nvSpPr>
          <p:cNvPr id="192" name="Google Shape;192;p9"/>
          <p:cNvSpPr txBox="1"/>
          <p:nvPr/>
        </p:nvSpPr>
        <p:spPr>
          <a:xfrm>
            <a:off x="172672" y="4875804"/>
            <a:ext cx="1011502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133A57"/>
                </a:solidFill>
                <a:latin typeface="Lato"/>
                <a:ea typeface="Lato"/>
                <a:cs typeface="Lato"/>
                <a:sym typeface="Lato"/>
              </a:rPr>
              <a:t>6. Increase starting salary</a:t>
            </a:r>
            <a:endParaRPr sz="6000">
              <a:solidFill>
                <a:schemeClr val="dk1"/>
              </a:solidFill>
              <a:latin typeface="Calibri"/>
              <a:ea typeface="Calibri"/>
              <a:cs typeface="Calibri"/>
              <a:sym typeface="Calibri"/>
            </a:endParaRPr>
          </a:p>
        </p:txBody>
      </p:sp>
      <p:sp>
        <p:nvSpPr>
          <p:cNvPr id="193" name="Google Shape;193;p9"/>
          <p:cNvSpPr txBox="1"/>
          <p:nvPr/>
        </p:nvSpPr>
        <p:spPr>
          <a:xfrm>
            <a:off x="172672" y="5803389"/>
            <a:ext cx="10743502"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133A57"/>
                </a:solidFill>
                <a:latin typeface="Lato"/>
                <a:ea typeface="Lato"/>
                <a:cs typeface="Lato"/>
                <a:sym typeface="Lato"/>
              </a:rPr>
              <a:t>7. Increase career satisfaction</a:t>
            </a:r>
            <a:endParaRPr sz="6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 calcmode="lin" valueType="num">
                                      <p:cBhvr additive="base">
                                        <p:cTn id="7" dur="500"/>
                                        <p:tgtEl>
                                          <p:spTgt spid="186"/>
                                        </p:tgtEl>
                                        <p:attrNameLst>
                                          <p:attrName>ppt_w</p:attrName>
                                        </p:attrNameLst>
                                      </p:cBhvr>
                                      <p:tavLst>
                                        <p:tav tm="0">
                                          <p:val>
                                            <p:strVal val="0"/>
                                          </p:val>
                                        </p:tav>
                                        <p:tav tm="100000">
                                          <p:val>
                                            <p:strVal val="#ppt_w"/>
                                          </p:val>
                                        </p:tav>
                                      </p:tavLst>
                                    </p:anim>
                                    <p:anim calcmode="lin" valueType="num">
                                      <p:cBhvr additive="base">
                                        <p:cTn id="8" dur="500"/>
                                        <p:tgtEl>
                                          <p:spTgt spid="18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88"/>
                                        </p:tgtEl>
                                        <p:attrNameLst>
                                          <p:attrName>style.visibility</p:attrName>
                                        </p:attrNameLst>
                                      </p:cBhvr>
                                      <p:to>
                                        <p:strVal val="visible"/>
                                      </p:to>
                                    </p:set>
                                    <p:anim calcmode="lin" valueType="num">
                                      <p:cBhvr additive="base">
                                        <p:cTn id="13" dur="500"/>
                                        <p:tgtEl>
                                          <p:spTgt spid="188"/>
                                        </p:tgtEl>
                                        <p:attrNameLst>
                                          <p:attrName>ppt_w</p:attrName>
                                        </p:attrNameLst>
                                      </p:cBhvr>
                                      <p:tavLst>
                                        <p:tav tm="0">
                                          <p:val>
                                            <p:strVal val="0"/>
                                          </p:val>
                                        </p:tav>
                                        <p:tav tm="100000">
                                          <p:val>
                                            <p:strVal val="#ppt_w"/>
                                          </p:val>
                                        </p:tav>
                                      </p:tavLst>
                                    </p:anim>
                                    <p:anim calcmode="lin" valueType="num">
                                      <p:cBhvr additive="base">
                                        <p:cTn id="14" dur="500"/>
                                        <p:tgtEl>
                                          <p:spTgt spid="188"/>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500"/>
                                        <p:tgtEl>
                                          <p:spTgt spid="189"/>
                                        </p:tgtEl>
                                        <p:attrNameLst>
                                          <p:attrName>ppt_w</p:attrName>
                                        </p:attrNameLst>
                                      </p:cBhvr>
                                      <p:tavLst>
                                        <p:tav tm="0">
                                          <p:val>
                                            <p:strVal val="0"/>
                                          </p:val>
                                        </p:tav>
                                        <p:tav tm="100000">
                                          <p:val>
                                            <p:strVal val="#ppt_w"/>
                                          </p:val>
                                        </p:tav>
                                      </p:tavLst>
                                    </p:anim>
                                    <p:anim calcmode="lin" valueType="num">
                                      <p:cBhvr additive="base">
                                        <p:cTn id="20" dur="500"/>
                                        <p:tgtEl>
                                          <p:spTgt spid="189"/>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90"/>
                                        </p:tgtEl>
                                        <p:attrNameLst>
                                          <p:attrName>style.visibility</p:attrName>
                                        </p:attrNameLst>
                                      </p:cBhvr>
                                      <p:to>
                                        <p:strVal val="visible"/>
                                      </p:to>
                                    </p:set>
                                    <p:anim calcmode="lin" valueType="num">
                                      <p:cBhvr additive="base">
                                        <p:cTn id="25" dur="500"/>
                                        <p:tgtEl>
                                          <p:spTgt spid="190"/>
                                        </p:tgtEl>
                                        <p:attrNameLst>
                                          <p:attrName>ppt_w</p:attrName>
                                        </p:attrNameLst>
                                      </p:cBhvr>
                                      <p:tavLst>
                                        <p:tav tm="0">
                                          <p:val>
                                            <p:strVal val="0"/>
                                          </p:val>
                                        </p:tav>
                                        <p:tav tm="100000">
                                          <p:val>
                                            <p:strVal val="#ppt_w"/>
                                          </p:val>
                                        </p:tav>
                                      </p:tavLst>
                                    </p:anim>
                                    <p:anim calcmode="lin" valueType="num">
                                      <p:cBhvr additive="base">
                                        <p:cTn id="26" dur="500"/>
                                        <p:tgtEl>
                                          <p:spTgt spid="190"/>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500"/>
                                        <p:tgtEl>
                                          <p:spTgt spid="191"/>
                                        </p:tgtEl>
                                        <p:attrNameLst>
                                          <p:attrName>ppt_w</p:attrName>
                                        </p:attrNameLst>
                                      </p:cBhvr>
                                      <p:tavLst>
                                        <p:tav tm="0">
                                          <p:val>
                                            <p:strVal val="0"/>
                                          </p:val>
                                        </p:tav>
                                        <p:tav tm="100000">
                                          <p:val>
                                            <p:strVal val="#ppt_w"/>
                                          </p:val>
                                        </p:tav>
                                      </p:tavLst>
                                    </p:anim>
                                    <p:anim calcmode="lin" valueType="num">
                                      <p:cBhvr additive="base">
                                        <p:cTn id="32" dur="500"/>
                                        <p:tgtEl>
                                          <p:spTgt spid="191"/>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92"/>
                                        </p:tgtEl>
                                        <p:attrNameLst>
                                          <p:attrName>style.visibility</p:attrName>
                                        </p:attrNameLst>
                                      </p:cBhvr>
                                      <p:to>
                                        <p:strVal val="visible"/>
                                      </p:to>
                                    </p:set>
                                    <p:anim calcmode="lin" valueType="num">
                                      <p:cBhvr additive="base">
                                        <p:cTn id="37" dur="500"/>
                                        <p:tgtEl>
                                          <p:spTgt spid="192"/>
                                        </p:tgtEl>
                                        <p:attrNameLst>
                                          <p:attrName>ppt_w</p:attrName>
                                        </p:attrNameLst>
                                      </p:cBhvr>
                                      <p:tavLst>
                                        <p:tav tm="0">
                                          <p:val>
                                            <p:strVal val="0"/>
                                          </p:val>
                                        </p:tav>
                                        <p:tav tm="100000">
                                          <p:val>
                                            <p:strVal val="#ppt_w"/>
                                          </p:val>
                                        </p:tav>
                                      </p:tavLst>
                                    </p:anim>
                                    <p:anim calcmode="lin" valueType="num">
                                      <p:cBhvr additive="base">
                                        <p:cTn id="38" dur="500"/>
                                        <p:tgtEl>
                                          <p:spTgt spid="192"/>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93"/>
                                        </p:tgtEl>
                                        <p:attrNameLst>
                                          <p:attrName>style.visibility</p:attrName>
                                        </p:attrNameLst>
                                      </p:cBhvr>
                                      <p:to>
                                        <p:strVal val="visible"/>
                                      </p:to>
                                    </p:set>
                                    <p:anim calcmode="lin" valueType="num">
                                      <p:cBhvr additive="base">
                                        <p:cTn id="43" dur="500"/>
                                        <p:tgtEl>
                                          <p:spTgt spid="193"/>
                                        </p:tgtEl>
                                        <p:attrNameLst>
                                          <p:attrName>ppt_w</p:attrName>
                                        </p:attrNameLst>
                                      </p:cBhvr>
                                      <p:tavLst>
                                        <p:tav tm="0">
                                          <p:val>
                                            <p:strVal val="0"/>
                                          </p:val>
                                        </p:tav>
                                        <p:tav tm="100000">
                                          <p:val>
                                            <p:strVal val="#ppt_w"/>
                                          </p:val>
                                        </p:tav>
                                      </p:tavLst>
                                    </p:anim>
                                    <p:anim calcmode="lin" valueType="num">
                                      <p:cBhvr additive="base">
                                        <p:cTn id="44" dur="500"/>
                                        <p:tgtEl>
                                          <p:spTgt spid="19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A58A8E7360C94AB1CB08B2BA2B6D1D" ma:contentTypeVersion="13" ma:contentTypeDescription="Create a new document." ma:contentTypeScope="" ma:versionID="84ab6e0110175816cf1423e754ae55df">
  <xsd:schema xmlns:xsd="http://www.w3.org/2001/XMLSchema" xmlns:xs="http://www.w3.org/2001/XMLSchema" xmlns:p="http://schemas.microsoft.com/office/2006/metadata/properties" xmlns:ns2="feb517c0-2246-45d3-8aca-d499e4f369cc" xmlns:ns3="faa8d098-e3df-4722-995c-7cb19f7cf4c0" targetNamespace="http://schemas.microsoft.com/office/2006/metadata/properties" ma:root="true" ma:fieldsID="d69d1632f1bd186244aab2168c0082aa" ns2:_="" ns3:_="">
    <xsd:import namespace="feb517c0-2246-45d3-8aca-d499e4f369cc"/>
    <xsd:import namespace="faa8d098-e3df-4722-995c-7cb19f7cf4c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517c0-2246-45d3-8aca-d499e4f369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a73a218-6032-4b43-b4af-c84c0049d5f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a8d098-e3df-4722-995c-7cb19f7cf4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31c019e2-003a-45ee-b341-f266ceba547e}" ma:internalName="TaxCatchAll" ma:showField="CatchAllData" ma:web="faa8d098-e3df-4722-995c-7cb19f7cf4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aa8d098-e3df-4722-995c-7cb19f7cf4c0" xsi:nil="true"/>
    <lcf76f155ced4ddcb4097134ff3c332f xmlns="feb517c0-2246-45d3-8aca-d499e4f369c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57F2434-D662-4030-8768-4A43F764C64A}"/>
</file>

<file path=customXml/itemProps2.xml><?xml version="1.0" encoding="utf-8"?>
<ds:datastoreItem xmlns:ds="http://schemas.openxmlformats.org/officeDocument/2006/customXml" ds:itemID="{99B3E04A-8161-4EAF-810C-460BF8DF2F4D}"/>
</file>

<file path=customXml/itemProps3.xml><?xml version="1.0" encoding="utf-8"?>
<ds:datastoreItem xmlns:ds="http://schemas.openxmlformats.org/officeDocument/2006/customXml" ds:itemID="{6CFA40FB-262D-4B77-A031-C6EFF46879FE}"/>
</file>

<file path=docProps/app.xml><?xml version="1.0" encoding="utf-8"?>
<Properties xmlns="http://schemas.openxmlformats.org/officeDocument/2006/extended-properties" xmlns:vt="http://schemas.openxmlformats.org/officeDocument/2006/docPropsVTypes">
  <TotalTime>1</TotalTime>
  <Words>1300</Words>
  <Application>Microsoft Macintosh PowerPoint</Application>
  <PresentationFormat>Widescreen</PresentationFormat>
  <Paragraphs>204</Paragraphs>
  <Slides>26</Slides>
  <Notes>26</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Calibri</vt:lpstr>
      <vt:lpstr>Lato</vt:lpstr>
      <vt:lpstr>Lato Light</vt:lpstr>
      <vt:lpstr>Lato Black</vt:lpstr>
      <vt:lpstr>Noto Sans Symbols</vt:lpstr>
      <vt:lpstr>Arial</vt:lpstr>
      <vt:lpstr>Office Theme</vt:lpstr>
      <vt:lpstr>If it’s that important, can we guarantee it? Work-based learning for all students.</vt:lpstr>
      <vt:lpstr>Today</vt:lpstr>
      <vt:lpstr>Content &amp; Process (What &amp; How)  Vanderbilt University 55,000 Degrees Bellarmine University KY Student Success Collaborative</vt:lpstr>
      <vt:lpstr>PowerPoint Presentation</vt:lpstr>
      <vt:lpstr>AFFORDABILITY</vt:lpstr>
      <vt:lpstr>PowerPoint Presentation</vt:lpstr>
      <vt:lpstr>ENGAGEMENT</vt:lpstr>
      <vt:lpstr>Why does work-based learning matter?</vt:lpstr>
      <vt:lpstr>1. Learn new skills</vt:lpstr>
      <vt:lpstr>What situations could make it difficult to participate in work-based learning?</vt:lpstr>
      <vt:lpstr>1. Other work commitments </vt:lpstr>
      <vt:lpstr>What we know</vt:lpstr>
      <vt:lpstr>Reflect | Share | Plan</vt:lpstr>
      <vt:lpstr>Reflect</vt:lpstr>
      <vt:lpstr>Crowdsourcing Ideas</vt:lpstr>
      <vt:lpstr>Possible Action Areas</vt:lpstr>
      <vt:lpstr>Pair &amp; Share</vt:lpstr>
      <vt:lpstr>Reflect | Commitment</vt:lpstr>
      <vt:lpstr>Reflect | Infrastructure</vt:lpstr>
      <vt:lpstr>Reflect | Partnerships</vt:lpstr>
      <vt:lpstr>Crowdsourcing Ideas</vt:lpstr>
      <vt:lpstr>Possible Action Areas</vt:lpstr>
      <vt:lpstr>Reflect</vt:lpstr>
      <vt:lpstr>The HOW</vt:lpstr>
      <vt:lpstr>Starting the Plan</vt:lpstr>
      <vt:lpstr>Thoughts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it’s that important, can we guarantee it? Work-based learning for all students.</dc:title>
  <dc:creator>Massa-McKinley, Lilly (CPE)</dc:creator>
  <cp:lastModifiedBy>Christine Nelson</cp:lastModifiedBy>
  <cp:revision>1</cp:revision>
  <dcterms:created xsi:type="dcterms:W3CDTF">2023-10-06T21:31:42Z</dcterms:created>
  <dcterms:modified xsi:type="dcterms:W3CDTF">2024-01-25T17:01:31Z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0x010100F0A58A8E7360C94AB1CB08B2BA2B6D1D</vt:lpwstr>
  </property>
  <property fmtid="{D5CDD505-2E9C-101B-9397-08002B2CF9AE}" pid="3" name="MediaServiceImageTags">
    <vt:lpwstr/>
  </property>
</Properties>
</file>