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314" r:id="rId5"/>
    <p:sldId id="325" r:id="rId6"/>
    <p:sldId id="324" r:id="rId7"/>
    <p:sldId id="336" r:id="rId8"/>
    <p:sldId id="339" r:id="rId9"/>
    <p:sldId id="353" r:id="rId10"/>
    <p:sldId id="340" r:id="rId11"/>
    <p:sldId id="328" r:id="rId12"/>
    <p:sldId id="357" r:id="rId13"/>
    <p:sldId id="330" r:id="rId14"/>
    <p:sldId id="329" r:id="rId15"/>
    <p:sldId id="327" r:id="rId16"/>
    <p:sldId id="321" r:id="rId17"/>
    <p:sldId id="351" r:id="rId18"/>
    <p:sldId id="332" r:id="rId19"/>
    <p:sldId id="318" r:id="rId20"/>
    <p:sldId id="367" r:id="rId21"/>
    <p:sldId id="354" r:id="rId22"/>
    <p:sldId id="349" r:id="rId23"/>
    <p:sldId id="350" r:id="rId24"/>
    <p:sldId id="317" r:id="rId25"/>
    <p:sldId id="352" r:id="rId26"/>
    <p:sldId id="360" r:id="rId27"/>
    <p:sldId id="359" r:id="rId28"/>
    <p:sldId id="356" r:id="rId29"/>
    <p:sldId id="322" r:id="rId30"/>
    <p:sldId id="363" r:id="rId31"/>
    <p:sldId id="364" r:id="rId32"/>
    <p:sldId id="365" r:id="rId33"/>
    <p:sldId id="362" r:id="rId34"/>
    <p:sldId id="366" r:id="rId35"/>
    <p:sldId id="36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DFE"/>
    <a:srgbClr val="D5DEFF"/>
    <a:srgbClr val="F6F7FF"/>
    <a:srgbClr val="DBDCE5"/>
    <a:srgbClr val="F0F1FB"/>
    <a:srgbClr val="DFE1F6"/>
    <a:srgbClr val="EEEFF5"/>
    <a:srgbClr val="DFE1EF"/>
    <a:srgbClr val="A9B1FF"/>
    <a:srgbClr val="FF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685EBA-0F17-297F-ACA2-C3C5B2EBE81F}" v="449" dt="2024-01-25T00:01:21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416"/>
        <p:guide orient="horz" pos="1008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connections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428-4C5F-A05F-A3C5B52F7440}"/>
              </c:ext>
            </c:extLst>
          </c:dPt>
          <c:dPt>
            <c:idx val="1"/>
            <c:bubble3D val="0"/>
            <c:spPr>
              <a:solidFill>
                <a:srgbClr val="FFA2A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428-4C5F-A05F-A3C5B52F7440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428-4C5F-A05F-A3C5B52F7440}"/>
              </c:ext>
            </c:extLst>
          </c:dPt>
          <c:dPt>
            <c:idx val="3"/>
            <c:bubble3D val="0"/>
            <c:spPr>
              <a:solidFill>
                <a:srgbClr val="008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428-4C5F-A05F-A3C5B52F74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428-4C5F-A05F-A3C5B52F7440}"/>
              </c:ext>
            </c:extLst>
          </c:dPt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0.32</c:v>
                </c:pt>
                <c:pt idx="1">
                  <c:v>0.44</c:v>
                </c:pt>
                <c:pt idx="2">
                  <c:v>0.12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28-4C5F-A05F-A3C5B52F744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connections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776-4A40-BDBA-79261A36CDB8}"/>
              </c:ext>
            </c:extLst>
          </c:dPt>
          <c:dPt>
            <c:idx val="1"/>
            <c:bubble3D val="0"/>
            <c:spPr>
              <a:solidFill>
                <a:srgbClr val="FFA2A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776-4A40-BDBA-79261A36CDB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776-4A40-BDBA-79261A36CDB8}"/>
              </c:ext>
            </c:extLst>
          </c:dPt>
          <c:dPt>
            <c:idx val="3"/>
            <c:bubble3D val="0"/>
            <c:spPr>
              <a:solidFill>
                <a:srgbClr val="008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776-4A40-BDBA-79261A36CDB8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776-4A40-BDBA-79261A36CDB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776-4A40-BDBA-79261A36CDB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776-4A40-BDBA-79261A36CDB8}"/>
              </c:ext>
            </c:extLst>
          </c:dPt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0.05</c:v>
                </c:pt>
                <c:pt idx="1">
                  <c:v>0.2</c:v>
                </c:pt>
                <c:pt idx="2">
                  <c:v>0.43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776-4A40-BDBA-79261A36CDB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2055-8DBD-6042-92AC-66DE479F90DE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73A30-F0E7-1854-D7A5-7F568CB337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43A2A-6559-1747-976A-DC26AF7B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0T21:43:45.723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12340 7181 16383 0 0,'-9'0'0'0'0,"-9"0"0"0"0,-10 0 0 0 0,-5 0 0 0 0,-7 0 0 0 0,-7 0 0 0 0,6 5 0 0 0,9 6 0 0 0,15 1 0 0 0,15-1 0 0 0,13 2 0 0 0,10-1 0 0 0,5-2 0 0 0,3 1 0 0 0,2 4 0 0 0,0 0 0 0 0,0 1 0 0 0,0-1 0 0 0,-2-4 0 0 0,5-3 0 0 0,1-4 0 0 0,-1 3 0 0 0,-1 5 0 0 0,-1 1 0 0 0,-2-3 0 0 0,-1-2 0 0 0,0-3 0 0 0,-1 2 0 0 0,-5 6 0 0 0,-11 4 0 0 0,-12 0 0 0 0,-12-3 0 0 0,-7-4 0 0 0,-7 1 0 0 0,-2-1 0 0 0,-7 3 0 0 0,-2 3 0 0 0,0-1 0 0 0,2 2 0 0 0,2 3 0 0 0,2-2 0 0 0,1-4 0 0 0,2 1 0 0 0,4 1 0 0 0,3 0 0 0 0,-1-4 0 0 0,-6-4 0 0 0,7-3 0 0 0,11-3 0 0 0,18-1 0 0 0,11-1 0 0 0,13-1 0 0 0,5 1 0 0 0,7-1 0 0 0,0 0 0 0 0,2 1 0 0 0,3 0 0 0 0,-2 0 0 0 0,1 0 0 0 0,-4 0 0 0 0,1 0 0 0 0,2 0 0 0 0,-1 0 0 0 0,0 0 0 0 0,2 0 0 0 0,-2 0 0 0 0,0 0 0 0 0,-2 5 0 0 0,-9 6 0 0 0,-15 6 0 0 0,-16 0 0 0 0,-14-2 0 0 0,-9-5 0 0 0,-7-3 0 0 0,-3-3 0 0 0,-2-2 0 0 0,9-2 0 0 0,14 4 0 0 0,12 2 0 0 0,11-1 0 0 0,7 0 0 0 0,5-2 0 0 0,2-2 0 0 0,-3 5 0 0 0,-1 1 0 0 0,4-1 0 0 0,2 4 0 0 0,1 4 0 0 0,0 0 0 0 0,-1-2 0 0 0,3-3 0 0 0,2-3 0 0 0,-1 2 0 0 0,-2-1 0 0 0,-1-1 0 0 0,3-1 0 0 0,-4 3 0 0 0,-8 4 0 0 0,-12 1 0 0 0,-18-1 0 0 0,-12-4 0 0 0,-8-3 0 0 0,-4-2 0 0 0,-2-2 0 0 0,-4 4 0 0 0,-6 6 0 0 0,-1 1 0 0 0,-1-1 0 0 0,-4 1 0 0 0,2 5 0 0 0,-10 3 0 0 0,0-1 0 0 0,0-4 0 0 0,14-5 0 0 0,20 1 0 0 0,22-1 0 0 0,18-3 0 0 0,14-2 0 0 0,12-2 0 0 0,4-2 0 0 0,3 0 0 0 0,-3-2 0 0 0,2 1 0 0 0,1-1 0 0 0,-8 6 0 0 0,-16 1 0 0 0,-16 0 0 0 0,-21-1 0 0 0,-17-2 0 0 0,-9 4 0 0 0,-8 0 0 0 0,-1 0 0 0 0,3-2 0 0 0,3-2 0 0 0,5-1 0 0 0,-3 4 0 0 0,2 0 0 0 0,-4 0 0 0 0,-4-1 0 0 0,1-2 0 0 0,2-1 0 0 0,4-1 0 0 0,3-1 0 0 0,-2 0 0 0 0,10 0 0 0 0,14 0 0 0 0,18-1 0 0 0,14 1 0 0 0,8 0 0 0 0,4 0 0 0 0,1 0 0 0 0,0 0 0 0 0,-1 0 0 0 0,-1 0 0 0 0,4 0 0 0 0,5 0 0 0 0,-8 0 0 0 0,-15 0 0 0 0,-20 0 0 0 0,-14-5 0 0 0,-5-6 0 0 0,-7-1 0 0 0,-4 1 0 0 0,-1 2 0 0 0,0 4 0 0 0,1 1 0 0 0,2 3 0 0 0,1 0 0 0 0,1 1 0 0 0,-5 1 0 0 0,0-1 0 0 0,-5 1 0 0 0,0-1 0 0 0,1 0 0 0 0,3 1 0 0 0,2-1 0 0 0,-2 0 0 0 0,-1 0 0 0 0,2 4 0 0 0,5 8 0 0 0,14 0 0 0 0,14-1 0 0 0,11-3 0 0 0,14 3 0 0 0,8 3 0 0 0,8 0 0 0 0,7-2 0 0 0,0-4 0 0 0,1-3 0 0 0,-2 3 0 0 0,1-1 0 0 0,-4 0 0 0 0,-3 2 0 0 0,-4 5 0 0 0,-4 0 0 0 0,3-2 0 0 0,0-4 0 0 0,4-3 0 0 0,-1-2 0 0 0,-15-1 0 0 0,-17-2 0 0 0,-14 0 0 0 0,-11-1 0 0 0,-7 0 0 0 0,-3 1 0 0 0,-7 4 0 0 0,-7 7 0 0 0,-1 2 0 0 0,-2-3 0 0 0,-3 4 0 0 0,6 2 0 0 0,7 0 0 0 0,-1-3 0 0 0,1-4 0 0 0,-3-4 0 0 0,1 3 0 0 0,6 4 0 0 0,9 5 0 0 0,18 0 0 0 0,15-3 0 0 0,15-4 0 0 0,8-4 0 0 0,-2 2 0 0 0,4 0 0 0 0,1-2 0 0 0,3-1 0 0 0,5-3 0 0 0,0 0 0 0 0,-3-2 0 0 0,2 0 0 0 0,-3 0 0 0 0,3 0 0 0 0,-3 0 0 0 0,-2-1 0 0 0,2 1 0 0 0,-11 0 0 0 0,-15 0 0 0 0,-20 0 0 0 0,-13 0 0 0 0,-13 0 0 0 0,-6 0 0 0 0,-2 0 0 0 0,2 0 0 0 0,2 5 0 0 0,3 6 0 0 0,2 1 0 0 0,1-1 0 0 0,-4-2 0 0 0,-5-4 0 0 0,-1 4 0 0 0,1-1 0 0 0,3-2 0 0 0,-2 4 0 0 0,-5 4 0 0 0,1 0 0 0 0,-2-2 0 0 0,1 1 0 0 0,18-1 0 0 0,17-3 0 0 0,21-3 0 0 0,12-3 0 0 0,12-1 0 0 0,4-1 0 0 0,5-1 0 0 0,-1-1 0 0 0,2 1 0 0 0,2-1 0 0 0,-2 1 0 0 0,1-1 0 0 0,-4 1 0 0 0,1 0 0 0 0,2 0 0 0 0,-12 0 0 0 0,-16 0 0 0 0,-21 0 0 0 0,-16 0 0 0 0,-13 0 0 0 0,-12 0 0 0 0,-3 0 0 0 0,-3 0 0 0 0,-3 0 0 0 0,2 5 0 0 0,1 6 0 0 0,-2 6 0 0 0,4 6 0 0 0,-1-2 0 0 0,4-5 0 0 0,0 1 0 0 0,-3 1 0 0 0,-2-2 0 0 0,1-3 0 0 0,6-5 0 0 0,3-3 0 0 0,5-3 0 0 0,3-1 0 0 0,11-1 0 0 0,19-1 0 0 0,15 0 0 0 0,14 1 0 0 0,7-1 0 0 0,3 1 0 0 0,-1 0 0 0 0,-1-1 0 0 0,2 1 0 0 0,5 0 0 0 0,-1 0 0 0 0,3-4 0 0 0,2-7 0 0 0,0-2 0 0 0,-1 2 0 0 0,-1-2 0 0 0,0-4 0 0 0,-3 1 0 0 0,-3 4 0 0 0,-14 3 0 0 0,-20 3 0 0 0,-20 4 0 0 0,-14 0 0 0 0,-10 2 0 0 0,-4 1 0 0 0,-4 0 0 0 0,-3-1 0 0 0,1 1 0 0 0,5-1 0 0 0,4 1 0 0 0,5-1 0 0 0,-1 0 0 0 0,5-5 0 0 0,3-1 0 0 0,-3 0 0 0 0,-1 1 0 0 0,-5 1 0 0 0,9 2 0 0 0,14 1 0 0 0,19-5 0 0 0,13 0 0 0 0,13 0 0 0 0,7-3 0 0 0,6-1 0 0 0,5 2 0 0 0,-1-3 0 0 0,1-4 0 0 0,2 1 0 0 0,-3 2 0 0 0,-5 3 0 0 0,-5 4 0 0 0,-4-3 0 0 0,1 1 0 0 0,5-4 0 0 0,1-5 0 0 0,-3 1 0 0 0,-2 2 0 0 0,-3 4 0 0 0,2-1 0 0 0,6-5 0 0 0,0 2 0 0 0,3 1 0 0 0,-2 0 0 0 0,2-5 0 0 0,-16 2 0 0 0,-17 3 0 0 0,-21 4 0 0 0,-18 3 0 0 0,-9 2 0 0 0,-8 2 0 0 0,-1 1 0 0 0,3 0 0 0 0,3 1 0 0 0,4 0 0 0 0,-1-1 0 0 0,-4 6 0 0 0,-1 0 0 0 0,-1 0 0 0 0,-4 4 0 0 0,1 5 0 0 0,-1-1 0 0 0,18-1 0 0 0,17-5 0 0 0,22-2 0 0 0,17-8 0 0 0,10-8 0 0 0,4-2 0 0 0,-2-4 0 0 0,-1-4 0 0 0,1 1 0 0 0,5-1 0 0 0,-1-1 0 0 0,2 2 0 0 0,3 0 0 0 0,2-2 0 0 0,-1-2 0 0 0,-1-2 0 0 0,2-1 0 0 0,2-1 0 0 0,2-2 0 0 0,-4 1 0 0 0,-1 4 0 0 0,-3 7 0 0 0,-15 1 0 0 0,-22-7 0 0 0,-18 2 0 0 0,-7-2 0 0 0,-10 4 0 0 0,-11 5 0 0 0,-3 0 0 0 0,0 3 0 0 0,2-2 0 0 0,2 1 0 0 0,4-2 0 0 0,-4 1 0 0 0,0 4 0 0 0,-3 2 0 0 0,0 3 0 0 0,-3 2 0 0 0,-4 1 0 0 0,1 1 0 0 0,-1 1 0 0 0,2 0 0 0 0,18-1 0 0 0,19 1 0 0 0,19-1 0 0 0,13 0 0 0 0,12 0 0 0 0,5 0 0 0 0,4 0 0 0 0,4 0 0 0 0,-2 0 0 0 0,1 0 0 0 0,2-5 0 0 0,-4-1 0 0 0,1 0 0 0 0,-4 1 0 0 0,1-3 0 0 0,2-6 0 0 0,-3 1 0 0 0,2-4 0 0 0,2 3 0 0 0,-2 2 0 0 0,-4-1 0 0 0,-5 2 0 0 0,2 3 0 0 0,7-8 0 0 0,2 0 0 0 0,-3 2 0 0 0,-4-1 0 0 0,-14 2 0 0 0,-16 3 0 0 0,-15 3 0 0 0,-12 4 0 0 0,-8 1 0 0 0,-4 1 0 0 0,-7 2 0 0 0,-3-1 0 0 0,-4 1 0 0 0,0-1 0 0 0,2 1 0 0 0,4-1 0 0 0,3 0 0 0 0,2 0 0 0 0,1 0 0 0 0,2 0 0 0 0,-5 0 0 0 0,-6 0 0 0 0,-1 0 0 0 0,-3 0 0 0 0,0 0 0 0 0,-1 0 0 0 0,-4 0 0 0 0,2 0 0 0 0,4 0 0 0 0,5 0 0 0 0,3 0 0 0 0,13 0 0 0 0,14 0 0 0 0,13 0 0 0 0,16 0 0 0 0,13-5 0 0 0,6-1 0 0 0,5 0 0 0 0,4-4 0 0 0,-1-4 0 0 0,1-1 0 0 0,1-2 0 0 0,-3-3 0 0 0,-1-3 0 0 0,3 3 0 0 0,-4 4 0 0 0,0 5 0 0 0,3 0 0 0 0,-8-4 0 0 0,-6 2 0 0 0,-8-3 0 0 0,-20 3 0 0 0,-14-3 0 0 0,-17 2 0 0 0,-3-1 0 0 0,-3-3 0 0 0,-5 1 0 0 0,-2 4 0 0 0,0 4 0 0 0,3-1 0 0 0,1 1 0 0 0,-2 2 0 0 0,-1 2 0 0 0,1-3 0 0 0,2 1 0 0 0,1 0 0 0 0,2-2 0 0 0,-3-6 0 0 0,-2 1 0 0 0,1-3 0 0 0,1 3 0 0 0,1 2 0 0 0,-2-5 0 0 0,-2-1 0 0 0,-3 3 0 0 0,-1 5 0 0 0,-2 3 0 0 0,-4 3 0 0 0,1 8 0 0 0,-2 2 0 0 0,3 0 0 0 0,4 0 0 0 0,4-2 0 0 0,3 4 0 0 0,-2 5 0 0 0,0 0 0 0 0,1-2 0 0 0,-4-3 0 0 0,1 2 0 0 0,-3 5 0 0 0,-1-2 0 0 0,8 4 0 0 0,14-3 0 0 0,15-3 0 0 0,13-3 0 0 0,10-4 0 0 0,11-1 0 0 0,5-3 0 0 0,7 0 0 0 0,0 0 0 0 0,3-1 0 0 0,4-4 0 0 0,-2-2 0 0 0,0-5 0 0 0,3 1 0 0 0,1 1 0 0 0,-2 3 0 0 0,-5-2 0 0 0,-6-5 0 0 0,-4 0 0 0 0,2 3 0 0 0,0-2 0 0 0,3-3 0 0 0,4 1 0 0 0,0 2 0 0 0,2 5 0 0 0,4 3 0 0 0,-13 2 0 0 0,-16 2 0 0 0,-21 1 0 0 0,-21 0 0 0 0,-10 1 0 0 0,-11 0 0 0 0,-1-1 0 0 0,-4 1 0 0 0,-3-1 0 0 0,2 0 0 0 0,0 0 0 0 0,4 0 0 0 0,0 0 0 0 0,2 0 0 0 0,-1 0 0 0 0,-2 0 0 0 0,2 0 0 0 0,-2 0 0 0 0,3 0 0 0 0,-2 0 0 0 0,-2 0 0 0 0,2 0 0 0 0,4 0 0 0 0,-1 0 0 0 0,-2 0 0 0 0,0 0 0 0 0,-1 0 0 0 0,3 0 0 0 0,-3 0 0 0 0,-1 0 0 0 0,1 0 0 0 0,-2 0 0 0 0,4 0 0 0 0,-2 0 0 0 0,-2 0 0 0 0,-2 0 0 0 0,1 0 0 0 0,14 0 0 0 0,18 0 0 0 0,21 0 0 0 0,15 0 0 0 0,13 0 0 0 0,6 0 0 0 0,6 0 0 0 0,5 0 0 0 0,-2 0 0 0 0,2 0 0 0 0,1 5 0 0 0,-4 6 0 0 0,1 1 0 0 0,1-1 0 0 0,-2-2 0 0 0,-5-3 0 0 0,-5-3 0 0 0,1-2 0 0 0,-1 0 0 0 0,-2-1 0 0 0,3-1 0 0 0,-1 1 0 0 0,3-1 0 0 0,5 1 0 0 0,-1 0 0 0 0,2-1 0 0 0,-3 1 0 0 0,2 0 0 0 0,-17 0 0 0 0,-22 0 0 0 0,-18 5 0 0 0,-11 2 0 0 0,-6-1 0 0 0,-4 3 0 0 0,-5 6 0 0 0,-6 0 0 0 0,-1 2 0 0 0,-1 3 0 0 0,-3-2 0 0 0,1-4 0 0 0,1 0 0 0 0,2 4 0 0 0,0-3 0 0 0,-2 2 0 0 0,7 2 0 0 0,5-2 0 0 0,-1-3 0 0 0,6 0 0 0 0,3-2 0 0 0,-3-3 0 0 0,-2-4 0 0 0,-5 3 0 0 0,-5 5 0 0 0,-1 5 0 0 0,-2-1 0 0 0,1 1 0 0 0,-1 4 0 0 0,2 1 0 0 0,13-2 0 0 0,12 0 0 0 0,9 0 0 0 0,15-2 0 0 0,17-5 0 0 0,9 0 0 0 0,8-2 0 0 0,-2 1 0 0 0,-3 4 0 0 0,-2-2 0 0 0,-7 3 0 0 0,-4-4 0 0 0,0 3 0 0 0,1-3 0 0 0,6 1 0 0 0,8 3 0 0 0,2-1 0 0 0,4-4 0 0 0,-5 0 0 0 0,-9 4 0 0 0,-14-2 0 0 0,-20-3 0 0 0,-13-4 0 0 0,-9-3 0 0 0,-4 3 0 0 0,3 4 0 0 0,1 0 0 0 0,1-2 0 0 0,0-2 0 0 0,-1 2 0 0 0,0-1 0 0 0,-1-2 0 0 0,-4 3 0 0 0,2 5 0 0 0,12-1 0 0 0,13 2 0 0 0,17-1 0 0 0,12-4 0 0 0,11-3 0 0 0,9-3 0 0 0,2 2 0 0 0,3 5 0 0 0,3 0 0 0 0,-3-1 0 0 0,-1-4 0 0 0,-2-2 0 0 0,-1-2 0 0 0,-2-2 0 0 0,0 0 0 0 0,3-2 0 0 0,-1 1 0 0 0,-4-1 0 0 0,-4 1 0 0 0,1 0 0 0 0,-6 4 0 0 0,-13 2 0 0 0,-14 0 0 0 0,-13-1 0 0 0,-15-1 0 0 0,-13 3 0 0 0,-6 5 0 0 0,-4 1 0 0 0,-5-2 0 0 0,2 2 0 0 0,0 4 0 0 0,-2-2 0 0 0,3-2 0 0 0,1 0 0 0 0,-2-1 0 0 0,7 2 0 0 0,12 3 0 0 0,14-1 0 0 0,16 1 0 0 0,17-2 0 0 0,11 2 0 0 0,10 1 0 0 0,3-1 0 0 0,-1-3 0 0 0,-1-6 0 0 0,1-2 0 0 0,-1-3 0 0 0,-2 2 0 0 0,-3 1 0 0 0,-2 0 0 0 0,3-2 0 0 0,0-1 0 0 0,4-2 0 0 0,5 0 0 0 0,-5 4 0 0 0,-5 6 0 0 0,2 1 0 0 0,0-1 0 0 0,3-3 0 0 0,-1 2 0 0 0,-15 0 0 0 0,-18-2 0 0 0,-13-3 0 0 0,-11-2 0 0 0,-7-1 0 0 0,-3-1 0 0 0,-7 3 0 0 0,-7 7 0 0 0,4 6 0 0 0,9 5 0 0 0,14-2 0 0 0,10 1 0 0 0,10 2 0 0 0,10-3 0 0 0,7-5 0 0 0,5-6 0 0 0,8-3 0 0 0,2-3 0 0 0,5-3 0 0 0,1 0 0 0 0,2-1 0 0 0,3 0 0 0 0,-1 0 0 0 0,1 1 0 0 0,-3-1 0 0 0,1 1 0 0 0,3 0 0 0 0,-3 0 0 0 0,1 0 0 0 0,-2 0 0 0 0,-10-5 0 0 0,-19-1 0 0 0,-17 0 0 0 0,-18 1 0 0 0,-15 1 0 0 0,-7 2 0 0 0,-1 1 0 0 0,-2 5 0 0 0,-4 3 0 0 0,-2 4 0 0 0,2 0 0 0 0,0 4 0 0 0,-2 3 0 0 0,4 4 0 0 0,0 3 0 0 0,-2-3 0 0 0,3 0 0 0 0,-1 1 0 0 0,-1-4 0 0 0,2 0 0 0 0,0-3 0 0 0,-3-5 0 0 0,3-3 0 0 0,0-4 0 0 0,2-3 0 0 0,4 0 0 0 0,0-2 0 0 0,1 0 0 0 0,3 0 0 0 0,2 1 0 0 0,3-1 0 0 0,-18 1 0 0 0,-5 0 0 0 0,16 0 0 0 0,20 0 0 0 0,22 0 0 0 0,15 0 0 0 0,14 0 0 0 0,11 0 0 0 0,3 0 0 0 0,3 0 0 0 0,-7 4 0 0 0,-6 8 0 0 0,0 0 0 0 0,-6 4 0 0 0,-13-1 0 0 0,-14-4 0 0 0,-18-2 0 0 0,-16-4 0 0 0,-8-3 0 0 0,-6-1 0 0 0,-2 4 0 0 0,-1 1 0 0 0,1 4 0 0 0,0 6 0 0 0,-2-1 0 0 0,-3 3 0 0 0,3-3 0 0 0,-1-3 0 0 0,4-3 0 0 0,0-4 0 0 0,3-3 0 0 0,-2-1 0 0 0,-2-2 0 0 0,11 1 0 0 0,17-1 0 0 0,15 0 0 0 0,14 1 0 0 0,10-1 0 0 0,10 1 0 0 0,5 0 0 0 0,7 0 0 0 0,-1 0 0 0 0,-1 0 0 0 0,-4 0 0 0 0,-2 0 0 0 0,1 0 0 0 0,5 0 0 0 0,0 0 0 0 0,3 0 0 0 0,-2 0 0 0 0,2 0 0 0 0,3 0 0 0 0,-1 0 0 0 0,0 0 0 0 0,-2 0 0 0 0,-4 0 0 0 0,-4 0 0 0 0,-4 0 0 0 0,3 0 0 0 0,5 0 0 0 0,1 0 0 0 0,2 0 0 0 0,-11 0 0 0 0,-15 0 0 0 0,-20 5 0 0 0,-15 1 0 0 0,-13 5 0 0 0,-12 5 0 0 0,-3 0 0 0 0,-3-2 0 0 0,-3-5 0 0 0,7 2 0 0 0,7-1 0 0 0,0-3 0 0 0,2-2 0 0 0,-3-2 0 0 0,1-1 0 0 0,-3-2 0 0 0,0 5 0 0 0,-2 6 0 0 0,2 5 0 0 0,12 1 0 0 0,21-2 0 0 0,21-5 0 0 0,14-3 0 0 0,6-4 0 0 0,3-1 0 0 0,0-2 0 0 0,3 0 0 0 0,5-1 0 0 0,0 0 0 0 0,2 1 0 0 0,2-1 0 0 0,-1 1 0 0 0,0 0 0 0 0,-3 0 0 0 0,1 0 0 0 0,2 0 0 0 0,3 0 0 0 0,-3 0 0 0 0,1 0 0 0 0,-3-5 0 0 0,-5-6 0 0 0,-3-2 0 0 0,-10-2 0 0 0,-3 0 0 0 0,-1 3 0 0 0,-1-1 0 0 0,7-3 0 0 0,3 1 0 0 0,5-2 0 0 0,6 2 0 0 0,1 4 0 0 0,-3-1 0 0 0,2 1 0 0 0,-11 3 0 0 0,-17 2 0 0 0,-15 3 0 0 0,-12 1 0 0 0,-14 2 0 0 0,-7 0 0 0 0,-3 0 0 0 0,-1 1 0 0 0,3 0 0 0 0,1-1 0 0 0,1 0 0 0 0,2 0 0 0 0,1 0 0 0 0,-4 0 0 0 0,-1 0 0 0 0,0 0 0 0 0,1 0 0 0 0,2 5 0 0 0,1 1 0 0 0,-5 1 0 0 0,0 2 0 0 0,-4 6 0 0 0,0 0 0 0 0,2-3 0 0 0,6 1 0 0 0,10 4 0 0 0,12-1 0 0 0,18-4 0 0 0,12-3 0 0 0,12-4 0 0 0,5-2 0 0 0,1 2 0 0 0,-1 6 0 0 0,-3 1 0 0 0,3-1 0 0 0,4-4 0 0 0,0-2 0 0 0,3-2 0 0 0,-3-1 0 0 0,3-2 0 0 0,-3 0 0 0 0,-3-1 0 0 0,-3 1 0 0 0,-4-5 0 0 0,3-7 0 0 0,5-1 0 0 0,-4-2 0 0 0,-9-5 0 0 0,-13 2 0 0 0,-14 3 0 0 0,-12 1 0 0 0,-4-8 0 0 0,1-5 0 0 0,3-7 0 0 0,4-8 0 0 0,2-1 0 0 0,4-3 0 0 0,1 1 0 0 0,5-1 0 0 0,3 3 0 0 0,-5 8 0 0 0,-12 10 0 0 0,-15 10 0 0 0,-7 7 0 0 0,-3 5 0 0 0,-1 3 0 0 0,2 1 0 0 0,-4 1 0 0 0,0 0 0 0 0,-3 4 0 0 0,-4 2 0 0 0,1-1 0 0 0,7 3 0 0 0,21 0 0 0 0,17-2 0 0 0,18-2 0 0 0,10-2 0 0 0,11-2 0 0 0,7-1 0 0 0,1-1 0 0 0,2 0 0 0 0,-3-1 0 0 0,-5 1 0 0 0,1 0 0 0 0,-3-1 0 0 0,2 1 0 0 0,3 0 0 0 0,-1 0 0 0 0,-9 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E50A-AB77-49BE-9076-23C4C8D08BB2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9883-B744-4FDD-8623-D69A66650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84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5" y="610010"/>
            <a:ext cx="8874306" cy="3585753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0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185" y="4502448"/>
            <a:ext cx="8874306" cy="1441152"/>
          </a:xfr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D4DDFE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A65DB93-2357-6899-3DDD-DC79C877ADA2}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Object 1" descr="preencoded.png">
            <a:extLst>
              <a:ext uri="{FF2B5EF4-FFF2-40B4-BE49-F238E27FC236}">
                <a16:creationId xmlns:a16="http://schemas.microsoft.com/office/drawing/2014/main" id="{056E6431-5C32-6197-AA1B-376379431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5284816" cy="961899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F7EAC1-286D-2CE3-FFF2-96BE4C2E461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95400" y="2476500"/>
            <a:ext cx="685800" cy="68580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53894D46-0144-7838-A645-3C35B58430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5400" y="3429000"/>
            <a:ext cx="3773778" cy="2558845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F127C6F7-85D7-FF83-7650-A1088544CA9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22822" y="2476500"/>
            <a:ext cx="685800" cy="68580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28A9E30-DD50-8CF6-982F-9900C57AA8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22822" y="3429000"/>
            <a:ext cx="3773778" cy="2558845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47" b="72106"/>
          <a:stretch>
            <a:fillRect/>
          </a:stretch>
        </p:blipFill>
        <p:spPr>
          <a:xfrm>
            <a:off x="-1" y="4945020"/>
            <a:ext cx="5304866" cy="1912980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</a:extLst>
          </p:cNvPr>
          <p:cNvSpPr/>
          <p:nvPr userDrawn="1"/>
        </p:nvSpPr>
        <p:spPr>
          <a:xfrm>
            <a:off x="10497680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4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B31B01D-6799-48A5-28CB-18D05984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5284816" cy="961899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F7EAC1-286D-2CE3-FFF2-96BE4C2E461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95400" y="2476500"/>
            <a:ext cx="685800" cy="68580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25221-A778-8D2D-4131-4EB7C15E96F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95401" y="3429000"/>
            <a:ext cx="3773778" cy="2558845"/>
          </a:xfrm>
        </p:spPr>
        <p:txBody>
          <a:bodyPr/>
          <a:lstStyle>
            <a:lvl1pPr marL="0" indent="0"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566928" indent="-283464">
              <a:spcBef>
                <a:spcPts val="1000"/>
              </a:spcBef>
              <a:defRPr sz="1800"/>
            </a:lvl3pPr>
            <a:lvl4pPr marL="850392" indent="-283464">
              <a:spcBef>
                <a:spcPts val="1000"/>
              </a:spcBef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F127C6F7-85D7-FF83-7650-A1088544CA9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979827" y="2476500"/>
            <a:ext cx="685800" cy="68580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9C2DFFA-1F01-A357-525E-918DEE3CFF3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79827" y="3444611"/>
            <a:ext cx="3773778" cy="2558845"/>
          </a:xfrm>
        </p:spPr>
        <p:txBody>
          <a:bodyPr/>
          <a:lstStyle>
            <a:lvl1pPr marL="0" indent="0"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566928" indent="-283464">
              <a:spcBef>
                <a:spcPts val="1000"/>
              </a:spcBef>
              <a:defRPr sz="1800"/>
            </a:lvl3pPr>
            <a:lvl4pPr marL="850392" indent="-283464">
              <a:spcBef>
                <a:spcPts val="1000"/>
              </a:spcBef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CC1D31-1A58-0955-7050-EC12CA42AF9F}"/>
              </a:ext>
            </a:extLst>
          </p:cNvPr>
          <p:cNvGrpSpPr/>
          <p:nvPr userDrawn="1"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33EBEA4-E496-D277-9742-756CF63AE6A6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FD4F8D5-4E6F-402B-2B42-248D213930DD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B88FFF6-96F4-A5EC-5FA7-28B793F76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4949977" cy="1623779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F7EAC1-286D-2CE3-FFF2-96BE4C2E461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88164" y="2476500"/>
            <a:ext cx="502920" cy="50292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53894D46-0144-7838-A645-3C35B58430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5962" y="2476500"/>
            <a:ext cx="3505200" cy="1291009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CCCB2B0-FA91-2B00-07E8-454DF4E8C8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457344" y="2476500"/>
            <a:ext cx="502920" cy="50292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C208DBEE-F3AC-002B-D94F-58BCDF0827F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25142" y="2476500"/>
            <a:ext cx="3505200" cy="1291009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8AB6090E-B445-CAD9-6D75-F89A9C01394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388164" y="4229100"/>
            <a:ext cx="502920" cy="50292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00527DBE-FAF9-7AE6-659C-035A708977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55962" y="4229100"/>
            <a:ext cx="3505200" cy="1291009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B205B4BA-3FDF-ACE5-FC20-17EE755268B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57344" y="4229100"/>
            <a:ext cx="500634" cy="500634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07B586C0-CA7D-6A7A-4BE7-8EC9D8C635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5142" y="4229100"/>
            <a:ext cx="3505200" cy="1291009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8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5" y="279400"/>
            <a:ext cx="8874306" cy="3251571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0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185" y="3837656"/>
            <a:ext cx="8874306" cy="207615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rgbClr val="D4DDFE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108B6DF-70B6-3DE6-4253-3C4926B86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A5B9066-F7A6-6231-330D-A498C543A6A1}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22, 2012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605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38730"/>
            <a:ext cx="9314688" cy="4192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9314688" y="6438730"/>
            <a:ext cx="2877312" cy="41927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376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A56771-C06D-CA41-9655-95DC49402B1D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BEB321-23FC-6E44-B833-A3E49B9837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51"/>
          <a:stretch/>
        </p:blipFill>
        <p:spPr>
          <a:xfrm>
            <a:off x="11689491" y="6484132"/>
            <a:ext cx="414925" cy="30358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438730"/>
            <a:ext cx="9314688" cy="419270"/>
          </a:xfrm>
          <a:prstGeom prst="rect">
            <a:avLst/>
          </a:prstGeom>
          <a:solidFill>
            <a:srgbClr val="1737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9314688" y="6438730"/>
            <a:ext cx="2877312" cy="419270"/>
          </a:xfrm>
          <a:prstGeom prst="rect">
            <a:avLst/>
          </a:prstGeom>
          <a:solidFill>
            <a:srgbClr val="9CA4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566" y="6484132"/>
            <a:ext cx="404775" cy="30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eck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5284816" cy="961899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B13D922-479E-0DC1-5C55-F4D7A5504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388164" y="2476500"/>
            <a:ext cx="502920" cy="50292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962" y="2476500"/>
            <a:ext cx="3708401" cy="685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9443615E-62BC-2D46-B8BA-FD3A72B7BAB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388164" y="3484562"/>
            <a:ext cx="502920" cy="50292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CBD4E95C-EAA1-DCCF-D975-37EE3FBD915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55962" y="3484562"/>
            <a:ext cx="3708401" cy="685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8EF5E933-304E-1D0F-2544-A608B4EE087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388164" y="4492625"/>
            <a:ext cx="502920" cy="50292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3014695-7138-84E3-3225-87977FD8E4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55962" y="4492625"/>
            <a:ext cx="3708401" cy="685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53F7E88-2097-D325-6D72-678AA2F5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5284816" cy="961899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1542C44-78F9-C385-BA13-32EF29E328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5403" y="2487613"/>
            <a:ext cx="2603497" cy="55403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E3F465DB-04AD-D2AA-978D-7B88D2F319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4970" y="2487613"/>
            <a:ext cx="2603497" cy="55403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379A3659-EC2D-312F-1FA2-2C3208B35D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54537" y="2487613"/>
            <a:ext cx="2604092" cy="55403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D8352836-701E-DDA9-602B-1CF2FD54A7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5400" y="3286458"/>
            <a:ext cx="2603500" cy="554039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2B9A4520-E4E7-3735-9AA4-F886868CDA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74967" y="3286458"/>
            <a:ext cx="2603500" cy="554039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2ED3CCCC-5B50-BA18-C9CF-82C1113391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4534" y="3286458"/>
            <a:ext cx="2603500" cy="554039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49446AE-6E14-9EAD-CCAA-C1EC91FDA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945" b="66188"/>
          <a:stretch>
            <a:fillRect/>
          </a:stretch>
        </p:blipFill>
        <p:spPr>
          <a:xfrm>
            <a:off x="7730504" y="4539146"/>
            <a:ext cx="4461496" cy="2318855"/>
          </a:xfrm>
          <a:custGeom>
            <a:avLst/>
            <a:gdLst>
              <a:gd name="connsiteX0" fmla="*/ 0 w 4461496"/>
              <a:gd name="connsiteY0" fmla="*/ 0 h 2318855"/>
              <a:gd name="connsiteX1" fmla="*/ 4461496 w 4461496"/>
              <a:gd name="connsiteY1" fmla="*/ 0 h 2318855"/>
              <a:gd name="connsiteX2" fmla="*/ 4461496 w 4461496"/>
              <a:gd name="connsiteY2" fmla="*/ 2318855 h 2318855"/>
              <a:gd name="connsiteX3" fmla="*/ 0 w 4461496"/>
              <a:gd name="connsiteY3" fmla="*/ 2318855 h 231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1496" h="2318855">
                <a:moveTo>
                  <a:pt x="0" y="0"/>
                </a:moveTo>
                <a:lnTo>
                  <a:pt x="4461496" y="0"/>
                </a:lnTo>
                <a:lnTo>
                  <a:pt x="4461496" y="2318855"/>
                </a:lnTo>
                <a:lnTo>
                  <a:pt x="0" y="2318855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788B2DA-5890-0F11-581C-A9189E008CE1}"/>
              </a:ext>
            </a:extLst>
          </p:cNvPr>
          <p:cNvGrpSpPr/>
          <p:nvPr userDrawn="1"/>
        </p:nvGrpSpPr>
        <p:grpSpPr>
          <a:xfrm rot="5400000">
            <a:off x="10058034" y="23582"/>
            <a:ext cx="2133966" cy="2133966"/>
            <a:chOff x="9654699" y="2229295"/>
            <a:chExt cx="2133966" cy="213396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C0B013B-DCAB-56B5-B1A1-0962EFCDAD0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7E9164D-468F-6ABB-E014-8357739493B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53894D46-0144-7838-A645-3C35B58430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5400" y="4085303"/>
            <a:ext cx="2603500" cy="1902542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5949D5F3-7F2A-1CB3-9ED4-ECFC804C9F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4967" y="4085303"/>
            <a:ext cx="2603500" cy="1902542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874E81CB-4A9F-BEB8-37D9-EF50A848EC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4534" y="4085303"/>
            <a:ext cx="2603500" cy="1902542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AF34004-C8D7-0BF6-E972-61781179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5284816" cy="961899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F7EAC1-286D-2CE3-FFF2-96BE4C2E461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95400" y="2476500"/>
            <a:ext cx="685800" cy="68580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D9C1F6F0-4FC6-1160-0C8F-975ECDECAF3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74967" y="2476500"/>
            <a:ext cx="685800" cy="68580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5" name="Picture Placeholder 5">
            <a:extLst>
              <a:ext uri="{FF2B5EF4-FFF2-40B4-BE49-F238E27FC236}">
                <a16:creationId xmlns:a16="http://schemas.microsoft.com/office/drawing/2014/main" id="{6EF1040F-3507-9529-F7BA-DEF2138BAC8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454534" y="2476500"/>
            <a:ext cx="685800" cy="68580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53894D46-0144-7838-A645-3C35B58430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5400" y="3429000"/>
            <a:ext cx="2603500" cy="2558845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5949D5F3-7F2A-1CB3-9ED4-ECFC804C9F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4967" y="3429000"/>
            <a:ext cx="2603500" cy="2558845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874E81CB-4A9F-BEB8-37D9-EF50A848EC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4534" y="3429000"/>
            <a:ext cx="2603500" cy="2558845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F93679A-06AD-D46C-BEB8-62FEE039D4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6320" r="60054"/>
          <a:stretch>
            <a:fillRect/>
          </a:stretch>
        </p:blipFill>
        <p:spPr>
          <a:xfrm>
            <a:off x="9452531" y="0"/>
            <a:ext cx="2739468" cy="3681345"/>
          </a:xfrm>
          <a:custGeom>
            <a:avLst/>
            <a:gdLst>
              <a:gd name="connsiteX0" fmla="*/ 0 w 2739468"/>
              <a:gd name="connsiteY0" fmla="*/ 0 h 3681345"/>
              <a:gd name="connsiteX1" fmla="*/ 2739468 w 2739468"/>
              <a:gd name="connsiteY1" fmla="*/ 0 h 3681345"/>
              <a:gd name="connsiteX2" fmla="*/ 2739468 w 2739468"/>
              <a:gd name="connsiteY2" fmla="*/ 3681345 h 3681345"/>
              <a:gd name="connsiteX3" fmla="*/ 0 w 2739468"/>
              <a:gd name="connsiteY3" fmla="*/ 3681345 h 368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9468" h="3681345">
                <a:moveTo>
                  <a:pt x="0" y="0"/>
                </a:moveTo>
                <a:lnTo>
                  <a:pt x="2739468" y="0"/>
                </a:lnTo>
                <a:lnTo>
                  <a:pt x="2739468" y="3681345"/>
                </a:lnTo>
                <a:lnTo>
                  <a:pt x="0" y="3681345"/>
                </a:lnTo>
                <a:close/>
              </a:path>
            </a:pathLst>
          </a:cu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04F2DB4-4E28-277B-9867-CFC84603650B}"/>
              </a:ext>
            </a:extLst>
          </p:cNvPr>
          <p:cNvSpPr/>
          <p:nvPr userDrawn="1"/>
        </p:nvSpPr>
        <p:spPr>
          <a:xfrm>
            <a:off x="0" y="4094798"/>
            <a:ext cx="1057676" cy="2115352"/>
          </a:xfrm>
          <a:custGeom>
            <a:avLst/>
            <a:gdLst>
              <a:gd name="connsiteX0" fmla="*/ 0 w 1057676"/>
              <a:gd name="connsiteY0" fmla="*/ 0 h 2115352"/>
              <a:gd name="connsiteX1" fmla="*/ 1057676 w 1057676"/>
              <a:gd name="connsiteY1" fmla="*/ 1057676 h 2115352"/>
              <a:gd name="connsiteX2" fmla="*/ 0 w 1057676"/>
              <a:gd name="connsiteY2" fmla="*/ 2115352 h 211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7676" h="2115352">
                <a:moveTo>
                  <a:pt x="0" y="0"/>
                </a:moveTo>
                <a:cubicBezTo>
                  <a:pt x="584138" y="0"/>
                  <a:pt x="1057676" y="473538"/>
                  <a:pt x="1057676" y="1057676"/>
                </a:cubicBezTo>
                <a:cubicBezTo>
                  <a:pt x="1057676" y="1641814"/>
                  <a:pt x="584138" y="2115352"/>
                  <a:pt x="0" y="2115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7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hart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978EB2-1AE7-BB87-954B-F3DBF5080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4433915" cy="1695777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6819AD3-FA3D-23B3-8AB9-1E5B078B54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5402" y="2743200"/>
            <a:ext cx="3657598" cy="3187700"/>
          </a:xfrm>
        </p:spPr>
        <p:txBody>
          <a:bodyPr lIns="0" tIns="0" rIns="0" bIns="0">
            <a:noAutofit/>
          </a:bodyPr>
          <a:lstStyle>
            <a:lvl1pPr marL="285750" indent="-283464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EDCEA88-E3F7-FC47-F274-E58409CC4E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67407" y="1054099"/>
            <a:ext cx="5657793" cy="48895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SmartArt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5284816" cy="961899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6819AD3-FA3D-23B3-8AB9-1E5B078B5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401" y="2476500"/>
            <a:ext cx="4495801" cy="34544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365DF2-FE3C-3232-AB75-C282AFD43D64}"/>
              </a:ext>
            </a:extLst>
          </p:cNvPr>
          <p:cNvSpPr/>
          <p:nvPr userDrawn="1"/>
        </p:nvSpPr>
        <p:spPr>
          <a:xfrm>
            <a:off x="9638466" y="3991499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20871AE-D105-49BC-6CB6-BC68EC55D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39644024-6839-A3FA-9801-8CE700F9EC99}"/>
              </a:ext>
            </a:extLst>
          </p:cNvPr>
          <p:cNvSpPr/>
          <p:nvPr userDrawn="1"/>
        </p:nvSpPr>
        <p:spPr>
          <a:xfrm>
            <a:off x="10198293" y="4875419"/>
            <a:ext cx="1993707" cy="1982581"/>
          </a:xfrm>
          <a:custGeom>
            <a:avLst/>
            <a:gdLst>
              <a:gd name="connsiteX0" fmla="*/ 1993707 w 1993707"/>
              <a:gd name="connsiteY0" fmla="*/ 1952030 h 1982581"/>
              <a:gd name="connsiteX1" fmla="*/ 1993707 w 1993707"/>
              <a:gd name="connsiteY1" fmla="*/ 1982581 h 1982581"/>
              <a:gd name="connsiteX2" fmla="*/ 1965515 w 1993707"/>
              <a:gd name="connsiteY2" fmla="*/ 1982581 h 1982581"/>
              <a:gd name="connsiteX3" fmla="*/ 1974866 w 1993707"/>
              <a:gd name="connsiteY3" fmla="*/ 1974866 h 1982581"/>
              <a:gd name="connsiteX4" fmla="*/ 1346200 w 1993707"/>
              <a:gd name="connsiteY4" fmla="*/ 0 h 1982581"/>
              <a:gd name="connsiteX5" fmla="*/ 1987879 w 1993707"/>
              <a:gd name="connsiteY5" fmla="*/ 162479 h 1982581"/>
              <a:gd name="connsiteX6" fmla="*/ 1993707 w 1993707"/>
              <a:gd name="connsiteY6" fmla="*/ 166020 h 1982581"/>
              <a:gd name="connsiteX7" fmla="*/ 1993707 w 1993707"/>
              <a:gd name="connsiteY7" fmla="*/ 740369 h 1982581"/>
              <a:gd name="connsiteX8" fmla="*/ 1974866 w 1993707"/>
              <a:gd name="connsiteY8" fmla="*/ 717533 h 1982581"/>
              <a:gd name="connsiteX9" fmla="*/ 1346199 w 1993707"/>
              <a:gd name="connsiteY9" fmla="*/ 457130 h 1982581"/>
              <a:gd name="connsiteX10" fmla="*/ 457130 w 1993707"/>
              <a:gd name="connsiteY10" fmla="*/ 1346199 h 1982581"/>
              <a:gd name="connsiteX11" fmla="*/ 717532 w 1993707"/>
              <a:gd name="connsiteY11" fmla="*/ 1974866 h 1982581"/>
              <a:gd name="connsiteX12" fmla="*/ 726883 w 1993707"/>
              <a:gd name="connsiteY12" fmla="*/ 1982581 h 1982581"/>
              <a:gd name="connsiteX13" fmla="*/ 159927 w 1993707"/>
              <a:gd name="connsiteY13" fmla="*/ 1982581 h 1982581"/>
              <a:gd name="connsiteX14" fmla="*/ 105791 w 1993707"/>
              <a:gd name="connsiteY14" fmla="*/ 1870202 h 1982581"/>
              <a:gd name="connsiteX15" fmla="*/ 0 w 1993707"/>
              <a:gd name="connsiteY15" fmla="*/ 1346200 h 1982581"/>
              <a:gd name="connsiteX16" fmla="*/ 1346200 w 1993707"/>
              <a:gd name="connsiteY16" fmla="*/ 0 h 198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93707" h="1982581">
                <a:moveTo>
                  <a:pt x="1993707" y="1952030"/>
                </a:moveTo>
                <a:lnTo>
                  <a:pt x="1993707" y="1982581"/>
                </a:lnTo>
                <a:lnTo>
                  <a:pt x="1965515" y="1982581"/>
                </a:lnTo>
                <a:lnTo>
                  <a:pt x="1974866" y="1974866"/>
                </a:lnTo>
                <a:close/>
                <a:moveTo>
                  <a:pt x="1346200" y="0"/>
                </a:moveTo>
                <a:cubicBezTo>
                  <a:pt x="1578539" y="0"/>
                  <a:pt x="1797131" y="58859"/>
                  <a:pt x="1987879" y="162479"/>
                </a:cubicBezTo>
                <a:lnTo>
                  <a:pt x="1993707" y="166020"/>
                </a:lnTo>
                <a:lnTo>
                  <a:pt x="1993707" y="740369"/>
                </a:lnTo>
                <a:lnTo>
                  <a:pt x="1974866" y="717533"/>
                </a:lnTo>
                <a:cubicBezTo>
                  <a:pt x="1813976" y="556643"/>
                  <a:pt x="1591708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591709"/>
                  <a:pt x="556643" y="1813976"/>
                  <a:pt x="717532" y="1974866"/>
                </a:cubicBezTo>
                <a:lnTo>
                  <a:pt x="726883" y="1982581"/>
                </a:lnTo>
                <a:lnTo>
                  <a:pt x="159927" y="1982581"/>
                </a:lnTo>
                <a:lnTo>
                  <a:pt x="105791" y="1870202"/>
                </a:lnTo>
                <a:cubicBezTo>
                  <a:pt x="37670" y="1709145"/>
                  <a:pt x="0" y="1532072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1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9A77AE4-6D69-28DE-CC84-F7991882E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5284816" cy="961899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6819AD3-FA3D-23B3-8AB9-1E5B078B54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5401" y="2476500"/>
            <a:ext cx="4495801" cy="34544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2" name="Object 1" descr="preencoded.png">
            <a:extLst>
              <a:ext uri="{FF2B5EF4-FFF2-40B4-BE49-F238E27FC236}">
                <a16:creationId xmlns:a16="http://schemas.microsoft.com/office/drawing/2014/main" id="{269C21E5-B8EE-7438-A771-34BC8006E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F333FA-6DDE-DB6C-73BB-FE8387977425}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5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5284816" cy="961899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6819AD3-FA3D-23B3-8AB9-1E5B078B54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5401" y="2476500"/>
            <a:ext cx="4495801" cy="34544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0B2CA14-03DC-FC05-7713-E0261B4B2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EC223C2-E475-8E7A-48D4-A9BC2EB6931C}"/>
              </a:ext>
            </a:extLst>
          </p:cNvPr>
          <p:cNvSpPr/>
          <p:nvPr userDrawn="1"/>
        </p:nvSpPr>
        <p:spPr>
          <a:xfrm>
            <a:off x="9363677" y="152331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D9D7CE-BCD9-0B12-1945-C5FFE31A7DAE}"/>
              </a:ext>
            </a:extLst>
          </p:cNvPr>
          <p:cNvSpPr/>
          <p:nvPr userDrawn="1"/>
        </p:nvSpPr>
        <p:spPr>
          <a:xfrm>
            <a:off x="8907309" y="13652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5284816" cy="961899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D5364683-E8FF-8D94-04BD-2DF0086DB1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95400" y="2476500"/>
            <a:ext cx="685800" cy="68580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B1592037-0F29-1473-3EA8-7A7812DF3A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5400" y="3429000"/>
            <a:ext cx="3773778" cy="2558845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CE6D5275-4C73-11F2-4948-8DD43F836F7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22822" y="2476500"/>
            <a:ext cx="685800" cy="68580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FDF0F72F-56B8-7E37-B80A-49A9D92550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22822" y="3429000"/>
            <a:ext cx="3773778" cy="2558845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73895"/>
          <a:stretch>
            <a:fillRect/>
          </a:stretch>
        </p:blipFill>
        <p:spPr>
          <a:xfrm>
            <a:off x="3459002" y="4945020"/>
            <a:ext cx="7328137" cy="1912980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</a:extLst>
          </p:cNvPr>
          <p:cNvGrpSpPr/>
          <p:nvPr userDrawn="1"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185" y="1825625"/>
            <a:ext cx="105696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491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7309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8" r:id="rId4"/>
    <p:sldLayoutId id="2147483669" r:id="rId5"/>
    <p:sldLayoutId id="2147483670" r:id="rId6"/>
    <p:sldLayoutId id="2147483672" r:id="rId7"/>
    <p:sldLayoutId id="2147483675" r:id="rId8"/>
    <p:sldLayoutId id="2147483671" r:id="rId9"/>
    <p:sldLayoutId id="2147483673" r:id="rId10"/>
    <p:sldLayoutId id="2147483677" r:id="rId11"/>
    <p:sldLayoutId id="2147483676" r:id="rId12"/>
    <p:sldLayoutId id="2147483656" r:id="rId13"/>
    <p:sldLayoutId id="2147483678" r:id="rId14"/>
    <p:sldLayoutId id="2147483679" r:id="rId15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15D2-7F57-AF2A-38D7-55809878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518" y="1713217"/>
            <a:ext cx="8874306" cy="2376713"/>
          </a:xfrm>
        </p:spPr>
        <p:txBody>
          <a:bodyPr/>
          <a:lstStyle/>
          <a:p>
            <a:r>
              <a:rPr lang="en-US"/>
              <a:t>Direction via Reflection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6B039-AD11-C061-6CE2-7424121FE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518" y="4502448"/>
            <a:ext cx="8874306" cy="144115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Jessica Rabb PhD</a:t>
            </a:r>
          </a:p>
          <a:p>
            <a:r>
              <a:rPr lang="en-US"/>
              <a:t>Biology, First Year Experience </a:t>
            </a:r>
          </a:p>
          <a:p>
            <a:r>
              <a:rPr lang="en-US"/>
              <a:t>Nashville State Community College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2D4754A-9953-93F4-AC2B-EFF419349F50}"/>
              </a:ext>
            </a:extLst>
          </p:cNvPr>
          <p:cNvSpPr txBox="1">
            <a:spLocks/>
          </p:cNvSpPr>
          <p:nvPr/>
        </p:nvSpPr>
        <p:spPr>
          <a:xfrm>
            <a:off x="726518" y="783888"/>
            <a:ext cx="7350306" cy="7705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D4DDFE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>
                <a:solidFill>
                  <a:schemeClr val="bg1"/>
                </a:solidFill>
                <a:highlight>
                  <a:srgbClr val="000000"/>
                </a:highlight>
              </a:rPr>
              <a:t>2024 Meauxmentum Summit</a:t>
            </a:r>
            <a:endParaRPr lang="en-US" sz="3600">
              <a:solidFill>
                <a:schemeClr val="bg1"/>
              </a:solidFill>
              <a:highlight>
                <a:srgbClr val="000000"/>
              </a:highlight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0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39D5A6-387D-EBEB-D31A-CE7A5F569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94" y="682983"/>
            <a:ext cx="10103345" cy="961899"/>
          </a:xfrm>
        </p:spPr>
        <p:txBody>
          <a:bodyPr/>
          <a:lstStyle/>
          <a:p>
            <a:r>
              <a:rPr lang="en-US" sz="5400"/>
              <a:t>Try two short </a:t>
            </a:r>
            <a:br>
              <a:rPr lang="en-US" sz="5400"/>
            </a:br>
            <a:r>
              <a:rPr lang="en-US" sz="5400">
                <a:solidFill>
                  <a:srgbClr val="FFFF00"/>
                </a:solidFill>
                <a:highlight>
                  <a:srgbClr val="000000"/>
                </a:highlight>
              </a:rPr>
              <a:t>Pathway GPS</a:t>
            </a:r>
            <a:r>
              <a:rPr lang="en-US" sz="5400"/>
              <a:t> </a:t>
            </a:r>
            <a:br>
              <a:rPr lang="en-US" sz="5400"/>
            </a:br>
            <a:r>
              <a:rPr lang="en-US" sz="5400"/>
              <a:t>discussions</a:t>
            </a:r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66368C33-C77F-1086-0275-37659B5A286E}"/>
              </a:ext>
            </a:extLst>
          </p:cNvPr>
          <p:cNvSpPr txBox="1">
            <a:spLocks/>
          </p:cNvSpPr>
          <p:nvPr/>
        </p:nvSpPr>
        <p:spPr>
          <a:xfrm>
            <a:off x="728262" y="3721520"/>
            <a:ext cx="10293844" cy="9618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5400">
                <a:solidFill>
                  <a:srgbClr val="D4DDFE"/>
                </a:solidFill>
              </a:rPr>
              <a:t>Student reflections examples after each </a:t>
            </a:r>
          </a:p>
        </p:txBody>
      </p:sp>
    </p:spTree>
    <p:extLst>
      <p:ext uri="{BB962C8B-B14F-4D97-AF65-F5344CB8AC3E}">
        <p14:creationId xmlns:p14="http://schemas.microsoft.com/office/powerpoint/2010/main" val="47053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68" y="998740"/>
            <a:ext cx="6646256" cy="961899"/>
          </a:xfrm>
        </p:spPr>
        <p:txBody>
          <a:bodyPr/>
          <a:lstStyle/>
          <a:p>
            <a:r>
              <a:rPr lang="en-US" sz="4800"/>
              <a:t>Discussion 1 Goals</a:t>
            </a:r>
          </a:p>
        </p:txBody>
      </p:sp>
      <p:pic>
        <p:nvPicPr>
          <p:cNvPr id="12" name="Picture Placeholder 11" descr="Badge with checkmark">
            <a:extLst>
              <a:ext uri="{FF2B5EF4-FFF2-40B4-BE49-F238E27FC236}">
                <a16:creationId xmlns:a16="http://schemas.microsoft.com/office/drawing/2014/main" id="{7ACB77E6-BC5F-1BC1-CA97-6D2E37F39C9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01105-5841-28D0-D6C0-3E1A46648B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5962" y="2476500"/>
            <a:ext cx="4927601" cy="6858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800">
                <a:cs typeface="Arial"/>
              </a:rPr>
              <a:t>Make connection between what you value and this class</a:t>
            </a:r>
            <a:endParaRPr lang="en-US" sz="2800"/>
          </a:p>
          <a:p>
            <a:endParaRPr lang="en-US"/>
          </a:p>
        </p:txBody>
      </p:sp>
      <p:pic>
        <p:nvPicPr>
          <p:cNvPr id="16" name="Picture Placeholder 15" descr="Badge with checkmark">
            <a:extLst>
              <a:ext uri="{FF2B5EF4-FFF2-40B4-BE49-F238E27FC236}">
                <a16:creationId xmlns:a16="http://schemas.microsoft.com/office/drawing/2014/main" id="{41353449-F29F-160E-215E-BB307C73E33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A858E6-8813-CD9D-EE22-EB8E062FBA1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55962" y="3484562"/>
            <a:ext cx="4836161" cy="6858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800">
                <a:cs typeface="Arial"/>
              </a:rPr>
              <a:t>Make this class more meaningful to you</a:t>
            </a:r>
            <a:endParaRPr lang="en-US" sz="2000"/>
          </a:p>
          <a:p>
            <a:endParaRPr lang="en-US"/>
          </a:p>
          <a:p>
            <a:endParaRPr lang="en-US"/>
          </a:p>
        </p:txBody>
      </p:sp>
      <p:pic>
        <p:nvPicPr>
          <p:cNvPr id="24" name="Picture Placeholder 23" descr="Badge with checkmark">
            <a:extLst>
              <a:ext uri="{FF2B5EF4-FFF2-40B4-BE49-F238E27FC236}">
                <a16:creationId xmlns:a16="http://schemas.microsoft.com/office/drawing/2014/main" id="{F2D23F06-5068-6EAF-10FC-42E0A8F65A5B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80F9D7-8410-9097-31BC-A9AE7C7052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55962" y="4492625"/>
            <a:ext cx="4876801" cy="6858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800">
                <a:cs typeface="Arial"/>
              </a:rPr>
              <a:t>Help you become a more successful student</a:t>
            </a:r>
            <a:endParaRPr lang="en-US" sz="2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6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5DEB4B-29C4-4C2D-FD06-DE477540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Think Pair Share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03AD0-700B-C8E0-7275-95400D2A6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8281" y="2171700"/>
            <a:ext cx="7635241" cy="153416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4000">
                <a:cs typeface="Arial"/>
              </a:rPr>
              <a:t>A time you valued school.</a:t>
            </a:r>
            <a:endParaRPr lang="en-US" sz="4000"/>
          </a:p>
          <a:p>
            <a:r>
              <a:rPr lang="en-US" sz="4000">
                <a:cs typeface="Arial"/>
              </a:rPr>
              <a:t>A time you did not value school.</a:t>
            </a:r>
          </a:p>
        </p:txBody>
      </p:sp>
    </p:spTree>
    <p:extLst>
      <p:ext uri="{BB962C8B-B14F-4D97-AF65-F5344CB8AC3E}">
        <p14:creationId xmlns:p14="http://schemas.microsoft.com/office/powerpoint/2010/main" val="420468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2BDAA0-D9B4-F6CB-60C2-FDD90BFA6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25" y="1018213"/>
            <a:ext cx="5884256" cy="961899"/>
          </a:xfrm>
        </p:spPr>
        <p:txBody>
          <a:bodyPr/>
          <a:lstStyle/>
          <a:p>
            <a:r>
              <a:rPr lang="en-US"/>
              <a:t>One strategy when it is hard to find value in this class</a:t>
            </a:r>
            <a:endParaRPr lang="en-US">
              <a:highlight>
                <a:srgbClr val="000000"/>
              </a:highligh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A3270-7A75-68D0-E37D-20C1EEA335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561" y="3533140"/>
            <a:ext cx="5643881" cy="2311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4000">
                <a:cs typeface="Arial"/>
              </a:rPr>
              <a:t>connect what you personally value already to the value of this class </a:t>
            </a:r>
            <a:endParaRPr lang="en-US" sz="400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620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A6456-D33F-F77D-806B-1DC3B0E8B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8C3B-E781-4FE9-914C-8C70A8003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7623732" cy="961899"/>
          </a:xfrm>
        </p:spPr>
        <p:txBody>
          <a:bodyPr/>
          <a:lstStyle/>
          <a:p>
            <a:r>
              <a:rPr lang="en-US"/>
              <a:t>Some Personal Values of my Previous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B4D1C-8036-E68D-2F71-D6D4F170A6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6443" y="2132013"/>
            <a:ext cx="4432297" cy="554038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Char char="•"/>
            </a:pPr>
            <a:r>
              <a:rPr lang="en-US" sz="2800" dirty="0">
                <a:latin typeface="Arial Black"/>
              </a:rPr>
              <a:t>Self-Improvement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 Black"/>
              </a:rPr>
              <a:t>Purpose in Life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 Black"/>
              </a:rPr>
              <a:t>Career</a:t>
            </a:r>
            <a:endParaRPr lang="en-US" dirty="0"/>
          </a:p>
          <a:p>
            <a:pPr marL="457200" indent="-457200">
              <a:buChar char="•"/>
            </a:pPr>
            <a:r>
              <a:rPr lang="en-US" sz="2800" dirty="0">
                <a:latin typeface="Arial Black"/>
              </a:rPr>
              <a:t>Helping Others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 Black"/>
              </a:rPr>
              <a:t>Independence</a:t>
            </a:r>
            <a:endParaRPr lang="en-US" sz="2800" dirty="0"/>
          </a:p>
          <a:p>
            <a:pPr marL="457200" indent="-457200">
              <a:buChar char="•"/>
            </a:pPr>
            <a:r>
              <a:rPr lang="en-US" sz="2800" dirty="0">
                <a:latin typeface="Arial Black"/>
              </a:rPr>
              <a:t>Relationships with friends and family</a:t>
            </a:r>
            <a:endParaRPr lang="en-US" sz="2800" dirty="0"/>
          </a:p>
          <a:p>
            <a:pPr marL="457200" indent="-457200">
              <a:buChar char="•"/>
            </a:pPr>
            <a:endParaRPr lang="en-US" sz="280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FB459DB-A2F3-0B9E-1D33-2ED4A62C5B3C}"/>
              </a:ext>
            </a:extLst>
          </p:cNvPr>
          <p:cNvSpPr txBox="1">
            <a:spLocks/>
          </p:cNvSpPr>
          <p:nvPr/>
        </p:nvSpPr>
        <p:spPr>
          <a:xfrm>
            <a:off x="5105403" y="2132013"/>
            <a:ext cx="4781547" cy="5540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rial Black"/>
              </a:rPr>
              <a:t>Supporting my family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rial Black"/>
              </a:rPr>
              <a:t>Faith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rial Black"/>
              </a:rPr>
              <a:t>Pursing my interests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rial Black"/>
              </a:rPr>
              <a:t>Open mindedness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rial Black"/>
              </a:rPr>
              <a:t>Hard work</a:t>
            </a:r>
            <a:endParaRPr lang="en-US" sz="2800"/>
          </a:p>
          <a:p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0A788E8-163B-40C4-B332-A380C2687BDA}"/>
              </a:ext>
            </a:extLst>
          </p:cNvPr>
          <p:cNvSpPr txBox="1">
            <a:spLocks/>
          </p:cNvSpPr>
          <p:nvPr/>
        </p:nvSpPr>
        <p:spPr>
          <a:xfrm>
            <a:off x="6253483" y="5017453"/>
            <a:ext cx="3348987" cy="5540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highlight>
                  <a:srgbClr val="000000"/>
                </a:highlight>
                <a:latin typeface="Arial Black"/>
              </a:rPr>
              <a:t>What do you personally value?</a:t>
            </a:r>
          </a:p>
          <a:p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2928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1F4E5-F1C4-93E6-F5F3-C04EF505E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51717F-F087-94FC-AFE3-496C55257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Think Pair Share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FCACC-63D0-6F53-C445-240EF47F4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531" y="1452033"/>
            <a:ext cx="6862658" cy="153416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4000">
                <a:cs typeface="Arial"/>
              </a:rPr>
              <a:t>How does this class reflect and reinforce what you personally value?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4E41C27-6F22-866F-6E16-94D3AADB3E91}"/>
              </a:ext>
            </a:extLst>
          </p:cNvPr>
          <p:cNvSpPr txBox="1">
            <a:spLocks/>
          </p:cNvSpPr>
          <p:nvPr/>
        </p:nvSpPr>
        <p:spPr>
          <a:xfrm>
            <a:off x="752264" y="3361266"/>
            <a:ext cx="6862658" cy="15341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cs typeface="Arial"/>
              </a:rPr>
              <a:t>How does being at the </a:t>
            </a:r>
            <a:r>
              <a:rPr lang="en-US" sz="4000">
                <a:highlight>
                  <a:srgbClr val="000000"/>
                </a:highlight>
                <a:cs typeface="Arial"/>
              </a:rPr>
              <a:t>Meauxmentum Summit</a:t>
            </a:r>
            <a:r>
              <a:rPr lang="en-US" sz="4000">
                <a:cs typeface="Arial"/>
              </a:rPr>
              <a:t> reflect and reinforce what you personally value?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4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897A800-5DEE-9D88-8CBA-B0F7AB7C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Written Reflection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565D648-BF8A-6459-6483-0BEF949876AF}"/>
              </a:ext>
            </a:extLst>
          </p:cNvPr>
          <p:cNvSpPr txBox="1">
            <a:spLocks/>
          </p:cNvSpPr>
          <p:nvPr/>
        </p:nvSpPr>
        <p:spPr>
          <a:xfrm>
            <a:off x="811531" y="1282700"/>
            <a:ext cx="8366338" cy="15341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>
                <a:cs typeface="Arial"/>
              </a:rPr>
              <a:t>How does this class reflect and reinforce what you personally value?</a:t>
            </a:r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5EBF3D1-7296-4338-CC45-37727EBF63B8}"/>
              </a:ext>
            </a:extLst>
          </p:cNvPr>
          <p:cNvSpPr txBox="1">
            <a:spLocks/>
          </p:cNvSpPr>
          <p:nvPr/>
        </p:nvSpPr>
        <p:spPr>
          <a:xfrm>
            <a:off x="1627294" y="2616199"/>
            <a:ext cx="8488258" cy="15341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>
                <a:cs typeface="Arial"/>
              </a:rPr>
              <a:t>Your reflection should be...</a:t>
            </a:r>
            <a:endParaRPr lang="en-US" sz="4000"/>
          </a:p>
          <a:p>
            <a:r>
              <a:rPr lang="en-US" sz="4000">
                <a:highlight>
                  <a:srgbClr val="000000"/>
                </a:highlight>
                <a:cs typeface="Arial"/>
              </a:rPr>
              <a:t>Personal:</a:t>
            </a:r>
            <a:r>
              <a:rPr lang="en-US" sz="4000">
                <a:cs typeface="Arial"/>
              </a:rPr>
              <a:t> This is your value. Pick a value meaningful to you.</a:t>
            </a:r>
            <a:endParaRPr lang="en-US" sz="4000"/>
          </a:p>
          <a:p>
            <a:r>
              <a:rPr lang="en-US" sz="4000">
                <a:highlight>
                  <a:srgbClr val="000000"/>
                </a:highlight>
                <a:cs typeface="Arial"/>
              </a:rPr>
              <a:t>Specific:</a:t>
            </a:r>
            <a:r>
              <a:rPr lang="en-US" sz="4000">
                <a:cs typeface="Arial"/>
              </a:rPr>
              <a:t> Be specific how this class connects to your value.</a:t>
            </a:r>
          </a:p>
          <a:p>
            <a:r>
              <a:rPr lang="en-US" sz="4000">
                <a:cs typeface="Arial"/>
              </a:rPr>
              <a:t>You may make </a:t>
            </a:r>
            <a:r>
              <a:rPr lang="en-US" sz="4000">
                <a:highlight>
                  <a:srgbClr val="000000"/>
                </a:highlight>
                <a:cs typeface="Arial"/>
              </a:rPr>
              <a:t>multiple connections</a:t>
            </a:r>
            <a:r>
              <a:rPr lang="en-US" sz="4000"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79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14711-9421-3A9E-E999-083EC341B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EA997BC-4901-29AC-F977-1C2501F1F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25" y="469573"/>
            <a:ext cx="9592232" cy="961899"/>
          </a:xfrm>
        </p:spPr>
        <p:txBody>
          <a:bodyPr/>
          <a:lstStyle/>
          <a:p>
            <a:r>
              <a:rPr lang="en-US" dirty="0"/>
              <a:t>Their Reflections -- excerpts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A9FE09-4E0B-C5B3-EBD2-F761C94817AB}"/>
              </a:ext>
            </a:extLst>
          </p:cNvPr>
          <p:cNvSpPr txBox="1"/>
          <p:nvPr/>
        </p:nvSpPr>
        <p:spPr>
          <a:xfrm>
            <a:off x="493423" y="1007828"/>
            <a:ext cx="11428674" cy="59708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This class proves to myself how far I have come from the kid that struggled to care about himself.</a:t>
            </a:r>
          </a:p>
          <a:p>
            <a:endParaRPr lang="en-US" sz="2800" dirty="0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I have a step daughter that I want to make proud and she is studying to be a nurse. She will take Biology and I want to share the experience.</a:t>
            </a:r>
          </a:p>
          <a:p>
            <a:endParaRPr lang="en-US" sz="2800" dirty="0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This class allows me to become the first person in my family to obtain a college degree.</a:t>
            </a:r>
          </a:p>
          <a:p>
            <a:endParaRPr lang="en-US" sz="2800" dirty="0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cs typeface="Arial"/>
              </a:rPr>
              <a:t>By being here and doing the work I am showing myself that I am capable of learning new things.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287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8460F-45F2-8640-DD3D-241E4075D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D138E-028F-C7CB-7521-D1C4FAB5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68" y="998740"/>
            <a:ext cx="6646256" cy="961899"/>
          </a:xfrm>
        </p:spPr>
        <p:txBody>
          <a:bodyPr/>
          <a:lstStyle/>
          <a:p>
            <a:r>
              <a:rPr lang="en-US" sz="4800"/>
              <a:t>Discussion 2 </a:t>
            </a:r>
            <a:r>
              <a:rPr lang="en-US" sz="4800">
                <a:highlight>
                  <a:srgbClr val="000000"/>
                </a:highlight>
              </a:rPr>
              <a:t>ONLINE</a:t>
            </a:r>
          </a:p>
        </p:txBody>
      </p:sp>
      <p:pic>
        <p:nvPicPr>
          <p:cNvPr id="12" name="Picture Placeholder 11" descr="Badge with checkmark">
            <a:extLst>
              <a:ext uri="{FF2B5EF4-FFF2-40B4-BE49-F238E27FC236}">
                <a16:creationId xmlns:a16="http://schemas.microsoft.com/office/drawing/2014/main" id="{07A31999-F9EB-DE93-0E94-A4D972DA49D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4AA9-8936-A0BF-EDF5-242514AE09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5962" y="2476500"/>
            <a:ext cx="4927601" cy="6858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800">
                <a:cs typeface="Arial"/>
              </a:rPr>
              <a:t>Whether the class is online, hybrid, virtual, on-ground</a:t>
            </a:r>
            <a:endParaRPr lang="en-US"/>
          </a:p>
          <a:p>
            <a:endParaRPr lang="en-US"/>
          </a:p>
        </p:txBody>
      </p:sp>
      <p:pic>
        <p:nvPicPr>
          <p:cNvPr id="16" name="Picture Placeholder 15" descr="Badge with checkmark">
            <a:extLst>
              <a:ext uri="{FF2B5EF4-FFF2-40B4-BE49-F238E27FC236}">
                <a16:creationId xmlns:a16="http://schemas.microsoft.com/office/drawing/2014/main" id="{D9C6B5F0-DE92-A145-1B0C-6F6EC77316CB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CEC6E8-E1C2-8831-A832-69BC5F747F0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55962" y="3484562"/>
            <a:ext cx="4836161" cy="6858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800">
                <a:cs typeface="Arial"/>
              </a:rPr>
              <a:t>Experience with online discussions</a:t>
            </a:r>
            <a:endParaRPr lang="en-US" sz="2800"/>
          </a:p>
          <a:p>
            <a:endParaRPr lang="en-US"/>
          </a:p>
          <a:p>
            <a:endParaRPr lang="en-US"/>
          </a:p>
        </p:txBody>
      </p:sp>
      <p:pic>
        <p:nvPicPr>
          <p:cNvPr id="24" name="Picture Placeholder 23" descr="Badge with checkmark">
            <a:extLst>
              <a:ext uri="{FF2B5EF4-FFF2-40B4-BE49-F238E27FC236}">
                <a16:creationId xmlns:a16="http://schemas.microsoft.com/office/drawing/2014/main" id="{5A53B57E-0B19-B9D9-D75B-FA63409939B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F40A40-3DC3-F9FF-6CC0-DAA4A88329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55962" y="4492625"/>
            <a:ext cx="4876801" cy="6858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800">
                <a:cs typeface="Arial"/>
              </a:rPr>
              <a:t>First online discussion – Introduction Discussion (something many classes have already)</a:t>
            </a:r>
            <a:endParaRPr lang="en-US" sz="2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C0E47-575B-781C-C4E7-2228B6210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3F179C-ECFD-71A7-BDD8-457DB180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Prompt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861E3-DE30-383A-0A59-3CA65FEED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580" y="1535596"/>
            <a:ext cx="7635241" cy="153416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3600" b="1">
                <a:latin typeface="Arial"/>
                <a:ea typeface="Calibri"/>
                <a:cs typeface="Arial"/>
              </a:rPr>
              <a:t>Pick two </a:t>
            </a:r>
            <a:r>
              <a:rPr lang="en-US" sz="3600" b="1">
                <a:highlight>
                  <a:srgbClr val="000000"/>
                </a:highlight>
                <a:latin typeface="Arial"/>
                <a:ea typeface="Calibri"/>
                <a:cs typeface="Arial"/>
              </a:rPr>
              <a:t>career readiness competencies</a:t>
            </a:r>
            <a:r>
              <a:rPr lang="en-US" sz="3600" b="1">
                <a:latin typeface="Arial"/>
                <a:ea typeface="Calibri"/>
                <a:cs typeface="Arial"/>
              </a:rPr>
              <a:t> you think will be most important to your academic and career success and explain why you picked each one. Be specific and personal.</a:t>
            </a:r>
          </a:p>
          <a:p>
            <a:endParaRPr lang="en-US" sz="4000">
              <a:cs typeface="Arial"/>
            </a:endParaRPr>
          </a:p>
          <a:p>
            <a:endParaRPr lang="en-US" sz="3200" b="1">
              <a:solidFill>
                <a:srgbClr val="173767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920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5A7019F-FB8F-0842-186B-1C366F52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81" y="489451"/>
            <a:ext cx="9334552" cy="961899"/>
          </a:xfrm>
        </p:spPr>
        <p:txBody>
          <a:bodyPr/>
          <a:lstStyle/>
          <a:p>
            <a:r>
              <a:rPr lang="en-US" sz="4400"/>
              <a:t>First Year Experience Class @ Nashville State</a:t>
            </a:r>
            <a:br>
              <a:rPr lang="en-US" sz="4400">
                <a:highlight>
                  <a:srgbClr val="FFFF00"/>
                </a:highlight>
              </a:rPr>
            </a:br>
            <a:endParaRPr lang="en-US" sz="440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102CA83-298E-8FDB-DC0A-C758EAB16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0781" y="3293718"/>
            <a:ext cx="3459526" cy="113747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C4FD34B9-CCC1-8A06-4D57-C517B69BC42A}"/>
              </a:ext>
            </a:extLst>
          </p:cNvPr>
          <p:cNvSpPr txBox="1">
            <a:spLocks/>
          </p:cNvSpPr>
          <p:nvPr/>
        </p:nvSpPr>
        <p:spPr>
          <a:xfrm>
            <a:off x="960781" y="1978112"/>
            <a:ext cx="9334552" cy="513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4400">
                <a:solidFill>
                  <a:srgbClr val="D4DDFE"/>
                </a:solidFill>
              </a:rPr>
              <a:t>Academic and Career Pathway Planning Focus</a:t>
            </a:r>
            <a:br>
              <a:rPr lang="en-US" sz="4400">
                <a:highlight>
                  <a:srgbClr val="FFFF00"/>
                </a:highlight>
              </a:rPr>
            </a:br>
            <a:endParaRPr lang="en-US" sz="4400">
              <a:solidFill>
                <a:srgbClr val="D4DDF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34677C-A41B-61EB-3161-716A0EC3C37E}"/>
              </a:ext>
            </a:extLst>
          </p:cNvPr>
          <p:cNvSpPr txBox="1">
            <a:spLocks/>
          </p:cNvSpPr>
          <p:nvPr/>
        </p:nvSpPr>
        <p:spPr>
          <a:xfrm>
            <a:off x="4416193" y="3618471"/>
            <a:ext cx="7219304" cy="9331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4400">
                <a:highlight>
                  <a:srgbClr val="000000"/>
                </a:highlight>
              </a:rPr>
              <a:t>Value of my Pathway</a:t>
            </a:r>
          </a:p>
          <a:p>
            <a:pPr marL="571500" indent="-571500">
              <a:buFont typeface="Arial"/>
              <a:buChar char="•"/>
            </a:pPr>
            <a:endParaRPr lang="en-US" sz="4400"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6DCD95-799D-98E9-8A5A-DC837F713546}"/>
              </a:ext>
            </a:extLst>
          </p:cNvPr>
          <p:cNvSpPr txBox="1"/>
          <p:nvPr/>
        </p:nvSpPr>
        <p:spPr>
          <a:xfrm>
            <a:off x="5160308" y="4297456"/>
            <a:ext cx="6071944" cy="13111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,Sans-Serif"/>
              <a:buChar char="•"/>
            </a:pPr>
            <a:r>
              <a:rPr lang="en-US" sz="4400" b="1">
                <a:solidFill>
                  <a:srgbClr val="D4DDFE"/>
                </a:solidFill>
                <a:cs typeface="Arial"/>
              </a:rPr>
              <a:t>Degree/Major Value</a:t>
            </a:r>
            <a:endParaRPr lang="en-US" sz="4400">
              <a:solidFill>
                <a:srgbClr val="D4DDFE"/>
              </a:solidFill>
              <a:cs typeface="Arial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buFont typeface="Arial,Sans-Serif"/>
              <a:buChar char="•"/>
            </a:pPr>
            <a:r>
              <a:rPr lang="en-US" sz="4400" b="1">
                <a:solidFill>
                  <a:srgbClr val="D4DDFE"/>
                </a:solidFill>
                <a:cs typeface="Arial"/>
              </a:rPr>
              <a:t>Classes Value</a:t>
            </a:r>
            <a:endParaRPr lang="en-US" sz="4400">
              <a:solidFill>
                <a:srgbClr val="D4DDF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630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5C89B-4E85-BDBD-5E62-870050A7A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of a pdf that shows career competencies and their definitions">
            <a:extLst>
              <a:ext uri="{FF2B5EF4-FFF2-40B4-BE49-F238E27FC236}">
                <a16:creationId xmlns:a16="http://schemas.microsoft.com/office/drawing/2014/main" id="{302EFC3B-5CAC-A6AB-EB27-0F672AAE2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36" y="386080"/>
            <a:ext cx="4705329" cy="61976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034DF91-EA19-B296-9269-65BC55CCAE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6888" y="620713"/>
            <a:ext cx="6000750" cy="15351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Career Competencies – National Association of Colleges and Employers (NACE)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How you can practice  them @ Nashville State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Calibri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§"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Student Success Center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§"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Career Services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173767"/>
              </a:solidFill>
              <a:effectLst/>
              <a:uLnTx/>
              <a:uFillTx/>
              <a:latin typeface="Corbe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4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474DA-6954-F976-32DC-5FCBE236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713413"/>
            <a:ext cx="7623732" cy="961899"/>
          </a:xfrm>
        </p:spPr>
        <p:txBody>
          <a:bodyPr/>
          <a:lstStyle/>
          <a:p>
            <a:r>
              <a:rPr lang="en-US"/>
              <a:t>Career Competencies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2EE5C-1C1D-2311-9C04-2C5CBF22CE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6443" y="2132013"/>
            <a:ext cx="4432297" cy="554038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Char char="•"/>
            </a:pPr>
            <a:r>
              <a:rPr lang="en-US" sz="2800" dirty="0">
                <a:latin typeface="Arial Black"/>
              </a:rPr>
              <a:t>Critical Thinking &amp; Problem Solving</a:t>
            </a:r>
            <a:endParaRPr lang="en-US" sz="2800" dirty="0"/>
          </a:p>
          <a:p>
            <a:pPr marL="457200" indent="-457200">
              <a:buChar char="•"/>
            </a:pPr>
            <a:r>
              <a:rPr lang="en-US" sz="2800" dirty="0">
                <a:latin typeface="Arial Black"/>
              </a:rPr>
              <a:t>Communication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 Black"/>
              </a:rPr>
              <a:t>Teamwork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 Black"/>
              </a:rPr>
              <a:t>Technology -- use   it effectively</a:t>
            </a:r>
          </a:p>
          <a:p>
            <a:endParaRPr lang="en-US" sz="2800"/>
          </a:p>
          <a:p>
            <a:pPr marL="457200" indent="-457200">
              <a:buChar char="•"/>
            </a:pPr>
            <a:endParaRPr lang="en-US" sz="280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16CEAD7-E01A-5F38-0C4C-E42E2DC14255}"/>
              </a:ext>
            </a:extLst>
          </p:cNvPr>
          <p:cNvSpPr txBox="1">
            <a:spLocks/>
          </p:cNvSpPr>
          <p:nvPr/>
        </p:nvSpPr>
        <p:spPr>
          <a:xfrm>
            <a:off x="5152669" y="2254817"/>
            <a:ext cx="6405380" cy="5540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Black"/>
              </a:rPr>
              <a:t>Leadership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Black"/>
              </a:rPr>
              <a:t>Professionalism &amp; Work Ethic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Black"/>
              </a:rPr>
              <a:t>Career Development &amp;      Self-improvement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 Black"/>
              </a:rPr>
              <a:t>Global &amp; Intercultural Fluency</a:t>
            </a:r>
            <a:endParaRPr lang="en-US" sz="2800" dirty="0"/>
          </a:p>
          <a:p>
            <a:pPr marL="457200" indent="-457200">
              <a:buChar char="•"/>
            </a:pPr>
            <a:endParaRPr lang="en-US" sz="280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C435D16-4E80-53AD-F448-D8415D0036A3}"/>
              </a:ext>
            </a:extLst>
          </p:cNvPr>
          <p:cNvSpPr txBox="1">
            <a:spLocks/>
          </p:cNvSpPr>
          <p:nvPr/>
        </p:nvSpPr>
        <p:spPr>
          <a:xfrm>
            <a:off x="726443" y="5261293"/>
            <a:ext cx="6285227" cy="5540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highlight>
                  <a:srgbClr val="000000"/>
                </a:highlight>
                <a:latin typeface="Arial Black"/>
              </a:rPr>
              <a:t>Which one is most important to your career? And why? (if time)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79576F-F84A-1096-A9CC-C85FAB08B973}"/>
              </a:ext>
            </a:extLst>
          </p:cNvPr>
          <p:cNvSpPr txBox="1">
            <a:spLocks/>
          </p:cNvSpPr>
          <p:nvPr/>
        </p:nvSpPr>
        <p:spPr>
          <a:xfrm>
            <a:off x="5156203" y="1491933"/>
            <a:ext cx="4944107" cy="5540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highlight>
                  <a:srgbClr val="000000"/>
                </a:highlight>
                <a:latin typeface="Arial Black"/>
              </a:rPr>
              <a:t>You can change </a:t>
            </a:r>
            <a:endParaRPr lang="en-US"/>
          </a:p>
          <a:p>
            <a:pPr algn="r"/>
            <a:r>
              <a:rPr lang="en-US" sz="2800">
                <a:highlight>
                  <a:srgbClr val="000000"/>
                </a:highlight>
                <a:latin typeface="Arial Black"/>
              </a:rPr>
              <a:t>this list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2B68F9-21B7-FC03-5152-FADB5C317FDA}"/>
              </a:ext>
            </a:extLst>
          </p:cNvPr>
          <p:cNvSpPr txBox="1">
            <a:spLocks/>
          </p:cNvSpPr>
          <p:nvPr/>
        </p:nvSpPr>
        <p:spPr>
          <a:xfrm>
            <a:off x="811185" y="1444933"/>
            <a:ext cx="5571412" cy="6367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>
                <a:highlight>
                  <a:srgbClr val="000000"/>
                </a:highlight>
              </a:rPr>
              <a:t>Think Pair Share</a:t>
            </a:r>
          </a:p>
        </p:txBody>
      </p:sp>
    </p:spTree>
    <p:extLst>
      <p:ext uri="{BB962C8B-B14F-4D97-AF65-F5344CB8AC3E}">
        <p14:creationId xmlns:p14="http://schemas.microsoft.com/office/powerpoint/2010/main" val="32387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DEF93-E988-584E-03CD-A82231897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7EAD1D-EE6D-D6A9-6F64-BD8CBC7A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Think Pair Share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6A86006-1CA2-C979-0329-23D291825C56}"/>
              </a:ext>
            </a:extLst>
          </p:cNvPr>
          <p:cNvSpPr txBox="1">
            <a:spLocks/>
          </p:cNvSpPr>
          <p:nvPr/>
        </p:nvSpPr>
        <p:spPr>
          <a:xfrm>
            <a:off x="815340" y="1390226"/>
            <a:ext cx="7898555" cy="15341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Explain how you can develop a career readiness competency as a student in this class. Be specific and personal.</a:t>
            </a:r>
            <a:endParaRPr lang="en-US" sz="3600" b="1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82E3E34-DE9F-C5DC-B955-C91C0B928035}"/>
              </a:ext>
            </a:extLst>
          </p:cNvPr>
          <p:cNvSpPr txBox="1">
            <a:spLocks/>
          </p:cNvSpPr>
          <p:nvPr/>
        </p:nvSpPr>
        <p:spPr>
          <a:xfrm>
            <a:off x="751840" y="3930226"/>
            <a:ext cx="9242638" cy="15341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Explain how you can develop a career readiness competency at </a:t>
            </a:r>
            <a:r>
              <a:rPr lang="en-US" sz="4000" b="1">
                <a:solidFill>
                  <a:schemeClr val="bg1"/>
                </a:solidFill>
                <a:highlight>
                  <a:srgbClr val="000000"/>
                </a:highlight>
                <a:latin typeface="Arial"/>
                <a:ea typeface="Calibri"/>
                <a:cs typeface="Arial"/>
              </a:rPr>
              <a:t>Meauxmentum Summit</a:t>
            </a:r>
            <a:r>
              <a:rPr lang="en-US" sz="3600" b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. Be personal and specific.</a:t>
            </a:r>
            <a:endParaRPr lang="en-US" sz="3600" b="1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3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B5090-EE15-DFB1-9BA2-B8708BBD6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736DFA4-E062-2C66-7504-6EAC1731A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25" y="469573"/>
            <a:ext cx="9592232" cy="961899"/>
          </a:xfrm>
        </p:spPr>
        <p:txBody>
          <a:bodyPr/>
          <a:lstStyle/>
          <a:p>
            <a:r>
              <a:rPr lang="en-US"/>
              <a:t>Their posts – short examples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70E54-B6BB-37C7-4863-A858594DAC90}"/>
              </a:ext>
            </a:extLst>
          </p:cNvPr>
          <p:cNvSpPr txBox="1"/>
          <p:nvPr/>
        </p:nvSpPr>
        <p:spPr>
          <a:xfrm>
            <a:off x="493423" y="1007828"/>
            <a:ext cx="11428674" cy="59708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ea typeface="+mn-lt"/>
                <a:cs typeface="+mn-lt"/>
              </a:rPr>
              <a:t>Working in the healthcare field it is very important to be able to take constructive criticism to grow and be better for the people you serve.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800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ea typeface="+mn-lt"/>
                <a:cs typeface="+mn-lt"/>
              </a:rPr>
              <a:t>I do not get to take too many on-campus classes because of being a parent to a young child and working full-time, so I am privileged to be taking this class on campus that will perhaps allow me more experience to work in groups where I can exercise my communication skills by working in teams.</a:t>
            </a:r>
            <a:endParaRPr lang="en-US">
              <a:solidFill>
                <a:schemeClr val="bg1"/>
              </a:solidFill>
              <a:cs typeface="Arial"/>
            </a:endParaRPr>
          </a:p>
          <a:p>
            <a:endParaRPr lang="en-US" sz="2800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ea typeface="+mn-lt"/>
                <a:cs typeface="+mn-lt"/>
              </a:rPr>
              <a:t>Since I am a computer science major often trying to debug programs, biology can cultivate enhanced problem-solving skills in diverse scenarios. Sometimes, all it takes is to look at things from a new angle. </a:t>
            </a:r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192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7AFDE-C601-D419-464C-911929A1B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716299C-B0FB-7C99-261D-79D9BD15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9592232" cy="961899"/>
          </a:xfrm>
        </p:spPr>
        <p:txBody>
          <a:bodyPr/>
          <a:lstStyle/>
          <a:p>
            <a:r>
              <a:rPr lang="en-US"/>
              <a:t>Their replies – short examples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562934-7C18-1A30-39C7-7AB391A03572}"/>
              </a:ext>
            </a:extLst>
          </p:cNvPr>
          <p:cNvSpPr txBox="1"/>
          <p:nvPr/>
        </p:nvSpPr>
        <p:spPr>
          <a:xfrm>
            <a:off x="1178560" y="1457960"/>
            <a:ext cx="9664810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ea typeface="+mn-lt"/>
                <a:cs typeface="+mn-lt"/>
              </a:rPr>
              <a:t>I’m also a Pre Med student here at Nashville State my major is Pre health. I also would like to become a Doctor.</a:t>
            </a:r>
            <a:endParaRPr lang="en-US">
              <a:solidFill>
                <a:schemeClr val="bg1"/>
              </a:solidFill>
              <a:cs typeface="Arial"/>
            </a:endParaRPr>
          </a:p>
          <a:p>
            <a:endParaRPr lang="en-US" sz="2800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ea typeface="+mn-lt"/>
                <a:cs typeface="+mn-lt"/>
              </a:rPr>
              <a:t>I think it is very impressive that you have continued your education after receiving your degree. It is very inspiring that you have chosen to chase after what you want.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800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ea typeface="+mn-lt"/>
                <a:cs typeface="+mn-lt"/>
              </a:rPr>
              <a:t>I admire how you openly admitted some of your weaknesses. I can relate to them, and I know they can be challenging to overcome. 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27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1D7D6-9C79-10FB-DE33-38D132426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B6D233B-625B-1F60-E87A-C5C9DF1E5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9592232" cy="961899"/>
          </a:xfrm>
        </p:spPr>
        <p:txBody>
          <a:bodyPr/>
          <a:lstStyle/>
          <a:p>
            <a:r>
              <a:rPr lang="en-US"/>
              <a:t>My Feedback – short examples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3229C8-1556-88F6-A964-0034890D8A46}"/>
              </a:ext>
            </a:extLst>
          </p:cNvPr>
          <p:cNvSpPr txBox="1"/>
          <p:nvPr/>
        </p:nvSpPr>
        <p:spPr>
          <a:xfrm>
            <a:off x="1473200" y="1579880"/>
            <a:ext cx="8615680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ea typeface="+mn-lt"/>
                <a:cs typeface="+mn-lt"/>
              </a:rPr>
              <a:t>Your replies help students to see that their classmates are supportive and caring. Great skills to have as a future doctor. </a:t>
            </a:r>
            <a:endParaRPr lang="en-US" sz="2800">
              <a:solidFill>
                <a:schemeClr val="bg1"/>
              </a:solidFill>
              <a:cs typeface="Arial"/>
            </a:endParaRPr>
          </a:p>
          <a:p>
            <a:endParaRPr lang="en-US" sz="280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ea typeface="+mn-lt"/>
                <a:cs typeface="+mn-lt"/>
              </a:rPr>
              <a:t>I am glad you selected this class as part of your Computer Science pathway when you had other options.</a:t>
            </a:r>
            <a:endParaRPr lang="en-US" sz="2800">
              <a:solidFill>
                <a:schemeClr val="bg1"/>
              </a:solidFill>
              <a:cs typeface="Arial"/>
            </a:endParaRPr>
          </a:p>
          <a:p>
            <a:endParaRPr lang="en-US" sz="280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chemeClr val="bg1"/>
                </a:solidFill>
                <a:ea typeface="+mn-lt"/>
                <a:cs typeface="+mn-lt"/>
              </a:rPr>
              <a:t>I help guide the student environmental club. I'll keep you posted on our activities. </a:t>
            </a:r>
            <a:endParaRPr lang="en-US" sz="20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20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D7521F2-4A7D-11E6-DEA5-8F494834DF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2518" y="585457"/>
            <a:ext cx="10530386" cy="1401353"/>
          </a:xfrm>
          <a:prstGeom prst="rect">
            <a:avLst/>
          </a:prstGeom>
          <a:noFill/>
          <a:ln>
            <a:solidFill>
              <a:schemeClr val="tx1"/>
            </a:solidFill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100" normalizeH="0" baseline="0" noProof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LnTx/>
                <a:uFillTx/>
                <a:latin typeface="+mj-lt"/>
                <a:ea typeface="+mj-ea"/>
                <a:cs typeface="Arial Black" panose="020B0604020202020204" pitchFamily="34" charset="0"/>
              </a:rPr>
              <a:t>Direction</a:t>
            </a:r>
            <a:r>
              <a:rPr kumimoji="0" lang="en-US" sz="5400" b="1" i="0" u="none" strike="noStrike" kern="1200" cap="none" spc="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 Black" panose="020B0604020202020204" pitchFamily="34" charset="0"/>
              </a:rPr>
              <a:t> via </a:t>
            </a:r>
            <a:r>
              <a:rPr kumimoji="0" lang="en-US" sz="5400" b="1" i="0" u="none" strike="noStrike" kern="1200" cap="none" spc="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Arial Black" panose="020B0604020202020204" pitchFamily="34" charset="0"/>
              </a:rPr>
              <a:t>Discussion</a:t>
            </a:r>
            <a:r>
              <a:rPr kumimoji="0" lang="en-US" sz="5400" b="1" i="0" u="none" strike="noStrike" kern="1200" cap="none" spc="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 Black" panose="020B0604020202020204" pitchFamily="34" charset="0"/>
              </a:rPr>
              <a:t> and Reflection</a:t>
            </a:r>
          </a:p>
        </p:txBody>
      </p:sp>
      <p:pic>
        <p:nvPicPr>
          <p:cNvPr id="11" name="Picture 10" descr="Image of a phone showing a map in a GPS app.">
            <a:extLst>
              <a:ext uri="{FF2B5EF4-FFF2-40B4-BE49-F238E27FC236}">
                <a16:creationId xmlns:a16="http://schemas.microsoft.com/office/drawing/2014/main" id="{A8EFA2A6-F0BE-7D31-6217-535A841F3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" y="2342386"/>
            <a:ext cx="4251084" cy="4218675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292F3E0A-631C-9071-53E9-CD17BDA8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7477" y="2989765"/>
            <a:ext cx="1083779" cy="769176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highlight>
                <a:srgbClr val="000000"/>
              </a:highlight>
              <a:cs typeface="Arial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E6BDDB8-EED1-F4D0-A9D4-771D3EA3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0373" y="3846168"/>
            <a:ext cx="1073197" cy="494009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highlight>
                <a:srgbClr val="000000"/>
              </a:highlight>
              <a:cs typeface="Arial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5009217-C37D-4379-4479-8A476C07A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0190" y="4489210"/>
            <a:ext cx="925030" cy="356426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highlight>
                <a:srgbClr val="000000"/>
              </a:highlight>
              <a:cs typeface="Arial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80FABD0-AD88-15C5-A8E3-BBCD89514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30637" y="4902384"/>
            <a:ext cx="967363" cy="271760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highlight>
                <a:srgbClr val="000000"/>
              </a:highlight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6581DA-DE96-DF7A-B92E-F2507CCEB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07819" y="3246120"/>
            <a:ext cx="321056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3600">
                <a:solidFill>
                  <a:srgbClr val="FFFF00"/>
                </a:solidFill>
                <a:highlight>
                  <a:srgbClr val="000000"/>
                </a:highlight>
                <a:latin typeface="Arial Black"/>
                <a:cs typeface="Arial"/>
              </a:rPr>
              <a:t>Pathway </a:t>
            </a:r>
            <a:endParaRPr lang="en-US" sz="3600">
              <a:solidFill>
                <a:srgbClr val="FFFF00"/>
              </a:solidFill>
              <a:latin typeface="Arial"/>
              <a:cs typeface="Arial"/>
            </a:endParaRPr>
          </a:p>
          <a:p>
            <a:pPr algn="r"/>
            <a:r>
              <a:rPr lang="en-US" sz="3600">
                <a:solidFill>
                  <a:srgbClr val="FFFF00"/>
                </a:solidFill>
                <a:highlight>
                  <a:srgbClr val="000000"/>
                </a:highlight>
                <a:latin typeface="Arial Black"/>
                <a:cs typeface="Arial"/>
              </a:rPr>
              <a:t>GPS</a:t>
            </a:r>
            <a:endParaRPr lang="en-US" sz="3600">
              <a:solidFill>
                <a:srgbClr val="FFFF00"/>
              </a:solidFill>
              <a:cs typeface="Arial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3B7AA3B-1824-AD80-01CA-B0961479967F}"/>
              </a:ext>
            </a:extLst>
          </p:cNvPr>
          <p:cNvSpPr txBox="1">
            <a:spLocks/>
          </p:cNvSpPr>
          <p:nvPr/>
        </p:nvSpPr>
        <p:spPr>
          <a:xfrm>
            <a:off x="5033155" y="3432730"/>
            <a:ext cx="5922815" cy="1821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  <a:highlight>
                  <a:srgbClr val="000000"/>
                </a:highlight>
                <a:latin typeface="Arial"/>
                <a:cs typeface="Arial"/>
              </a:rPr>
              <a:t>G</a:t>
            </a:r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rowth </a:t>
            </a:r>
            <a:endParaRPr lang="en-US" sz="32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– </a:t>
            </a: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My pathway helps me grow</a:t>
            </a:r>
            <a:endParaRPr lang="en-US" sz="2400" b="1">
              <a:solidFill>
                <a:schemeClr val="bg1"/>
              </a:solidFill>
              <a:highlight>
                <a:srgbClr val="000000"/>
              </a:highlight>
              <a:latin typeface="Arial"/>
              <a:cs typeface="Arial"/>
            </a:endParaRPr>
          </a:p>
          <a:p>
            <a:r>
              <a:rPr lang="en-US" sz="3200" b="1">
                <a:solidFill>
                  <a:schemeClr val="bg1"/>
                </a:solidFill>
                <a:highlight>
                  <a:srgbClr val="000000"/>
                </a:highlight>
                <a:latin typeface="Arial"/>
                <a:cs typeface="Arial"/>
              </a:rPr>
              <a:t>P</a:t>
            </a:r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urpose </a:t>
            </a:r>
            <a:endParaRPr lang="en-US" sz="32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– </a:t>
            </a: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My pathway reflects my purpose</a:t>
            </a:r>
            <a:endParaRPr lang="en-US" sz="2400">
              <a:solidFill>
                <a:schemeClr val="bg1"/>
              </a:solidFill>
              <a:highlight>
                <a:srgbClr val="000000"/>
              </a:highlight>
              <a:latin typeface="Arial"/>
              <a:cs typeface="Arial"/>
            </a:endParaRPr>
          </a:p>
          <a:p>
            <a:r>
              <a:rPr lang="en-US" sz="3200" b="1">
                <a:solidFill>
                  <a:schemeClr val="bg1"/>
                </a:solidFill>
                <a:highlight>
                  <a:srgbClr val="000000"/>
                </a:highlight>
                <a:latin typeface="Arial"/>
                <a:cs typeface="Arial"/>
              </a:rPr>
              <a:t>S</a:t>
            </a:r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ense of Belonging</a:t>
            </a:r>
            <a:endParaRPr lang="en-US" sz="32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 – </a:t>
            </a: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I belong on this pathway</a:t>
            </a:r>
            <a:endParaRPr lang="en-US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138E48-033F-9221-F8D1-CA78A7A7AED7}"/>
              </a:ext>
            </a:extLst>
          </p:cNvPr>
          <p:cNvSpPr txBox="1">
            <a:spLocks/>
          </p:cNvSpPr>
          <p:nvPr/>
        </p:nvSpPr>
        <p:spPr>
          <a:xfrm>
            <a:off x="3448274" y="5606286"/>
            <a:ext cx="8251361" cy="118356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5400">
                <a:highlight>
                  <a:srgbClr val="000000"/>
                </a:highlight>
              </a:rPr>
              <a:t>Value of My Pathway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8A1E6-DC2A-1B1F-15AF-A6071E924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853D1BF-D8BC-862A-19B7-56E8EC4EF7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2518" y="585457"/>
            <a:ext cx="10530386" cy="1401353"/>
          </a:xfrm>
          <a:prstGeom prst="rect">
            <a:avLst/>
          </a:prstGeom>
          <a:noFill/>
          <a:ln>
            <a:solidFill>
              <a:schemeClr val="tx1"/>
            </a:solidFill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>
              <a:defRPr/>
            </a:pPr>
            <a:r>
              <a:rPr lang="en-US" sz="5400">
                <a:highlight>
                  <a:srgbClr val="000000"/>
                </a:highlight>
              </a:rPr>
              <a:t>Pathway Growth Ideas</a:t>
            </a:r>
            <a:br>
              <a:rPr lang="en-US" sz="5400">
                <a:highlight>
                  <a:srgbClr val="000000"/>
                </a:highlight>
              </a:rPr>
            </a:br>
            <a:r>
              <a:rPr lang="en-US">
                <a:latin typeface="Arial"/>
              </a:rPr>
              <a:t>My pathway helps me grow</a:t>
            </a:r>
          </a:p>
        </p:txBody>
      </p:sp>
      <p:grpSp>
        <p:nvGrpSpPr>
          <p:cNvPr id="2" name="Group 1" descr="A photo of a phone with a GPS app open ">
            <a:extLst>
              <a:ext uri="{FF2B5EF4-FFF2-40B4-BE49-F238E27FC236}">
                <a16:creationId xmlns:a16="http://schemas.microsoft.com/office/drawing/2014/main" id="{D55AA132-D1EC-6C8E-0E13-EB10DB8980A8}"/>
              </a:ext>
            </a:extLst>
          </p:cNvPr>
          <p:cNvGrpSpPr/>
          <p:nvPr/>
        </p:nvGrpSpPr>
        <p:grpSpPr>
          <a:xfrm>
            <a:off x="3218180" y="2240786"/>
            <a:ext cx="4343399" cy="4218675"/>
            <a:chOff x="474980" y="2342386"/>
            <a:chExt cx="4343399" cy="4218675"/>
          </a:xfrm>
        </p:grpSpPr>
        <p:pic>
          <p:nvPicPr>
            <p:cNvPr id="11" name="Picture 10" descr="Image of a phone showing a map in a GPS app.open showing the start and finish with the words &quot;Pathway GPS&quot;">
              <a:extLst>
                <a:ext uri="{FF2B5EF4-FFF2-40B4-BE49-F238E27FC236}">
                  <a16:creationId xmlns:a16="http://schemas.microsoft.com/office/drawing/2014/main" id="{157F8F09-B0B5-6794-20BC-1055FF706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980" y="2342386"/>
              <a:ext cx="4251084" cy="4218675"/>
            </a:xfrm>
            <a:prstGeom prst="rect">
              <a:avLst/>
            </a:prstGeom>
          </p:spPr>
        </p:pic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8F836062-985F-CDEC-7B9A-D28FD4765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77477" y="2989765"/>
              <a:ext cx="1083779" cy="769176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highlight>
                  <a:srgbClr val="000000"/>
                </a:highlight>
                <a:cs typeface="Arial"/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83BA70AD-C681-24E4-E459-BA141EF40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0373" y="3846168"/>
              <a:ext cx="1073197" cy="494009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highlight>
                  <a:srgbClr val="000000"/>
                </a:highlight>
                <a:cs typeface="Arial"/>
              </a:endParaRP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4AC4AADF-75E0-F15A-F237-F724A177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20190" y="4489210"/>
              <a:ext cx="925030" cy="356426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highlight>
                  <a:srgbClr val="000000"/>
                </a:highlight>
                <a:cs typeface="Arial"/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F5F244BA-B804-49EB-2C8A-EB454368D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30637" y="4902384"/>
              <a:ext cx="967363" cy="271760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highlight>
                  <a:srgbClr val="000000"/>
                </a:highlight>
                <a:cs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D6E10F-B00F-B961-6709-C50B3C83F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607819" y="3246120"/>
              <a:ext cx="3210560" cy="120032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3600">
                  <a:solidFill>
                    <a:srgbClr val="FFFF00"/>
                  </a:solidFill>
                  <a:highlight>
                    <a:srgbClr val="000000"/>
                  </a:highlight>
                  <a:latin typeface="Arial Black"/>
                  <a:cs typeface="Arial"/>
                </a:rPr>
                <a:t>Pathway </a:t>
              </a:r>
              <a:endParaRPr lang="en-US" sz="3600">
                <a:solidFill>
                  <a:srgbClr val="FFFF00"/>
                </a:solidFill>
                <a:latin typeface="Arial"/>
                <a:cs typeface="Arial"/>
              </a:endParaRPr>
            </a:p>
            <a:p>
              <a:pPr algn="r"/>
              <a:r>
                <a:rPr lang="en-US" sz="3600">
                  <a:solidFill>
                    <a:srgbClr val="FFFF00"/>
                  </a:solidFill>
                  <a:highlight>
                    <a:srgbClr val="000000"/>
                  </a:highlight>
                  <a:latin typeface="Arial Black"/>
                  <a:cs typeface="Arial"/>
                </a:rPr>
                <a:t>GPS</a:t>
              </a:r>
              <a:endParaRPr lang="en-US" sz="3600">
                <a:solidFill>
                  <a:srgbClr val="FFFF0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23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61363-9709-B667-13CC-30B5E3E96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D668970-E3BF-B011-D253-4FED2AE4A9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2518" y="585457"/>
            <a:ext cx="10530386" cy="1401353"/>
          </a:xfrm>
          <a:prstGeom prst="rect">
            <a:avLst/>
          </a:prstGeom>
          <a:noFill/>
          <a:ln>
            <a:solidFill>
              <a:schemeClr val="tx1"/>
            </a:solidFill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>
              <a:defRPr/>
            </a:pPr>
            <a:r>
              <a:rPr lang="en-US" sz="5400">
                <a:highlight>
                  <a:srgbClr val="000000"/>
                </a:highlight>
              </a:rPr>
              <a:t>Pathway Purpose Ideas</a:t>
            </a:r>
            <a:br>
              <a:rPr lang="en-US" sz="5400">
                <a:highlight>
                  <a:srgbClr val="000000"/>
                </a:highlight>
              </a:rPr>
            </a:br>
            <a:r>
              <a:rPr lang="en-US">
                <a:latin typeface="Arial"/>
              </a:rPr>
              <a:t>My pathway reflects my purpose</a:t>
            </a:r>
          </a:p>
        </p:txBody>
      </p:sp>
      <p:grpSp>
        <p:nvGrpSpPr>
          <p:cNvPr id="2" name="Group 1" descr="Image of a phone showing a map in a GPS app.open showing the start and finish with the words &quot;Pathway GPS&quot;">
            <a:extLst>
              <a:ext uri="{FF2B5EF4-FFF2-40B4-BE49-F238E27FC236}">
                <a16:creationId xmlns:a16="http://schemas.microsoft.com/office/drawing/2014/main" id="{462F09B8-5FD9-CEF7-AD33-63D5358DE1CA}"/>
              </a:ext>
            </a:extLst>
          </p:cNvPr>
          <p:cNvGrpSpPr/>
          <p:nvPr/>
        </p:nvGrpSpPr>
        <p:grpSpPr>
          <a:xfrm>
            <a:off x="3218180" y="2240786"/>
            <a:ext cx="4343399" cy="4218675"/>
            <a:chOff x="474980" y="2342386"/>
            <a:chExt cx="4343399" cy="4218675"/>
          </a:xfrm>
        </p:grpSpPr>
        <p:pic>
          <p:nvPicPr>
            <p:cNvPr id="11" name="Picture 10" descr="Image of a phone showing a map in a GPS app.open showing the start and finish with the words &quot;Pathway GPS&quot;">
              <a:extLst>
                <a:ext uri="{FF2B5EF4-FFF2-40B4-BE49-F238E27FC236}">
                  <a16:creationId xmlns:a16="http://schemas.microsoft.com/office/drawing/2014/main" id="{8CD4DC57-DAC2-00B5-A6C0-CCB05F858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980" y="2342386"/>
              <a:ext cx="4251084" cy="4218675"/>
            </a:xfrm>
            <a:prstGeom prst="rect">
              <a:avLst/>
            </a:prstGeom>
          </p:spPr>
        </p:pic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5FDF5A3C-606C-08BF-1A0B-C275CF56F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77477" y="2989765"/>
              <a:ext cx="1083779" cy="769176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highlight>
                  <a:srgbClr val="000000"/>
                </a:highlight>
                <a:cs typeface="Arial"/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857CA304-A596-5367-F4DC-F0FA0F71E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0373" y="3846168"/>
              <a:ext cx="1073197" cy="494009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highlight>
                  <a:srgbClr val="000000"/>
                </a:highlight>
                <a:cs typeface="Arial"/>
              </a:endParaRP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49524785-F020-9F41-BE13-F70EE6C51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20190" y="4489210"/>
              <a:ext cx="925030" cy="356426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highlight>
                  <a:srgbClr val="000000"/>
                </a:highlight>
                <a:cs typeface="Arial"/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D2DD414F-A588-4460-2E9D-A2BFD8AFF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30637" y="4902384"/>
              <a:ext cx="967363" cy="271760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highlight>
                  <a:srgbClr val="000000"/>
                </a:highlight>
                <a:cs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9DD350-A0A4-A153-5CCD-7A3C36E60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607819" y="3246120"/>
              <a:ext cx="3210560" cy="120032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3600">
                  <a:solidFill>
                    <a:srgbClr val="FFFF00"/>
                  </a:solidFill>
                  <a:highlight>
                    <a:srgbClr val="000000"/>
                  </a:highlight>
                  <a:latin typeface="Arial Black"/>
                  <a:cs typeface="Arial"/>
                </a:rPr>
                <a:t>Pathway </a:t>
              </a:r>
              <a:endParaRPr lang="en-US" sz="3600">
                <a:solidFill>
                  <a:srgbClr val="FFFF00"/>
                </a:solidFill>
                <a:latin typeface="Arial"/>
                <a:cs typeface="Arial"/>
              </a:endParaRPr>
            </a:p>
            <a:p>
              <a:pPr algn="r"/>
              <a:r>
                <a:rPr lang="en-US" sz="3600">
                  <a:solidFill>
                    <a:srgbClr val="FFFF00"/>
                  </a:solidFill>
                  <a:highlight>
                    <a:srgbClr val="000000"/>
                  </a:highlight>
                  <a:latin typeface="Arial Black"/>
                  <a:cs typeface="Arial"/>
                </a:rPr>
                <a:t>GPS</a:t>
              </a:r>
              <a:endParaRPr lang="en-US" sz="3600">
                <a:solidFill>
                  <a:srgbClr val="FFFF0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2A890-66FA-D0AA-D6AB-023FC934A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4EC086B-25D2-9006-9803-7FC3C45E5C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2518" y="585457"/>
            <a:ext cx="10530386" cy="1401353"/>
          </a:xfrm>
          <a:prstGeom prst="rect">
            <a:avLst/>
          </a:prstGeom>
          <a:noFill/>
          <a:ln>
            <a:solidFill>
              <a:schemeClr val="tx1"/>
            </a:solidFill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>
              <a:defRPr/>
            </a:pPr>
            <a:r>
              <a:rPr lang="en-US" sz="5400">
                <a:highlight>
                  <a:srgbClr val="000000"/>
                </a:highlight>
              </a:rPr>
              <a:t>Pathway Belonging Ideas</a:t>
            </a:r>
            <a:br>
              <a:rPr lang="en-US" sz="5400">
                <a:highlight>
                  <a:srgbClr val="000000"/>
                </a:highlight>
              </a:rPr>
            </a:br>
            <a:r>
              <a:rPr lang="en-US">
                <a:latin typeface="Arial"/>
              </a:rPr>
              <a:t>I belong on this pathway</a:t>
            </a:r>
          </a:p>
        </p:txBody>
      </p:sp>
      <p:grpSp>
        <p:nvGrpSpPr>
          <p:cNvPr id="2" name="Group 1" descr="Image of a phone showing a map in a GPS app.open showing the start and finish with the words &quot;Pathway GPS&quot;">
            <a:extLst>
              <a:ext uri="{FF2B5EF4-FFF2-40B4-BE49-F238E27FC236}">
                <a16:creationId xmlns:a16="http://schemas.microsoft.com/office/drawing/2014/main" id="{A5A5EB31-6C22-6CED-6EB7-1321794A4873}"/>
              </a:ext>
            </a:extLst>
          </p:cNvPr>
          <p:cNvGrpSpPr/>
          <p:nvPr/>
        </p:nvGrpSpPr>
        <p:grpSpPr>
          <a:xfrm>
            <a:off x="3218180" y="2240786"/>
            <a:ext cx="4343399" cy="4218675"/>
            <a:chOff x="474980" y="2342386"/>
            <a:chExt cx="4343399" cy="4218675"/>
          </a:xfrm>
        </p:grpSpPr>
        <p:pic>
          <p:nvPicPr>
            <p:cNvPr id="11" name="Picture 10" descr="Image of a phone showing a map in a GPS app.">
              <a:extLst>
                <a:ext uri="{FF2B5EF4-FFF2-40B4-BE49-F238E27FC236}">
                  <a16:creationId xmlns:a16="http://schemas.microsoft.com/office/drawing/2014/main" id="{056ECFDA-67A5-FBE6-817F-F08478B77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980" y="2342386"/>
              <a:ext cx="4251084" cy="4218675"/>
            </a:xfrm>
            <a:prstGeom prst="rect">
              <a:avLst/>
            </a:prstGeom>
          </p:spPr>
        </p:pic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786AF53C-049B-415C-BB83-4B7E40814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77477" y="2989765"/>
              <a:ext cx="1083779" cy="769176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highlight>
                  <a:srgbClr val="000000"/>
                </a:highlight>
                <a:cs typeface="Arial"/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44510D5C-8574-6238-3937-70BD3D1A5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0373" y="3846168"/>
              <a:ext cx="1073197" cy="494009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highlight>
                  <a:srgbClr val="000000"/>
                </a:highlight>
                <a:cs typeface="Arial"/>
              </a:endParaRP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B7FC7B17-9CAC-5257-80A4-0A79B0689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20190" y="4489210"/>
              <a:ext cx="925030" cy="356426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highlight>
                  <a:srgbClr val="000000"/>
                </a:highlight>
                <a:cs typeface="Arial"/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BBE821F0-ABB0-4009-FD1C-F80A361F4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30637" y="4902384"/>
              <a:ext cx="967363" cy="271760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highlight>
                  <a:srgbClr val="000000"/>
                </a:highlight>
                <a:cs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AAC73F-1375-0172-0F6F-08143C572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607819" y="3246120"/>
              <a:ext cx="3210560" cy="120032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3600">
                  <a:solidFill>
                    <a:srgbClr val="FFFF00"/>
                  </a:solidFill>
                  <a:highlight>
                    <a:srgbClr val="000000"/>
                  </a:highlight>
                  <a:latin typeface="Arial Black"/>
                  <a:cs typeface="Arial"/>
                </a:rPr>
                <a:t>Pathway </a:t>
              </a:r>
              <a:endParaRPr lang="en-US" sz="3600">
                <a:solidFill>
                  <a:srgbClr val="FFFF00"/>
                </a:solidFill>
                <a:latin typeface="Arial"/>
                <a:cs typeface="Arial"/>
              </a:endParaRPr>
            </a:p>
            <a:p>
              <a:pPr algn="r"/>
              <a:r>
                <a:rPr lang="en-US" sz="3600">
                  <a:solidFill>
                    <a:srgbClr val="FFFF00"/>
                  </a:solidFill>
                  <a:highlight>
                    <a:srgbClr val="000000"/>
                  </a:highlight>
                  <a:latin typeface="Arial Black"/>
                  <a:cs typeface="Arial"/>
                </a:rPr>
                <a:t>GPS</a:t>
              </a:r>
              <a:endParaRPr lang="en-US" sz="3600">
                <a:solidFill>
                  <a:srgbClr val="FFFF0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88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D7D4405-D4F8-B696-20C3-45472201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12" y="1752633"/>
            <a:ext cx="9371949" cy="1183566"/>
          </a:xfrm>
        </p:spPr>
        <p:txBody>
          <a:bodyPr>
            <a:normAutofit/>
          </a:bodyPr>
          <a:lstStyle/>
          <a:p>
            <a:r>
              <a:rPr lang="en-US" sz="5400"/>
              <a:t>Learning Mindset</a:t>
            </a:r>
            <a:r>
              <a:rPr lang="en-US" sz="5400" b="1"/>
              <a:t> </a:t>
            </a:r>
            <a:r>
              <a:rPr lang="en-US" sz="5400" b="1">
                <a:highlight>
                  <a:srgbClr val="000000"/>
                </a:highlight>
              </a:rPr>
              <a:t>GPS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46E10B9-B2E3-330C-D470-29E932D08419}"/>
              </a:ext>
            </a:extLst>
          </p:cNvPr>
          <p:cNvSpPr txBox="1">
            <a:spLocks/>
          </p:cNvSpPr>
          <p:nvPr/>
        </p:nvSpPr>
        <p:spPr>
          <a:xfrm>
            <a:off x="3357179" y="4286299"/>
            <a:ext cx="5988008" cy="1821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  <a:highlight>
                  <a:srgbClr val="000000"/>
                </a:highlight>
                <a:latin typeface="Arial"/>
                <a:cs typeface="Arial"/>
              </a:rPr>
              <a:t>G</a:t>
            </a:r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rowth </a:t>
            </a:r>
            <a:endParaRPr lang="en-US" sz="32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– </a:t>
            </a: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I can learn this</a:t>
            </a:r>
            <a:endParaRPr lang="en-US" sz="24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3200" b="1">
                <a:solidFill>
                  <a:schemeClr val="bg1"/>
                </a:solidFill>
                <a:highlight>
                  <a:srgbClr val="000000"/>
                </a:highlight>
                <a:latin typeface="Arial"/>
                <a:cs typeface="Arial"/>
              </a:rPr>
              <a:t>P</a:t>
            </a:r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urpose </a:t>
            </a:r>
            <a:endParaRPr lang="en-US" sz="32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– </a:t>
            </a: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I want to learn this</a:t>
            </a:r>
            <a:endParaRPr lang="en-US" sz="24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3200" b="1">
                <a:solidFill>
                  <a:schemeClr val="bg1"/>
                </a:solidFill>
                <a:highlight>
                  <a:srgbClr val="000000"/>
                </a:highlight>
                <a:latin typeface="Arial"/>
                <a:cs typeface="Arial"/>
              </a:rPr>
              <a:t>S</a:t>
            </a:r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ense of Belonging</a:t>
            </a:r>
            <a:endParaRPr lang="en-US" sz="32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 – </a:t>
            </a: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I belong in this learning community</a:t>
            </a:r>
            <a:endParaRPr lang="en-US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B3D146-EF70-BFA6-3882-840C7ABFD923}"/>
              </a:ext>
            </a:extLst>
          </p:cNvPr>
          <p:cNvSpPr txBox="1"/>
          <p:nvPr/>
        </p:nvSpPr>
        <p:spPr>
          <a:xfrm>
            <a:off x="319031" y="491228"/>
            <a:ext cx="901294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D4DDFE"/>
                </a:solidFill>
                <a:cs typeface="Arial"/>
              </a:rPr>
              <a:t>Motivate Lab @ UVA @ Nashville State (2018)</a:t>
            </a:r>
          </a:p>
          <a:p>
            <a:r>
              <a:rPr lang="en-US" sz="3200" b="1">
                <a:solidFill>
                  <a:srgbClr val="D4DDFE"/>
                </a:solidFill>
                <a:cs typeface="Arial"/>
              </a:rPr>
              <a:t>Linked by College System of Tennessee</a:t>
            </a:r>
          </a:p>
        </p:txBody>
      </p:sp>
      <p:grpSp>
        <p:nvGrpSpPr>
          <p:cNvPr id="6" name="Group 5" descr="Image of a phone showing a map in a GPS app with the start and finish labled.">
            <a:extLst>
              <a:ext uri="{FF2B5EF4-FFF2-40B4-BE49-F238E27FC236}">
                <a16:creationId xmlns:a16="http://schemas.microsoft.com/office/drawing/2014/main" id="{50A6A0FC-703E-4D87-615B-9E0F5B4077F4}"/>
              </a:ext>
            </a:extLst>
          </p:cNvPr>
          <p:cNvGrpSpPr/>
          <p:nvPr/>
        </p:nvGrpSpPr>
        <p:grpSpPr>
          <a:xfrm>
            <a:off x="61038" y="2577677"/>
            <a:ext cx="3252786" cy="3475384"/>
            <a:chOff x="61038" y="2577677"/>
            <a:chExt cx="3252786" cy="3475384"/>
          </a:xfrm>
        </p:grpSpPr>
        <p:pic>
          <p:nvPicPr>
            <p:cNvPr id="14" name="Picture 13" descr="Image of a phone showing a map in a GPS app with the start and finish labled.">
              <a:extLst>
                <a:ext uri="{FF2B5EF4-FFF2-40B4-BE49-F238E27FC236}">
                  <a16:creationId xmlns:a16="http://schemas.microsoft.com/office/drawing/2014/main" id="{E4891F54-A9FE-FEB0-7998-40B89FC94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" y="3104386"/>
              <a:ext cx="2970924" cy="2948675"/>
            </a:xfrm>
            <a:prstGeom prst="rect">
              <a:avLst/>
            </a:prstGeom>
          </p:spPr>
        </p:pic>
        <p:sp>
          <p:nvSpPr>
            <p:cNvPr id="4" name="Title 10">
              <a:extLst>
                <a:ext uri="{FF2B5EF4-FFF2-40B4-BE49-F238E27FC236}">
                  <a16:creationId xmlns:a16="http://schemas.microsoft.com/office/drawing/2014/main" id="{7EA8CACC-40E3-FA01-C42B-9567A0F416D1}"/>
                </a:ext>
              </a:extLst>
            </p:cNvPr>
            <p:cNvSpPr txBox="1">
              <a:spLocks/>
            </p:cNvSpPr>
            <p:nvPr/>
          </p:nvSpPr>
          <p:spPr>
            <a:xfrm>
              <a:off x="61038" y="2577677"/>
              <a:ext cx="2120023" cy="684055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4000">
                  <a:solidFill>
                    <a:schemeClr val="bg1"/>
                  </a:solidFill>
                  <a:highlight>
                    <a:srgbClr val="000000"/>
                  </a:highlight>
                  <a:latin typeface="Arial Black"/>
                </a:rPr>
                <a:t>START</a:t>
              </a:r>
            </a:p>
          </p:txBody>
        </p:sp>
        <p:sp>
          <p:nvSpPr>
            <p:cNvPr id="5" name="Title 10">
              <a:extLst>
                <a:ext uri="{FF2B5EF4-FFF2-40B4-BE49-F238E27FC236}">
                  <a16:creationId xmlns:a16="http://schemas.microsoft.com/office/drawing/2014/main" id="{E6E534A1-8C1F-4ED6-244F-6FB16228C94B}"/>
                </a:ext>
              </a:extLst>
            </p:cNvPr>
            <p:cNvSpPr txBox="1">
              <a:spLocks/>
            </p:cNvSpPr>
            <p:nvPr/>
          </p:nvSpPr>
          <p:spPr>
            <a:xfrm>
              <a:off x="1127838" y="5097357"/>
              <a:ext cx="2180983" cy="684055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4000">
                  <a:solidFill>
                    <a:schemeClr val="bg1"/>
                  </a:solidFill>
                  <a:highlight>
                    <a:srgbClr val="000000"/>
                  </a:highlight>
                  <a:latin typeface="Arial Black"/>
                </a:rPr>
                <a:t>FINISH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65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FCD0F-BD39-C224-3C3E-9265AC7EA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61F6E7F8-717C-1325-E403-49F4C322FD8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0385" y="624840"/>
            <a:ext cx="8874306" cy="12805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 Black" panose="020B0604020202020204" pitchFamily="34" charset="0"/>
              </a:rPr>
              <a:t>Materials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36DCA00-B7AA-237F-2B14-384757A47E9A}"/>
              </a:ext>
            </a:extLst>
          </p:cNvPr>
          <p:cNvSpPr txBox="1">
            <a:spLocks/>
          </p:cNvSpPr>
          <p:nvPr/>
        </p:nvSpPr>
        <p:spPr>
          <a:xfrm>
            <a:off x="760385" y="1566208"/>
            <a:ext cx="10245906" cy="14411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D4DDFE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har char="•"/>
            </a:pPr>
            <a:r>
              <a:rPr lang="en-US" sz="3200">
                <a:solidFill>
                  <a:schemeClr val="bg1"/>
                </a:solidFill>
                <a:latin typeface="Arial"/>
              </a:rPr>
              <a:t>This presentation (ppt)</a:t>
            </a:r>
            <a:endParaRPr lang="en-US" sz="3200">
              <a:solidFill>
                <a:schemeClr val="bg1"/>
              </a:solidFill>
            </a:endParaRPr>
          </a:p>
          <a:p>
            <a:pPr marL="342900" indent="-342900">
              <a:buChar char="•"/>
            </a:pPr>
            <a:r>
              <a:rPr lang="en-US" sz="3200">
                <a:solidFill>
                  <a:schemeClr val="bg1"/>
                </a:solidFill>
                <a:latin typeface="Arial"/>
              </a:rPr>
              <a:t>Value Discussion Guide (ppt)</a:t>
            </a:r>
            <a:endParaRPr lang="en-US" sz="3200">
              <a:solidFill>
                <a:schemeClr val="bg1"/>
              </a:solidFill>
            </a:endParaRPr>
          </a:p>
          <a:p>
            <a:pPr marL="342900" indent="-342900">
              <a:buChar char="•"/>
            </a:pPr>
            <a:r>
              <a:rPr lang="en-US" sz="3200">
                <a:solidFill>
                  <a:schemeClr val="bg1"/>
                </a:solidFill>
                <a:latin typeface="Arial"/>
              </a:rPr>
              <a:t>Value Reflection Instructions (doc)</a:t>
            </a: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en-US" sz="2800" b="1">
                <a:latin typeface="Arial"/>
                <a:cs typeface="Arial"/>
              </a:rPr>
              <a:t>Stand alone instructions</a:t>
            </a:r>
            <a:endParaRPr lang="en-US" sz="2800" b="1">
              <a:latin typeface="Arial"/>
            </a:endParaRPr>
          </a:p>
          <a:p>
            <a:pPr marL="342900" indent="-342900">
              <a:buChar char="•"/>
            </a:pPr>
            <a:r>
              <a:rPr lang="en-US" sz="3200">
                <a:solidFill>
                  <a:schemeClr val="bg1"/>
                </a:solidFill>
                <a:latin typeface="Arial"/>
              </a:rPr>
              <a:t>First Day Engagement &amp; Value Example (doc)</a:t>
            </a: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en-US" sz="2800" b="1">
                <a:latin typeface="Arial"/>
                <a:cs typeface="Arial"/>
              </a:rPr>
              <a:t>I use this document for attendance – complete first day</a:t>
            </a:r>
            <a:endParaRPr lang="en-US" sz="2800" b="1">
              <a:latin typeface="Arial"/>
            </a:endParaRPr>
          </a:p>
          <a:p>
            <a:pPr marL="342900" indent="-342900">
              <a:buChar char="•"/>
            </a:pPr>
            <a:r>
              <a:rPr lang="en-US" sz="3200">
                <a:solidFill>
                  <a:schemeClr val="bg1"/>
                </a:solidFill>
                <a:latin typeface="Arial"/>
              </a:rPr>
              <a:t>Career Competencies @ Nashville State Flyer (pdf)</a:t>
            </a:r>
          </a:p>
          <a:p>
            <a:pPr marL="342900" indent="-342900">
              <a:buChar char="•"/>
            </a:pPr>
            <a:r>
              <a:rPr lang="en-US" sz="3200">
                <a:solidFill>
                  <a:schemeClr val="bg1"/>
                </a:solidFill>
                <a:latin typeface="Arial"/>
              </a:rPr>
              <a:t>Career Competencies Online Discussion (doc)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3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DDEC1-7A1A-CF50-A7A4-5EEE82A73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DA9C-16B5-F30A-25DB-05A98FA59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430" y="1470260"/>
            <a:ext cx="7869350" cy="2376713"/>
          </a:xfrm>
        </p:spPr>
        <p:txBody>
          <a:bodyPr/>
          <a:lstStyle/>
          <a:p>
            <a:r>
              <a:rPr lang="en-US"/>
              <a:t>Direction via Reflection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36624-6BDE-0594-1D29-F497A974B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8084" y="4204274"/>
            <a:ext cx="7714741" cy="144115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4000" b="0"/>
              <a:t>Small time investment well spent like a </a:t>
            </a:r>
            <a:r>
              <a:rPr lang="en-US" sz="4000" b="0">
                <a:solidFill>
                  <a:schemeClr val="bg1"/>
                </a:solidFill>
                <a:highlight>
                  <a:srgbClr val="000000"/>
                </a:highlight>
              </a:rPr>
              <a:t>GPS</a:t>
            </a:r>
            <a:r>
              <a:rPr lang="en-US" sz="4000" b="0"/>
              <a:t> check-in along a complicated drive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2339C84-921C-5939-8C7C-B7021AB7998B}"/>
              </a:ext>
            </a:extLst>
          </p:cNvPr>
          <p:cNvSpPr txBox="1">
            <a:spLocks/>
          </p:cNvSpPr>
          <p:nvPr/>
        </p:nvSpPr>
        <p:spPr>
          <a:xfrm>
            <a:off x="726518" y="783888"/>
            <a:ext cx="7350306" cy="7705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D4DDFE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>
                <a:solidFill>
                  <a:schemeClr val="bg1"/>
                </a:solidFill>
                <a:highlight>
                  <a:srgbClr val="000000"/>
                </a:highlight>
              </a:rPr>
              <a:t>2024 Meauxmentum Summit</a:t>
            </a:r>
            <a:endParaRPr lang="en-US" sz="3600">
              <a:solidFill>
                <a:schemeClr val="bg1"/>
              </a:solidFill>
              <a:highlight>
                <a:srgbClr val="000000"/>
              </a:highlight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A1065-5E01-0AE3-87E2-A823DFFFC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0CE94F1-71D2-86BA-35AC-639DBDE3B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0AB41A-BBFE-5D39-3002-C1A189FC597C}"/>
              </a:ext>
            </a:extLst>
          </p:cNvPr>
          <p:cNvSpPr txBox="1">
            <a:spLocks/>
          </p:cNvSpPr>
          <p:nvPr/>
        </p:nvSpPr>
        <p:spPr>
          <a:xfrm>
            <a:off x="939878" y="3791248"/>
            <a:ext cx="6578146" cy="14411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D4DDFE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Jessica Rabb PhD</a:t>
            </a:r>
          </a:p>
          <a:p>
            <a:r>
              <a:rPr lang="en-US"/>
              <a:t>Biology, First Year Experience </a:t>
            </a:r>
          </a:p>
          <a:p>
            <a:r>
              <a:rPr lang="en-US"/>
              <a:t>Nashville State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209627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74CB8-133F-EDD6-B6B4-99ABB283B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20EDC83-CCCF-2B8B-4E5A-1D60B05D0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77" y="217103"/>
            <a:ext cx="8842024" cy="1183566"/>
          </a:xfrm>
        </p:spPr>
        <p:txBody>
          <a:bodyPr>
            <a:normAutofit fontScale="90000"/>
          </a:bodyPr>
          <a:lstStyle/>
          <a:p>
            <a:r>
              <a:rPr lang="en-US" sz="5400"/>
              <a:t>Mindset</a:t>
            </a:r>
            <a:r>
              <a:rPr lang="en-US" sz="5400" b="1"/>
              <a:t> GPS</a:t>
            </a:r>
            <a:r>
              <a:rPr lang="en-US" sz="5400"/>
              <a:t> </a:t>
            </a:r>
            <a:br>
              <a:rPr lang="en-US" sz="5400"/>
            </a:br>
            <a:r>
              <a:rPr lang="en-US" sz="5400"/>
              <a:t>in the </a:t>
            </a:r>
            <a:r>
              <a:rPr lang="en-US" sz="5400">
                <a:highlight>
                  <a:srgbClr val="000000"/>
                </a:highlight>
              </a:rPr>
              <a:t>FYE Class</a:t>
            </a:r>
            <a:endParaRPr lang="en-US" sz="5400" b="1">
              <a:highlight>
                <a:srgbClr val="000000"/>
              </a:highlight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B02ED93-F0AA-503D-9741-EDD5F04C2F7F}"/>
              </a:ext>
            </a:extLst>
          </p:cNvPr>
          <p:cNvSpPr txBox="1">
            <a:spLocks/>
          </p:cNvSpPr>
          <p:nvPr/>
        </p:nvSpPr>
        <p:spPr>
          <a:xfrm>
            <a:off x="3712355" y="3232622"/>
            <a:ext cx="4866175" cy="1821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  <a:highlight>
                  <a:srgbClr val="000000"/>
                </a:highlight>
                <a:latin typeface="Arial"/>
                <a:cs typeface="Arial"/>
              </a:rPr>
              <a:t>G</a:t>
            </a:r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rowth </a:t>
            </a:r>
            <a:endParaRPr lang="en-US" sz="32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– </a:t>
            </a: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I can get better </a:t>
            </a:r>
            <a:r>
              <a:rPr lang="en-US" sz="2400" b="1">
                <a:solidFill>
                  <a:schemeClr val="bg1"/>
                </a:solidFill>
                <a:highlight>
                  <a:srgbClr val="000000"/>
                </a:highlight>
                <a:latin typeface="Arial"/>
                <a:cs typeface="Arial"/>
              </a:rPr>
              <a:t>at college</a:t>
            </a:r>
            <a:endParaRPr lang="en-US" sz="2400">
              <a:solidFill>
                <a:schemeClr val="bg1"/>
              </a:solidFill>
              <a:highlight>
                <a:srgbClr val="000000"/>
              </a:highlight>
              <a:latin typeface="Arial"/>
              <a:cs typeface="Arial"/>
            </a:endParaRPr>
          </a:p>
          <a:p>
            <a:r>
              <a:rPr lang="en-US" sz="3200" b="1">
                <a:solidFill>
                  <a:schemeClr val="bg1"/>
                </a:solidFill>
                <a:highlight>
                  <a:srgbClr val="000000"/>
                </a:highlight>
                <a:latin typeface="Arial"/>
                <a:cs typeface="Arial"/>
              </a:rPr>
              <a:t>P</a:t>
            </a:r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urpose </a:t>
            </a:r>
            <a:endParaRPr lang="en-US" sz="32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– </a:t>
            </a: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I want to be </a:t>
            </a:r>
            <a:r>
              <a:rPr lang="en-US" sz="2400" b="1">
                <a:solidFill>
                  <a:schemeClr val="bg1"/>
                </a:solidFill>
                <a:highlight>
                  <a:srgbClr val="000000"/>
                </a:highlight>
                <a:latin typeface="Arial"/>
                <a:cs typeface="Arial"/>
              </a:rPr>
              <a:t>in college</a:t>
            </a:r>
            <a:endParaRPr lang="en-US" sz="2400">
              <a:solidFill>
                <a:schemeClr val="bg1"/>
              </a:solidFill>
              <a:highlight>
                <a:srgbClr val="000000"/>
              </a:highlight>
              <a:latin typeface="Arial"/>
              <a:cs typeface="Arial"/>
            </a:endParaRPr>
          </a:p>
          <a:p>
            <a:r>
              <a:rPr lang="en-US" sz="3200" b="1">
                <a:solidFill>
                  <a:schemeClr val="bg1"/>
                </a:solidFill>
                <a:highlight>
                  <a:srgbClr val="000000"/>
                </a:highlight>
                <a:latin typeface="Arial"/>
                <a:cs typeface="Arial"/>
              </a:rPr>
              <a:t>S</a:t>
            </a:r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ense of Belonging</a:t>
            </a:r>
            <a:endParaRPr lang="en-US" sz="32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 – </a:t>
            </a: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I belong </a:t>
            </a:r>
            <a:r>
              <a:rPr lang="en-US" sz="2400" b="1">
                <a:solidFill>
                  <a:schemeClr val="bg1"/>
                </a:solidFill>
                <a:highlight>
                  <a:srgbClr val="000000"/>
                </a:highlight>
                <a:latin typeface="Arial"/>
                <a:cs typeface="Arial"/>
              </a:rPr>
              <a:t>in college</a:t>
            </a:r>
            <a:endParaRPr lang="en-US" sz="2400">
              <a:solidFill>
                <a:schemeClr val="bg1"/>
              </a:solidFill>
              <a:highlight>
                <a:srgbClr val="000000"/>
              </a:highlight>
              <a:latin typeface="Arial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8B9D667-610B-DE88-FA92-E79E35233F0E}"/>
              </a:ext>
            </a:extLst>
          </p:cNvPr>
          <p:cNvSpPr txBox="1">
            <a:spLocks/>
          </p:cNvSpPr>
          <p:nvPr/>
        </p:nvSpPr>
        <p:spPr>
          <a:xfrm>
            <a:off x="684754" y="5484366"/>
            <a:ext cx="8251361" cy="118356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5400">
                <a:highlight>
                  <a:srgbClr val="000000"/>
                </a:highlight>
              </a:rPr>
              <a:t>Value of My Pathway</a:t>
            </a:r>
            <a:endParaRPr lang="en-US"/>
          </a:p>
        </p:txBody>
      </p:sp>
      <p:grpSp>
        <p:nvGrpSpPr>
          <p:cNvPr id="9" name="Group 8" descr="A photo of a phone with a GPS map showing the start and finish of the route.">
            <a:extLst>
              <a:ext uri="{FF2B5EF4-FFF2-40B4-BE49-F238E27FC236}">
                <a16:creationId xmlns:a16="http://schemas.microsoft.com/office/drawing/2014/main" id="{DD5C36B2-9830-9AC4-2D4F-7F053B9E00D7}"/>
              </a:ext>
            </a:extLst>
          </p:cNvPr>
          <p:cNvGrpSpPr/>
          <p:nvPr/>
        </p:nvGrpSpPr>
        <p:grpSpPr>
          <a:xfrm>
            <a:off x="167939" y="1571837"/>
            <a:ext cx="3309626" cy="3505864"/>
            <a:chOff x="167939" y="1571837"/>
            <a:chExt cx="3309626" cy="3505864"/>
          </a:xfrm>
        </p:grpSpPr>
        <p:pic>
          <p:nvPicPr>
            <p:cNvPr id="14" name="Picture 13" descr="Image of a phone showing a map in a GPS app.">
              <a:extLst>
                <a:ext uri="{FF2B5EF4-FFF2-40B4-BE49-F238E27FC236}">
                  <a16:creationId xmlns:a16="http://schemas.microsoft.com/office/drawing/2014/main" id="{EF4B7172-FA95-4FEA-98CF-B67C8501C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460" y="2129026"/>
              <a:ext cx="2970924" cy="2948675"/>
            </a:xfrm>
            <a:prstGeom prst="rect">
              <a:avLst/>
            </a:prstGeom>
          </p:spPr>
        </p:pic>
        <p:sp>
          <p:nvSpPr>
            <p:cNvPr id="3" name="Title 10">
              <a:extLst>
                <a:ext uri="{FF2B5EF4-FFF2-40B4-BE49-F238E27FC236}">
                  <a16:creationId xmlns:a16="http://schemas.microsoft.com/office/drawing/2014/main" id="{3AFE739F-AA8F-E744-0A5D-2A9766C8907E}"/>
                </a:ext>
              </a:extLst>
            </p:cNvPr>
            <p:cNvSpPr txBox="1">
              <a:spLocks/>
            </p:cNvSpPr>
            <p:nvPr/>
          </p:nvSpPr>
          <p:spPr>
            <a:xfrm>
              <a:off x="167939" y="1571837"/>
              <a:ext cx="1815223" cy="684055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3200">
                  <a:solidFill>
                    <a:schemeClr val="bg1"/>
                  </a:solidFill>
                  <a:highlight>
                    <a:srgbClr val="000000"/>
                  </a:highlight>
                  <a:latin typeface="Arial Black"/>
                </a:rPr>
                <a:t>START</a:t>
              </a:r>
            </a:p>
          </p:txBody>
        </p:sp>
        <p:sp>
          <p:nvSpPr>
            <p:cNvPr id="6" name="Title 10">
              <a:extLst>
                <a:ext uri="{FF2B5EF4-FFF2-40B4-BE49-F238E27FC236}">
                  <a16:creationId xmlns:a16="http://schemas.microsoft.com/office/drawing/2014/main" id="{7DF2C4C5-01A5-09F2-FFFF-B661499E4087}"/>
                </a:ext>
              </a:extLst>
            </p:cNvPr>
            <p:cNvSpPr txBox="1">
              <a:spLocks/>
            </p:cNvSpPr>
            <p:nvPr/>
          </p:nvSpPr>
          <p:spPr>
            <a:xfrm>
              <a:off x="1082376" y="4388366"/>
              <a:ext cx="2395189" cy="684055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3200">
                  <a:solidFill>
                    <a:schemeClr val="bg1"/>
                  </a:solidFill>
                  <a:highlight>
                    <a:srgbClr val="000000"/>
                  </a:highlight>
                  <a:latin typeface="Arial Black"/>
                </a:rPr>
                <a:t>FINISH</a:t>
              </a:r>
              <a:endParaRPr lang="en-US" sz="3200">
                <a:solidFill>
                  <a:schemeClr val="bg1"/>
                </a:solidFill>
                <a:highlight>
                  <a:srgbClr val="000000"/>
                </a:highlight>
                <a:latin typeface="Arial Black"/>
                <a:cs typeface="Arial"/>
              </a:endParaRPr>
            </a:p>
            <a:p>
              <a:pPr algn="r"/>
              <a:r>
                <a:rPr lang="en-US" sz="3200">
                  <a:solidFill>
                    <a:schemeClr val="bg1"/>
                  </a:solidFill>
                  <a:highlight>
                    <a:srgbClr val="000000"/>
                  </a:highlight>
                  <a:latin typeface="Arial Black"/>
                  <a:cs typeface="Arial"/>
                </a:rPr>
                <a:t>COLLEGE</a:t>
              </a:r>
              <a:endParaRPr lang="en-US" sz="3200">
                <a:solidFill>
                  <a:schemeClr val="bg1"/>
                </a:solidFill>
                <a:highlight>
                  <a:srgbClr val="000000"/>
                </a:highlight>
                <a:latin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4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67030-C938-FC7F-B357-B94109E11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 descr="Image of a phone showing a map in a GPS app with the start and finish labled.">
            <a:extLst>
              <a:ext uri="{FF2B5EF4-FFF2-40B4-BE49-F238E27FC236}">
                <a16:creationId xmlns:a16="http://schemas.microsoft.com/office/drawing/2014/main" id="{1FDA66FC-7574-B5B1-A918-A8CFE23F3AF2}"/>
              </a:ext>
            </a:extLst>
          </p:cNvPr>
          <p:cNvGrpSpPr/>
          <p:nvPr/>
        </p:nvGrpSpPr>
        <p:grpSpPr>
          <a:xfrm>
            <a:off x="1770380" y="2179320"/>
            <a:ext cx="4520324" cy="4229341"/>
            <a:chOff x="1770380" y="2179320"/>
            <a:chExt cx="4520324" cy="4229341"/>
          </a:xfrm>
        </p:grpSpPr>
        <p:pic>
          <p:nvPicPr>
            <p:cNvPr id="26" name="Picture 25" descr="Image of a phone showing a map in a GPS app.">
              <a:extLst>
                <a:ext uri="{FF2B5EF4-FFF2-40B4-BE49-F238E27FC236}">
                  <a16:creationId xmlns:a16="http://schemas.microsoft.com/office/drawing/2014/main" id="{80BA40BE-173F-4773-0B5B-C1D017F02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9620" y="2189986"/>
              <a:ext cx="4251084" cy="421867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3807D3-4710-4C6F-1637-8E8EF5D45FFB}"/>
                </a:ext>
              </a:extLst>
            </p:cNvPr>
            <p:cNvSpPr txBox="1"/>
            <p:nvPr/>
          </p:nvSpPr>
          <p:spPr>
            <a:xfrm>
              <a:off x="1770380" y="2179320"/>
              <a:ext cx="2133600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600">
                  <a:solidFill>
                    <a:schemeClr val="bg1"/>
                  </a:solidFill>
                  <a:highlight>
                    <a:srgbClr val="000000"/>
                  </a:highlight>
                  <a:latin typeface="Arial Black"/>
                  <a:cs typeface="Arial"/>
                </a:rPr>
                <a:t>START</a:t>
              </a:r>
              <a:endParaRPr lang="en-US" sz="3600">
                <a:solidFill>
                  <a:schemeClr val="bg1"/>
                </a:solidFill>
                <a:highlight>
                  <a:srgbClr val="000000"/>
                </a:highlight>
                <a:latin typeface="Arial Black"/>
              </a:endParaRPr>
            </a:p>
          </p:txBody>
        </p:sp>
      </p:grp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A10437F-03D7-EFEF-A661-138CFFEE4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621" y="3100678"/>
            <a:ext cx="3073446" cy="32467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highlight>
                <a:srgbClr val="000000"/>
              </a:highlight>
              <a:cs typeface="Arial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9761483B-38C2-8F9D-B039-EAB48F035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701" y="3547717"/>
            <a:ext cx="3073446" cy="32467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highlight>
                <a:srgbClr val="000000"/>
              </a:highlight>
              <a:cs typeface="Arial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2F3FAF72-F55C-EA6D-F95F-85E397114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0061" y="4096357"/>
            <a:ext cx="3073446" cy="32467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highlight>
                <a:srgbClr val="000000"/>
              </a:highlight>
              <a:cs typeface="Arial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D42187DD-E3B3-862F-4889-FD18B9DBC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5421" y="4584037"/>
            <a:ext cx="3073446" cy="32467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highlight>
                <a:srgbClr val="000000"/>
              </a:highlight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CD4950-AE10-60DA-EC8C-FC3878C45AB5}"/>
              </a:ext>
            </a:extLst>
          </p:cNvPr>
          <p:cNvSpPr txBox="1"/>
          <p:nvPr/>
        </p:nvSpPr>
        <p:spPr>
          <a:xfrm>
            <a:off x="5052059" y="4292600"/>
            <a:ext cx="20624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solidFill>
                  <a:schemeClr val="bg1"/>
                </a:solidFill>
                <a:highlight>
                  <a:srgbClr val="000000"/>
                </a:highlight>
                <a:latin typeface="Arial Black"/>
                <a:cs typeface="Arial"/>
              </a:rPr>
              <a:t>FINISH</a:t>
            </a:r>
            <a:endParaRPr lang="en-US" sz="3600">
              <a:solidFill>
                <a:schemeClr val="bg1"/>
              </a:solidFill>
              <a:highlight>
                <a:srgbClr val="000000"/>
              </a:highlight>
              <a:latin typeface="Arial Blac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5CC3DC-1F39-4960-4D6D-2035182A667E}"/>
              </a:ext>
            </a:extLst>
          </p:cNvPr>
          <p:cNvSpPr txBox="1">
            <a:spLocks/>
          </p:cNvSpPr>
          <p:nvPr/>
        </p:nvSpPr>
        <p:spPr>
          <a:xfrm>
            <a:off x="4789394" y="2842766"/>
            <a:ext cx="8251361" cy="11835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4400">
                <a:highlight>
                  <a:srgbClr val="000000"/>
                </a:highlight>
              </a:rPr>
              <a:t>Value of My Pathway</a:t>
            </a:r>
            <a:endParaRPr lang="en-US" sz="44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C41019-48BF-9B35-8CD9-3F08DAE4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11" y="534603"/>
            <a:ext cx="7859155" cy="1183566"/>
          </a:xfrm>
        </p:spPr>
        <p:txBody>
          <a:bodyPr>
            <a:normAutofit fontScale="90000"/>
          </a:bodyPr>
          <a:lstStyle/>
          <a:p>
            <a:r>
              <a:rPr lang="en-US" sz="5400">
                <a:solidFill>
                  <a:srgbClr val="FFFF00"/>
                </a:solidFill>
                <a:highlight>
                  <a:srgbClr val="000000"/>
                </a:highlight>
              </a:rPr>
              <a:t>Pathway GPS </a:t>
            </a:r>
            <a:br>
              <a:rPr lang="en-US" sz="5400">
                <a:solidFill>
                  <a:srgbClr val="FFFF00"/>
                </a:solidFill>
                <a:highlight>
                  <a:srgbClr val="000000"/>
                </a:highlight>
              </a:rPr>
            </a:br>
            <a:r>
              <a:rPr lang="en-US" sz="5400"/>
              <a:t>beyond an FYE Class</a:t>
            </a:r>
            <a:endParaRPr lang="en-US" sz="5400" b="1"/>
          </a:p>
        </p:txBody>
      </p:sp>
    </p:spTree>
    <p:extLst>
      <p:ext uri="{BB962C8B-B14F-4D97-AF65-F5344CB8AC3E}">
        <p14:creationId xmlns:p14="http://schemas.microsoft.com/office/powerpoint/2010/main" val="37976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6" grpId="0" animBg="1"/>
      <p:bldP spid="3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3D726-9CAD-CE52-AC14-BF995C86F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2225DBB7-7715-F651-0642-A312F8DFB0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8994" y="688846"/>
            <a:ext cx="8251361" cy="11835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100" normalizeH="0" baseline="0" noProof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+mj-lt"/>
                <a:ea typeface="+mj-ea"/>
                <a:cs typeface="Arial Black" panose="020B0604020202020204" pitchFamily="34" charset="0"/>
              </a:rPr>
              <a:t>Pathway GPS</a:t>
            </a:r>
            <a:r>
              <a:rPr kumimoji="0" lang="en-US" sz="4400" b="1" i="0" u="none" strike="noStrike" kern="1200" cap="none" spc="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 Black" panose="020B060402020202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 Black" panose="020B0604020202020204" pitchFamily="34" charset="0"/>
              </a:rPr>
              <a:t>beyond an FYE course</a:t>
            </a:r>
          </a:p>
        </p:txBody>
      </p:sp>
      <p:grpSp>
        <p:nvGrpSpPr>
          <p:cNvPr id="28" name="Group 27" descr="Image of a phone showing a map in a GPS app with the start and finish labled.">
            <a:extLst>
              <a:ext uri="{FF2B5EF4-FFF2-40B4-BE49-F238E27FC236}">
                <a16:creationId xmlns:a16="http://schemas.microsoft.com/office/drawing/2014/main" id="{8334C55C-3E30-DE4D-011A-8C8BF83C9CE1}"/>
              </a:ext>
            </a:extLst>
          </p:cNvPr>
          <p:cNvGrpSpPr/>
          <p:nvPr/>
        </p:nvGrpSpPr>
        <p:grpSpPr>
          <a:xfrm>
            <a:off x="1770380" y="2179320"/>
            <a:ext cx="4520324" cy="4229341"/>
            <a:chOff x="1770380" y="2179320"/>
            <a:chExt cx="4520324" cy="4229341"/>
          </a:xfrm>
        </p:grpSpPr>
        <p:pic>
          <p:nvPicPr>
            <p:cNvPr id="26" name="Picture 25" descr="Image of a phone showing a map in a GPS app.">
              <a:extLst>
                <a:ext uri="{FF2B5EF4-FFF2-40B4-BE49-F238E27FC236}">
                  <a16:creationId xmlns:a16="http://schemas.microsoft.com/office/drawing/2014/main" id="{F18D6271-AF43-0691-830D-8174AD8D3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9620" y="2189986"/>
              <a:ext cx="4251084" cy="421867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B2DD19-E38A-5A15-0E30-383A668416AC}"/>
                </a:ext>
              </a:extLst>
            </p:cNvPr>
            <p:cNvSpPr txBox="1"/>
            <p:nvPr/>
          </p:nvSpPr>
          <p:spPr>
            <a:xfrm>
              <a:off x="1770380" y="2179320"/>
              <a:ext cx="2133600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600">
                  <a:solidFill>
                    <a:schemeClr val="bg1"/>
                  </a:solidFill>
                  <a:highlight>
                    <a:srgbClr val="000000"/>
                  </a:highlight>
                  <a:latin typeface="Arial Black"/>
                  <a:cs typeface="Arial"/>
                </a:rPr>
                <a:t>START</a:t>
              </a:r>
              <a:endParaRPr lang="en-US" sz="3600">
                <a:solidFill>
                  <a:schemeClr val="bg1"/>
                </a:solidFill>
                <a:highlight>
                  <a:srgbClr val="000000"/>
                </a:highlight>
                <a:latin typeface="Arial Black"/>
              </a:endParaRPr>
            </a:p>
          </p:txBody>
        </p:sp>
      </p:grp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CB4F74BD-FF7A-4E0E-02A5-F531442C1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9341" y="2704438"/>
            <a:ext cx="2179366" cy="1635317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highlight>
                <a:srgbClr val="000000"/>
              </a:highlight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795B1F-BE2D-EF02-BD35-04021CAD3E5B}"/>
              </a:ext>
            </a:extLst>
          </p:cNvPr>
          <p:cNvSpPr txBox="1"/>
          <p:nvPr/>
        </p:nvSpPr>
        <p:spPr>
          <a:xfrm>
            <a:off x="5052059" y="4292600"/>
            <a:ext cx="20624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solidFill>
                  <a:schemeClr val="bg1"/>
                </a:solidFill>
                <a:highlight>
                  <a:srgbClr val="000000"/>
                </a:highlight>
                <a:latin typeface="Arial Black"/>
                <a:cs typeface="Arial"/>
              </a:rPr>
              <a:t>FINISH</a:t>
            </a:r>
            <a:endParaRPr lang="en-US" sz="3600">
              <a:solidFill>
                <a:schemeClr val="bg1"/>
              </a:solidFill>
              <a:highlight>
                <a:srgbClr val="000000"/>
              </a:highlight>
              <a:latin typeface="Arial Bl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6C91BD-DCDA-4E1F-7066-2CA2F11869C3}"/>
              </a:ext>
            </a:extLst>
          </p:cNvPr>
          <p:cNvSpPr txBox="1"/>
          <p:nvPr/>
        </p:nvSpPr>
        <p:spPr>
          <a:xfrm>
            <a:off x="4066538" y="2870200"/>
            <a:ext cx="41859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  <a:highlight>
                  <a:srgbClr val="000000"/>
                </a:highlight>
                <a:latin typeface="Arial Black"/>
                <a:cs typeface="Arial"/>
              </a:rPr>
              <a:t>First 30 Hours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43E3FA-0D38-0C03-75A2-3F33F470BAE9}"/>
              </a:ext>
            </a:extLst>
          </p:cNvPr>
          <p:cNvSpPr txBox="1"/>
          <p:nvPr/>
        </p:nvSpPr>
        <p:spPr>
          <a:xfrm>
            <a:off x="7510777" y="3733800"/>
            <a:ext cx="418592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highlight>
                  <a:srgbClr val="000000"/>
                </a:highlight>
                <a:latin typeface="Arial Black"/>
                <a:cs typeface="Arial"/>
              </a:rPr>
              <a:t>Even focus area courses are less focused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6A72E-9C55-B278-AD13-852F358A2BA9}"/>
              </a:ext>
            </a:extLst>
          </p:cNvPr>
          <p:cNvSpPr txBox="1"/>
          <p:nvPr/>
        </p:nvSpPr>
        <p:spPr>
          <a:xfrm>
            <a:off x="175256" y="4790440"/>
            <a:ext cx="418592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highlight>
                  <a:srgbClr val="000000"/>
                </a:highlight>
                <a:latin typeface="Arial Black"/>
                <a:cs typeface="Arial"/>
              </a:rPr>
              <a:t>Major may be less focused – meta major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4AE265-3F57-7D72-8004-98314D0C8E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218001" y="3053080"/>
              <a:ext cx="848232" cy="824178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4AE265-3F57-7D72-8004-98314D0C8E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4042" y="2945109"/>
                <a:ext cx="955790" cy="10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259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F2D77-E689-4FB3-AF63-7F76E5E03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9EDA-5DE8-5CB4-ACBC-99DDC3B3D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98" y="87617"/>
            <a:ext cx="8102146" cy="1980473"/>
          </a:xfrm>
        </p:spPr>
        <p:txBody>
          <a:bodyPr/>
          <a:lstStyle/>
          <a:p>
            <a:r>
              <a:rPr lang="en-US" sz="6600"/>
              <a:t>Direction via</a:t>
            </a:r>
            <a:r>
              <a:rPr lang="en-US" sz="6600">
                <a:highlight>
                  <a:srgbClr val="000000"/>
                </a:highlight>
              </a:rPr>
              <a:t> Reflection</a:t>
            </a:r>
          </a:p>
        </p:txBody>
      </p:sp>
      <p:grpSp>
        <p:nvGrpSpPr>
          <p:cNvPr id="5" name="Group 4" descr="Image of a phone showing a map in a GPS app with the start and finish labled.">
            <a:extLst>
              <a:ext uri="{FF2B5EF4-FFF2-40B4-BE49-F238E27FC236}">
                <a16:creationId xmlns:a16="http://schemas.microsoft.com/office/drawing/2014/main" id="{2E66A8BB-AEE2-7A38-3CD0-ED2FEAF009AE}"/>
              </a:ext>
            </a:extLst>
          </p:cNvPr>
          <p:cNvGrpSpPr/>
          <p:nvPr/>
        </p:nvGrpSpPr>
        <p:grpSpPr>
          <a:xfrm>
            <a:off x="1998980" y="2200146"/>
            <a:ext cx="4251084" cy="4218675"/>
            <a:chOff x="2039620" y="2189986"/>
            <a:chExt cx="4251084" cy="4218675"/>
          </a:xfrm>
        </p:grpSpPr>
        <p:pic>
          <p:nvPicPr>
            <p:cNvPr id="7" name="Picture 6" descr="Image of a phone showing a map in a GPS app with the start and finish labled.">
              <a:extLst>
                <a:ext uri="{FF2B5EF4-FFF2-40B4-BE49-F238E27FC236}">
                  <a16:creationId xmlns:a16="http://schemas.microsoft.com/office/drawing/2014/main" id="{C137DD51-0FD5-F301-A7D4-8FB72A9AA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9620" y="2189986"/>
              <a:ext cx="4251084" cy="4218675"/>
            </a:xfrm>
            <a:prstGeom prst="rect">
              <a:avLst/>
            </a:prstGeom>
          </p:spPr>
        </p:pic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8E64B75B-364A-7961-852B-B630F5851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10037" y="2867845"/>
              <a:ext cx="1083779" cy="769176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highlight>
                  <a:srgbClr val="000000"/>
                </a:highlight>
                <a:cs typeface="Arial"/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E49F643C-5EB2-3599-59C7-25B758D98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204533" y="3642968"/>
              <a:ext cx="1073197" cy="494009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highlight>
                  <a:srgbClr val="000000"/>
                </a:highlight>
                <a:cs typeface="Arial"/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E77F9D12-4287-9674-9E59-0C9F00AFA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61310" y="4265690"/>
              <a:ext cx="925030" cy="356426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highlight>
                  <a:srgbClr val="000000"/>
                </a:highlight>
                <a:cs typeface="Arial"/>
              </a:endParaRP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2C7A06B8-1E48-043B-B867-9C76ED1FA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03837" y="4668704"/>
              <a:ext cx="967363" cy="271760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highlight>
                  <a:srgbClr val="000000"/>
                </a:highlight>
                <a:cs typeface="Arial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3CDAC1C-7D26-4EC7-D15F-689DDF7F5415}"/>
              </a:ext>
            </a:extLst>
          </p:cNvPr>
          <p:cNvSpPr txBox="1"/>
          <p:nvPr/>
        </p:nvSpPr>
        <p:spPr>
          <a:xfrm>
            <a:off x="4483099" y="2778760"/>
            <a:ext cx="539496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solidFill>
                  <a:srgbClr val="FFFF00"/>
                </a:solidFill>
                <a:highlight>
                  <a:srgbClr val="000000"/>
                </a:highlight>
                <a:latin typeface="Arial Black"/>
                <a:cs typeface="Arial"/>
              </a:rPr>
              <a:t>Pathway GPS</a:t>
            </a:r>
            <a:endParaRPr lang="en-US" sz="440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C7295-529B-F33B-841B-4E58D62FC056}"/>
              </a:ext>
            </a:extLst>
          </p:cNvPr>
          <p:cNvSpPr txBox="1"/>
          <p:nvPr/>
        </p:nvSpPr>
        <p:spPr>
          <a:xfrm>
            <a:off x="6830057" y="3764280"/>
            <a:ext cx="418592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  <a:highlight>
                  <a:srgbClr val="000000"/>
                </a:highlight>
                <a:latin typeface="Arial Black"/>
                <a:cs typeface="Arial"/>
              </a:rPr>
              <a:t>Personal Connection to Pathway – Intrinsic Motivation</a:t>
            </a:r>
          </a:p>
        </p:txBody>
      </p:sp>
    </p:spTree>
    <p:extLst>
      <p:ext uri="{BB962C8B-B14F-4D97-AF65-F5344CB8AC3E}">
        <p14:creationId xmlns:p14="http://schemas.microsoft.com/office/powerpoint/2010/main" val="303142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1C18C4A-EC5D-2A92-B45E-8EDBE44F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73" y="722826"/>
            <a:ext cx="2977742" cy="1623779"/>
          </a:xfrm>
        </p:spPr>
        <p:txBody>
          <a:bodyPr/>
          <a:lstStyle/>
          <a:p>
            <a:r>
              <a:rPr lang="en-US">
                <a:latin typeface="Arial"/>
              </a:rPr>
              <a:t>Reflection </a:t>
            </a:r>
            <a:br>
              <a:rPr lang="en-US">
                <a:latin typeface="Arial"/>
              </a:rPr>
            </a:br>
            <a:r>
              <a:rPr lang="en-US">
                <a:latin typeface="Arial"/>
              </a:rPr>
              <a:t>Only</a:t>
            </a:r>
            <a:br>
              <a:rPr lang="en-US">
                <a:latin typeface="Arial"/>
              </a:rPr>
            </a:br>
            <a:r>
              <a:rPr lang="en-US" sz="3200">
                <a:latin typeface="Arial"/>
              </a:rPr>
              <a:t>Fall 2018</a:t>
            </a:r>
            <a:br>
              <a:rPr lang="en-US" sz="3200">
                <a:latin typeface="Arial"/>
              </a:rPr>
            </a:br>
            <a:r>
              <a:rPr lang="en-US" sz="3200">
                <a:latin typeface="Arial"/>
              </a:rPr>
              <a:t>n = 41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6FF12-9F9F-312D-1F25-3F1F31138D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1" name="Group 50" descr=" a circle graph that shows 32% of students made zero connections with reflection only.">
            <a:extLst>
              <a:ext uri="{FF2B5EF4-FFF2-40B4-BE49-F238E27FC236}">
                <a16:creationId xmlns:a16="http://schemas.microsoft.com/office/drawing/2014/main" id="{DE6B44D9-9333-8D0F-B842-72120D90E59C}"/>
              </a:ext>
            </a:extLst>
          </p:cNvPr>
          <p:cNvGrpSpPr/>
          <p:nvPr/>
        </p:nvGrpSpPr>
        <p:grpSpPr>
          <a:xfrm>
            <a:off x="1047510" y="2122825"/>
            <a:ext cx="4399614" cy="3444821"/>
            <a:chOff x="1462128" y="1770976"/>
            <a:chExt cx="4399614" cy="3444821"/>
          </a:xfrm>
        </p:grpSpPr>
        <p:graphicFrame>
          <p:nvGraphicFramePr>
            <p:cNvPr id="34" name="Chart 33" descr="a circle graph that shows when there was reflection only 32% of students made 0 connections">
              <a:extLst>
                <a:ext uri="{FF2B5EF4-FFF2-40B4-BE49-F238E27FC236}">
                  <a16:creationId xmlns:a16="http://schemas.microsoft.com/office/drawing/2014/main" id="{F029C191-B826-0625-845B-2A7D805AE49C}"/>
                </a:ext>
              </a:extLst>
            </p:cNvPr>
            <p:cNvGraphicFramePr/>
            <p:nvPr/>
          </p:nvGraphicFramePr>
          <p:xfrm>
            <a:off x="1462128" y="1770976"/>
            <a:ext cx="4399614" cy="3444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39411B-59A4-8716-225A-F5727CA5B6A5}"/>
                </a:ext>
              </a:extLst>
            </p:cNvPr>
            <p:cNvSpPr txBox="1"/>
            <p:nvPr/>
          </p:nvSpPr>
          <p:spPr>
            <a:xfrm>
              <a:off x="3661935" y="2766247"/>
              <a:ext cx="1280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32%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89A8867-27EE-1441-C525-04E335B3A7FF}"/>
                </a:ext>
              </a:extLst>
            </p:cNvPr>
            <p:cNvSpPr txBox="1"/>
            <p:nvPr/>
          </p:nvSpPr>
          <p:spPr>
            <a:xfrm>
              <a:off x="2994389" y="3991022"/>
              <a:ext cx="1280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44%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526DA12-6994-F5A0-19A0-9F6B5BCDAE9B}"/>
                </a:ext>
              </a:extLst>
            </p:cNvPr>
            <p:cNvSpPr txBox="1"/>
            <p:nvPr/>
          </p:nvSpPr>
          <p:spPr>
            <a:xfrm>
              <a:off x="2056238" y="2844976"/>
              <a:ext cx="1280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12%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87369E5-949A-763A-0C8F-948E68221E5A}"/>
                </a:ext>
              </a:extLst>
            </p:cNvPr>
            <p:cNvSpPr txBox="1"/>
            <p:nvPr/>
          </p:nvSpPr>
          <p:spPr>
            <a:xfrm>
              <a:off x="2628218" y="2251701"/>
              <a:ext cx="1280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12%</a:t>
              </a:r>
            </a:p>
          </p:txBody>
        </p:sp>
      </p:grpSp>
      <p:pic>
        <p:nvPicPr>
          <p:cNvPr id="55" name="Picture 54" descr="a key that shows that 0 connections is red, 1 connection is pink, 2 connections is light green, and 3 connections is dark green in the two pie graphs on this page">
            <a:extLst>
              <a:ext uri="{FF2B5EF4-FFF2-40B4-BE49-F238E27FC236}">
                <a16:creationId xmlns:a16="http://schemas.microsoft.com/office/drawing/2014/main" id="{47794D6F-A019-2AF3-2C0E-48B108D96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577" y="5056445"/>
            <a:ext cx="1843548" cy="1393902"/>
          </a:xfrm>
          <a:prstGeom prst="rect">
            <a:avLst/>
          </a:prstGeom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F273BD32-2CC8-57CA-CE99-E9E25D980259}"/>
              </a:ext>
            </a:extLst>
          </p:cNvPr>
          <p:cNvSpPr txBox="1">
            <a:spLocks/>
          </p:cNvSpPr>
          <p:nvPr/>
        </p:nvSpPr>
        <p:spPr>
          <a:xfrm>
            <a:off x="1307430" y="5740004"/>
            <a:ext cx="3586737" cy="717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7376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rgbClr val="D4DDFE"/>
                </a:solidFill>
                <a:latin typeface="Arial"/>
                <a:cs typeface="Arial"/>
              </a:rPr>
              <a:t>Fall 2018 average wordcount: </a:t>
            </a:r>
            <a:r>
              <a:rPr lang="en-US" sz="2000" b="0" i="1">
                <a:solidFill>
                  <a:srgbClr val="D4DDFE"/>
                </a:solidFill>
                <a:latin typeface="Arial"/>
                <a:cs typeface="Arial"/>
              </a:rPr>
              <a:t>89 words</a:t>
            </a:r>
            <a:br>
              <a:rPr lang="en-US" sz="2000" b="0" i="1"/>
            </a:br>
            <a:endParaRPr lang="en-US" sz="2000" b="0"/>
          </a:p>
        </p:txBody>
      </p:sp>
      <p:grpSp>
        <p:nvGrpSpPr>
          <p:cNvPr id="60" name="Group 59" descr="A">
            <a:extLst>
              <a:ext uri="{FF2B5EF4-FFF2-40B4-BE49-F238E27FC236}">
                <a16:creationId xmlns:a16="http://schemas.microsoft.com/office/drawing/2014/main" id="{6782F397-C6A3-6D16-2EBC-5D0FAFFC4402}"/>
              </a:ext>
            </a:extLst>
          </p:cNvPr>
          <p:cNvGrpSpPr/>
          <p:nvPr/>
        </p:nvGrpSpPr>
        <p:grpSpPr>
          <a:xfrm>
            <a:off x="5176997" y="718343"/>
            <a:ext cx="5199650" cy="5739170"/>
            <a:chOff x="5176997" y="718343"/>
            <a:chExt cx="5199650" cy="5739170"/>
          </a:xfrm>
        </p:grpSpPr>
        <p:sp>
          <p:nvSpPr>
            <p:cNvPr id="30" name="Title 11">
              <a:extLst>
                <a:ext uri="{FF2B5EF4-FFF2-40B4-BE49-F238E27FC236}">
                  <a16:creationId xmlns:a16="http://schemas.microsoft.com/office/drawing/2014/main" id="{23DE191B-3744-6C87-C6C0-CCD984CBEB94}"/>
                </a:ext>
              </a:extLst>
            </p:cNvPr>
            <p:cNvSpPr txBox="1">
              <a:spLocks/>
            </p:cNvSpPr>
            <p:nvPr/>
          </p:nvSpPr>
          <p:spPr>
            <a:xfrm>
              <a:off x="5176997" y="718343"/>
              <a:ext cx="4669830" cy="162377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Arial Black" panose="020B0604020202020204" pitchFamily="34" charset="0"/>
                </a:defRPr>
              </a:lvl1pPr>
            </a:lstStyle>
            <a:p>
              <a:r>
                <a:rPr lang="en-US">
                  <a:highlight>
                    <a:srgbClr val="000000"/>
                  </a:highlight>
                  <a:latin typeface="Arial"/>
                </a:rPr>
                <a:t>Discussion</a:t>
              </a:r>
              <a:r>
                <a:rPr lang="en-US">
                  <a:latin typeface="Arial"/>
                </a:rPr>
                <a:t> &amp; Reflection </a:t>
              </a:r>
              <a:br>
                <a:rPr lang="en-US">
                  <a:latin typeface="Arial"/>
                </a:rPr>
              </a:br>
              <a:r>
                <a:rPr lang="en-US" sz="3200">
                  <a:latin typeface="Arial"/>
                </a:rPr>
                <a:t>Spring 2019 </a:t>
              </a:r>
              <a:endParaRPr lang="en-US" sz="3200"/>
            </a:p>
            <a:p>
              <a:r>
                <a:rPr lang="en-US" sz="3200">
                  <a:latin typeface="Arial"/>
                </a:rPr>
                <a:t>n = 40</a:t>
              </a:r>
              <a:endParaRPr lang="en-US" sz="320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680585C-E608-ED31-E0BA-20CA4EEF6726}"/>
                </a:ext>
              </a:extLst>
            </p:cNvPr>
            <p:cNvGrpSpPr/>
            <p:nvPr/>
          </p:nvGrpSpPr>
          <p:grpSpPr>
            <a:xfrm>
              <a:off x="6020731" y="2111619"/>
              <a:ext cx="4355916" cy="3448025"/>
              <a:chOff x="6312084" y="1764237"/>
              <a:chExt cx="4355916" cy="3448025"/>
            </a:xfrm>
          </p:grpSpPr>
          <p:graphicFrame>
            <p:nvGraphicFramePr>
              <p:cNvPr id="32" name="Chart 31" descr=" a circle graph that shows 76% of students made 2 or 3 connections with Discussion and Reflection">
                <a:extLst>
                  <a:ext uri="{FF2B5EF4-FFF2-40B4-BE49-F238E27FC236}">
                    <a16:creationId xmlns:a16="http://schemas.microsoft.com/office/drawing/2014/main" id="{A76182B5-3F15-A3CE-E8E1-4DCB85BE3964}"/>
                  </a:ext>
                </a:extLst>
              </p:cNvPr>
              <p:cNvGraphicFramePr/>
              <p:nvPr/>
            </p:nvGraphicFramePr>
            <p:xfrm>
              <a:off x="6312084" y="1764237"/>
              <a:ext cx="4355916" cy="34480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9390030-6CC3-4CE4-650B-8BE26A668B24}"/>
                  </a:ext>
                </a:extLst>
              </p:cNvPr>
              <p:cNvGrpSpPr/>
              <p:nvPr/>
            </p:nvGrpSpPr>
            <p:grpSpPr>
              <a:xfrm>
                <a:off x="7167863" y="2155764"/>
                <a:ext cx="2733178" cy="2314922"/>
                <a:chOff x="7167863" y="2155764"/>
                <a:chExt cx="2733178" cy="2314922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549889E-6953-3F22-0840-7D0717E38644}"/>
                    </a:ext>
                  </a:extLst>
                </p:cNvPr>
                <p:cNvSpPr txBox="1"/>
                <p:nvPr/>
              </p:nvSpPr>
              <p:spPr>
                <a:xfrm>
                  <a:off x="8039298" y="2155764"/>
                  <a:ext cx="12804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</a:rPr>
                    <a:t>5%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62E582D-C9B6-75A8-CAAE-30FAD7BC7110}"/>
                    </a:ext>
                  </a:extLst>
                </p:cNvPr>
                <p:cNvSpPr txBox="1"/>
                <p:nvPr/>
              </p:nvSpPr>
              <p:spPr>
                <a:xfrm>
                  <a:off x="8620551" y="2578982"/>
                  <a:ext cx="12804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</a:rPr>
                    <a:t>20%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632733B-3D01-A997-EFD3-9B88A8DEA00C}"/>
                    </a:ext>
                  </a:extLst>
                </p:cNvPr>
                <p:cNvSpPr txBox="1"/>
                <p:nvPr/>
              </p:nvSpPr>
              <p:spPr>
                <a:xfrm>
                  <a:off x="8054185" y="4009021"/>
                  <a:ext cx="12804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</a:rPr>
                    <a:t>43%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1932730-C229-53FD-C425-8699945E4249}"/>
                    </a:ext>
                  </a:extLst>
                </p:cNvPr>
                <p:cNvSpPr txBox="1"/>
                <p:nvPr/>
              </p:nvSpPr>
              <p:spPr>
                <a:xfrm>
                  <a:off x="7167863" y="2882728"/>
                  <a:ext cx="12804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</a:rPr>
                    <a:t>33%</a:t>
                  </a:r>
                </a:p>
              </p:txBody>
            </p:sp>
          </p:grpSp>
        </p:grpSp>
        <p:sp>
          <p:nvSpPr>
            <p:cNvPr id="59" name="Title 1">
              <a:extLst>
                <a:ext uri="{FF2B5EF4-FFF2-40B4-BE49-F238E27FC236}">
                  <a16:creationId xmlns:a16="http://schemas.microsoft.com/office/drawing/2014/main" id="{A68E1ECC-CBE1-399C-9BF5-CCBEC1BE8FF9}"/>
                </a:ext>
              </a:extLst>
            </p:cNvPr>
            <p:cNvSpPr txBox="1">
              <a:spLocks/>
            </p:cNvSpPr>
            <p:nvPr/>
          </p:nvSpPr>
          <p:spPr>
            <a:xfrm>
              <a:off x="6245366" y="5740004"/>
              <a:ext cx="3809203" cy="717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1" kern="1200">
                  <a:solidFill>
                    <a:srgbClr val="173767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>
                  <a:solidFill>
                    <a:srgbClr val="D4DDFE"/>
                  </a:solidFill>
                  <a:latin typeface="Arial"/>
                  <a:cs typeface="Arial"/>
                </a:rPr>
                <a:t>Spring 2019 average wordcount: </a:t>
              </a:r>
              <a:r>
                <a:rPr lang="en-US" sz="2000" b="0" i="1">
                  <a:solidFill>
                    <a:srgbClr val="D4DDFE"/>
                  </a:solidFill>
                  <a:latin typeface="Arial"/>
                  <a:cs typeface="Arial"/>
                </a:rPr>
                <a:t>160 words</a:t>
              </a:r>
              <a:br>
                <a:rPr lang="en-US" sz="2000" b="0" i="1"/>
              </a:br>
              <a:endParaRPr lang="en-US" sz="2000" b="0"/>
            </a:p>
          </p:txBody>
        </p:sp>
      </p:grpSp>
    </p:spTree>
    <p:extLst>
      <p:ext uri="{BB962C8B-B14F-4D97-AF65-F5344CB8AC3E}">
        <p14:creationId xmlns:p14="http://schemas.microsoft.com/office/powerpoint/2010/main" val="426989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E4A85-80B1-B6BA-6A68-41024597F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3A378-CC9F-9A1F-3A51-2E7A06059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318" y="1611617"/>
            <a:ext cx="8874306" cy="237671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Direction via </a:t>
            </a:r>
            <a:r>
              <a:rPr lang="en-US">
                <a:highlight>
                  <a:srgbClr val="000000"/>
                </a:highlight>
              </a:rPr>
              <a:t>Discussion</a:t>
            </a:r>
            <a:r>
              <a:rPr lang="en-US"/>
              <a:t> and Reflection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BEA78-9006-6884-7D1D-4DA7D987EB0E}"/>
              </a:ext>
            </a:extLst>
          </p:cNvPr>
          <p:cNvSpPr txBox="1"/>
          <p:nvPr/>
        </p:nvSpPr>
        <p:spPr>
          <a:xfrm>
            <a:off x="1892297" y="4546600"/>
            <a:ext cx="92760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Arial Black"/>
                <a:cs typeface="Arial"/>
              </a:rPr>
              <a:t>GP</a:t>
            </a:r>
            <a:r>
              <a:rPr lang="en-US" sz="4800">
                <a:solidFill>
                  <a:schemeClr val="bg1"/>
                </a:solidFill>
                <a:highlight>
                  <a:srgbClr val="000000"/>
                </a:highlight>
                <a:latin typeface="Arial Black"/>
                <a:cs typeface="Arial"/>
              </a:rPr>
              <a:t>S – Sense of Belonging</a:t>
            </a:r>
          </a:p>
        </p:txBody>
      </p:sp>
    </p:spTree>
    <p:extLst>
      <p:ext uri="{BB962C8B-B14F-4D97-AF65-F5344CB8AC3E}">
        <p14:creationId xmlns:p14="http://schemas.microsoft.com/office/powerpoint/2010/main" val="9384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ustom">
  <a:themeElements>
    <a:clrScheme name="Training-presentation">
      <a:dk1>
        <a:srgbClr val="000000"/>
      </a:dk1>
      <a:lt1>
        <a:srgbClr val="FFFFFF"/>
      </a:lt1>
      <a:dk2>
        <a:srgbClr val="112CC1"/>
      </a:dk2>
      <a:lt2>
        <a:srgbClr val="E7E6E6"/>
      </a:lt2>
      <a:accent1>
        <a:srgbClr val="FF7128"/>
      </a:accent1>
      <a:accent2>
        <a:srgbClr val="FF2828"/>
      </a:accent2>
      <a:accent3>
        <a:srgbClr val="2849FD"/>
      </a:accent3>
      <a:accent4>
        <a:srgbClr val="D3DDFE"/>
      </a:accent4>
      <a:accent5>
        <a:srgbClr val="FBFF22"/>
      </a:accent5>
      <a:accent6>
        <a:srgbClr val="D90000"/>
      </a:accent6>
      <a:hlink>
        <a:srgbClr val="0563C1"/>
      </a:hlink>
      <a:folHlink>
        <a:srgbClr val="954F72"/>
      </a:folHlink>
    </a:clrScheme>
    <a:fontScheme name="Custom 1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-presentation_tm03460604_SD_V1" id="{10C00CE7-68C9-487D-B8BA-39ED74E6F042}" vid="{C704F758-AE21-EA4A-B848-EA5509A432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a8d098-e3df-4722-995c-7cb19f7cf4c0" xsi:nil="true"/>
    <lcf76f155ced4ddcb4097134ff3c332f xmlns="feb517c0-2246-45d3-8aca-d499e4f369c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A58A8E7360C94AB1CB08B2BA2B6D1D" ma:contentTypeVersion="13" ma:contentTypeDescription="Create a new document." ma:contentTypeScope="" ma:versionID="84ab6e0110175816cf1423e754ae55df">
  <xsd:schema xmlns:xsd="http://www.w3.org/2001/XMLSchema" xmlns:xs="http://www.w3.org/2001/XMLSchema" xmlns:p="http://schemas.microsoft.com/office/2006/metadata/properties" xmlns:ns2="feb517c0-2246-45d3-8aca-d499e4f369cc" xmlns:ns3="faa8d098-e3df-4722-995c-7cb19f7cf4c0" targetNamespace="http://schemas.microsoft.com/office/2006/metadata/properties" ma:root="true" ma:fieldsID="d69d1632f1bd186244aab2168c0082aa" ns2:_="" ns3:_="">
    <xsd:import namespace="feb517c0-2246-45d3-8aca-d499e4f369cc"/>
    <xsd:import namespace="faa8d098-e3df-4722-995c-7cb19f7cf4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517c0-2246-45d3-8aca-d499e4f369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a73a218-6032-4b43-b4af-c84c0049d5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8d098-e3df-4722-995c-7cb19f7cf4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1c019e2-003a-45ee-b341-f266ceba547e}" ma:internalName="TaxCatchAll" ma:showField="CatchAllData" ma:web="faa8d098-e3df-4722-995c-7cb19f7cf4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4C4D40-3DCC-453F-9F26-3C8AD64DDA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76D14C-99F8-4E4C-8D35-F6CF93FC217D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C4E7BD1-7B03-4FAC-B281-3A1E482E9EA2}"/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Custom</vt:lpstr>
      <vt:lpstr>Direction via Reflection</vt:lpstr>
      <vt:lpstr>First Year Experience Class @ Nashville State </vt:lpstr>
      <vt:lpstr>Learning Mindset GPS</vt:lpstr>
      <vt:lpstr>Mindset GPS  in the FYE Class</vt:lpstr>
      <vt:lpstr>Pathway GPS  beyond an FYE Class</vt:lpstr>
      <vt:lpstr>Pathway GPS  beyond an FYE course</vt:lpstr>
      <vt:lpstr>Direction via Reflection</vt:lpstr>
      <vt:lpstr>Reflection  Only Fall 2018 n = 41</vt:lpstr>
      <vt:lpstr>Direction via Discussion and Reflection</vt:lpstr>
      <vt:lpstr>Try two short  Pathway GPS  discussions</vt:lpstr>
      <vt:lpstr>Discussion 1 Goals</vt:lpstr>
      <vt:lpstr>Think Pair Share</vt:lpstr>
      <vt:lpstr>One strategy when it is hard to find value in this class</vt:lpstr>
      <vt:lpstr>Some Personal Values of my Previous Students</vt:lpstr>
      <vt:lpstr>Think Pair Share</vt:lpstr>
      <vt:lpstr>Written Reflection</vt:lpstr>
      <vt:lpstr>Their Reflections -- excerpts </vt:lpstr>
      <vt:lpstr>Discussion 2 ONLINE</vt:lpstr>
      <vt:lpstr>Online Prompt 1</vt:lpstr>
      <vt:lpstr>Career Competencies – National Association of Colleges and Employers (NACE)  How you can practice  them @ Nashville State Student Success Center Career Services </vt:lpstr>
      <vt:lpstr>Career Competencies </vt:lpstr>
      <vt:lpstr>Think Pair Share</vt:lpstr>
      <vt:lpstr>Their posts – short examples</vt:lpstr>
      <vt:lpstr>Their replies – short examples</vt:lpstr>
      <vt:lpstr>My Feedback – short examples</vt:lpstr>
      <vt:lpstr>Direction via Discussion and Reflection</vt:lpstr>
      <vt:lpstr>Pathway Growth Ideas My pathway helps me grow</vt:lpstr>
      <vt:lpstr>Pathway Purpose Ideas My pathway reflects my purpose</vt:lpstr>
      <vt:lpstr>Pathway Belonging Ideas I belong on this pathway</vt:lpstr>
      <vt:lpstr>Materials</vt:lpstr>
      <vt:lpstr>Direction via Reflection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presentation</dc:title>
  <dc:creator/>
  <cp:revision>66</cp:revision>
  <dcterms:created xsi:type="dcterms:W3CDTF">2024-01-14T03:04:17Z</dcterms:created>
  <dcterms:modified xsi:type="dcterms:W3CDTF">2024-01-25T00:02:40Z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0x010100F0A58A8E7360C94AB1CB08B2BA2B6D1D</vt:lpwstr>
  </property>
  <property fmtid="{D5CDD505-2E9C-101B-9397-08002B2CF9AE}" pid="3" name="MediaServiceImageTags">
    <vt:lpwstr/>
  </property>
  <property fmtid="{D5CDD505-2E9C-101B-9397-08002B2CF9AE}" pid="4" name="MSIP_Label_6e5dc403-97f8-4ccc-852c-fd9e3282210b_Enabled">
    <vt:lpwstr>true</vt:lpwstr>
  </property>
  <property fmtid="{D5CDD505-2E9C-101B-9397-08002B2CF9AE}" pid="5" name="MSIP_Label_6e5dc403-97f8-4ccc-852c-fd9e3282210b_SetDate">
    <vt:lpwstr>2024-01-14T03:04:23Z</vt:lpwstr>
  </property>
  <property fmtid="{D5CDD505-2E9C-101B-9397-08002B2CF9AE}" pid="6" name="MSIP_Label_6e5dc403-97f8-4ccc-852c-fd9e3282210b_Method">
    <vt:lpwstr>Standard</vt:lpwstr>
  </property>
  <property fmtid="{D5CDD505-2E9C-101B-9397-08002B2CF9AE}" pid="7" name="MSIP_Label_6e5dc403-97f8-4ccc-852c-fd9e3282210b_Name">
    <vt:lpwstr>defa4170-0d19-0005-0004-bc88714345d2</vt:lpwstr>
  </property>
  <property fmtid="{D5CDD505-2E9C-101B-9397-08002B2CF9AE}" pid="8" name="MSIP_Label_6e5dc403-97f8-4ccc-852c-fd9e3282210b_SiteId">
    <vt:lpwstr>0c0cbc16-b1f4-4002-a28b-ee967dc0a2b7</vt:lpwstr>
  </property>
  <property fmtid="{D5CDD505-2E9C-101B-9397-08002B2CF9AE}" pid="9" name="MSIP_Label_6e5dc403-97f8-4ccc-852c-fd9e3282210b_ActionId">
    <vt:lpwstr>b7ba651f-536a-458f-ad56-3aa299f93481</vt:lpwstr>
  </property>
  <property fmtid="{D5CDD505-2E9C-101B-9397-08002B2CF9AE}" pid="10" name="MSIP_Label_6e5dc403-97f8-4ccc-852c-fd9e3282210b_ContentBits">
    <vt:lpwstr>0</vt:lpwstr>
  </property>
</Properties>
</file>