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55" r:id="rId5"/>
  </p:sldMasterIdLst>
  <p:notesMasterIdLst>
    <p:notesMasterId r:id="rId38"/>
  </p:notesMasterIdLst>
  <p:sldIdLst>
    <p:sldId id="257" r:id="rId6"/>
    <p:sldId id="259" r:id="rId7"/>
    <p:sldId id="301" r:id="rId8"/>
    <p:sldId id="298" r:id="rId9"/>
    <p:sldId id="303" r:id="rId10"/>
    <p:sldId id="302" r:id="rId11"/>
    <p:sldId id="299" r:id="rId12"/>
    <p:sldId id="300" r:id="rId13"/>
    <p:sldId id="304" r:id="rId14"/>
    <p:sldId id="305" r:id="rId15"/>
    <p:sldId id="306" r:id="rId16"/>
    <p:sldId id="307" r:id="rId17"/>
    <p:sldId id="331" r:id="rId18"/>
    <p:sldId id="309" r:id="rId19"/>
    <p:sldId id="308" r:id="rId20"/>
    <p:sldId id="310" r:id="rId21"/>
    <p:sldId id="315" r:id="rId22"/>
    <p:sldId id="316" r:id="rId23"/>
    <p:sldId id="317" r:id="rId24"/>
    <p:sldId id="320" r:id="rId25"/>
    <p:sldId id="325" r:id="rId26"/>
    <p:sldId id="318" r:id="rId27"/>
    <p:sldId id="322" r:id="rId28"/>
    <p:sldId id="319" r:id="rId29"/>
    <p:sldId id="323" r:id="rId30"/>
    <p:sldId id="312" r:id="rId31"/>
    <p:sldId id="321" r:id="rId32"/>
    <p:sldId id="326" r:id="rId33"/>
    <p:sldId id="327" r:id="rId34"/>
    <p:sldId id="328" r:id="rId35"/>
    <p:sldId id="329" r:id="rId36"/>
    <p:sldId id="330" r:id="rId37"/>
  </p:sldIdLst>
  <p:sldSz cx="12192000" cy="6858000"/>
  <p:notesSz cx="6858000" cy="9144000"/>
  <p:embeddedFontLst>
    <p:embeddedFont>
      <p:font typeface="Lora" panose="020B0604020202020204" charset="0"/>
      <p:regular r:id="rId39"/>
      <p:bold r:id="rId40"/>
      <p:italic r:id="rId41"/>
      <p:boldItalic r:id="rId42"/>
    </p:embeddedFont>
    <p:embeddedFont>
      <p:font typeface="Raleway" panose="020B0604020202020204" charset="0"/>
      <p:regular r:id="rId43"/>
      <p:bold r:id="rId44"/>
      <p:italic r:id="rId45"/>
      <p:boldItalic r:id="rId46"/>
    </p:embeddedFont>
    <p:embeddedFont>
      <p:font typeface="Raleway Black" panose="020B0604020202020204" charset="0"/>
      <p:bold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7" roundtripDataSignature="AMtx7mgtvtfZUpV51z2rzPNHjTscIuF7M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Calisi"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96D00-FD6A-0F53-BD50-CE7A148ACA2F}" v="22" dt="2024-02-05T21:50:58.029"/>
  </p1510:revLst>
</p1510:revInfo>
</file>

<file path=ppt/tableStyles.xml><?xml version="1.0" encoding="utf-8"?>
<a:tblStyleLst xmlns:a="http://schemas.openxmlformats.org/drawingml/2006/main" def="{4F596E62-DA20-4243-9935-779377DF0FD7}">
  <a:tblStyle styleId="{4F596E62-DA20-4243-9935-779377DF0FD7}" styleName="Table_0">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523E72-E5C9-4D24-9B69-72C3A76EEBD6}" styleName="Table_1">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63"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64"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3.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57"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n Denley" userId="S::tristan.denley@laregents.edu::bc86bc43-e8e6-40b5-8b68-3cc99c3ae986" providerId="AD" clId="Web-{56B96D00-FD6A-0F53-BD50-CE7A148ACA2F}"/>
    <pc:docChg chg="modSld">
      <pc:chgData name="Tristan Denley" userId="S::tristan.denley@laregents.edu::bc86bc43-e8e6-40b5-8b68-3cc99c3ae986" providerId="AD" clId="Web-{56B96D00-FD6A-0F53-BD50-CE7A148ACA2F}" dt="2024-02-05T21:50:58.029" v="13" actId="20577"/>
      <pc:docMkLst>
        <pc:docMk/>
      </pc:docMkLst>
      <pc:sldChg chg="modSp">
        <pc:chgData name="Tristan Denley" userId="S::tristan.denley@laregents.edu::bc86bc43-e8e6-40b5-8b68-3cc99c3ae986" providerId="AD" clId="Web-{56B96D00-FD6A-0F53-BD50-CE7A148ACA2F}" dt="2024-02-05T21:34:46.333" v="3" actId="20577"/>
        <pc:sldMkLst>
          <pc:docMk/>
          <pc:sldMk cId="1207443840" sldId="304"/>
        </pc:sldMkLst>
        <pc:spChg chg="mod">
          <ac:chgData name="Tristan Denley" userId="S::tristan.denley@laregents.edu::bc86bc43-e8e6-40b5-8b68-3cc99c3ae986" providerId="AD" clId="Web-{56B96D00-FD6A-0F53-BD50-CE7A148ACA2F}" dt="2024-02-05T21:34:46.333" v="3" actId="20577"/>
          <ac:spMkLst>
            <pc:docMk/>
            <pc:sldMk cId="1207443840" sldId="304"/>
            <ac:spMk id="158" creationId="{00000000-0000-0000-0000-000000000000}"/>
          </ac:spMkLst>
        </pc:spChg>
      </pc:sldChg>
      <pc:sldChg chg="modSp">
        <pc:chgData name="Tristan Denley" userId="S::tristan.denley@laregents.edu::bc86bc43-e8e6-40b5-8b68-3cc99c3ae986" providerId="AD" clId="Web-{56B96D00-FD6A-0F53-BD50-CE7A148ACA2F}" dt="2024-02-05T21:49:54.323" v="11" actId="20577"/>
        <pc:sldMkLst>
          <pc:docMk/>
          <pc:sldMk cId="2629806468" sldId="323"/>
        </pc:sldMkLst>
        <pc:spChg chg="mod">
          <ac:chgData name="Tristan Denley" userId="S::tristan.denley@laregents.edu::bc86bc43-e8e6-40b5-8b68-3cc99c3ae986" providerId="AD" clId="Web-{56B96D00-FD6A-0F53-BD50-CE7A148ACA2F}" dt="2024-02-05T21:49:54.323" v="11" actId="20577"/>
          <ac:spMkLst>
            <pc:docMk/>
            <pc:sldMk cId="2629806468" sldId="323"/>
            <ac:spMk id="4" creationId="{AD712975-E40F-BE87-67AA-DA4D6A341624}"/>
          </ac:spMkLst>
        </pc:spChg>
      </pc:sldChg>
      <pc:sldChg chg="modSp">
        <pc:chgData name="Tristan Denley" userId="S::tristan.denley@laregents.edu::bc86bc43-e8e6-40b5-8b68-3cc99c3ae986" providerId="AD" clId="Web-{56B96D00-FD6A-0F53-BD50-CE7A148ACA2F}" dt="2024-02-05T21:50:58.029" v="13" actId="20577"/>
        <pc:sldMkLst>
          <pc:docMk/>
          <pc:sldMk cId="1712146624" sldId="327"/>
        </pc:sldMkLst>
        <pc:spChg chg="mod">
          <ac:chgData name="Tristan Denley" userId="S::tristan.denley@laregents.edu::bc86bc43-e8e6-40b5-8b68-3cc99c3ae986" providerId="AD" clId="Web-{56B96D00-FD6A-0F53-BD50-CE7A148ACA2F}" dt="2024-02-05T21:50:58.029" v="13" actId="20577"/>
          <ac:spMkLst>
            <pc:docMk/>
            <pc:sldMk cId="1712146624" sldId="327"/>
            <ac:spMk id="6" creationId="{06954A30-BA9E-0B25-E492-86A50FF57329}"/>
          </ac:spMkLst>
        </pc:spChg>
      </pc:sldChg>
      <pc:sldChg chg="modSp">
        <pc:chgData name="Tristan Denley" userId="S::tristan.denley@laregents.edu::bc86bc43-e8e6-40b5-8b68-3cc99c3ae986" providerId="AD" clId="Web-{56B96D00-FD6A-0F53-BD50-CE7A148ACA2F}" dt="2024-02-05T21:47:48.927" v="6" actId="20577"/>
        <pc:sldMkLst>
          <pc:docMk/>
          <pc:sldMk cId="374388713" sldId="331"/>
        </pc:sldMkLst>
        <pc:spChg chg="mod">
          <ac:chgData name="Tristan Denley" userId="S::tristan.denley@laregents.edu::bc86bc43-e8e6-40b5-8b68-3cc99c3ae986" providerId="AD" clId="Web-{56B96D00-FD6A-0F53-BD50-CE7A148ACA2F}" dt="2024-02-05T21:47:48.927" v="6" actId="20577"/>
          <ac:spMkLst>
            <pc:docMk/>
            <pc:sldMk cId="374388713" sldId="331"/>
            <ac:spMk id="3" creationId="{0ABE4800-5714-D338-45C5-6DD4402BDFDE}"/>
          </ac:spMkLst>
        </pc:spChg>
      </pc:sldChg>
    </pc:docChg>
  </pc:docChgLst>
  <pc:docChgLst>
    <pc:chgData name="Tristan Denley" userId="S::tristan.denley@laregents.edu::bc86bc43-e8e6-40b5-8b68-3cc99c3ae986" providerId="AD" clId="Web-{40D8ACB6-9F44-8591-ACF7-7471195C9977}"/>
    <pc:docChg chg="modSld">
      <pc:chgData name="Tristan Denley" userId="S::tristan.denley@laregents.edu::bc86bc43-e8e6-40b5-8b68-3cc99c3ae986" providerId="AD" clId="Web-{40D8ACB6-9F44-8591-ACF7-7471195C9977}" dt="2024-02-02T18:38:33.073" v="27" actId="20577"/>
      <pc:docMkLst>
        <pc:docMk/>
      </pc:docMkLst>
      <pc:sldChg chg="modSp">
        <pc:chgData name="Tristan Denley" userId="S::tristan.denley@laregents.edu::bc86bc43-e8e6-40b5-8b68-3cc99c3ae986" providerId="AD" clId="Web-{40D8ACB6-9F44-8591-ACF7-7471195C9977}" dt="2024-02-02T18:26:17.797" v="3" actId="20577"/>
        <pc:sldMkLst>
          <pc:docMk/>
          <pc:sldMk cId="397069643" sldId="306"/>
        </pc:sldMkLst>
        <pc:spChg chg="mod">
          <ac:chgData name="Tristan Denley" userId="S::tristan.denley@laregents.edu::bc86bc43-e8e6-40b5-8b68-3cc99c3ae986" providerId="AD" clId="Web-{40D8ACB6-9F44-8591-ACF7-7471195C9977}" dt="2024-02-02T18:26:17.797" v="3" actId="20577"/>
          <ac:spMkLst>
            <pc:docMk/>
            <pc:sldMk cId="397069643" sldId="306"/>
            <ac:spMk id="3" creationId="{7B2F4B51-005F-915C-1A9B-C30D6A66840E}"/>
          </ac:spMkLst>
        </pc:spChg>
        <pc:spChg chg="mod">
          <ac:chgData name="Tristan Denley" userId="S::tristan.denley@laregents.edu::bc86bc43-e8e6-40b5-8b68-3cc99c3ae986" providerId="AD" clId="Web-{40D8ACB6-9F44-8591-ACF7-7471195C9977}" dt="2024-02-02T18:26:08.781" v="1" actId="20577"/>
          <ac:spMkLst>
            <pc:docMk/>
            <pc:sldMk cId="397069643" sldId="306"/>
            <ac:spMk id="158" creationId="{00000000-0000-0000-0000-000000000000}"/>
          </ac:spMkLst>
        </pc:spChg>
      </pc:sldChg>
      <pc:sldChg chg="modSp">
        <pc:chgData name="Tristan Denley" userId="S::tristan.denley@laregents.edu::bc86bc43-e8e6-40b5-8b68-3cc99c3ae986" providerId="AD" clId="Web-{40D8ACB6-9F44-8591-ACF7-7471195C9977}" dt="2024-02-02T18:27:12.299" v="8" actId="20577"/>
        <pc:sldMkLst>
          <pc:docMk/>
          <pc:sldMk cId="3947871021" sldId="308"/>
        </pc:sldMkLst>
        <pc:spChg chg="mod">
          <ac:chgData name="Tristan Denley" userId="S::tristan.denley@laregents.edu::bc86bc43-e8e6-40b5-8b68-3cc99c3ae986" providerId="AD" clId="Web-{40D8ACB6-9F44-8591-ACF7-7471195C9977}" dt="2024-02-02T18:27:12.299" v="8" actId="20577"/>
          <ac:spMkLst>
            <pc:docMk/>
            <pc:sldMk cId="3947871021" sldId="308"/>
            <ac:spMk id="3" creationId="{0ABE4800-5714-D338-45C5-6DD4402BDFDE}"/>
          </ac:spMkLst>
        </pc:spChg>
      </pc:sldChg>
      <pc:sldChg chg="modSp">
        <pc:chgData name="Tristan Denley" userId="S::tristan.denley@laregents.edu::bc86bc43-e8e6-40b5-8b68-3cc99c3ae986" providerId="AD" clId="Web-{40D8ACB6-9F44-8591-ACF7-7471195C9977}" dt="2024-02-02T18:35:41.082" v="19" actId="1076"/>
        <pc:sldMkLst>
          <pc:docMk/>
          <pc:sldMk cId="2174245944" sldId="318"/>
        </pc:sldMkLst>
        <pc:spChg chg="mod">
          <ac:chgData name="Tristan Denley" userId="S::tristan.denley@laregents.edu::bc86bc43-e8e6-40b5-8b68-3cc99c3ae986" providerId="AD" clId="Web-{40D8ACB6-9F44-8591-ACF7-7471195C9977}" dt="2024-02-02T18:35:41.082" v="19" actId="1076"/>
          <ac:spMkLst>
            <pc:docMk/>
            <pc:sldMk cId="2174245944" sldId="318"/>
            <ac:spMk id="14" creationId="{7D629B4E-325A-4870-8E6B-35F215150D4B}"/>
          </ac:spMkLst>
        </pc:spChg>
      </pc:sldChg>
      <pc:sldChg chg="modSp">
        <pc:chgData name="Tristan Denley" userId="S::tristan.denley@laregents.edu::bc86bc43-e8e6-40b5-8b68-3cc99c3ae986" providerId="AD" clId="Web-{40D8ACB6-9F44-8591-ACF7-7471195C9977}" dt="2024-02-02T18:36:24.459" v="20" actId="20577"/>
        <pc:sldMkLst>
          <pc:docMk/>
          <pc:sldMk cId="1464210047" sldId="319"/>
        </pc:sldMkLst>
        <pc:spChg chg="mod">
          <ac:chgData name="Tristan Denley" userId="S::tristan.denley@laregents.edu::bc86bc43-e8e6-40b5-8b68-3cc99c3ae986" providerId="AD" clId="Web-{40D8ACB6-9F44-8591-ACF7-7471195C9977}" dt="2024-02-02T18:36:24.459" v="20" actId="20577"/>
          <ac:spMkLst>
            <pc:docMk/>
            <pc:sldMk cId="1464210047" sldId="319"/>
            <ac:spMk id="14" creationId="{7D629B4E-325A-4870-8E6B-35F215150D4B}"/>
          </ac:spMkLst>
        </pc:spChg>
      </pc:sldChg>
      <pc:sldChg chg="modSp">
        <pc:chgData name="Tristan Denley" userId="S::tristan.denley@laregents.edu::bc86bc43-e8e6-40b5-8b68-3cc99c3ae986" providerId="AD" clId="Web-{40D8ACB6-9F44-8591-ACF7-7471195C9977}" dt="2024-02-02T18:35:34.332" v="18" actId="20577"/>
        <pc:sldMkLst>
          <pc:docMk/>
          <pc:sldMk cId="1568784197" sldId="325"/>
        </pc:sldMkLst>
        <pc:spChg chg="mod">
          <ac:chgData name="Tristan Denley" userId="S::tristan.denley@laregents.edu::bc86bc43-e8e6-40b5-8b68-3cc99c3ae986" providerId="AD" clId="Web-{40D8ACB6-9F44-8591-ACF7-7471195C9977}" dt="2024-02-02T18:35:34.332" v="18" actId="20577"/>
          <ac:spMkLst>
            <pc:docMk/>
            <pc:sldMk cId="1568784197" sldId="325"/>
            <ac:spMk id="8" creationId="{DA9C39E4-EC83-4215-0A08-5D48D11B0241}"/>
          </ac:spMkLst>
        </pc:spChg>
      </pc:sldChg>
      <pc:sldChg chg="modSp">
        <pc:chgData name="Tristan Denley" userId="S::tristan.denley@laregents.edu::bc86bc43-e8e6-40b5-8b68-3cc99c3ae986" providerId="AD" clId="Web-{40D8ACB6-9F44-8591-ACF7-7471195C9977}" dt="2024-02-02T18:37:27.742" v="21" actId="20577"/>
        <pc:sldMkLst>
          <pc:docMk/>
          <pc:sldMk cId="3762049033" sldId="326"/>
        </pc:sldMkLst>
        <pc:spChg chg="mod">
          <ac:chgData name="Tristan Denley" userId="S::tristan.denley@laregents.edu::bc86bc43-e8e6-40b5-8b68-3cc99c3ae986" providerId="AD" clId="Web-{40D8ACB6-9F44-8591-ACF7-7471195C9977}" dt="2024-02-02T18:37:27.742" v="21" actId="20577"/>
          <ac:spMkLst>
            <pc:docMk/>
            <pc:sldMk cId="3762049033" sldId="326"/>
            <ac:spMk id="5" creationId="{4B5FFDD5-F698-6A94-5486-988FB90C0033}"/>
          </ac:spMkLst>
        </pc:spChg>
      </pc:sldChg>
      <pc:sldChg chg="modSp">
        <pc:chgData name="Tristan Denley" userId="S::tristan.denley@laregents.edu::bc86bc43-e8e6-40b5-8b68-3cc99c3ae986" providerId="AD" clId="Web-{40D8ACB6-9F44-8591-ACF7-7471195C9977}" dt="2024-02-02T18:38:33.073" v="27" actId="20577"/>
        <pc:sldMkLst>
          <pc:docMk/>
          <pc:sldMk cId="1712146624" sldId="327"/>
        </pc:sldMkLst>
        <pc:spChg chg="mod">
          <ac:chgData name="Tristan Denley" userId="S::tristan.denley@laregents.edu::bc86bc43-e8e6-40b5-8b68-3cc99c3ae986" providerId="AD" clId="Web-{40D8ACB6-9F44-8591-ACF7-7471195C9977}" dt="2024-02-02T18:38:33.073" v="27" actId="20577"/>
          <ac:spMkLst>
            <pc:docMk/>
            <pc:sldMk cId="1712146624" sldId="327"/>
            <ac:spMk id="6" creationId="{06954A30-BA9E-0B25-E492-86A50FF57329}"/>
          </ac:spMkLst>
        </pc:spChg>
      </pc:sldChg>
      <pc:sldChg chg="modSp">
        <pc:chgData name="Tristan Denley" userId="S::tristan.denley@laregents.edu::bc86bc43-e8e6-40b5-8b68-3cc99c3ae986" providerId="AD" clId="Web-{40D8ACB6-9F44-8591-ACF7-7471195C9977}" dt="2024-02-02T18:26:43.126" v="5" actId="20577"/>
        <pc:sldMkLst>
          <pc:docMk/>
          <pc:sldMk cId="374388713" sldId="331"/>
        </pc:sldMkLst>
        <pc:spChg chg="mod">
          <ac:chgData name="Tristan Denley" userId="S::tristan.denley@laregents.edu::bc86bc43-e8e6-40b5-8b68-3cc99c3ae986" providerId="AD" clId="Web-{40D8ACB6-9F44-8591-ACF7-7471195C9977}" dt="2024-02-02T18:26:43.126" v="5" actId="20577"/>
          <ac:spMkLst>
            <pc:docMk/>
            <pc:sldMk cId="374388713" sldId="331"/>
            <ac:spMk id="3" creationId="{0ABE4800-5714-D338-45C5-6DD4402BDFDE}"/>
          </ac:spMkLst>
        </pc:spChg>
      </pc:sldChg>
    </pc:docChg>
  </pc:docChgLst>
  <pc:docChgLst>
    <pc:chgData name="Allison Vicknair" userId="S::allison.vicknair@laregents.edu::bf73cb6d-1041-4a00-973d-a501adf577d4" providerId="AD" clId="Web-{975A3EAC-BEDC-28B1-D0C9-92C8A4C13CCE}"/>
    <pc:docChg chg="modSld">
      <pc:chgData name="Allison Vicknair" userId="S::allison.vicknair@laregents.edu::bf73cb6d-1041-4a00-973d-a501adf577d4" providerId="AD" clId="Web-{975A3EAC-BEDC-28B1-D0C9-92C8A4C13CCE}" dt="2024-02-02T19:27:37.195" v="11" actId="20577"/>
      <pc:docMkLst>
        <pc:docMk/>
      </pc:docMkLst>
      <pc:sldChg chg="modSp">
        <pc:chgData name="Allison Vicknair" userId="S::allison.vicknair@laregents.edu::bf73cb6d-1041-4a00-973d-a501adf577d4" providerId="AD" clId="Web-{975A3EAC-BEDC-28B1-D0C9-92C8A4C13CCE}" dt="2024-02-02T19:24:15.611" v="3" actId="20577"/>
        <pc:sldMkLst>
          <pc:docMk/>
          <pc:sldMk cId="0" sldId="257"/>
        </pc:sldMkLst>
        <pc:spChg chg="mod">
          <ac:chgData name="Allison Vicknair" userId="S::allison.vicknair@laregents.edu::bf73cb6d-1041-4a00-973d-a501adf577d4" providerId="AD" clId="Web-{975A3EAC-BEDC-28B1-D0C9-92C8A4C13CCE}" dt="2024-02-02T19:24:15.611" v="3" actId="20577"/>
          <ac:spMkLst>
            <pc:docMk/>
            <pc:sldMk cId="0" sldId="257"/>
            <ac:spMk id="4" creationId="{78E4F205-DFF2-60EA-19DA-52EB81F4710F}"/>
          </ac:spMkLst>
        </pc:spChg>
        <pc:spChg chg="mod">
          <ac:chgData name="Allison Vicknair" userId="S::allison.vicknair@laregents.edu::bf73cb6d-1041-4a00-973d-a501adf577d4" providerId="AD" clId="Web-{975A3EAC-BEDC-28B1-D0C9-92C8A4C13CCE}" dt="2024-02-02T19:24:08.861" v="1" actId="20577"/>
          <ac:spMkLst>
            <pc:docMk/>
            <pc:sldMk cId="0" sldId="257"/>
            <ac:spMk id="135" creationId="{00000000-0000-0000-0000-000000000000}"/>
          </ac:spMkLst>
        </pc:spChg>
      </pc:sldChg>
      <pc:sldChg chg="modSp">
        <pc:chgData name="Allison Vicknair" userId="S::allison.vicknair@laregents.edu::bf73cb6d-1041-4a00-973d-a501adf577d4" providerId="AD" clId="Web-{975A3EAC-BEDC-28B1-D0C9-92C8A4C13CCE}" dt="2024-02-02T19:24:40.050" v="8" actId="20577"/>
        <pc:sldMkLst>
          <pc:docMk/>
          <pc:sldMk cId="119526581" sldId="298"/>
        </pc:sldMkLst>
        <pc:spChg chg="mod">
          <ac:chgData name="Allison Vicknair" userId="S::allison.vicknair@laregents.edu::bf73cb6d-1041-4a00-973d-a501adf577d4" providerId="AD" clId="Web-{975A3EAC-BEDC-28B1-D0C9-92C8A4C13CCE}" dt="2024-02-02T19:24:40.050" v="8" actId="20577"/>
          <ac:spMkLst>
            <pc:docMk/>
            <pc:sldMk cId="119526581" sldId="298"/>
            <ac:spMk id="6" creationId="{6A294005-1B3A-B388-9766-B5644D5A725C}"/>
          </ac:spMkLst>
        </pc:spChg>
        <pc:spChg chg="mod">
          <ac:chgData name="Allison Vicknair" userId="S::allison.vicknair@laregents.edu::bf73cb6d-1041-4a00-973d-a501adf577d4" providerId="AD" clId="Web-{975A3EAC-BEDC-28B1-D0C9-92C8A4C13CCE}" dt="2024-02-02T19:24:38.018" v="6" actId="20577"/>
          <ac:spMkLst>
            <pc:docMk/>
            <pc:sldMk cId="119526581" sldId="298"/>
            <ac:spMk id="8" creationId="{BDB4EB1A-9395-B2DA-D6A8-B941A791D2C8}"/>
          </ac:spMkLst>
        </pc:spChg>
      </pc:sldChg>
      <pc:sldChg chg="modSp">
        <pc:chgData name="Allison Vicknair" userId="S::allison.vicknair@laregents.edu::bf73cb6d-1041-4a00-973d-a501adf577d4" providerId="AD" clId="Web-{975A3EAC-BEDC-28B1-D0C9-92C8A4C13CCE}" dt="2024-02-02T19:27:37.195" v="11" actId="20577"/>
        <pc:sldMkLst>
          <pc:docMk/>
          <pc:sldMk cId="1568784197" sldId="325"/>
        </pc:sldMkLst>
        <pc:spChg chg="mod">
          <ac:chgData name="Allison Vicknair" userId="S::allison.vicknair@laregents.edu::bf73cb6d-1041-4a00-973d-a501adf577d4" providerId="AD" clId="Web-{975A3EAC-BEDC-28B1-D0C9-92C8A4C13CCE}" dt="2024-02-02T19:27:37.195" v="11" actId="20577"/>
          <ac:spMkLst>
            <pc:docMk/>
            <pc:sldMk cId="1568784197" sldId="325"/>
            <ac:spMk id="8" creationId="{DA9C39E4-EC83-4215-0A08-5D48D11B0241}"/>
          </ac:spMkLst>
        </pc:spChg>
      </pc:sldChg>
    </pc:docChg>
  </pc:docChgLst>
  <pc:docChgLst>
    <pc:chgData name="Allison Vicknair" userId="S::allison.vicknair@laregents.edu::bf73cb6d-1041-4a00-973d-a501adf577d4" providerId="AD" clId="Web-{F6B1A4A2-64CA-CAFB-1F09-DC340E20348A}"/>
    <pc:docChg chg="modSld">
      <pc:chgData name="Allison Vicknair" userId="S::allison.vicknair@laregents.edu::bf73cb6d-1041-4a00-973d-a501adf577d4" providerId="AD" clId="Web-{F6B1A4A2-64CA-CAFB-1F09-DC340E20348A}" dt="2024-02-02T19:16:28.862" v="2" actId="20577"/>
      <pc:docMkLst>
        <pc:docMk/>
      </pc:docMkLst>
      <pc:sldChg chg="modSp">
        <pc:chgData name="Allison Vicknair" userId="S::allison.vicknair@laregents.edu::bf73cb6d-1041-4a00-973d-a501adf577d4" providerId="AD" clId="Web-{F6B1A4A2-64CA-CAFB-1F09-DC340E20348A}" dt="2024-02-02T19:16:28.862" v="2" actId="20577"/>
        <pc:sldMkLst>
          <pc:docMk/>
          <pc:sldMk cId="3390842495" sldId="303"/>
        </pc:sldMkLst>
        <pc:spChg chg="mod">
          <ac:chgData name="Allison Vicknair" userId="S::allison.vicknair@laregents.edu::bf73cb6d-1041-4a00-973d-a501adf577d4" providerId="AD" clId="Web-{F6B1A4A2-64CA-CAFB-1F09-DC340E20348A}" dt="2024-02-02T19:16:28.862" v="2" actId="20577"/>
          <ac:spMkLst>
            <pc:docMk/>
            <pc:sldMk cId="3390842495" sldId="303"/>
            <ac:spMk id="6" creationId="{6A294005-1B3A-B388-9766-B5644D5A72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d26a5b0ee4_1_4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g1d26a5b0ee4_1_42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31" name="Google Shape;131;g1d26a5b0ee4_1_4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405412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1997885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133367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1586199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297676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106907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63584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2124335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2306679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380384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3218921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3323092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1129314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57713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850875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3566863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3175302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769592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4099806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320601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786840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3035404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28884766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4159674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220683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237616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1228253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170511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3632617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26a5b0ee4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d26a5b0ee4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9700" lvl="0" indent="0" algn="l" rtl="0">
              <a:lnSpc>
                <a:spcPct val="100000"/>
              </a:lnSpc>
              <a:spcBef>
                <a:spcPts val="1000"/>
              </a:spcBef>
              <a:spcAft>
                <a:spcPts val="0"/>
              </a:spcAft>
              <a:buClr>
                <a:schemeClr val="dk1"/>
              </a:buClr>
              <a:buSzPts val="1400"/>
              <a:buFont typeface="Lora"/>
              <a:buNone/>
            </a:pPr>
            <a:r>
              <a:rPr lang="en-US" sz="1400">
                <a:solidFill>
                  <a:schemeClr val="dk1"/>
                </a:solidFill>
                <a:latin typeface="Lora"/>
                <a:ea typeface="Lora"/>
                <a:cs typeface="Lora"/>
                <a:sym typeface="Lora"/>
              </a:rPr>
              <a:t>Short of reading the program’s stated goals, I want to call out a few key components of the program that I encourage you to think about as you engage with the Technical Assistance programming</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Firstly, the program calls on solutions for Colordans by anyone with a vested interest in the economic advancement of Coloradans, and we recognize that may mean breaking the bold and operating with unbounded ambition. As such, we seek innovative solutions to support Colorado’s diverse economy and the workforce needs of Colorado’s regional economies. Successful models are likely to focus on understanding talent needs, employer job clusters, and responding to those needs with evidence-backed solutions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Secondly, we seek strong, unique regional connections between education systems and employers so that workers are able to put their skills to use and to earn at minimum a family-sustaining wage. Partnerships may include K-12 systems, higher education institutions, employers, and industry associations to identify and create employment opportunities. You’ll hear &amp; see phrases like ‘regional collaboration’ and ‘partnership’ a lot because this program recognizes the value and importance of partnership across sector, supply, and demand to improve career-connected learning. Via partnership, collective funds, training, and capital connectivity become essential tools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Finally, your projects should necessarily ensure that learners and earners across the state become more economically mobile. Additional consideration will be given to projects that drive solutions for rural, tribal, and other historically underserved communities. We recognize that different regions have different economic structures and demands from employers, and that “living wage” has different definitions in different place; we want to see projects that reflect this diverse reality by addressing living wages via in-demand, high-skill occupations</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The throughline between these goals is to help Coloradans access good jobs that suit their needs and the needs of the region</a:t>
            </a:r>
            <a:endParaRPr sz="1400">
              <a:solidFill>
                <a:schemeClr val="dk1"/>
              </a:solidFill>
              <a:latin typeface="Lora"/>
              <a:ea typeface="Lora"/>
              <a:cs typeface="Lora"/>
              <a:sym typeface="Lora"/>
            </a:endParaRPr>
          </a:p>
          <a:p>
            <a:pPr marL="914400" lvl="1"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With that I’ll turn things over to my colleague Randy to begin diving into direct support</a:t>
            </a:r>
            <a:endParaRPr sz="1400">
              <a:solidFill>
                <a:schemeClr val="dk1"/>
              </a:solidFill>
              <a:latin typeface="Lora"/>
              <a:ea typeface="Lora"/>
              <a:cs typeface="Lora"/>
              <a:sym typeface="Lora"/>
            </a:endParaRPr>
          </a:p>
          <a:p>
            <a:pPr marL="457200" lvl="0" indent="-317500" algn="l" rtl="0">
              <a:lnSpc>
                <a:spcPct val="100000"/>
              </a:lnSpc>
              <a:spcBef>
                <a:spcPts val="0"/>
              </a:spcBef>
              <a:spcAft>
                <a:spcPts val="0"/>
              </a:spcAft>
              <a:buClr>
                <a:schemeClr val="dk1"/>
              </a:buClr>
              <a:buSzPts val="1400"/>
              <a:buFont typeface="Lora"/>
              <a:buChar char="●"/>
            </a:pPr>
            <a:r>
              <a:rPr lang="en-US" sz="1400">
                <a:solidFill>
                  <a:schemeClr val="dk1"/>
                </a:solidFill>
                <a:latin typeface="Lora"/>
                <a:ea typeface="Lora"/>
                <a:cs typeface="Lora"/>
                <a:sym typeface="Lora"/>
              </a:rPr>
              <a:t>Today’s session is going beyond program overviews to an overview of the support you’ll receive, but if you want more detail on program goals, eligibility, criteria, etc… visit opportunitynow.co and go to the Events page to watch recordings of past program overview sessions</a:t>
            </a:r>
            <a:endParaRPr sz="1400">
              <a:solidFill>
                <a:schemeClr val="dk1"/>
              </a:solidFill>
              <a:latin typeface="Lora"/>
              <a:ea typeface="Lora"/>
              <a:cs typeface="Lora"/>
              <a:sym typeface="Lora"/>
            </a:endParaRPr>
          </a:p>
        </p:txBody>
      </p:sp>
    </p:spTree>
    <p:extLst>
      <p:ext uri="{BB962C8B-B14F-4D97-AF65-F5344CB8AC3E}">
        <p14:creationId xmlns:p14="http://schemas.microsoft.com/office/powerpoint/2010/main" val="1045157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Header and Text" type="obj">
  <p:cSld name="OBJECT">
    <p:bg>
      <p:bgPr>
        <a:noFill/>
        <a:effectLst/>
      </p:bgPr>
    </p:bg>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None/>
              <a:defRPr sz="3600"/>
            </a:lvl1pPr>
            <a:lvl2pPr lvl="1"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2pPr>
            <a:lvl3pPr lvl="2"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3pPr>
            <a:lvl4pPr lvl="3"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4pPr>
            <a:lvl5pPr lvl="4"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5pPr>
            <a:lvl6pPr lvl="5"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6pPr>
            <a:lvl7pPr lvl="6"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7pPr>
            <a:lvl8pPr lvl="7"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8pPr>
            <a:lvl9pPr lvl="8"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9pPr>
          </a:lstStyle>
          <a:p>
            <a:endParaRPr/>
          </a:p>
        </p:txBody>
      </p:sp>
      <p:sp>
        <p:nvSpPr>
          <p:cNvPr id="22" name="Google Shape;22;p18"/>
          <p:cNvSpPr txBox="1">
            <a:spLocks noGrp="1"/>
          </p:cNvSpPr>
          <p:nvPr>
            <p:ph type="body" idx="1"/>
          </p:nvPr>
        </p:nvSpPr>
        <p:spPr>
          <a:xfrm>
            <a:off x="838200" y="1825625"/>
            <a:ext cx="10515600" cy="40575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100"/>
              </a:spcBef>
              <a:spcAft>
                <a:spcPts val="0"/>
              </a:spcAft>
              <a:buClr>
                <a:schemeClr val="dk2"/>
              </a:buClr>
              <a:buSzPts val="2400"/>
              <a:buChar char="•"/>
              <a:defRPr sz="2400"/>
            </a:lvl1pPr>
            <a:lvl2pPr marL="914400" lvl="1" indent="-355600" algn="l">
              <a:lnSpc>
                <a:spcPct val="100000"/>
              </a:lnSpc>
              <a:spcBef>
                <a:spcPts val="500"/>
              </a:spcBef>
              <a:spcAft>
                <a:spcPts val="0"/>
              </a:spcAft>
              <a:buClr>
                <a:schemeClr val="dk2"/>
              </a:buClr>
              <a:buSzPts val="2000"/>
              <a:buChar char="•"/>
              <a:defRPr sz="2000"/>
            </a:lvl2pPr>
            <a:lvl3pPr marL="1371600" lvl="2" indent="-349250" algn="l">
              <a:lnSpc>
                <a:spcPct val="100000"/>
              </a:lnSpc>
              <a:spcBef>
                <a:spcPts val="500"/>
              </a:spcBef>
              <a:spcAft>
                <a:spcPts val="0"/>
              </a:spcAft>
              <a:buClr>
                <a:schemeClr val="dk2"/>
              </a:buClr>
              <a:buSzPts val="1900"/>
              <a:buChar char="•"/>
              <a:defRPr sz="1900"/>
            </a:lvl3pPr>
            <a:lvl4pPr marL="1828800" lvl="3" indent="-330200" algn="l">
              <a:lnSpc>
                <a:spcPct val="100000"/>
              </a:lnSpc>
              <a:spcBef>
                <a:spcPts val="500"/>
              </a:spcBef>
              <a:spcAft>
                <a:spcPts val="0"/>
              </a:spcAft>
              <a:buClr>
                <a:schemeClr val="dk2"/>
              </a:buClr>
              <a:buSzPts val="1600"/>
              <a:buChar char="•"/>
              <a:defRPr sz="1600"/>
            </a:lvl4pPr>
            <a:lvl5pPr marL="2286000" lvl="4" indent="-330200" algn="l">
              <a:lnSpc>
                <a:spcPct val="100000"/>
              </a:lnSpc>
              <a:spcBef>
                <a:spcPts val="500"/>
              </a:spcBef>
              <a:spcAft>
                <a:spcPts val="0"/>
              </a:spcAft>
              <a:buClr>
                <a:schemeClr val="dk2"/>
              </a:buClr>
              <a:buSzPts val="1600"/>
              <a:buChar char="•"/>
              <a:defRPr sz="1600"/>
            </a:lvl5pPr>
            <a:lvl6pPr marL="2743200" lvl="5" indent="-349250" algn="l">
              <a:lnSpc>
                <a:spcPct val="100000"/>
              </a:lnSpc>
              <a:spcBef>
                <a:spcPts val="500"/>
              </a:spcBef>
              <a:spcAft>
                <a:spcPts val="0"/>
              </a:spcAft>
              <a:buClr>
                <a:schemeClr val="lt1"/>
              </a:buClr>
              <a:buSzPts val="1900"/>
              <a:buChar char="•"/>
              <a:defRPr/>
            </a:lvl6pPr>
            <a:lvl7pPr marL="3200400" lvl="6" indent="-349250" algn="l">
              <a:lnSpc>
                <a:spcPct val="100000"/>
              </a:lnSpc>
              <a:spcBef>
                <a:spcPts val="500"/>
              </a:spcBef>
              <a:spcAft>
                <a:spcPts val="0"/>
              </a:spcAft>
              <a:buClr>
                <a:schemeClr val="lt1"/>
              </a:buClr>
              <a:buSzPts val="1900"/>
              <a:buChar char="•"/>
              <a:defRPr/>
            </a:lvl7pPr>
            <a:lvl8pPr marL="3657600" lvl="7" indent="-349250" algn="l">
              <a:lnSpc>
                <a:spcPct val="100000"/>
              </a:lnSpc>
              <a:spcBef>
                <a:spcPts val="500"/>
              </a:spcBef>
              <a:spcAft>
                <a:spcPts val="0"/>
              </a:spcAft>
              <a:buClr>
                <a:schemeClr val="lt1"/>
              </a:buClr>
              <a:buSzPts val="1900"/>
              <a:buChar char="•"/>
              <a:defRPr/>
            </a:lvl8pPr>
            <a:lvl9pPr marL="4114800" lvl="8" indent="-349250" algn="l">
              <a:lnSpc>
                <a:spcPct val="100000"/>
              </a:lnSpc>
              <a:spcBef>
                <a:spcPts val="500"/>
              </a:spcBef>
              <a:spcAft>
                <a:spcPts val="0"/>
              </a:spcAft>
              <a:buClr>
                <a:schemeClr val="lt1"/>
              </a:buClr>
              <a:buSzPts val="1900"/>
              <a:buChar char="•"/>
              <a:defRPr/>
            </a:lvl9pPr>
          </a:lstStyle>
          <a:p>
            <a:endParaRPr/>
          </a:p>
        </p:txBody>
      </p:sp>
      <p:sp>
        <p:nvSpPr>
          <p:cNvPr id="23" name="Google Shape;23;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US"/>
              <a:t>‹#›</a:t>
            </a:fld>
            <a:endParaRPr/>
          </a:p>
        </p:txBody>
      </p:sp>
      <p:cxnSp>
        <p:nvCxnSpPr>
          <p:cNvPr id="24" name="Google Shape;24;p18"/>
          <p:cNvCxnSpPr/>
          <p:nvPr/>
        </p:nvCxnSpPr>
        <p:spPr>
          <a:xfrm>
            <a:off x="23812" y="1426007"/>
            <a:ext cx="9084900" cy="0"/>
          </a:xfrm>
          <a:prstGeom prst="straightConnector1">
            <a:avLst/>
          </a:prstGeom>
          <a:noFill/>
          <a:ln w="12700" cap="flat" cmpd="sng">
            <a:solidFill>
              <a:srgbClr val="2C4A97"/>
            </a:solidFill>
            <a:prstDash val="solid"/>
            <a:miter lim="800000"/>
            <a:headEnd type="none" w="sm" len="sm"/>
            <a:tailEnd type="none" w="sm" len="sm"/>
          </a:ln>
        </p:spPr>
      </p:cxnSp>
      <p:sp>
        <p:nvSpPr>
          <p:cNvPr id="25" name="Google Shape;25;p18"/>
          <p:cNvSpPr/>
          <p:nvPr/>
        </p:nvSpPr>
        <p:spPr>
          <a:xfrm>
            <a:off x="-7829" y="6247350"/>
            <a:ext cx="12238800" cy="626400"/>
          </a:xfrm>
          <a:prstGeom prst="rect">
            <a:avLst/>
          </a:prstGeom>
          <a:solidFill>
            <a:srgbClr val="2C4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 name="Google Shape;26;p18"/>
          <p:cNvPicPr preferRelativeResize="0"/>
          <p:nvPr/>
        </p:nvPicPr>
        <p:blipFill rotWithShape="1">
          <a:blip r:embed="rId2">
            <a:alphaModFix/>
          </a:blip>
          <a:srcRect/>
          <a:stretch/>
        </p:blipFill>
        <p:spPr>
          <a:xfrm>
            <a:off x="4850388" y="6419140"/>
            <a:ext cx="2491225" cy="307700"/>
          </a:xfrm>
          <a:prstGeom prst="rect">
            <a:avLst/>
          </a:prstGeom>
          <a:noFill/>
          <a:ln>
            <a:noFill/>
          </a:ln>
        </p:spPr>
      </p:pic>
      <p:sp>
        <p:nvSpPr>
          <p:cNvPr id="27" name="Google Shape;27;p18"/>
          <p:cNvSpPr txBox="1">
            <a:spLocks noGrp="1"/>
          </p:cNvSpPr>
          <p:nvPr>
            <p:ph type="sldNum" idx="2"/>
          </p:nvPr>
        </p:nvSpPr>
        <p:spPr>
          <a:xfrm>
            <a:off x="91440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and Text" type="obj">
  <p:cSld name="OBJECT">
    <p:bg>
      <p:bgPr>
        <a:noFill/>
        <a:effectLst/>
      </p:bgPr>
    </p:bg>
    <p:spTree>
      <p:nvGrpSpPr>
        <p:cNvPr id="1" name="Shape 61"/>
        <p:cNvGrpSpPr/>
        <p:nvPr/>
      </p:nvGrpSpPr>
      <p:grpSpPr>
        <a:xfrm>
          <a:off x="0" y="0"/>
          <a:ext cx="0" cy="0"/>
          <a:chOff x="0" y="0"/>
          <a:chExt cx="0" cy="0"/>
        </a:xfrm>
      </p:grpSpPr>
      <p:sp>
        <p:nvSpPr>
          <p:cNvPr id="62" name="Google Shape;62;g1d26a5b0ee4_1_61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None/>
              <a:defRPr sz="3600"/>
            </a:lvl1pPr>
            <a:lvl2pPr lvl="1"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2pPr>
            <a:lvl3pPr lvl="2"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3pPr>
            <a:lvl4pPr lvl="3"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4pPr>
            <a:lvl5pPr lvl="4"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5pPr>
            <a:lvl6pPr lvl="5"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6pPr>
            <a:lvl7pPr lvl="6"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7pPr>
            <a:lvl8pPr lvl="7"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8pPr>
            <a:lvl9pPr lvl="8" algn="l">
              <a:lnSpc>
                <a:spcPct val="100000"/>
              </a:lnSpc>
              <a:spcBef>
                <a:spcPts val="0"/>
              </a:spcBef>
              <a:spcAft>
                <a:spcPts val="0"/>
              </a:spcAft>
              <a:buSzPts val="1500"/>
              <a:buFont typeface="DM Serif Text"/>
              <a:buNone/>
              <a:defRPr>
                <a:latin typeface="DM Serif Text"/>
                <a:ea typeface="DM Serif Text"/>
                <a:cs typeface="DM Serif Text"/>
                <a:sym typeface="DM Serif Text"/>
              </a:defRPr>
            </a:lvl9pPr>
          </a:lstStyle>
          <a:p>
            <a:endParaRPr/>
          </a:p>
        </p:txBody>
      </p:sp>
      <p:sp>
        <p:nvSpPr>
          <p:cNvPr id="63" name="Google Shape;63;g1d26a5b0ee4_1_611"/>
          <p:cNvSpPr txBox="1">
            <a:spLocks noGrp="1"/>
          </p:cNvSpPr>
          <p:nvPr>
            <p:ph type="body" idx="1"/>
          </p:nvPr>
        </p:nvSpPr>
        <p:spPr>
          <a:xfrm>
            <a:off x="838200" y="1825625"/>
            <a:ext cx="10515600" cy="40575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100"/>
              </a:spcBef>
              <a:spcAft>
                <a:spcPts val="0"/>
              </a:spcAft>
              <a:buClr>
                <a:schemeClr val="dk2"/>
              </a:buClr>
              <a:buSzPts val="2400"/>
              <a:buChar char="•"/>
              <a:defRPr sz="2400"/>
            </a:lvl1pPr>
            <a:lvl2pPr marL="914400" lvl="1" indent="-355600" algn="l">
              <a:lnSpc>
                <a:spcPct val="100000"/>
              </a:lnSpc>
              <a:spcBef>
                <a:spcPts val="500"/>
              </a:spcBef>
              <a:spcAft>
                <a:spcPts val="0"/>
              </a:spcAft>
              <a:buClr>
                <a:schemeClr val="dk2"/>
              </a:buClr>
              <a:buSzPts val="2000"/>
              <a:buChar char="•"/>
              <a:defRPr sz="2000"/>
            </a:lvl2pPr>
            <a:lvl3pPr marL="1371600" lvl="2" indent="-349250" algn="l">
              <a:lnSpc>
                <a:spcPct val="100000"/>
              </a:lnSpc>
              <a:spcBef>
                <a:spcPts val="500"/>
              </a:spcBef>
              <a:spcAft>
                <a:spcPts val="0"/>
              </a:spcAft>
              <a:buClr>
                <a:schemeClr val="dk2"/>
              </a:buClr>
              <a:buSzPts val="1900"/>
              <a:buChar char="•"/>
              <a:defRPr sz="1900"/>
            </a:lvl3pPr>
            <a:lvl4pPr marL="1828800" lvl="3" indent="-330200" algn="l">
              <a:lnSpc>
                <a:spcPct val="100000"/>
              </a:lnSpc>
              <a:spcBef>
                <a:spcPts val="500"/>
              </a:spcBef>
              <a:spcAft>
                <a:spcPts val="0"/>
              </a:spcAft>
              <a:buClr>
                <a:schemeClr val="dk2"/>
              </a:buClr>
              <a:buSzPts val="1600"/>
              <a:buChar char="•"/>
              <a:defRPr sz="1600"/>
            </a:lvl4pPr>
            <a:lvl5pPr marL="2286000" lvl="4" indent="-330200" algn="l">
              <a:lnSpc>
                <a:spcPct val="100000"/>
              </a:lnSpc>
              <a:spcBef>
                <a:spcPts val="500"/>
              </a:spcBef>
              <a:spcAft>
                <a:spcPts val="0"/>
              </a:spcAft>
              <a:buClr>
                <a:schemeClr val="dk2"/>
              </a:buClr>
              <a:buSzPts val="1600"/>
              <a:buChar char="•"/>
              <a:defRPr sz="1600"/>
            </a:lvl5pPr>
            <a:lvl6pPr marL="2743200" lvl="5" indent="-349250" algn="l">
              <a:lnSpc>
                <a:spcPct val="100000"/>
              </a:lnSpc>
              <a:spcBef>
                <a:spcPts val="500"/>
              </a:spcBef>
              <a:spcAft>
                <a:spcPts val="0"/>
              </a:spcAft>
              <a:buClr>
                <a:schemeClr val="lt1"/>
              </a:buClr>
              <a:buSzPts val="1900"/>
              <a:buChar char="•"/>
              <a:defRPr/>
            </a:lvl6pPr>
            <a:lvl7pPr marL="3200400" lvl="6" indent="-349250" algn="l">
              <a:lnSpc>
                <a:spcPct val="100000"/>
              </a:lnSpc>
              <a:spcBef>
                <a:spcPts val="500"/>
              </a:spcBef>
              <a:spcAft>
                <a:spcPts val="0"/>
              </a:spcAft>
              <a:buClr>
                <a:schemeClr val="lt1"/>
              </a:buClr>
              <a:buSzPts val="1900"/>
              <a:buChar char="•"/>
              <a:defRPr/>
            </a:lvl7pPr>
            <a:lvl8pPr marL="3657600" lvl="7" indent="-349250" algn="l">
              <a:lnSpc>
                <a:spcPct val="100000"/>
              </a:lnSpc>
              <a:spcBef>
                <a:spcPts val="500"/>
              </a:spcBef>
              <a:spcAft>
                <a:spcPts val="0"/>
              </a:spcAft>
              <a:buClr>
                <a:schemeClr val="lt1"/>
              </a:buClr>
              <a:buSzPts val="1900"/>
              <a:buChar char="•"/>
              <a:defRPr/>
            </a:lvl8pPr>
            <a:lvl9pPr marL="4114800" lvl="8" indent="-349250" algn="l">
              <a:lnSpc>
                <a:spcPct val="100000"/>
              </a:lnSpc>
              <a:spcBef>
                <a:spcPts val="500"/>
              </a:spcBef>
              <a:spcAft>
                <a:spcPts val="0"/>
              </a:spcAft>
              <a:buClr>
                <a:schemeClr val="lt1"/>
              </a:buClr>
              <a:buSzPts val="1900"/>
              <a:buChar char="•"/>
              <a:defRPr/>
            </a:lvl9pPr>
          </a:lstStyle>
          <a:p>
            <a:endParaRPr/>
          </a:p>
        </p:txBody>
      </p:sp>
      <p:sp>
        <p:nvSpPr>
          <p:cNvPr id="64" name="Google Shape;64;g1d26a5b0ee4_1_61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g1d26a5b0ee4_1_611"/>
          <p:cNvCxnSpPr/>
          <p:nvPr/>
        </p:nvCxnSpPr>
        <p:spPr>
          <a:xfrm>
            <a:off x="23812" y="1426007"/>
            <a:ext cx="9084900" cy="0"/>
          </a:xfrm>
          <a:prstGeom prst="straightConnector1">
            <a:avLst/>
          </a:prstGeom>
          <a:noFill/>
          <a:ln w="12700" cap="flat" cmpd="sng">
            <a:solidFill>
              <a:srgbClr val="2C4A97"/>
            </a:solidFill>
            <a:prstDash val="solid"/>
            <a:miter lim="800000"/>
            <a:headEnd type="none" w="sm" len="sm"/>
            <a:tailEnd type="none" w="sm" len="sm"/>
          </a:ln>
        </p:spPr>
      </p:cxnSp>
      <p:sp>
        <p:nvSpPr>
          <p:cNvPr id="66" name="Google Shape;66;g1d26a5b0ee4_1_611"/>
          <p:cNvSpPr/>
          <p:nvPr/>
        </p:nvSpPr>
        <p:spPr>
          <a:xfrm>
            <a:off x="-7829" y="6247350"/>
            <a:ext cx="12238800" cy="626400"/>
          </a:xfrm>
          <a:prstGeom prst="rect">
            <a:avLst/>
          </a:prstGeom>
          <a:solidFill>
            <a:srgbClr val="2C4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 name="Google Shape;67;g1d26a5b0ee4_1_611"/>
          <p:cNvPicPr preferRelativeResize="0"/>
          <p:nvPr/>
        </p:nvPicPr>
        <p:blipFill rotWithShape="1">
          <a:blip r:embed="rId2">
            <a:alphaModFix/>
          </a:blip>
          <a:srcRect/>
          <a:stretch/>
        </p:blipFill>
        <p:spPr>
          <a:xfrm>
            <a:off x="4850388" y="6419140"/>
            <a:ext cx="2491225" cy="307700"/>
          </a:xfrm>
          <a:prstGeom prst="rect">
            <a:avLst/>
          </a:prstGeom>
          <a:noFill/>
          <a:ln>
            <a:noFill/>
          </a:ln>
        </p:spPr>
      </p:pic>
      <p:sp>
        <p:nvSpPr>
          <p:cNvPr id="68" name="Google Shape;68;g1d26a5b0ee4_1_611"/>
          <p:cNvSpPr txBox="1">
            <a:spLocks noGrp="1"/>
          </p:cNvSpPr>
          <p:nvPr>
            <p:ph type="sldNum" idx="2"/>
          </p:nvPr>
        </p:nvSpPr>
        <p:spPr>
          <a:xfrm>
            <a:off x="91440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pic>
        <p:nvPicPr>
          <p:cNvPr id="76" name="Google Shape;76;g1d26a5b0ee4_1_600"/>
          <p:cNvPicPr preferRelativeResize="0"/>
          <p:nvPr/>
        </p:nvPicPr>
        <p:blipFill rotWithShape="1">
          <a:blip r:embed="rId2">
            <a:alphaModFix/>
          </a:blip>
          <a:srcRect t="922" b="922"/>
          <a:stretch/>
        </p:blipFill>
        <p:spPr>
          <a:xfrm>
            <a:off x="-290450" y="-83125"/>
            <a:ext cx="12772925" cy="7051952"/>
          </a:xfrm>
          <a:prstGeom prst="rect">
            <a:avLst/>
          </a:prstGeom>
          <a:noFill/>
          <a:ln>
            <a:noFill/>
          </a:ln>
        </p:spPr>
      </p:pic>
      <p:sp>
        <p:nvSpPr>
          <p:cNvPr id="77" name="Google Shape;77;g1d26a5b0ee4_1_600"/>
          <p:cNvSpPr txBox="1">
            <a:spLocks noGrp="1"/>
          </p:cNvSpPr>
          <p:nvPr>
            <p:ph type="ctrTitle"/>
          </p:nvPr>
        </p:nvSpPr>
        <p:spPr>
          <a:xfrm>
            <a:off x="582000" y="1629463"/>
            <a:ext cx="9144000" cy="2387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200"/>
              <a:buFont typeface="Raleway Black"/>
              <a:buNone/>
              <a:defRPr sz="5200" b="0">
                <a:solidFill>
                  <a:srgbClr val="FFFFFF"/>
                </a:solidFill>
                <a:latin typeface="Raleway Black"/>
                <a:ea typeface="Raleway Black"/>
                <a:cs typeface="Raleway Black"/>
                <a:sym typeface="Raleway Black"/>
              </a:defRPr>
            </a:lvl1pPr>
            <a:lvl2pPr lvl="1" algn="l">
              <a:lnSpc>
                <a:spcPct val="100000"/>
              </a:lnSpc>
              <a:spcBef>
                <a:spcPts val="0"/>
              </a:spcBef>
              <a:spcAft>
                <a:spcPts val="0"/>
              </a:spcAft>
              <a:buSzPts val="1500"/>
              <a:buFont typeface="Raleway Black"/>
              <a:buNone/>
              <a:defRPr b="0">
                <a:latin typeface="Raleway Black"/>
                <a:ea typeface="Raleway Black"/>
                <a:cs typeface="Raleway Black"/>
                <a:sym typeface="Raleway Black"/>
              </a:defRPr>
            </a:lvl2pPr>
            <a:lvl3pPr lvl="2" algn="l">
              <a:lnSpc>
                <a:spcPct val="100000"/>
              </a:lnSpc>
              <a:spcBef>
                <a:spcPts val="0"/>
              </a:spcBef>
              <a:spcAft>
                <a:spcPts val="0"/>
              </a:spcAft>
              <a:buSzPts val="1500"/>
              <a:buFont typeface="Raleway Black"/>
              <a:buNone/>
              <a:defRPr b="0">
                <a:latin typeface="Raleway Black"/>
                <a:ea typeface="Raleway Black"/>
                <a:cs typeface="Raleway Black"/>
                <a:sym typeface="Raleway Black"/>
              </a:defRPr>
            </a:lvl3pPr>
            <a:lvl4pPr lvl="3" algn="l">
              <a:lnSpc>
                <a:spcPct val="100000"/>
              </a:lnSpc>
              <a:spcBef>
                <a:spcPts val="0"/>
              </a:spcBef>
              <a:spcAft>
                <a:spcPts val="0"/>
              </a:spcAft>
              <a:buSzPts val="1500"/>
              <a:buFont typeface="Raleway Black"/>
              <a:buNone/>
              <a:defRPr b="0">
                <a:latin typeface="Raleway Black"/>
                <a:ea typeface="Raleway Black"/>
                <a:cs typeface="Raleway Black"/>
                <a:sym typeface="Raleway Black"/>
              </a:defRPr>
            </a:lvl4pPr>
            <a:lvl5pPr lvl="4" algn="l">
              <a:lnSpc>
                <a:spcPct val="100000"/>
              </a:lnSpc>
              <a:spcBef>
                <a:spcPts val="0"/>
              </a:spcBef>
              <a:spcAft>
                <a:spcPts val="0"/>
              </a:spcAft>
              <a:buSzPts val="1500"/>
              <a:buFont typeface="Raleway Black"/>
              <a:buNone/>
              <a:defRPr b="0">
                <a:latin typeface="Raleway Black"/>
                <a:ea typeface="Raleway Black"/>
                <a:cs typeface="Raleway Black"/>
                <a:sym typeface="Raleway Black"/>
              </a:defRPr>
            </a:lvl5pPr>
            <a:lvl6pPr lvl="5" algn="l">
              <a:lnSpc>
                <a:spcPct val="100000"/>
              </a:lnSpc>
              <a:spcBef>
                <a:spcPts val="0"/>
              </a:spcBef>
              <a:spcAft>
                <a:spcPts val="0"/>
              </a:spcAft>
              <a:buSzPts val="1500"/>
              <a:buFont typeface="Raleway Black"/>
              <a:buNone/>
              <a:defRPr b="0">
                <a:latin typeface="Raleway Black"/>
                <a:ea typeface="Raleway Black"/>
                <a:cs typeface="Raleway Black"/>
                <a:sym typeface="Raleway Black"/>
              </a:defRPr>
            </a:lvl6pPr>
            <a:lvl7pPr lvl="6" algn="l">
              <a:lnSpc>
                <a:spcPct val="100000"/>
              </a:lnSpc>
              <a:spcBef>
                <a:spcPts val="0"/>
              </a:spcBef>
              <a:spcAft>
                <a:spcPts val="0"/>
              </a:spcAft>
              <a:buSzPts val="1500"/>
              <a:buFont typeface="Raleway Black"/>
              <a:buNone/>
              <a:defRPr b="0">
                <a:latin typeface="Raleway Black"/>
                <a:ea typeface="Raleway Black"/>
                <a:cs typeface="Raleway Black"/>
                <a:sym typeface="Raleway Black"/>
              </a:defRPr>
            </a:lvl7pPr>
            <a:lvl8pPr lvl="7" algn="l">
              <a:lnSpc>
                <a:spcPct val="100000"/>
              </a:lnSpc>
              <a:spcBef>
                <a:spcPts val="0"/>
              </a:spcBef>
              <a:spcAft>
                <a:spcPts val="0"/>
              </a:spcAft>
              <a:buSzPts val="1500"/>
              <a:buFont typeface="Raleway Black"/>
              <a:buNone/>
              <a:defRPr b="0">
                <a:latin typeface="Raleway Black"/>
                <a:ea typeface="Raleway Black"/>
                <a:cs typeface="Raleway Black"/>
                <a:sym typeface="Raleway Black"/>
              </a:defRPr>
            </a:lvl8pPr>
            <a:lvl9pPr lvl="8" algn="l">
              <a:lnSpc>
                <a:spcPct val="100000"/>
              </a:lnSpc>
              <a:spcBef>
                <a:spcPts val="0"/>
              </a:spcBef>
              <a:spcAft>
                <a:spcPts val="0"/>
              </a:spcAft>
              <a:buSzPts val="1500"/>
              <a:buFont typeface="Raleway Black"/>
              <a:buNone/>
              <a:defRPr b="0">
                <a:latin typeface="Raleway Black"/>
                <a:ea typeface="Raleway Black"/>
                <a:cs typeface="Raleway Black"/>
                <a:sym typeface="Raleway Black"/>
              </a:defRPr>
            </a:lvl9pPr>
          </a:lstStyle>
          <a:p>
            <a:endParaRPr/>
          </a:p>
        </p:txBody>
      </p:sp>
      <p:sp>
        <p:nvSpPr>
          <p:cNvPr id="78" name="Google Shape;78;g1d26a5b0ee4_1_600"/>
          <p:cNvSpPr txBox="1">
            <a:spLocks noGrp="1"/>
          </p:cNvSpPr>
          <p:nvPr>
            <p:ph type="subTitle" idx="1"/>
          </p:nvPr>
        </p:nvSpPr>
        <p:spPr>
          <a:xfrm>
            <a:off x="582000" y="4109138"/>
            <a:ext cx="9144000" cy="1655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100"/>
              </a:spcBef>
              <a:spcAft>
                <a:spcPts val="0"/>
              </a:spcAft>
              <a:buClr>
                <a:srgbClr val="FFFFFF"/>
              </a:buClr>
              <a:buSzPts val="2900"/>
              <a:buFont typeface="Lora"/>
              <a:buNone/>
              <a:defRPr sz="2900">
                <a:solidFill>
                  <a:srgbClr val="FFFFFF"/>
                </a:solidFill>
                <a:latin typeface="Lora"/>
                <a:ea typeface="Lora"/>
                <a:cs typeface="Lora"/>
                <a:sym typeface="Lora"/>
              </a:defRPr>
            </a:lvl1pPr>
            <a:lvl2pPr lvl="1" algn="l">
              <a:lnSpc>
                <a:spcPct val="90000"/>
              </a:lnSpc>
              <a:spcBef>
                <a:spcPts val="500"/>
              </a:spcBef>
              <a:spcAft>
                <a:spcPts val="0"/>
              </a:spcAft>
              <a:buClr>
                <a:srgbClr val="FFFFFF"/>
              </a:buClr>
              <a:buSzPts val="2500"/>
              <a:buFont typeface="Lora"/>
              <a:buNone/>
              <a:defRPr sz="2500">
                <a:solidFill>
                  <a:srgbClr val="FFFFFF"/>
                </a:solidFill>
                <a:latin typeface="Lora"/>
                <a:ea typeface="Lora"/>
                <a:cs typeface="Lora"/>
                <a:sym typeface="Lora"/>
              </a:defRPr>
            </a:lvl2pPr>
            <a:lvl3pPr lvl="2" algn="l">
              <a:lnSpc>
                <a:spcPct val="90000"/>
              </a:lnSpc>
              <a:spcBef>
                <a:spcPts val="500"/>
              </a:spcBef>
              <a:spcAft>
                <a:spcPts val="0"/>
              </a:spcAft>
              <a:buClr>
                <a:srgbClr val="FFFFFF"/>
              </a:buClr>
              <a:buSzPts val="2400"/>
              <a:buFont typeface="Lora"/>
              <a:buNone/>
              <a:defRPr sz="2400">
                <a:solidFill>
                  <a:srgbClr val="FFFFFF"/>
                </a:solidFill>
                <a:latin typeface="Lora"/>
                <a:ea typeface="Lora"/>
                <a:cs typeface="Lora"/>
                <a:sym typeface="Lora"/>
              </a:defRPr>
            </a:lvl3pPr>
            <a:lvl4pPr lvl="3" algn="l">
              <a:lnSpc>
                <a:spcPct val="90000"/>
              </a:lnSpc>
              <a:spcBef>
                <a:spcPts val="500"/>
              </a:spcBef>
              <a:spcAft>
                <a:spcPts val="0"/>
              </a:spcAft>
              <a:buClr>
                <a:srgbClr val="FFFFFF"/>
              </a:buClr>
              <a:buSzPts val="2100"/>
              <a:buFont typeface="Lora"/>
              <a:buNone/>
              <a:defRPr sz="2100">
                <a:solidFill>
                  <a:srgbClr val="FFFFFF"/>
                </a:solidFill>
                <a:latin typeface="Lora"/>
                <a:ea typeface="Lora"/>
                <a:cs typeface="Lora"/>
                <a:sym typeface="Lora"/>
              </a:defRPr>
            </a:lvl4pPr>
            <a:lvl5pPr lvl="4" algn="l">
              <a:lnSpc>
                <a:spcPct val="90000"/>
              </a:lnSpc>
              <a:spcBef>
                <a:spcPts val="500"/>
              </a:spcBef>
              <a:spcAft>
                <a:spcPts val="0"/>
              </a:spcAft>
              <a:buClr>
                <a:srgbClr val="FFFFFF"/>
              </a:buClr>
              <a:buSzPts val="2100"/>
              <a:buFont typeface="Lora"/>
              <a:buNone/>
              <a:defRPr sz="2100">
                <a:solidFill>
                  <a:srgbClr val="FFFFFF"/>
                </a:solidFill>
                <a:latin typeface="Lora"/>
                <a:ea typeface="Lora"/>
                <a:cs typeface="Lora"/>
                <a:sym typeface="Lora"/>
              </a:defRPr>
            </a:lvl5pPr>
            <a:lvl6pPr lvl="5" algn="l">
              <a:lnSpc>
                <a:spcPct val="90000"/>
              </a:lnSpc>
              <a:spcBef>
                <a:spcPts val="500"/>
              </a:spcBef>
              <a:spcAft>
                <a:spcPts val="0"/>
              </a:spcAft>
              <a:buClr>
                <a:srgbClr val="FFFFFF"/>
              </a:buClr>
              <a:buSzPts val="2100"/>
              <a:buFont typeface="Lora"/>
              <a:buNone/>
              <a:defRPr sz="2100">
                <a:solidFill>
                  <a:srgbClr val="FFFFFF"/>
                </a:solidFill>
                <a:latin typeface="Lora"/>
                <a:ea typeface="Lora"/>
                <a:cs typeface="Lora"/>
                <a:sym typeface="Lora"/>
              </a:defRPr>
            </a:lvl6pPr>
            <a:lvl7pPr lvl="6" algn="l">
              <a:lnSpc>
                <a:spcPct val="90000"/>
              </a:lnSpc>
              <a:spcBef>
                <a:spcPts val="500"/>
              </a:spcBef>
              <a:spcAft>
                <a:spcPts val="0"/>
              </a:spcAft>
              <a:buClr>
                <a:srgbClr val="FFFFFF"/>
              </a:buClr>
              <a:buSzPts val="2100"/>
              <a:buFont typeface="Lora"/>
              <a:buNone/>
              <a:defRPr sz="2100">
                <a:solidFill>
                  <a:srgbClr val="FFFFFF"/>
                </a:solidFill>
                <a:latin typeface="Lora"/>
                <a:ea typeface="Lora"/>
                <a:cs typeface="Lora"/>
                <a:sym typeface="Lora"/>
              </a:defRPr>
            </a:lvl7pPr>
            <a:lvl8pPr lvl="7" algn="l">
              <a:lnSpc>
                <a:spcPct val="90000"/>
              </a:lnSpc>
              <a:spcBef>
                <a:spcPts val="500"/>
              </a:spcBef>
              <a:spcAft>
                <a:spcPts val="0"/>
              </a:spcAft>
              <a:buClr>
                <a:srgbClr val="FFFFFF"/>
              </a:buClr>
              <a:buSzPts val="2100"/>
              <a:buFont typeface="Lora"/>
              <a:buNone/>
              <a:defRPr sz="2100">
                <a:solidFill>
                  <a:srgbClr val="FFFFFF"/>
                </a:solidFill>
                <a:latin typeface="Lora"/>
                <a:ea typeface="Lora"/>
                <a:cs typeface="Lora"/>
                <a:sym typeface="Lora"/>
              </a:defRPr>
            </a:lvl8pPr>
            <a:lvl9pPr lvl="8" algn="l">
              <a:lnSpc>
                <a:spcPct val="90000"/>
              </a:lnSpc>
              <a:spcBef>
                <a:spcPts val="500"/>
              </a:spcBef>
              <a:spcAft>
                <a:spcPts val="0"/>
              </a:spcAft>
              <a:buClr>
                <a:srgbClr val="FFFFFF"/>
              </a:buClr>
              <a:buSzPts val="2100"/>
              <a:buFont typeface="Lora"/>
              <a:buNone/>
              <a:defRPr sz="2100">
                <a:solidFill>
                  <a:srgbClr val="FFFFFF"/>
                </a:solidFill>
                <a:latin typeface="Lora"/>
                <a:ea typeface="Lora"/>
                <a:cs typeface="Lora"/>
                <a:sym typeface="Lora"/>
              </a:defRPr>
            </a:lvl9pPr>
          </a:lstStyle>
          <a:p>
            <a:endParaRPr/>
          </a:p>
        </p:txBody>
      </p:sp>
      <p:pic>
        <p:nvPicPr>
          <p:cNvPr id="79" name="Google Shape;79;g1d26a5b0ee4_1_600" descr="Mile High United Way - Nonprofit in Metro Denver"/>
          <p:cNvPicPr preferRelativeResize="0"/>
          <p:nvPr/>
        </p:nvPicPr>
        <p:blipFill rotWithShape="1">
          <a:blip r:embed="rId3">
            <a:alphaModFix/>
          </a:blip>
          <a:srcRect/>
          <a:stretch/>
        </p:blipFill>
        <p:spPr>
          <a:xfrm>
            <a:off x="6057475" y="6171078"/>
            <a:ext cx="706400" cy="431695"/>
          </a:xfrm>
          <a:prstGeom prst="rect">
            <a:avLst/>
          </a:prstGeom>
          <a:noFill/>
          <a:ln>
            <a:noFill/>
          </a:ln>
        </p:spPr>
      </p:pic>
      <p:pic>
        <p:nvPicPr>
          <p:cNvPr id="80" name="Google Shape;80;g1d26a5b0ee4_1_600" descr="strada logo 2 - Digital Brew"/>
          <p:cNvPicPr preferRelativeResize="0"/>
          <p:nvPr/>
        </p:nvPicPr>
        <p:blipFill rotWithShape="1">
          <a:blip r:embed="rId4">
            <a:alphaModFix/>
          </a:blip>
          <a:srcRect/>
          <a:stretch/>
        </p:blipFill>
        <p:spPr>
          <a:xfrm>
            <a:off x="9071050" y="6142550"/>
            <a:ext cx="1051568" cy="490725"/>
          </a:xfrm>
          <a:prstGeom prst="rect">
            <a:avLst/>
          </a:prstGeom>
          <a:noFill/>
          <a:ln>
            <a:noFill/>
          </a:ln>
        </p:spPr>
      </p:pic>
      <p:sp>
        <p:nvSpPr>
          <p:cNvPr id="81" name="Google Shape;81;g1d26a5b0ee4_1_6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US"/>
              <a:t>‹#›</a:t>
            </a:fld>
            <a:endParaRPr/>
          </a:p>
        </p:txBody>
      </p:sp>
      <p:pic>
        <p:nvPicPr>
          <p:cNvPr id="82" name="Google Shape;82;g1d26a5b0ee4_1_600"/>
          <p:cNvPicPr preferRelativeResize="0"/>
          <p:nvPr/>
        </p:nvPicPr>
        <p:blipFill rotWithShape="1">
          <a:blip r:embed="rId5">
            <a:alphaModFix/>
          </a:blip>
          <a:srcRect/>
          <a:stretch/>
        </p:blipFill>
        <p:spPr>
          <a:xfrm>
            <a:off x="7119800" y="6253150"/>
            <a:ext cx="1535307" cy="349625"/>
          </a:xfrm>
          <a:prstGeom prst="rect">
            <a:avLst/>
          </a:prstGeom>
          <a:noFill/>
          <a:ln>
            <a:noFill/>
          </a:ln>
        </p:spPr>
      </p:pic>
      <p:pic>
        <p:nvPicPr>
          <p:cNvPr id="83" name="Google Shape;83;g1d26a5b0ee4_1_600"/>
          <p:cNvPicPr preferRelativeResize="0"/>
          <p:nvPr/>
        </p:nvPicPr>
        <p:blipFill rotWithShape="1">
          <a:blip r:embed="rId6">
            <a:alphaModFix/>
          </a:blip>
          <a:srcRect t="-411"/>
          <a:stretch/>
        </p:blipFill>
        <p:spPr>
          <a:xfrm>
            <a:off x="4659600" y="6130034"/>
            <a:ext cx="857250" cy="504825"/>
          </a:xfrm>
          <a:prstGeom prst="rect">
            <a:avLst/>
          </a:prstGeom>
          <a:noFill/>
          <a:ln>
            <a:noFill/>
          </a:ln>
        </p:spPr>
      </p:pic>
      <p:pic>
        <p:nvPicPr>
          <p:cNvPr id="84" name="Google Shape;84;g1d26a5b0ee4_1_600"/>
          <p:cNvPicPr preferRelativeResize="0"/>
          <p:nvPr/>
        </p:nvPicPr>
        <p:blipFill rotWithShape="1">
          <a:blip r:embed="rId7">
            <a:alphaModFix/>
          </a:blip>
          <a:srcRect/>
          <a:stretch/>
        </p:blipFill>
        <p:spPr>
          <a:xfrm>
            <a:off x="2223670" y="6240111"/>
            <a:ext cx="1966454" cy="285825"/>
          </a:xfrm>
          <a:prstGeom prst="rect">
            <a:avLst/>
          </a:prstGeom>
          <a:noFill/>
          <a:ln>
            <a:noFill/>
          </a:ln>
        </p:spPr>
      </p:pic>
      <p:pic>
        <p:nvPicPr>
          <p:cNvPr id="85" name="Google Shape;85;g1d26a5b0ee4_1_600"/>
          <p:cNvPicPr preferRelativeResize="0"/>
          <p:nvPr/>
        </p:nvPicPr>
        <p:blipFill rotWithShape="1">
          <a:blip r:embed="rId8">
            <a:alphaModFix/>
          </a:blip>
          <a:srcRect/>
          <a:stretch/>
        </p:blipFill>
        <p:spPr>
          <a:xfrm>
            <a:off x="749875" y="1039125"/>
            <a:ext cx="4636326" cy="5726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rstitial Option 1">
  <p:cSld name="1_Section Header_1">
    <p:spTree>
      <p:nvGrpSpPr>
        <p:cNvPr id="1" name="Shape 86"/>
        <p:cNvGrpSpPr/>
        <p:nvPr/>
      </p:nvGrpSpPr>
      <p:grpSpPr>
        <a:xfrm>
          <a:off x="0" y="0"/>
          <a:ext cx="0" cy="0"/>
          <a:chOff x="0" y="0"/>
          <a:chExt cx="0" cy="0"/>
        </a:xfrm>
      </p:grpSpPr>
      <p:sp>
        <p:nvSpPr>
          <p:cNvPr id="87" name="Google Shape;87;g1d26a5b0ee4_1_619"/>
          <p:cNvSpPr txBox="1">
            <a:spLocks noGrp="1"/>
          </p:cNvSpPr>
          <p:nvPr>
            <p:ph type="subTitle" idx="1"/>
          </p:nvPr>
        </p:nvSpPr>
        <p:spPr>
          <a:xfrm>
            <a:off x="4143300" y="4014125"/>
            <a:ext cx="3905700" cy="503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SzPts val="1900"/>
              <a:buNone/>
              <a:defRPr sz="1900"/>
            </a:lvl1pPr>
            <a:lvl2pPr lvl="1" algn="ctr">
              <a:lnSpc>
                <a:spcPct val="90000"/>
              </a:lnSpc>
              <a:spcBef>
                <a:spcPts val="500"/>
              </a:spcBef>
              <a:spcAft>
                <a:spcPts val="0"/>
              </a:spcAft>
              <a:buSzPts val="2400"/>
              <a:buNone/>
              <a:defRPr/>
            </a:lvl2pPr>
            <a:lvl3pPr lvl="2" algn="ctr">
              <a:lnSpc>
                <a:spcPct val="90000"/>
              </a:lnSpc>
              <a:spcBef>
                <a:spcPts val="500"/>
              </a:spcBef>
              <a:spcAft>
                <a:spcPts val="0"/>
              </a:spcAft>
              <a:buSzPts val="2000"/>
              <a:buNone/>
              <a:defRPr/>
            </a:lvl3pPr>
            <a:lvl4pPr lvl="3" algn="ctr">
              <a:lnSpc>
                <a:spcPct val="90000"/>
              </a:lnSpc>
              <a:spcBef>
                <a:spcPts val="500"/>
              </a:spcBef>
              <a:spcAft>
                <a:spcPts val="0"/>
              </a:spcAft>
              <a:buSzPts val="1900"/>
              <a:buNone/>
              <a:defRPr/>
            </a:lvl4pPr>
            <a:lvl5pPr lvl="4" algn="ctr">
              <a:lnSpc>
                <a:spcPct val="90000"/>
              </a:lnSpc>
              <a:spcBef>
                <a:spcPts val="500"/>
              </a:spcBef>
              <a:spcAft>
                <a:spcPts val="0"/>
              </a:spcAft>
              <a:buSzPts val="1900"/>
              <a:buNone/>
              <a:defRPr/>
            </a:lvl5pPr>
            <a:lvl6pPr lvl="5" algn="ctr">
              <a:lnSpc>
                <a:spcPct val="90000"/>
              </a:lnSpc>
              <a:spcBef>
                <a:spcPts val="500"/>
              </a:spcBef>
              <a:spcAft>
                <a:spcPts val="0"/>
              </a:spcAft>
              <a:buSzPts val="1900"/>
              <a:buNone/>
              <a:defRPr/>
            </a:lvl6pPr>
            <a:lvl7pPr lvl="6" algn="ctr">
              <a:lnSpc>
                <a:spcPct val="90000"/>
              </a:lnSpc>
              <a:spcBef>
                <a:spcPts val="500"/>
              </a:spcBef>
              <a:spcAft>
                <a:spcPts val="0"/>
              </a:spcAft>
              <a:buSzPts val="1900"/>
              <a:buNone/>
              <a:defRPr/>
            </a:lvl7pPr>
            <a:lvl8pPr lvl="7" algn="ctr">
              <a:lnSpc>
                <a:spcPct val="90000"/>
              </a:lnSpc>
              <a:spcBef>
                <a:spcPts val="500"/>
              </a:spcBef>
              <a:spcAft>
                <a:spcPts val="0"/>
              </a:spcAft>
              <a:buSzPts val="1900"/>
              <a:buNone/>
              <a:defRPr/>
            </a:lvl8pPr>
            <a:lvl9pPr lvl="8" algn="ctr">
              <a:lnSpc>
                <a:spcPct val="90000"/>
              </a:lnSpc>
              <a:spcBef>
                <a:spcPts val="500"/>
              </a:spcBef>
              <a:spcAft>
                <a:spcPts val="0"/>
              </a:spcAft>
              <a:buSzPts val="1900"/>
              <a:buNone/>
              <a:defRPr/>
            </a:lvl9pPr>
          </a:lstStyle>
          <a:p>
            <a:endParaRPr/>
          </a:p>
        </p:txBody>
      </p:sp>
      <p:sp>
        <p:nvSpPr>
          <p:cNvPr id="88" name="Google Shape;88;g1d26a5b0ee4_1_619"/>
          <p:cNvSpPr txBox="1">
            <a:spLocks noGrp="1"/>
          </p:cNvSpPr>
          <p:nvPr>
            <p:ph type="title"/>
          </p:nvPr>
        </p:nvSpPr>
        <p:spPr>
          <a:xfrm>
            <a:off x="1686802" y="2484880"/>
            <a:ext cx="8818500" cy="17481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None/>
              <a:defRPr sz="4400"/>
            </a:lvl1pPr>
            <a:lvl2pPr lvl="1" algn="ctr">
              <a:lnSpc>
                <a:spcPct val="100000"/>
              </a:lnSpc>
              <a:spcBef>
                <a:spcPts val="0"/>
              </a:spcBef>
              <a:spcAft>
                <a:spcPts val="0"/>
              </a:spcAft>
              <a:buSzPts val="1500"/>
              <a:buNone/>
              <a:defRPr/>
            </a:lvl2pPr>
            <a:lvl3pPr lvl="2" algn="ctr">
              <a:lnSpc>
                <a:spcPct val="100000"/>
              </a:lnSpc>
              <a:spcBef>
                <a:spcPts val="0"/>
              </a:spcBef>
              <a:spcAft>
                <a:spcPts val="0"/>
              </a:spcAft>
              <a:buSzPts val="1500"/>
              <a:buNone/>
              <a:defRPr/>
            </a:lvl3pPr>
            <a:lvl4pPr lvl="3" algn="ctr">
              <a:lnSpc>
                <a:spcPct val="100000"/>
              </a:lnSpc>
              <a:spcBef>
                <a:spcPts val="0"/>
              </a:spcBef>
              <a:spcAft>
                <a:spcPts val="0"/>
              </a:spcAft>
              <a:buSzPts val="1500"/>
              <a:buNone/>
              <a:defRPr/>
            </a:lvl4pPr>
            <a:lvl5pPr lvl="4" algn="ctr">
              <a:lnSpc>
                <a:spcPct val="100000"/>
              </a:lnSpc>
              <a:spcBef>
                <a:spcPts val="0"/>
              </a:spcBef>
              <a:spcAft>
                <a:spcPts val="0"/>
              </a:spcAft>
              <a:buSzPts val="1500"/>
              <a:buNone/>
              <a:defRPr/>
            </a:lvl5pPr>
            <a:lvl6pPr lvl="5" algn="ctr">
              <a:lnSpc>
                <a:spcPct val="100000"/>
              </a:lnSpc>
              <a:spcBef>
                <a:spcPts val="0"/>
              </a:spcBef>
              <a:spcAft>
                <a:spcPts val="0"/>
              </a:spcAft>
              <a:buSzPts val="1500"/>
              <a:buNone/>
              <a:defRPr/>
            </a:lvl6pPr>
            <a:lvl7pPr lvl="6" algn="ctr">
              <a:lnSpc>
                <a:spcPct val="100000"/>
              </a:lnSpc>
              <a:spcBef>
                <a:spcPts val="0"/>
              </a:spcBef>
              <a:spcAft>
                <a:spcPts val="0"/>
              </a:spcAft>
              <a:buSzPts val="1500"/>
              <a:buNone/>
              <a:defRPr/>
            </a:lvl7pPr>
            <a:lvl8pPr lvl="7" algn="ctr">
              <a:lnSpc>
                <a:spcPct val="100000"/>
              </a:lnSpc>
              <a:spcBef>
                <a:spcPts val="0"/>
              </a:spcBef>
              <a:spcAft>
                <a:spcPts val="0"/>
              </a:spcAft>
              <a:buSzPts val="1500"/>
              <a:buNone/>
              <a:defRPr/>
            </a:lvl8pPr>
            <a:lvl9pPr lvl="8" algn="ctr">
              <a:lnSpc>
                <a:spcPct val="100000"/>
              </a:lnSpc>
              <a:spcBef>
                <a:spcPts val="0"/>
              </a:spcBef>
              <a:spcAft>
                <a:spcPts val="0"/>
              </a:spcAft>
              <a:buSzPts val="1500"/>
              <a:buNone/>
              <a:defRPr/>
            </a:lvl9pPr>
          </a:lstStyle>
          <a:p>
            <a:endParaRPr/>
          </a:p>
        </p:txBody>
      </p:sp>
      <p:cxnSp>
        <p:nvCxnSpPr>
          <p:cNvPr id="89" name="Google Shape;89;g1d26a5b0ee4_1_619"/>
          <p:cNvCxnSpPr/>
          <p:nvPr/>
        </p:nvCxnSpPr>
        <p:spPr>
          <a:xfrm>
            <a:off x="12" y="3429000"/>
            <a:ext cx="1377600" cy="0"/>
          </a:xfrm>
          <a:prstGeom prst="straightConnector1">
            <a:avLst/>
          </a:prstGeom>
          <a:noFill/>
          <a:ln w="12700" cap="flat" cmpd="sng">
            <a:solidFill>
              <a:srgbClr val="2C4A97"/>
            </a:solidFill>
            <a:prstDash val="solid"/>
            <a:miter lim="800000"/>
            <a:headEnd type="none" w="sm" len="sm"/>
            <a:tailEnd type="none" w="sm" len="sm"/>
          </a:ln>
        </p:spPr>
      </p:cxnSp>
      <p:cxnSp>
        <p:nvCxnSpPr>
          <p:cNvPr id="90" name="Google Shape;90;g1d26a5b0ee4_1_619"/>
          <p:cNvCxnSpPr/>
          <p:nvPr/>
        </p:nvCxnSpPr>
        <p:spPr>
          <a:xfrm>
            <a:off x="10814412" y="3429000"/>
            <a:ext cx="1377600" cy="0"/>
          </a:xfrm>
          <a:prstGeom prst="straightConnector1">
            <a:avLst/>
          </a:prstGeom>
          <a:noFill/>
          <a:ln w="12700" cap="flat" cmpd="sng">
            <a:solidFill>
              <a:srgbClr val="2C4A97"/>
            </a:solidFill>
            <a:prstDash val="solid"/>
            <a:miter lim="800000"/>
            <a:headEnd type="none" w="sm" len="sm"/>
            <a:tailEnd type="none" w="sm" len="sm"/>
          </a:ln>
        </p:spPr>
      </p:cxnSp>
      <p:pic>
        <p:nvPicPr>
          <p:cNvPr id="91" name="Google Shape;91;g1d26a5b0ee4_1_619"/>
          <p:cNvPicPr preferRelativeResize="0"/>
          <p:nvPr/>
        </p:nvPicPr>
        <p:blipFill rotWithShape="1">
          <a:blip r:embed="rId2">
            <a:alphaModFix/>
          </a:blip>
          <a:srcRect t="-411"/>
          <a:stretch/>
        </p:blipFill>
        <p:spPr>
          <a:xfrm>
            <a:off x="4652038" y="4973513"/>
            <a:ext cx="872350" cy="510726"/>
          </a:xfrm>
          <a:prstGeom prst="rect">
            <a:avLst/>
          </a:prstGeom>
          <a:noFill/>
          <a:ln>
            <a:noFill/>
          </a:ln>
        </p:spPr>
      </p:pic>
      <p:pic>
        <p:nvPicPr>
          <p:cNvPr id="92" name="Google Shape;92;g1d26a5b0ee4_1_619"/>
          <p:cNvPicPr preferRelativeResize="0"/>
          <p:nvPr/>
        </p:nvPicPr>
        <p:blipFill rotWithShape="1">
          <a:blip r:embed="rId3">
            <a:alphaModFix/>
          </a:blip>
          <a:srcRect/>
          <a:stretch/>
        </p:blipFill>
        <p:spPr>
          <a:xfrm>
            <a:off x="7115854" y="5104111"/>
            <a:ext cx="1527688" cy="249526"/>
          </a:xfrm>
          <a:prstGeom prst="rect">
            <a:avLst/>
          </a:prstGeom>
          <a:noFill/>
          <a:ln>
            <a:noFill/>
          </a:ln>
        </p:spPr>
      </p:pic>
      <p:pic>
        <p:nvPicPr>
          <p:cNvPr id="93" name="Google Shape;93;g1d26a5b0ee4_1_619"/>
          <p:cNvPicPr preferRelativeResize="0"/>
          <p:nvPr/>
        </p:nvPicPr>
        <p:blipFill rotWithShape="1">
          <a:blip r:embed="rId4">
            <a:alphaModFix/>
          </a:blip>
          <a:srcRect/>
          <a:stretch/>
        </p:blipFill>
        <p:spPr>
          <a:xfrm>
            <a:off x="6021119" y="5017283"/>
            <a:ext cx="717308" cy="423188"/>
          </a:xfrm>
          <a:prstGeom prst="rect">
            <a:avLst/>
          </a:prstGeom>
          <a:noFill/>
          <a:ln>
            <a:noFill/>
          </a:ln>
        </p:spPr>
      </p:pic>
      <p:pic>
        <p:nvPicPr>
          <p:cNvPr id="94" name="Google Shape;94;g1d26a5b0ee4_1_619"/>
          <p:cNvPicPr preferRelativeResize="0"/>
          <p:nvPr/>
        </p:nvPicPr>
        <p:blipFill rotWithShape="1">
          <a:blip r:embed="rId5">
            <a:alphaModFix/>
          </a:blip>
          <a:srcRect/>
          <a:stretch/>
        </p:blipFill>
        <p:spPr>
          <a:xfrm>
            <a:off x="2237536" y="5085960"/>
            <a:ext cx="1931930" cy="285825"/>
          </a:xfrm>
          <a:prstGeom prst="rect">
            <a:avLst/>
          </a:prstGeom>
          <a:noFill/>
          <a:ln>
            <a:noFill/>
          </a:ln>
        </p:spPr>
      </p:pic>
      <p:pic>
        <p:nvPicPr>
          <p:cNvPr id="95" name="Google Shape;95;g1d26a5b0ee4_1_619"/>
          <p:cNvPicPr preferRelativeResize="0"/>
          <p:nvPr/>
        </p:nvPicPr>
        <p:blipFill rotWithShape="1">
          <a:blip r:embed="rId6">
            <a:alphaModFix/>
          </a:blip>
          <a:srcRect/>
          <a:stretch/>
        </p:blipFill>
        <p:spPr>
          <a:xfrm>
            <a:off x="9237159" y="4998621"/>
            <a:ext cx="717305" cy="460505"/>
          </a:xfrm>
          <a:prstGeom prst="rect">
            <a:avLst/>
          </a:prstGeom>
          <a:noFill/>
          <a:ln>
            <a:noFill/>
          </a:ln>
        </p:spPr>
      </p:pic>
      <p:pic>
        <p:nvPicPr>
          <p:cNvPr id="96" name="Google Shape;96;g1d26a5b0ee4_1_619"/>
          <p:cNvPicPr preferRelativeResize="0"/>
          <p:nvPr/>
        </p:nvPicPr>
        <p:blipFill rotWithShape="1">
          <a:blip r:embed="rId7">
            <a:alphaModFix/>
          </a:blip>
          <a:srcRect/>
          <a:stretch/>
        </p:blipFill>
        <p:spPr>
          <a:xfrm>
            <a:off x="4456713" y="2061675"/>
            <a:ext cx="3278585" cy="423200"/>
          </a:xfrm>
          <a:prstGeom prst="rect">
            <a:avLst/>
          </a:prstGeom>
          <a:noFill/>
          <a:ln>
            <a:noFill/>
          </a:ln>
        </p:spPr>
      </p:pic>
      <p:sp>
        <p:nvSpPr>
          <p:cNvPr id="97" name="Google Shape;97;g1d26a5b0ee4_1_619"/>
          <p:cNvSpPr txBox="1">
            <a:spLocks noGrp="1"/>
          </p:cNvSpPr>
          <p:nvPr>
            <p:ph type="sldNum" idx="12"/>
          </p:nvPr>
        </p:nvSpPr>
        <p:spPr>
          <a:xfrm>
            <a:off x="91440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genda slide">
  <p:cSld name="4_Custom Layout_1">
    <p:spTree>
      <p:nvGrpSpPr>
        <p:cNvPr id="1" name="Shape 98"/>
        <p:cNvGrpSpPr/>
        <p:nvPr/>
      </p:nvGrpSpPr>
      <p:grpSpPr>
        <a:xfrm>
          <a:off x="0" y="0"/>
          <a:ext cx="0" cy="0"/>
          <a:chOff x="0" y="0"/>
          <a:chExt cx="0" cy="0"/>
        </a:xfrm>
      </p:grpSpPr>
      <p:sp>
        <p:nvSpPr>
          <p:cNvPr id="99" name="Google Shape;99;g1d26a5b0ee4_1_631"/>
          <p:cNvSpPr/>
          <p:nvPr/>
        </p:nvSpPr>
        <p:spPr>
          <a:xfrm rot="7860433">
            <a:off x="-1681240" y="537"/>
            <a:ext cx="6939986" cy="4513027"/>
          </a:xfrm>
          <a:prstGeom prst="ellipse">
            <a:avLst/>
          </a:prstGeom>
          <a:solidFill>
            <a:srgbClr val="EB575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100" name="Google Shape;100;g1d26a5b0ee4_1_631"/>
          <p:cNvSpPr txBox="1">
            <a:spLocks noGrp="1"/>
          </p:cNvSpPr>
          <p:nvPr>
            <p:ph type="body" idx="1"/>
          </p:nvPr>
        </p:nvSpPr>
        <p:spPr>
          <a:xfrm>
            <a:off x="5035700" y="1345000"/>
            <a:ext cx="6597900" cy="4351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100"/>
              </a:spcBef>
              <a:spcAft>
                <a:spcPts val="0"/>
              </a:spcAft>
              <a:buSzPts val="2400"/>
              <a:buChar char="•"/>
              <a:defRPr sz="2400"/>
            </a:lvl1pPr>
            <a:lvl2pPr marL="914400" lvl="1" indent="-355600" algn="l">
              <a:lnSpc>
                <a:spcPct val="100000"/>
              </a:lnSpc>
              <a:spcBef>
                <a:spcPts val="500"/>
              </a:spcBef>
              <a:spcAft>
                <a:spcPts val="0"/>
              </a:spcAft>
              <a:buSzPts val="2000"/>
              <a:buChar char="•"/>
              <a:defRPr sz="2000"/>
            </a:lvl2pPr>
            <a:lvl3pPr marL="1371600" lvl="2" indent="-349250" algn="l">
              <a:lnSpc>
                <a:spcPct val="100000"/>
              </a:lnSpc>
              <a:spcBef>
                <a:spcPts val="500"/>
              </a:spcBef>
              <a:spcAft>
                <a:spcPts val="0"/>
              </a:spcAft>
              <a:buSzPts val="1900"/>
              <a:buChar char="•"/>
              <a:defRPr sz="1900"/>
            </a:lvl3pPr>
            <a:lvl4pPr marL="1828800" lvl="3" indent="-330200" algn="l">
              <a:lnSpc>
                <a:spcPct val="100000"/>
              </a:lnSpc>
              <a:spcBef>
                <a:spcPts val="500"/>
              </a:spcBef>
              <a:spcAft>
                <a:spcPts val="0"/>
              </a:spcAft>
              <a:buSzPts val="1600"/>
              <a:buChar char="•"/>
              <a:defRPr sz="1600"/>
            </a:lvl4pPr>
            <a:lvl5pPr marL="2286000" lvl="4" indent="-330200" algn="l">
              <a:lnSpc>
                <a:spcPct val="100000"/>
              </a:lnSpc>
              <a:spcBef>
                <a:spcPts val="500"/>
              </a:spcBef>
              <a:spcAft>
                <a:spcPts val="0"/>
              </a:spcAft>
              <a:buClr>
                <a:schemeClr val="lt1"/>
              </a:buClr>
              <a:buSzPts val="1600"/>
              <a:buChar char="•"/>
              <a:defRPr sz="1600"/>
            </a:lvl5pPr>
            <a:lvl6pPr marL="2743200" lvl="5" indent="-349250" algn="l">
              <a:lnSpc>
                <a:spcPct val="100000"/>
              </a:lnSpc>
              <a:spcBef>
                <a:spcPts val="500"/>
              </a:spcBef>
              <a:spcAft>
                <a:spcPts val="0"/>
              </a:spcAft>
              <a:buClr>
                <a:schemeClr val="lt1"/>
              </a:buClr>
              <a:buSzPts val="1900"/>
              <a:buChar char="•"/>
              <a:defRPr/>
            </a:lvl6pPr>
            <a:lvl7pPr marL="3200400" lvl="6" indent="-349250" algn="l">
              <a:lnSpc>
                <a:spcPct val="100000"/>
              </a:lnSpc>
              <a:spcBef>
                <a:spcPts val="500"/>
              </a:spcBef>
              <a:spcAft>
                <a:spcPts val="0"/>
              </a:spcAft>
              <a:buClr>
                <a:schemeClr val="lt1"/>
              </a:buClr>
              <a:buSzPts val="1900"/>
              <a:buChar char="•"/>
              <a:defRPr/>
            </a:lvl7pPr>
            <a:lvl8pPr marL="3657600" lvl="7" indent="-349250" algn="l">
              <a:lnSpc>
                <a:spcPct val="100000"/>
              </a:lnSpc>
              <a:spcBef>
                <a:spcPts val="500"/>
              </a:spcBef>
              <a:spcAft>
                <a:spcPts val="0"/>
              </a:spcAft>
              <a:buClr>
                <a:schemeClr val="lt1"/>
              </a:buClr>
              <a:buSzPts val="1900"/>
              <a:buChar char="•"/>
              <a:defRPr/>
            </a:lvl8pPr>
            <a:lvl9pPr marL="4114800" lvl="8" indent="-349250" algn="l">
              <a:lnSpc>
                <a:spcPct val="100000"/>
              </a:lnSpc>
              <a:spcBef>
                <a:spcPts val="500"/>
              </a:spcBef>
              <a:spcAft>
                <a:spcPts val="0"/>
              </a:spcAft>
              <a:buClr>
                <a:schemeClr val="lt1"/>
              </a:buClr>
              <a:buSzPts val="1900"/>
              <a:buChar char="•"/>
              <a:defRPr/>
            </a:lvl9pPr>
          </a:lstStyle>
          <a:p>
            <a:endParaRPr/>
          </a:p>
        </p:txBody>
      </p:sp>
      <p:sp>
        <p:nvSpPr>
          <p:cNvPr id="101" name="Google Shape;101;g1d26a5b0ee4_1_631"/>
          <p:cNvSpPr txBox="1"/>
          <p:nvPr/>
        </p:nvSpPr>
        <p:spPr>
          <a:xfrm>
            <a:off x="671750" y="798525"/>
            <a:ext cx="4087800" cy="86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rgbClr val="FFFFFF"/>
                </a:solidFill>
                <a:latin typeface="Raleway Black"/>
                <a:ea typeface="Raleway Black"/>
                <a:cs typeface="Raleway Black"/>
                <a:sym typeface="Raleway Black"/>
              </a:rPr>
              <a:t>Agenda</a:t>
            </a:r>
            <a:endParaRPr sz="4400" b="0" i="0" u="none" strike="noStrike" cap="none">
              <a:solidFill>
                <a:srgbClr val="FFFFFF"/>
              </a:solidFill>
              <a:latin typeface="Raleway Black"/>
              <a:ea typeface="Raleway Black"/>
              <a:cs typeface="Raleway Black"/>
              <a:sym typeface="Raleway Black"/>
            </a:endParaRPr>
          </a:p>
        </p:txBody>
      </p:sp>
      <p:sp>
        <p:nvSpPr>
          <p:cNvPr id="102" name="Google Shape;102;g1d26a5b0ee4_1_631"/>
          <p:cNvSpPr/>
          <p:nvPr/>
        </p:nvSpPr>
        <p:spPr>
          <a:xfrm>
            <a:off x="-7829" y="6247350"/>
            <a:ext cx="12238800" cy="626400"/>
          </a:xfrm>
          <a:prstGeom prst="rect">
            <a:avLst/>
          </a:prstGeom>
          <a:solidFill>
            <a:srgbClr val="2C4A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3" name="Google Shape;103;g1d26a5b0ee4_1_631"/>
          <p:cNvPicPr preferRelativeResize="0"/>
          <p:nvPr/>
        </p:nvPicPr>
        <p:blipFill rotWithShape="1">
          <a:blip r:embed="rId2">
            <a:alphaModFix/>
          </a:blip>
          <a:srcRect/>
          <a:stretch/>
        </p:blipFill>
        <p:spPr>
          <a:xfrm>
            <a:off x="4850388" y="6419140"/>
            <a:ext cx="2491225" cy="307700"/>
          </a:xfrm>
          <a:prstGeom prst="rect">
            <a:avLst/>
          </a:prstGeom>
          <a:noFill/>
          <a:ln>
            <a:noFill/>
          </a:ln>
        </p:spPr>
      </p:pic>
      <p:sp>
        <p:nvSpPr>
          <p:cNvPr id="104" name="Google Shape;104;g1d26a5b0ee4_1_631"/>
          <p:cNvSpPr txBox="1">
            <a:spLocks noGrp="1"/>
          </p:cNvSpPr>
          <p:nvPr>
            <p:ph type="sldNum" idx="12"/>
          </p:nvPr>
        </p:nvSpPr>
        <p:spPr>
          <a:xfrm>
            <a:off x="91440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and Text Highlight">
  <p:cSld name="OBJECT_1">
    <p:bg>
      <p:bgPr>
        <a:solidFill>
          <a:srgbClr val="2C4A97"/>
        </a:solidFill>
        <a:effectLst/>
      </p:bgPr>
    </p:bg>
    <p:spTree>
      <p:nvGrpSpPr>
        <p:cNvPr id="1" name="Shape 105"/>
        <p:cNvGrpSpPr/>
        <p:nvPr/>
      </p:nvGrpSpPr>
      <p:grpSpPr>
        <a:xfrm>
          <a:off x="0" y="0"/>
          <a:ext cx="0" cy="0"/>
          <a:chOff x="0" y="0"/>
          <a:chExt cx="0" cy="0"/>
        </a:xfrm>
      </p:grpSpPr>
      <p:sp>
        <p:nvSpPr>
          <p:cNvPr id="106" name="Google Shape;106;g1d26a5b0ee4_1_6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1500"/>
              <a:buFont typeface="DM Serif Text"/>
              <a:buNone/>
              <a:defRPr>
                <a:solidFill>
                  <a:srgbClr val="FFFFFF"/>
                </a:solidFill>
                <a:latin typeface="DM Serif Text"/>
                <a:ea typeface="DM Serif Text"/>
                <a:cs typeface="DM Serif Text"/>
                <a:sym typeface="DM Serif Text"/>
              </a:defRPr>
            </a:lvl2pPr>
            <a:lvl3pPr lvl="2" algn="l">
              <a:lnSpc>
                <a:spcPct val="100000"/>
              </a:lnSpc>
              <a:spcBef>
                <a:spcPts val="0"/>
              </a:spcBef>
              <a:spcAft>
                <a:spcPts val="0"/>
              </a:spcAft>
              <a:buClr>
                <a:srgbClr val="FFFFFF"/>
              </a:buClr>
              <a:buSzPts val="1500"/>
              <a:buFont typeface="DM Serif Text"/>
              <a:buNone/>
              <a:defRPr>
                <a:solidFill>
                  <a:srgbClr val="FFFFFF"/>
                </a:solidFill>
                <a:latin typeface="DM Serif Text"/>
                <a:ea typeface="DM Serif Text"/>
                <a:cs typeface="DM Serif Text"/>
                <a:sym typeface="DM Serif Text"/>
              </a:defRPr>
            </a:lvl3pPr>
            <a:lvl4pPr lvl="3" algn="l">
              <a:lnSpc>
                <a:spcPct val="100000"/>
              </a:lnSpc>
              <a:spcBef>
                <a:spcPts val="0"/>
              </a:spcBef>
              <a:spcAft>
                <a:spcPts val="0"/>
              </a:spcAft>
              <a:buClr>
                <a:srgbClr val="FFFFFF"/>
              </a:buClr>
              <a:buSzPts val="1500"/>
              <a:buFont typeface="DM Serif Text"/>
              <a:buNone/>
              <a:defRPr>
                <a:solidFill>
                  <a:srgbClr val="FFFFFF"/>
                </a:solidFill>
                <a:latin typeface="DM Serif Text"/>
                <a:ea typeface="DM Serif Text"/>
                <a:cs typeface="DM Serif Text"/>
                <a:sym typeface="DM Serif Text"/>
              </a:defRPr>
            </a:lvl4pPr>
            <a:lvl5pPr lvl="4" algn="l">
              <a:lnSpc>
                <a:spcPct val="100000"/>
              </a:lnSpc>
              <a:spcBef>
                <a:spcPts val="0"/>
              </a:spcBef>
              <a:spcAft>
                <a:spcPts val="0"/>
              </a:spcAft>
              <a:buClr>
                <a:srgbClr val="FFFFFF"/>
              </a:buClr>
              <a:buSzPts val="1500"/>
              <a:buFont typeface="DM Serif Text"/>
              <a:buNone/>
              <a:defRPr>
                <a:solidFill>
                  <a:srgbClr val="FFFFFF"/>
                </a:solidFill>
                <a:latin typeface="DM Serif Text"/>
                <a:ea typeface="DM Serif Text"/>
                <a:cs typeface="DM Serif Text"/>
                <a:sym typeface="DM Serif Text"/>
              </a:defRPr>
            </a:lvl5pPr>
            <a:lvl6pPr lvl="5" algn="l">
              <a:lnSpc>
                <a:spcPct val="100000"/>
              </a:lnSpc>
              <a:spcBef>
                <a:spcPts val="0"/>
              </a:spcBef>
              <a:spcAft>
                <a:spcPts val="0"/>
              </a:spcAft>
              <a:buClr>
                <a:srgbClr val="FFFFFF"/>
              </a:buClr>
              <a:buSzPts val="1500"/>
              <a:buFont typeface="DM Serif Text"/>
              <a:buNone/>
              <a:defRPr>
                <a:solidFill>
                  <a:srgbClr val="FFFFFF"/>
                </a:solidFill>
                <a:latin typeface="DM Serif Text"/>
                <a:ea typeface="DM Serif Text"/>
                <a:cs typeface="DM Serif Text"/>
                <a:sym typeface="DM Serif Text"/>
              </a:defRPr>
            </a:lvl6pPr>
            <a:lvl7pPr lvl="6" algn="l">
              <a:lnSpc>
                <a:spcPct val="100000"/>
              </a:lnSpc>
              <a:spcBef>
                <a:spcPts val="0"/>
              </a:spcBef>
              <a:spcAft>
                <a:spcPts val="0"/>
              </a:spcAft>
              <a:buClr>
                <a:srgbClr val="FFFFFF"/>
              </a:buClr>
              <a:buSzPts val="1500"/>
              <a:buFont typeface="DM Serif Text"/>
              <a:buNone/>
              <a:defRPr>
                <a:solidFill>
                  <a:srgbClr val="FFFFFF"/>
                </a:solidFill>
                <a:latin typeface="DM Serif Text"/>
                <a:ea typeface="DM Serif Text"/>
                <a:cs typeface="DM Serif Text"/>
                <a:sym typeface="DM Serif Text"/>
              </a:defRPr>
            </a:lvl7pPr>
            <a:lvl8pPr lvl="7" algn="l">
              <a:lnSpc>
                <a:spcPct val="100000"/>
              </a:lnSpc>
              <a:spcBef>
                <a:spcPts val="0"/>
              </a:spcBef>
              <a:spcAft>
                <a:spcPts val="0"/>
              </a:spcAft>
              <a:buClr>
                <a:srgbClr val="FFFFFF"/>
              </a:buClr>
              <a:buSzPts val="1500"/>
              <a:buFont typeface="DM Serif Text"/>
              <a:buNone/>
              <a:defRPr>
                <a:solidFill>
                  <a:srgbClr val="FFFFFF"/>
                </a:solidFill>
                <a:latin typeface="DM Serif Text"/>
                <a:ea typeface="DM Serif Text"/>
                <a:cs typeface="DM Serif Text"/>
                <a:sym typeface="DM Serif Text"/>
              </a:defRPr>
            </a:lvl8pPr>
            <a:lvl9pPr lvl="8" algn="l">
              <a:lnSpc>
                <a:spcPct val="100000"/>
              </a:lnSpc>
              <a:spcBef>
                <a:spcPts val="0"/>
              </a:spcBef>
              <a:spcAft>
                <a:spcPts val="0"/>
              </a:spcAft>
              <a:buClr>
                <a:srgbClr val="FFFFFF"/>
              </a:buClr>
              <a:buSzPts val="1500"/>
              <a:buFont typeface="DM Serif Text"/>
              <a:buNone/>
              <a:defRPr>
                <a:solidFill>
                  <a:srgbClr val="FFFFFF"/>
                </a:solidFill>
                <a:latin typeface="DM Serif Text"/>
                <a:ea typeface="DM Serif Text"/>
                <a:cs typeface="DM Serif Text"/>
                <a:sym typeface="DM Serif Text"/>
              </a:defRPr>
            </a:lvl9pPr>
          </a:lstStyle>
          <a:p>
            <a:endParaRPr/>
          </a:p>
        </p:txBody>
      </p:sp>
      <p:sp>
        <p:nvSpPr>
          <p:cNvPr id="107" name="Google Shape;107;g1d26a5b0ee4_1_638"/>
          <p:cNvSpPr txBox="1">
            <a:spLocks noGrp="1"/>
          </p:cNvSpPr>
          <p:nvPr>
            <p:ph type="body" idx="1"/>
          </p:nvPr>
        </p:nvSpPr>
        <p:spPr>
          <a:xfrm>
            <a:off x="838200" y="1825625"/>
            <a:ext cx="10515600" cy="4124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1100"/>
              </a:spcBef>
              <a:spcAft>
                <a:spcPts val="0"/>
              </a:spcAft>
              <a:buClr>
                <a:srgbClr val="FFFFFF"/>
              </a:buClr>
              <a:buSzPts val="2400"/>
              <a:buChar char="•"/>
              <a:defRPr sz="2400">
                <a:solidFill>
                  <a:srgbClr val="FFFFFF"/>
                </a:solidFill>
              </a:defRPr>
            </a:lvl1pPr>
            <a:lvl2pPr marL="914400" lvl="1" indent="-355600" algn="l">
              <a:lnSpc>
                <a:spcPct val="100000"/>
              </a:lnSpc>
              <a:spcBef>
                <a:spcPts val="500"/>
              </a:spcBef>
              <a:spcAft>
                <a:spcPts val="0"/>
              </a:spcAft>
              <a:buClr>
                <a:srgbClr val="FFFFFF"/>
              </a:buClr>
              <a:buSzPts val="2000"/>
              <a:buChar char="•"/>
              <a:defRPr sz="2000">
                <a:solidFill>
                  <a:srgbClr val="FFFFFF"/>
                </a:solidFill>
              </a:defRPr>
            </a:lvl2pPr>
            <a:lvl3pPr marL="1371600" lvl="2" indent="-349250" algn="l">
              <a:lnSpc>
                <a:spcPct val="100000"/>
              </a:lnSpc>
              <a:spcBef>
                <a:spcPts val="500"/>
              </a:spcBef>
              <a:spcAft>
                <a:spcPts val="0"/>
              </a:spcAft>
              <a:buClr>
                <a:srgbClr val="FFFFFF"/>
              </a:buClr>
              <a:buSzPts val="1900"/>
              <a:buChar char="•"/>
              <a:defRPr sz="1900">
                <a:solidFill>
                  <a:srgbClr val="FFFFFF"/>
                </a:solidFill>
              </a:defRPr>
            </a:lvl3pPr>
            <a:lvl4pPr marL="1828800" lvl="3" indent="-330200" algn="l">
              <a:lnSpc>
                <a:spcPct val="100000"/>
              </a:lnSpc>
              <a:spcBef>
                <a:spcPts val="500"/>
              </a:spcBef>
              <a:spcAft>
                <a:spcPts val="0"/>
              </a:spcAft>
              <a:buClr>
                <a:srgbClr val="FFFFFF"/>
              </a:buClr>
              <a:buSzPts val="1600"/>
              <a:buChar char="•"/>
              <a:defRPr sz="1600">
                <a:solidFill>
                  <a:srgbClr val="FFFFFF"/>
                </a:solidFill>
              </a:defRPr>
            </a:lvl4pPr>
            <a:lvl5pPr marL="2286000" lvl="4" indent="-330200" algn="l">
              <a:lnSpc>
                <a:spcPct val="100000"/>
              </a:lnSpc>
              <a:spcBef>
                <a:spcPts val="500"/>
              </a:spcBef>
              <a:spcAft>
                <a:spcPts val="0"/>
              </a:spcAft>
              <a:buClr>
                <a:srgbClr val="FFFFFF"/>
              </a:buClr>
              <a:buSzPts val="1600"/>
              <a:buChar char="•"/>
              <a:defRPr sz="1600">
                <a:solidFill>
                  <a:srgbClr val="FFFFFF"/>
                </a:solidFill>
              </a:defRPr>
            </a:lvl5pPr>
            <a:lvl6pPr marL="2743200" lvl="5" indent="-349250" algn="l">
              <a:lnSpc>
                <a:spcPct val="100000"/>
              </a:lnSpc>
              <a:spcBef>
                <a:spcPts val="500"/>
              </a:spcBef>
              <a:spcAft>
                <a:spcPts val="0"/>
              </a:spcAft>
              <a:buClr>
                <a:srgbClr val="FFFFFF"/>
              </a:buClr>
              <a:buSzPts val="1900"/>
              <a:buChar char="•"/>
              <a:defRPr>
                <a:solidFill>
                  <a:srgbClr val="FFFFFF"/>
                </a:solidFill>
              </a:defRPr>
            </a:lvl6pPr>
            <a:lvl7pPr marL="3200400" lvl="6" indent="-349250" algn="l">
              <a:lnSpc>
                <a:spcPct val="100000"/>
              </a:lnSpc>
              <a:spcBef>
                <a:spcPts val="500"/>
              </a:spcBef>
              <a:spcAft>
                <a:spcPts val="0"/>
              </a:spcAft>
              <a:buClr>
                <a:srgbClr val="FFFFFF"/>
              </a:buClr>
              <a:buSzPts val="1900"/>
              <a:buChar char="•"/>
              <a:defRPr>
                <a:solidFill>
                  <a:srgbClr val="FFFFFF"/>
                </a:solidFill>
              </a:defRPr>
            </a:lvl7pPr>
            <a:lvl8pPr marL="3657600" lvl="7" indent="-349250" algn="l">
              <a:lnSpc>
                <a:spcPct val="100000"/>
              </a:lnSpc>
              <a:spcBef>
                <a:spcPts val="500"/>
              </a:spcBef>
              <a:spcAft>
                <a:spcPts val="0"/>
              </a:spcAft>
              <a:buClr>
                <a:srgbClr val="FFFFFF"/>
              </a:buClr>
              <a:buSzPts val="1900"/>
              <a:buChar char="•"/>
              <a:defRPr>
                <a:solidFill>
                  <a:srgbClr val="FFFFFF"/>
                </a:solidFill>
              </a:defRPr>
            </a:lvl8pPr>
            <a:lvl9pPr marL="4114800" lvl="8" indent="-349250" algn="l">
              <a:lnSpc>
                <a:spcPct val="100000"/>
              </a:lnSpc>
              <a:spcBef>
                <a:spcPts val="500"/>
              </a:spcBef>
              <a:spcAft>
                <a:spcPts val="0"/>
              </a:spcAft>
              <a:buClr>
                <a:srgbClr val="FFFFFF"/>
              </a:buClr>
              <a:buSzPts val="1900"/>
              <a:buChar char="•"/>
              <a:defRPr>
                <a:solidFill>
                  <a:srgbClr val="FFFFFF"/>
                </a:solidFill>
              </a:defRPr>
            </a:lvl9pPr>
          </a:lstStyle>
          <a:p>
            <a:endParaRPr/>
          </a:p>
        </p:txBody>
      </p:sp>
      <p:pic>
        <p:nvPicPr>
          <p:cNvPr id="108" name="Google Shape;108;g1d26a5b0ee4_1_638"/>
          <p:cNvPicPr preferRelativeResize="0"/>
          <p:nvPr/>
        </p:nvPicPr>
        <p:blipFill rotWithShape="1">
          <a:blip r:embed="rId2">
            <a:alphaModFix/>
          </a:blip>
          <a:srcRect/>
          <a:stretch/>
        </p:blipFill>
        <p:spPr>
          <a:xfrm>
            <a:off x="4850388" y="6419140"/>
            <a:ext cx="2491225" cy="307700"/>
          </a:xfrm>
          <a:prstGeom prst="rect">
            <a:avLst/>
          </a:prstGeom>
          <a:noFill/>
          <a:ln>
            <a:noFill/>
          </a:ln>
        </p:spPr>
      </p:pic>
      <p:sp>
        <p:nvSpPr>
          <p:cNvPr id="109" name="Google Shape;109;g1d26a5b0ee4_1_638"/>
          <p:cNvSpPr txBox="1">
            <a:spLocks noGrp="1"/>
          </p:cNvSpPr>
          <p:nvPr>
            <p:ph type="sldNum" idx="12"/>
          </p:nvPr>
        </p:nvSpPr>
        <p:spPr>
          <a:xfrm>
            <a:off x="91440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FFFFF"/>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Slide">
  <p:cSld name="1_Section Header_1_1">
    <p:spTree>
      <p:nvGrpSpPr>
        <p:cNvPr id="1" name="Shape 110"/>
        <p:cNvGrpSpPr/>
        <p:nvPr/>
      </p:nvGrpSpPr>
      <p:grpSpPr>
        <a:xfrm>
          <a:off x="0" y="0"/>
          <a:ext cx="0" cy="0"/>
          <a:chOff x="0" y="0"/>
          <a:chExt cx="0" cy="0"/>
        </a:xfrm>
      </p:grpSpPr>
      <p:cxnSp>
        <p:nvCxnSpPr>
          <p:cNvPr id="111" name="Google Shape;111;g1d26a5b0ee4_1_656"/>
          <p:cNvCxnSpPr/>
          <p:nvPr/>
        </p:nvCxnSpPr>
        <p:spPr>
          <a:xfrm>
            <a:off x="12" y="3429000"/>
            <a:ext cx="1377600" cy="0"/>
          </a:xfrm>
          <a:prstGeom prst="straightConnector1">
            <a:avLst/>
          </a:prstGeom>
          <a:noFill/>
          <a:ln w="12700" cap="flat" cmpd="sng">
            <a:solidFill>
              <a:srgbClr val="2C4A97"/>
            </a:solidFill>
            <a:prstDash val="solid"/>
            <a:miter lim="800000"/>
            <a:headEnd type="none" w="sm" len="sm"/>
            <a:tailEnd type="none" w="sm" len="sm"/>
          </a:ln>
        </p:spPr>
      </p:cxnSp>
      <p:cxnSp>
        <p:nvCxnSpPr>
          <p:cNvPr id="112" name="Google Shape;112;g1d26a5b0ee4_1_656"/>
          <p:cNvCxnSpPr/>
          <p:nvPr/>
        </p:nvCxnSpPr>
        <p:spPr>
          <a:xfrm>
            <a:off x="10814412" y="3429000"/>
            <a:ext cx="1377600" cy="0"/>
          </a:xfrm>
          <a:prstGeom prst="straightConnector1">
            <a:avLst/>
          </a:prstGeom>
          <a:noFill/>
          <a:ln w="12700" cap="flat" cmpd="sng">
            <a:solidFill>
              <a:srgbClr val="2C4A97"/>
            </a:solidFill>
            <a:prstDash val="solid"/>
            <a:miter lim="800000"/>
            <a:headEnd type="none" w="sm" len="sm"/>
            <a:tailEnd type="none" w="sm" len="sm"/>
          </a:ln>
        </p:spPr>
      </p:cxnSp>
      <p:pic>
        <p:nvPicPr>
          <p:cNvPr id="113" name="Google Shape;113;g1d26a5b0ee4_1_656"/>
          <p:cNvPicPr preferRelativeResize="0"/>
          <p:nvPr/>
        </p:nvPicPr>
        <p:blipFill rotWithShape="1">
          <a:blip r:embed="rId2">
            <a:alphaModFix/>
          </a:blip>
          <a:srcRect t="-411"/>
          <a:stretch/>
        </p:blipFill>
        <p:spPr>
          <a:xfrm>
            <a:off x="4652038" y="4973513"/>
            <a:ext cx="872350" cy="510726"/>
          </a:xfrm>
          <a:prstGeom prst="rect">
            <a:avLst/>
          </a:prstGeom>
          <a:noFill/>
          <a:ln>
            <a:noFill/>
          </a:ln>
        </p:spPr>
      </p:pic>
      <p:pic>
        <p:nvPicPr>
          <p:cNvPr id="114" name="Google Shape;114;g1d26a5b0ee4_1_656"/>
          <p:cNvPicPr preferRelativeResize="0"/>
          <p:nvPr/>
        </p:nvPicPr>
        <p:blipFill rotWithShape="1">
          <a:blip r:embed="rId3">
            <a:alphaModFix/>
          </a:blip>
          <a:srcRect/>
          <a:stretch/>
        </p:blipFill>
        <p:spPr>
          <a:xfrm>
            <a:off x="7115854" y="5104111"/>
            <a:ext cx="1527688" cy="249526"/>
          </a:xfrm>
          <a:prstGeom prst="rect">
            <a:avLst/>
          </a:prstGeom>
          <a:noFill/>
          <a:ln>
            <a:noFill/>
          </a:ln>
        </p:spPr>
      </p:pic>
      <p:pic>
        <p:nvPicPr>
          <p:cNvPr id="115" name="Google Shape;115;g1d26a5b0ee4_1_656"/>
          <p:cNvPicPr preferRelativeResize="0"/>
          <p:nvPr/>
        </p:nvPicPr>
        <p:blipFill rotWithShape="1">
          <a:blip r:embed="rId4">
            <a:alphaModFix/>
          </a:blip>
          <a:srcRect/>
          <a:stretch/>
        </p:blipFill>
        <p:spPr>
          <a:xfrm>
            <a:off x="6021119" y="5017283"/>
            <a:ext cx="717308" cy="423188"/>
          </a:xfrm>
          <a:prstGeom prst="rect">
            <a:avLst/>
          </a:prstGeom>
          <a:noFill/>
          <a:ln>
            <a:noFill/>
          </a:ln>
        </p:spPr>
      </p:pic>
      <p:pic>
        <p:nvPicPr>
          <p:cNvPr id="116" name="Google Shape;116;g1d26a5b0ee4_1_656"/>
          <p:cNvPicPr preferRelativeResize="0"/>
          <p:nvPr/>
        </p:nvPicPr>
        <p:blipFill rotWithShape="1">
          <a:blip r:embed="rId5">
            <a:alphaModFix/>
          </a:blip>
          <a:srcRect/>
          <a:stretch/>
        </p:blipFill>
        <p:spPr>
          <a:xfrm>
            <a:off x="2237536" y="5085960"/>
            <a:ext cx="1931930" cy="285825"/>
          </a:xfrm>
          <a:prstGeom prst="rect">
            <a:avLst/>
          </a:prstGeom>
          <a:noFill/>
          <a:ln>
            <a:noFill/>
          </a:ln>
        </p:spPr>
      </p:pic>
      <p:pic>
        <p:nvPicPr>
          <p:cNvPr id="117" name="Google Shape;117;g1d26a5b0ee4_1_656"/>
          <p:cNvPicPr preferRelativeResize="0"/>
          <p:nvPr/>
        </p:nvPicPr>
        <p:blipFill rotWithShape="1">
          <a:blip r:embed="rId6">
            <a:alphaModFix/>
          </a:blip>
          <a:srcRect/>
          <a:stretch/>
        </p:blipFill>
        <p:spPr>
          <a:xfrm>
            <a:off x="9237159" y="4998621"/>
            <a:ext cx="717305" cy="460505"/>
          </a:xfrm>
          <a:prstGeom prst="rect">
            <a:avLst/>
          </a:prstGeom>
          <a:noFill/>
          <a:ln>
            <a:noFill/>
          </a:ln>
        </p:spPr>
      </p:pic>
      <p:pic>
        <p:nvPicPr>
          <p:cNvPr id="118" name="Google Shape;118;g1d26a5b0ee4_1_656"/>
          <p:cNvPicPr preferRelativeResize="0"/>
          <p:nvPr/>
        </p:nvPicPr>
        <p:blipFill rotWithShape="1">
          <a:blip r:embed="rId7">
            <a:alphaModFix/>
          </a:blip>
          <a:srcRect/>
          <a:stretch/>
        </p:blipFill>
        <p:spPr>
          <a:xfrm>
            <a:off x="4456713" y="2061675"/>
            <a:ext cx="3278585" cy="423200"/>
          </a:xfrm>
          <a:prstGeom prst="rect">
            <a:avLst/>
          </a:prstGeom>
          <a:noFill/>
          <a:ln>
            <a:noFill/>
          </a:ln>
        </p:spPr>
      </p:pic>
      <p:sp>
        <p:nvSpPr>
          <p:cNvPr id="119" name="Google Shape;119;g1d26a5b0ee4_1_656"/>
          <p:cNvSpPr txBox="1">
            <a:spLocks noGrp="1"/>
          </p:cNvSpPr>
          <p:nvPr>
            <p:ph type="sldNum" idx="12"/>
          </p:nvPr>
        </p:nvSpPr>
        <p:spPr>
          <a:xfrm>
            <a:off x="91440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US"/>
              <a:t>‹#›</a:t>
            </a:fld>
            <a:endParaRPr/>
          </a:p>
        </p:txBody>
      </p:sp>
      <p:sp>
        <p:nvSpPr>
          <p:cNvPr id="120" name="Google Shape;120;g1d26a5b0ee4_1_656"/>
          <p:cNvSpPr txBox="1"/>
          <p:nvPr/>
        </p:nvSpPr>
        <p:spPr>
          <a:xfrm>
            <a:off x="2487600" y="2548475"/>
            <a:ext cx="7216800" cy="1620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2C4A97"/>
                </a:solidFill>
                <a:latin typeface="Raleway Black"/>
                <a:ea typeface="Raleway Black"/>
                <a:cs typeface="Raleway Black"/>
                <a:sym typeface="Raleway Black"/>
              </a:rPr>
              <a:t>Thank You</a:t>
            </a:r>
            <a:endParaRPr sz="4400" b="0" i="0" u="none" strike="noStrike" cap="none">
              <a:solidFill>
                <a:srgbClr val="2C4A97"/>
              </a:solidFill>
              <a:latin typeface="Raleway Black"/>
              <a:ea typeface="Raleway Black"/>
              <a:cs typeface="Raleway Black"/>
              <a:sym typeface="Raleway Black"/>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C4A97"/>
              </a:buClr>
              <a:buSzPts val="3600"/>
              <a:buFont typeface="Raleway Black"/>
              <a:buNone/>
              <a:defRPr sz="3600" b="0" i="0" u="none" strike="noStrike" cap="none">
                <a:solidFill>
                  <a:srgbClr val="2C4A97"/>
                </a:solidFill>
                <a:latin typeface="Raleway Black"/>
                <a:ea typeface="Raleway Black"/>
                <a:cs typeface="Raleway Black"/>
                <a:sym typeface="Raleway Black"/>
              </a:defRPr>
            </a:lvl1pPr>
            <a:lvl2pPr marR="0" lvl="1"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2pPr>
            <a:lvl3pPr marR="0" lvl="2"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3pPr>
            <a:lvl4pPr marR="0" lvl="3"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4pPr>
            <a:lvl5pPr marR="0" lvl="4"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5pPr>
            <a:lvl6pPr marR="0" lvl="5"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6pPr>
            <a:lvl7pPr marR="0" lvl="6"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7pPr>
            <a:lvl8pPr marR="0" lvl="7"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8pPr>
            <a:lvl9pPr marR="0" lvl="8"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9pPr>
          </a:lstStyle>
          <a:p>
            <a:endParaRPr/>
          </a:p>
        </p:txBody>
      </p:sp>
      <p:sp>
        <p:nvSpPr>
          <p:cNvPr id="7" name="Google Shape;7;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2"/>
              </a:buClr>
              <a:buSzPts val="2800"/>
              <a:buFont typeface="Lora"/>
              <a:buChar char="•"/>
              <a:defRPr sz="2800" b="0" i="0" u="none" strike="noStrike" cap="none">
                <a:solidFill>
                  <a:schemeClr val="lt1"/>
                </a:solidFill>
                <a:latin typeface="Lora"/>
                <a:ea typeface="Lora"/>
                <a:cs typeface="Lora"/>
                <a:sym typeface="Lora"/>
              </a:defRPr>
            </a:lvl1pPr>
            <a:lvl2pPr marL="914400" marR="0" lvl="1" indent="-381000" algn="l" rtl="0">
              <a:lnSpc>
                <a:spcPct val="90000"/>
              </a:lnSpc>
              <a:spcBef>
                <a:spcPts val="500"/>
              </a:spcBef>
              <a:spcAft>
                <a:spcPts val="0"/>
              </a:spcAft>
              <a:buClr>
                <a:schemeClr val="dk2"/>
              </a:buClr>
              <a:buSzPts val="2400"/>
              <a:buFont typeface="Lora"/>
              <a:buChar char="•"/>
              <a:defRPr sz="2400" b="0" i="0" u="none" strike="noStrike" cap="none">
                <a:solidFill>
                  <a:schemeClr val="lt1"/>
                </a:solidFill>
                <a:latin typeface="Lora"/>
                <a:ea typeface="Lora"/>
                <a:cs typeface="Lora"/>
                <a:sym typeface="Lora"/>
              </a:defRPr>
            </a:lvl2pPr>
            <a:lvl3pPr marL="1371600" marR="0" lvl="2" indent="-355600" algn="l" rtl="0">
              <a:lnSpc>
                <a:spcPct val="90000"/>
              </a:lnSpc>
              <a:spcBef>
                <a:spcPts val="500"/>
              </a:spcBef>
              <a:spcAft>
                <a:spcPts val="0"/>
              </a:spcAft>
              <a:buClr>
                <a:schemeClr val="dk2"/>
              </a:buClr>
              <a:buSzPts val="2000"/>
              <a:buFont typeface="Lora"/>
              <a:buChar char="•"/>
              <a:defRPr sz="2000" b="0" i="0" u="none" strike="noStrike" cap="none">
                <a:solidFill>
                  <a:schemeClr val="lt1"/>
                </a:solidFill>
                <a:latin typeface="Lora"/>
                <a:ea typeface="Lora"/>
                <a:cs typeface="Lora"/>
                <a:sym typeface="Lora"/>
              </a:defRPr>
            </a:lvl3pPr>
            <a:lvl4pPr marL="1828800" marR="0" lvl="3" indent="-349250" algn="l" rtl="0">
              <a:lnSpc>
                <a:spcPct val="90000"/>
              </a:lnSpc>
              <a:spcBef>
                <a:spcPts val="500"/>
              </a:spcBef>
              <a:spcAft>
                <a:spcPts val="0"/>
              </a:spcAft>
              <a:buClr>
                <a:schemeClr val="dk2"/>
              </a:buClr>
              <a:buSzPts val="1900"/>
              <a:buFont typeface="Lora"/>
              <a:buChar char="•"/>
              <a:defRPr sz="1900" b="0" i="0" u="none" strike="noStrike" cap="none">
                <a:solidFill>
                  <a:schemeClr val="lt1"/>
                </a:solidFill>
                <a:latin typeface="Lora"/>
                <a:ea typeface="Lora"/>
                <a:cs typeface="Lora"/>
                <a:sym typeface="Lora"/>
              </a:defRPr>
            </a:lvl4pPr>
            <a:lvl5pPr marL="2286000" marR="0" lvl="4" indent="-349250" algn="l" rtl="0">
              <a:lnSpc>
                <a:spcPct val="9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5pPr>
            <a:lvl6pPr marL="2743200" marR="0" lvl="5" indent="-349250" algn="l" rtl="0">
              <a:lnSpc>
                <a:spcPct val="9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6pPr>
            <a:lvl7pPr marL="3200400" marR="0" lvl="6" indent="-349250" algn="l" rtl="0">
              <a:lnSpc>
                <a:spcPct val="9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7pPr>
            <a:lvl8pPr marL="3657600" marR="0" lvl="7" indent="-349250" algn="l" rtl="0">
              <a:lnSpc>
                <a:spcPct val="9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8pPr>
            <a:lvl9pPr marL="4114800" marR="0" lvl="8" indent="-349250" algn="l" rtl="0">
              <a:lnSpc>
                <a:spcPct val="9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9pPr>
          </a:lstStyle>
          <a:p>
            <a:endParaRPr/>
          </a:p>
        </p:txBody>
      </p:sp>
      <p:sp>
        <p:nvSpPr>
          <p:cNvPr id="8" name="Google Shape;8;p16"/>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
        <p:cNvGrpSpPr/>
        <p:nvPr/>
      </p:nvGrpSpPr>
      <p:grpSpPr>
        <a:xfrm>
          <a:off x="0" y="0"/>
          <a:ext cx="0" cy="0"/>
          <a:chOff x="0" y="0"/>
          <a:chExt cx="0" cy="0"/>
        </a:xfrm>
      </p:grpSpPr>
      <p:sp>
        <p:nvSpPr>
          <p:cNvPr id="58" name="Google Shape;58;g1d26a5b0ee4_1_59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C4A97"/>
              </a:buClr>
              <a:buSzPts val="3600"/>
              <a:buFont typeface="Raleway Black"/>
              <a:buNone/>
              <a:defRPr sz="3600" b="0" i="0" u="none" strike="noStrike" cap="none">
                <a:solidFill>
                  <a:srgbClr val="2C4A97"/>
                </a:solidFill>
                <a:latin typeface="Raleway Black"/>
                <a:ea typeface="Raleway Black"/>
                <a:cs typeface="Raleway Black"/>
                <a:sym typeface="Raleway Black"/>
              </a:defRPr>
            </a:lvl1pPr>
            <a:lvl2pPr marR="0" lvl="1"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2pPr>
            <a:lvl3pPr marR="0" lvl="2"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3pPr>
            <a:lvl4pPr marR="0" lvl="3"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4pPr>
            <a:lvl5pPr marR="0" lvl="4"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5pPr>
            <a:lvl6pPr marR="0" lvl="5"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6pPr>
            <a:lvl7pPr marR="0" lvl="6"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7pPr>
            <a:lvl8pPr marR="0" lvl="7"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8pPr>
            <a:lvl9pPr marR="0" lvl="8" algn="l" rtl="0">
              <a:lnSpc>
                <a:spcPct val="100000"/>
              </a:lnSpc>
              <a:spcBef>
                <a:spcPts val="0"/>
              </a:spcBef>
              <a:spcAft>
                <a:spcPts val="0"/>
              </a:spcAft>
              <a:buClr>
                <a:srgbClr val="2C4A97"/>
              </a:buClr>
              <a:buSzPts val="1500"/>
              <a:buFont typeface="Raleway Black"/>
              <a:buNone/>
              <a:defRPr sz="1900" b="0" i="0" u="none" strike="noStrike" cap="none">
                <a:solidFill>
                  <a:srgbClr val="2C4A97"/>
                </a:solidFill>
                <a:latin typeface="Raleway Black"/>
                <a:ea typeface="Raleway Black"/>
                <a:cs typeface="Raleway Black"/>
                <a:sym typeface="Raleway Black"/>
              </a:defRPr>
            </a:lvl9pPr>
          </a:lstStyle>
          <a:p>
            <a:endParaRPr/>
          </a:p>
        </p:txBody>
      </p:sp>
      <p:sp>
        <p:nvSpPr>
          <p:cNvPr id="59" name="Google Shape;59;g1d26a5b0ee4_1_59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2"/>
              </a:buClr>
              <a:buSzPts val="2800"/>
              <a:buFont typeface="Lora"/>
              <a:buChar char="•"/>
              <a:defRPr sz="2800" b="0" i="0" u="none" strike="noStrike" cap="none">
                <a:solidFill>
                  <a:schemeClr val="lt1"/>
                </a:solidFill>
                <a:latin typeface="Lora"/>
                <a:ea typeface="Lora"/>
                <a:cs typeface="Lora"/>
                <a:sym typeface="Lora"/>
              </a:defRPr>
            </a:lvl1pPr>
            <a:lvl2pPr marL="914400" marR="0" lvl="1" indent="-381000" algn="l" rtl="0">
              <a:lnSpc>
                <a:spcPct val="90000"/>
              </a:lnSpc>
              <a:spcBef>
                <a:spcPts val="500"/>
              </a:spcBef>
              <a:spcAft>
                <a:spcPts val="0"/>
              </a:spcAft>
              <a:buClr>
                <a:schemeClr val="dk2"/>
              </a:buClr>
              <a:buSzPts val="2400"/>
              <a:buFont typeface="Lora"/>
              <a:buChar char="•"/>
              <a:defRPr sz="2400" b="0" i="0" u="none" strike="noStrike" cap="none">
                <a:solidFill>
                  <a:schemeClr val="lt1"/>
                </a:solidFill>
                <a:latin typeface="Lora"/>
                <a:ea typeface="Lora"/>
                <a:cs typeface="Lora"/>
                <a:sym typeface="Lora"/>
              </a:defRPr>
            </a:lvl2pPr>
            <a:lvl3pPr marL="1371600" marR="0" lvl="2" indent="-355600" algn="l" rtl="0">
              <a:lnSpc>
                <a:spcPct val="90000"/>
              </a:lnSpc>
              <a:spcBef>
                <a:spcPts val="500"/>
              </a:spcBef>
              <a:spcAft>
                <a:spcPts val="0"/>
              </a:spcAft>
              <a:buClr>
                <a:schemeClr val="dk2"/>
              </a:buClr>
              <a:buSzPts val="2000"/>
              <a:buFont typeface="Lora"/>
              <a:buChar char="•"/>
              <a:defRPr sz="2000" b="0" i="0" u="none" strike="noStrike" cap="none">
                <a:solidFill>
                  <a:schemeClr val="lt1"/>
                </a:solidFill>
                <a:latin typeface="Lora"/>
                <a:ea typeface="Lora"/>
                <a:cs typeface="Lora"/>
                <a:sym typeface="Lora"/>
              </a:defRPr>
            </a:lvl3pPr>
            <a:lvl4pPr marL="1828800" marR="0" lvl="3" indent="-349250" algn="l" rtl="0">
              <a:lnSpc>
                <a:spcPct val="90000"/>
              </a:lnSpc>
              <a:spcBef>
                <a:spcPts val="500"/>
              </a:spcBef>
              <a:spcAft>
                <a:spcPts val="0"/>
              </a:spcAft>
              <a:buClr>
                <a:schemeClr val="dk2"/>
              </a:buClr>
              <a:buSzPts val="1900"/>
              <a:buFont typeface="Lora"/>
              <a:buChar char="•"/>
              <a:defRPr sz="1900" b="0" i="0" u="none" strike="noStrike" cap="none">
                <a:solidFill>
                  <a:schemeClr val="lt1"/>
                </a:solidFill>
                <a:latin typeface="Lora"/>
                <a:ea typeface="Lora"/>
                <a:cs typeface="Lora"/>
                <a:sym typeface="Lora"/>
              </a:defRPr>
            </a:lvl4pPr>
            <a:lvl5pPr marL="2286000" marR="0" lvl="4" indent="-349250" algn="l" rtl="0">
              <a:lnSpc>
                <a:spcPct val="9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5pPr>
            <a:lvl6pPr marL="2743200" marR="0" lvl="5" indent="-349250" algn="l" rtl="0">
              <a:lnSpc>
                <a:spcPct val="9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6pPr>
            <a:lvl7pPr marL="3200400" marR="0" lvl="6" indent="-349250" algn="l" rtl="0">
              <a:lnSpc>
                <a:spcPct val="9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7pPr>
            <a:lvl8pPr marL="3657600" marR="0" lvl="7" indent="-349250" algn="l" rtl="0">
              <a:lnSpc>
                <a:spcPct val="9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8pPr>
            <a:lvl9pPr marL="4114800" marR="0" lvl="8" indent="-349250" algn="l" rtl="0">
              <a:lnSpc>
                <a:spcPct val="9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9pPr>
          </a:lstStyle>
          <a:p>
            <a:endParaRPr/>
          </a:p>
        </p:txBody>
      </p:sp>
      <p:sp>
        <p:nvSpPr>
          <p:cNvPr id="60" name="Google Shape;60;g1d26a5b0ee4_1_596"/>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8" r:id="rId2"/>
    <p:sldLayoutId id="2147483659" r:id="rId3"/>
    <p:sldLayoutId id="2147483660" r:id="rId4"/>
    <p:sldLayoutId id="2147483661" r:id="rId5"/>
    <p:sldLayoutId id="214748366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bit.ly/3SFWg8C"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nationalfund.org/wp-content/uploads/2016/10/Characteristics-of-a-High-Performing-Industry-Partnership.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earnlearn.u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rtiller@wested.org"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ci.stradaeducation.org/pv-release-march-16-2022/"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g1d26a5b0ee4_1_424"/>
          <p:cNvSpPr txBox="1">
            <a:spLocks noGrp="1"/>
          </p:cNvSpPr>
          <p:nvPr>
            <p:ph type="sldNum" idx="12"/>
          </p:nvPr>
        </p:nvSpPr>
        <p:spPr>
          <a:xfrm>
            <a:off x="11480800" y="8475133"/>
            <a:ext cx="3657600" cy="486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a:t>
            </a:fld>
            <a:endParaRPr/>
          </a:p>
        </p:txBody>
      </p:sp>
      <p:sp>
        <p:nvSpPr>
          <p:cNvPr id="135" name="Google Shape;135;g1d26a5b0ee4_1_424"/>
          <p:cNvSpPr txBox="1">
            <a:spLocks noGrp="1"/>
          </p:cNvSpPr>
          <p:nvPr>
            <p:ph type="title"/>
          </p:nvPr>
        </p:nvSpPr>
        <p:spPr>
          <a:xfrm>
            <a:off x="1045600" y="3098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Work-Based Learning</a:t>
            </a:r>
            <a:endParaRPr/>
          </a:p>
        </p:txBody>
      </p:sp>
      <p:pic>
        <p:nvPicPr>
          <p:cNvPr id="138" name="Google Shape;138;g1d26a5b0ee4_1_424" descr="A picture containing person, person, glasses&#10;&#10;Description automatically generated"/>
          <p:cNvPicPr preferRelativeResize="0"/>
          <p:nvPr/>
        </p:nvPicPr>
        <p:blipFill rotWithShape="1">
          <a:blip r:embed="rId3">
            <a:alphaModFix/>
          </a:blip>
          <a:srcRect/>
          <a:stretch/>
        </p:blipFill>
        <p:spPr>
          <a:xfrm>
            <a:off x="1045600" y="2958679"/>
            <a:ext cx="1524054" cy="2060960"/>
          </a:xfrm>
          <a:prstGeom prst="rect">
            <a:avLst/>
          </a:prstGeom>
          <a:noFill/>
          <a:ln>
            <a:noFill/>
          </a:ln>
        </p:spPr>
      </p:pic>
      <p:sp>
        <p:nvSpPr>
          <p:cNvPr id="139" name="Google Shape;139;g1d26a5b0ee4_1_424"/>
          <p:cNvSpPr txBox="1"/>
          <p:nvPr/>
        </p:nvSpPr>
        <p:spPr>
          <a:xfrm>
            <a:off x="2772919" y="2958679"/>
            <a:ext cx="3657884" cy="13695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519899"/>
                </a:solidFill>
                <a:latin typeface="Arial"/>
                <a:ea typeface="Arial"/>
                <a:cs typeface="Arial"/>
                <a:sym typeface="Arial"/>
              </a:rPr>
              <a:t>Randal K Tillery</a:t>
            </a:r>
            <a:endParaRPr/>
          </a:p>
          <a:p>
            <a:pPr marL="0" marR="0" lvl="0" indent="0" algn="l" rtl="0">
              <a:lnSpc>
                <a:spcPct val="100000"/>
              </a:lnSpc>
              <a:spcBef>
                <a:spcPts val="600"/>
              </a:spcBef>
              <a:spcAft>
                <a:spcPts val="0"/>
              </a:spcAft>
              <a:buNone/>
            </a:pPr>
            <a:r>
              <a:rPr lang="en-US" sz="1800" b="0" i="0" u="none" strike="noStrike" cap="none">
                <a:solidFill>
                  <a:srgbClr val="454645"/>
                </a:solidFill>
                <a:latin typeface="Arial"/>
                <a:ea typeface="Arial"/>
                <a:cs typeface="Arial"/>
                <a:sym typeface="Arial"/>
              </a:rPr>
              <a:t>WestEd, Director, Economic Mobility, Postsecondary &amp; Workforce Systems</a:t>
            </a:r>
            <a:endParaRPr/>
          </a:p>
        </p:txBody>
      </p:sp>
      <p:cxnSp>
        <p:nvCxnSpPr>
          <p:cNvPr id="141" name="Google Shape;141;g1d26a5b0ee4_1_424"/>
          <p:cNvCxnSpPr/>
          <p:nvPr/>
        </p:nvCxnSpPr>
        <p:spPr>
          <a:xfrm>
            <a:off x="2870654" y="3348364"/>
            <a:ext cx="2932043" cy="0"/>
          </a:xfrm>
          <a:prstGeom prst="straightConnector1">
            <a:avLst/>
          </a:prstGeom>
          <a:noFill/>
          <a:ln w="12700" cap="flat" cmpd="sng">
            <a:solidFill>
              <a:srgbClr val="334B6D"/>
            </a:solidFill>
            <a:prstDash val="solid"/>
            <a:round/>
            <a:headEnd type="none" w="sm" len="sm"/>
            <a:tailEnd type="none" w="sm" len="sm"/>
          </a:ln>
        </p:spPr>
      </p:cxnSp>
      <p:sp>
        <p:nvSpPr>
          <p:cNvPr id="2" name="Rectangle 1">
            <a:extLst>
              <a:ext uri="{FF2B5EF4-FFF2-40B4-BE49-F238E27FC236}">
                <a16:creationId xmlns:a16="http://schemas.microsoft.com/office/drawing/2014/main" id="{06E3C1D8-B520-819B-1869-F671B651FC6B}"/>
              </a:ext>
            </a:extLst>
          </p:cNvPr>
          <p:cNvSpPr/>
          <p:nvPr/>
        </p:nvSpPr>
        <p:spPr>
          <a:xfrm>
            <a:off x="0" y="6235701"/>
            <a:ext cx="12280900" cy="622299"/>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Google Shape;136;g1d26a5b0ee4_1_424"/>
          <p:cNvSpPr txBox="1">
            <a:spLocks noGrp="1"/>
          </p:cNvSpPr>
          <p:nvPr>
            <p:ph type="sldNum" idx="2"/>
          </p:nvPr>
        </p:nvSpPr>
        <p:spPr>
          <a:xfrm>
            <a:off x="9334500" y="6365625"/>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r>
              <a:rPr lang="en-US"/>
              <a:t>2</a:t>
            </a:r>
            <a:endParaRPr/>
          </a:p>
        </p:txBody>
      </p:sp>
      <p:sp>
        <p:nvSpPr>
          <p:cNvPr id="4" name="TextBox 3">
            <a:extLst>
              <a:ext uri="{FF2B5EF4-FFF2-40B4-BE49-F238E27FC236}">
                <a16:creationId xmlns:a16="http://schemas.microsoft.com/office/drawing/2014/main" id="{78E4F205-DFF2-60EA-19DA-52EB81F4710F}"/>
              </a:ext>
            </a:extLst>
          </p:cNvPr>
          <p:cNvSpPr txBox="1"/>
          <p:nvPr/>
        </p:nvSpPr>
        <p:spPr>
          <a:xfrm>
            <a:off x="1003300" y="1625600"/>
            <a:ext cx="10147300" cy="430887"/>
          </a:xfrm>
          <a:prstGeom prst="rect">
            <a:avLst/>
          </a:prstGeom>
          <a:noFill/>
        </p:spPr>
        <p:txBody>
          <a:bodyPr wrap="square" lIns="91440" tIns="45720" rIns="91440" bIns="45720" rtlCol="0" anchor="t">
            <a:spAutoFit/>
          </a:bodyPr>
          <a:lstStyle/>
          <a:p>
            <a:r>
              <a:rPr lang="en-US" sz="2200">
                <a:latin typeface="Lora"/>
              </a:rPr>
              <a:t>Strategies and systems for scaling work-based learning for all students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d26a5b0ee4_2_84"/>
          <p:cNvSpPr txBox="1">
            <a:spLocks noGrp="1"/>
          </p:cNvSpPr>
          <p:nvPr>
            <p:ph type="title"/>
          </p:nvPr>
        </p:nvSpPr>
        <p:spPr>
          <a:xfrm>
            <a:off x="406400" y="24026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WBL for All – What Does it Mean</a:t>
            </a:r>
            <a:endParaRPr/>
          </a:p>
        </p:txBody>
      </p:sp>
      <p:sp>
        <p:nvSpPr>
          <p:cNvPr id="159" name="Google Shape;159;g1d26a5b0ee4_2_84"/>
          <p:cNvSpPr txBox="1"/>
          <p:nvPr/>
        </p:nvSpPr>
        <p:spPr>
          <a:xfrm>
            <a:off x="838200" y="3446874"/>
            <a:ext cx="30717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0" i="0" u="none" strike="noStrike" cap="none">
                <a:solidFill>
                  <a:srgbClr val="000000"/>
                </a:solidFill>
                <a:latin typeface="Lora"/>
                <a:ea typeface="Lora"/>
                <a:cs typeface="Lora"/>
                <a:sym typeface="Lora"/>
              </a:rPr>
              <a:t>We need to think strategically about the relationship between education and work</a:t>
            </a:r>
            <a:endParaRPr sz="2400" b="0" i="0" u="none" strike="noStrike" cap="none">
              <a:solidFill>
                <a:srgbClr val="000000"/>
              </a:solidFill>
              <a:latin typeface="Lora"/>
              <a:ea typeface="Lora"/>
              <a:cs typeface="Lora"/>
              <a:sym typeface="Lora"/>
            </a:endParaRPr>
          </a:p>
        </p:txBody>
      </p:sp>
      <p:sp>
        <p:nvSpPr>
          <p:cNvPr id="160" name="Google Shape;160;g1d26a5b0ee4_2_84"/>
          <p:cNvSpPr txBox="1"/>
          <p:nvPr/>
        </p:nvSpPr>
        <p:spPr>
          <a:xfrm>
            <a:off x="4560150" y="3446874"/>
            <a:ext cx="30717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a:latin typeface="Lora"/>
                <a:ea typeface="Lora"/>
                <a:cs typeface="Lora"/>
                <a:sym typeface="Lora"/>
              </a:rPr>
              <a:t>Realize that education is a dual customer system serving learners and employers</a:t>
            </a:r>
            <a:endParaRPr sz="2400" b="0" i="0" u="none" strike="noStrike" cap="none">
              <a:solidFill>
                <a:srgbClr val="000000"/>
              </a:solidFill>
              <a:latin typeface="Lora"/>
              <a:ea typeface="Lora"/>
              <a:cs typeface="Lora"/>
              <a:sym typeface="Lora"/>
            </a:endParaRPr>
          </a:p>
        </p:txBody>
      </p:sp>
      <p:sp>
        <p:nvSpPr>
          <p:cNvPr id="161" name="Google Shape;161;g1d26a5b0ee4_2_84"/>
          <p:cNvSpPr txBox="1"/>
          <p:nvPr/>
        </p:nvSpPr>
        <p:spPr>
          <a:xfrm>
            <a:off x="8282100" y="3464724"/>
            <a:ext cx="30717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0" i="0" u="none" strike="noStrike" cap="none">
                <a:solidFill>
                  <a:srgbClr val="000000"/>
                </a:solidFill>
                <a:latin typeface="Lora"/>
                <a:ea typeface="Lora"/>
                <a:cs typeface="Lora"/>
                <a:sym typeface="Lora"/>
              </a:rPr>
              <a:t>Systems, staffing, and partnerships that institutionalize WBL as a feature not an option</a:t>
            </a:r>
            <a:endParaRPr sz="2400" b="0" i="0" u="none" strike="noStrike" cap="none">
              <a:solidFill>
                <a:srgbClr val="000000"/>
              </a:solidFill>
              <a:latin typeface="Lora"/>
              <a:ea typeface="Lora"/>
              <a:cs typeface="Lora"/>
              <a:sym typeface="Lora"/>
            </a:endParaRPr>
          </a:p>
        </p:txBody>
      </p:sp>
      <p:sp>
        <p:nvSpPr>
          <p:cNvPr id="162" name="Google Shape;162;g1d26a5b0ee4_2_84"/>
          <p:cNvSpPr/>
          <p:nvPr/>
        </p:nvSpPr>
        <p:spPr>
          <a:xfrm>
            <a:off x="1612900" y="2005423"/>
            <a:ext cx="1314800" cy="1229525"/>
          </a:xfrm>
          <a:prstGeom prst="ellipse">
            <a:avLst/>
          </a:prstGeom>
          <a:solidFill>
            <a:schemeClr val="lt2"/>
          </a:solidFill>
          <a:ln>
            <a:noFill/>
          </a:ln>
          <a:effectLst>
            <a:glow rad="304800">
              <a:schemeClr val="accent4">
                <a:lumMod val="40000"/>
                <a:lumOff val="60000"/>
              </a:schemeClr>
            </a:glo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Lora"/>
                <a:ea typeface="Lora"/>
                <a:cs typeface="Lora"/>
                <a:sym typeface="Lora"/>
              </a:rPr>
              <a:t>1</a:t>
            </a:r>
            <a:endParaRPr sz="4800" b="0" i="0" u="none" strike="noStrike" cap="none">
              <a:solidFill>
                <a:srgbClr val="FFFFFF"/>
              </a:solidFill>
              <a:latin typeface="Lora"/>
              <a:ea typeface="Lora"/>
              <a:cs typeface="Lora"/>
              <a:sym typeface="Lora"/>
            </a:endParaRPr>
          </a:p>
        </p:txBody>
      </p:sp>
      <p:sp>
        <p:nvSpPr>
          <p:cNvPr id="163" name="Google Shape;163;g1d26a5b0ee4_2_84"/>
          <p:cNvSpPr/>
          <p:nvPr/>
        </p:nvSpPr>
        <p:spPr>
          <a:xfrm>
            <a:off x="5334850" y="2005423"/>
            <a:ext cx="1314800" cy="1211676"/>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Lora"/>
                <a:ea typeface="Lora"/>
                <a:cs typeface="Lora"/>
                <a:sym typeface="Lora"/>
              </a:rPr>
              <a:t>2</a:t>
            </a:r>
            <a:endParaRPr sz="4800" b="0" i="0" u="none" strike="noStrike" cap="none">
              <a:solidFill>
                <a:srgbClr val="FFFFFF"/>
              </a:solidFill>
              <a:latin typeface="Lora"/>
              <a:ea typeface="Lora"/>
              <a:cs typeface="Lora"/>
              <a:sym typeface="Lora"/>
            </a:endParaRPr>
          </a:p>
        </p:txBody>
      </p:sp>
      <p:sp>
        <p:nvSpPr>
          <p:cNvPr id="164" name="Google Shape;164;g1d26a5b0ee4_2_84"/>
          <p:cNvSpPr/>
          <p:nvPr/>
        </p:nvSpPr>
        <p:spPr>
          <a:xfrm>
            <a:off x="9056800" y="2023273"/>
            <a:ext cx="1314800" cy="1211676"/>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Lora"/>
                <a:ea typeface="Lora"/>
                <a:cs typeface="Lora"/>
                <a:sym typeface="Lora"/>
              </a:rPr>
              <a:t>3</a:t>
            </a:r>
            <a:endParaRPr sz="4800" b="0" i="0" u="none" strike="noStrike" cap="none">
              <a:solidFill>
                <a:srgbClr val="FFFFFF"/>
              </a:solidFill>
              <a:latin typeface="Lora"/>
              <a:ea typeface="Lora"/>
              <a:cs typeface="Lora"/>
              <a:sym typeface="Lora"/>
            </a:endParaRPr>
          </a:p>
        </p:txBody>
      </p:sp>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494FBB-99AB-9235-21A2-4CFB58D46168}"/>
              </a:ext>
            </a:extLst>
          </p:cNvPr>
          <p:cNvSpPr txBox="1"/>
          <p:nvPr/>
        </p:nvSpPr>
        <p:spPr>
          <a:xfrm>
            <a:off x="1398792" y="1468573"/>
            <a:ext cx="1871004" cy="430887"/>
          </a:xfrm>
          <a:prstGeom prst="rect">
            <a:avLst/>
          </a:prstGeom>
          <a:noFill/>
        </p:spPr>
        <p:txBody>
          <a:bodyPr wrap="square" rtlCol="0">
            <a:spAutoFit/>
          </a:bodyPr>
          <a:lstStyle/>
          <a:p>
            <a:pPr algn="ctr"/>
            <a:r>
              <a:rPr lang="en-US" sz="2200" b="1"/>
              <a:t>Information</a:t>
            </a:r>
          </a:p>
        </p:txBody>
      </p:sp>
      <p:sp>
        <p:nvSpPr>
          <p:cNvPr id="4" name="TextBox 3">
            <a:extLst>
              <a:ext uri="{FF2B5EF4-FFF2-40B4-BE49-F238E27FC236}">
                <a16:creationId xmlns:a16="http://schemas.microsoft.com/office/drawing/2014/main" id="{455DC2AA-FC7A-D195-505A-15CE5A746C96}"/>
              </a:ext>
            </a:extLst>
          </p:cNvPr>
          <p:cNvSpPr txBox="1"/>
          <p:nvPr/>
        </p:nvSpPr>
        <p:spPr>
          <a:xfrm>
            <a:off x="5056748" y="1504015"/>
            <a:ext cx="1871004" cy="430887"/>
          </a:xfrm>
          <a:prstGeom prst="rect">
            <a:avLst/>
          </a:prstGeom>
          <a:noFill/>
        </p:spPr>
        <p:txBody>
          <a:bodyPr wrap="square" rtlCol="0">
            <a:spAutoFit/>
          </a:bodyPr>
          <a:lstStyle/>
          <a:p>
            <a:pPr algn="ctr"/>
            <a:r>
              <a:rPr lang="en-US" sz="2200" b="1"/>
              <a:t>Customers</a:t>
            </a:r>
          </a:p>
        </p:txBody>
      </p:sp>
      <p:sp>
        <p:nvSpPr>
          <p:cNvPr id="5" name="TextBox 4">
            <a:extLst>
              <a:ext uri="{FF2B5EF4-FFF2-40B4-BE49-F238E27FC236}">
                <a16:creationId xmlns:a16="http://schemas.microsoft.com/office/drawing/2014/main" id="{2205E3B9-3895-91B9-A0C3-A72F91EDD321}"/>
              </a:ext>
            </a:extLst>
          </p:cNvPr>
          <p:cNvSpPr txBox="1"/>
          <p:nvPr/>
        </p:nvSpPr>
        <p:spPr>
          <a:xfrm>
            <a:off x="8778698" y="1504014"/>
            <a:ext cx="1871004" cy="430887"/>
          </a:xfrm>
          <a:prstGeom prst="rect">
            <a:avLst/>
          </a:prstGeom>
          <a:noFill/>
        </p:spPr>
        <p:txBody>
          <a:bodyPr wrap="square" rtlCol="0">
            <a:spAutoFit/>
          </a:bodyPr>
          <a:lstStyle/>
          <a:p>
            <a:pPr algn="ctr"/>
            <a:r>
              <a:rPr lang="en-US" sz="2200" b="1"/>
              <a:t>Institutions</a:t>
            </a:r>
          </a:p>
        </p:txBody>
      </p:sp>
    </p:spTree>
    <p:extLst>
      <p:ext uri="{BB962C8B-B14F-4D97-AF65-F5344CB8AC3E}">
        <p14:creationId xmlns:p14="http://schemas.microsoft.com/office/powerpoint/2010/main" val="3386200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d26a5b0ee4_2_84"/>
          <p:cNvSpPr txBox="1">
            <a:spLocks noGrp="1"/>
          </p:cNvSpPr>
          <p:nvPr>
            <p:ph type="title"/>
          </p:nvPr>
        </p:nvSpPr>
        <p:spPr>
          <a:xfrm>
            <a:off x="406400" y="24026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Play that Career! Let's Explore!</a:t>
            </a:r>
            <a:endParaRPr/>
          </a:p>
        </p:txBody>
      </p:sp>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58;g1d26a5b0ee4_2_84">
            <a:extLst>
              <a:ext uri="{FF2B5EF4-FFF2-40B4-BE49-F238E27FC236}">
                <a16:creationId xmlns:a16="http://schemas.microsoft.com/office/drawing/2014/main" id="{7B2F4B51-005F-915C-1A9B-C30D6A66840E}"/>
              </a:ext>
            </a:extLst>
          </p:cNvPr>
          <p:cNvSpPr txBox="1">
            <a:spLocks/>
          </p:cNvSpPr>
          <p:nvPr/>
        </p:nvSpPr>
        <p:spPr>
          <a:xfrm>
            <a:off x="406400" y="1320313"/>
            <a:ext cx="10515600" cy="143614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600"/>
              <a:buFont typeface="Raleway Black"/>
              <a:buNone/>
              <a:defRPr sz="3600" b="0" i="0" u="none" strike="noStrike" cap="none">
                <a:solidFill>
                  <a:srgbClr val="2C4A97"/>
                </a:solidFill>
                <a:latin typeface="Raleway Black"/>
                <a:ea typeface="Raleway Black"/>
                <a:cs typeface="Raleway Black"/>
                <a:sym typeface="Raleway Black"/>
              </a:defRPr>
            </a:lvl1pPr>
            <a:lvl2pPr marR="0" lvl="1"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2pPr>
            <a:lvl3pPr marR="0" lvl="2"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3pPr>
            <a:lvl4pPr marR="0" lvl="3"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4pPr>
            <a:lvl5pPr marR="0" lvl="4"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5pPr>
            <a:lvl6pPr marR="0" lvl="5"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6pPr>
            <a:lvl7pPr marR="0" lvl="6"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7pPr>
            <a:lvl8pPr marR="0" lvl="7"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8pPr>
            <a:lvl9pPr marR="0" lvl="8"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9pPr>
          </a:lstStyle>
          <a:p>
            <a:pPr>
              <a:lnSpc>
                <a:spcPct val="100000"/>
              </a:lnSpc>
            </a:pPr>
            <a:r>
              <a:rPr lang="en-US" sz="2600"/>
              <a:t>What are the top 5 jobs for someone with a</a:t>
            </a:r>
          </a:p>
          <a:p>
            <a:pPr>
              <a:lnSpc>
                <a:spcPct val="100000"/>
              </a:lnSpc>
            </a:pPr>
            <a:r>
              <a:rPr lang="en-US" sz="2600"/>
              <a:t>Bachelor's Degree in English? Call out your thoughts?</a:t>
            </a:r>
          </a:p>
        </p:txBody>
      </p:sp>
      <p:pic>
        <p:nvPicPr>
          <p:cNvPr id="8" name="Picture 7">
            <a:extLst>
              <a:ext uri="{FF2B5EF4-FFF2-40B4-BE49-F238E27FC236}">
                <a16:creationId xmlns:a16="http://schemas.microsoft.com/office/drawing/2014/main" id="{7534B10C-D927-E7FA-E471-722C5C8891CE}"/>
              </a:ext>
            </a:extLst>
          </p:cNvPr>
          <p:cNvPicPr>
            <a:picLocks noChangeAspect="1"/>
          </p:cNvPicPr>
          <p:nvPr/>
        </p:nvPicPr>
        <p:blipFill rotWithShape="1">
          <a:blip r:embed="rId3"/>
          <a:srcRect l="27198"/>
          <a:stretch/>
        </p:blipFill>
        <p:spPr>
          <a:xfrm>
            <a:off x="1375111" y="2935791"/>
            <a:ext cx="9098493" cy="2331514"/>
          </a:xfrm>
          <a:prstGeom prst="rect">
            <a:avLst/>
          </a:prstGeom>
        </p:spPr>
      </p:pic>
    </p:spTree>
    <p:extLst>
      <p:ext uri="{BB962C8B-B14F-4D97-AF65-F5344CB8AC3E}">
        <p14:creationId xmlns:p14="http://schemas.microsoft.com/office/powerpoint/2010/main" val="397069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E30C010-A85F-7656-652B-A62F69329BA5}"/>
              </a:ext>
            </a:extLst>
          </p:cNvPr>
          <p:cNvSpPr/>
          <p:nvPr/>
        </p:nvSpPr>
        <p:spPr>
          <a:xfrm>
            <a:off x="0" y="1338470"/>
            <a:ext cx="9263270" cy="2782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DFF6EE-4DA4-8A3C-BC04-F8270CCC0D1F}"/>
              </a:ext>
            </a:extLst>
          </p:cNvPr>
          <p:cNvPicPr>
            <a:picLocks noChangeAspect="1"/>
          </p:cNvPicPr>
          <p:nvPr/>
        </p:nvPicPr>
        <p:blipFill rotWithShape="1">
          <a:blip r:embed="rId3"/>
          <a:srcRect t="6525" r="2252" b="2262"/>
          <a:stretch/>
        </p:blipFill>
        <p:spPr>
          <a:xfrm>
            <a:off x="148357" y="127813"/>
            <a:ext cx="7491521" cy="5735983"/>
          </a:xfrm>
          <a:prstGeom prst="rect">
            <a:avLst/>
          </a:prstGeom>
        </p:spPr>
      </p:pic>
      <p:sp>
        <p:nvSpPr>
          <p:cNvPr id="12" name="TextBox 11">
            <a:extLst>
              <a:ext uri="{FF2B5EF4-FFF2-40B4-BE49-F238E27FC236}">
                <a16:creationId xmlns:a16="http://schemas.microsoft.com/office/drawing/2014/main" id="{C41713ED-60A0-747D-FA94-7B0CBDE5D1B5}"/>
              </a:ext>
            </a:extLst>
          </p:cNvPr>
          <p:cNvSpPr txBox="1"/>
          <p:nvPr/>
        </p:nvSpPr>
        <p:spPr>
          <a:xfrm>
            <a:off x="7844558" y="1338470"/>
            <a:ext cx="3780182" cy="523220"/>
          </a:xfrm>
          <a:prstGeom prst="rect">
            <a:avLst/>
          </a:prstGeom>
          <a:noFill/>
        </p:spPr>
        <p:txBody>
          <a:bodyPr wrap="square">
            <a:spAutoFit/>
          </a:bodyPr>
          <a:lstStyle/>
          <a:p>
            <a:r>
              <a:rPr lang="en-US" sz="2800">
                <a:hlinkClick r:id="rId4"/>
              </a:rPr>
              <a:t>https://bit.ly/3SFWg8C</a:t>
            </a:r>
            <a:endParaRPr lang="en-US" sz="2800"/>
          </a:p>
        </p:txBody>
      </p:sp>
      <p:sp>
        <p:nvSpPr>
          <p:cNvPr id="13" name="Google Shape;158;g1d26a5b0ee4_2_84">
            <a:extLst>
              <a:ext uri="{FF2B5EF4-FFF2-40B4-BE49-F238E27FC236}">
                <a16:creationId xmlns:a16="http://schemas.microsoft.com/office/drawing/2014/main" id="{60DB6698-FE5B-465E-8DEF-F597437CC643}"/>
              </a:ext>
            </a:extLst>
          </p:cNvPr>
          <p:cNvSpPr txBox="1">
            <a:spLocks/>
          </p:cNvSpPr>
          <p:nvPr/>
        </p:nvSpPr>
        <p:spPr>
          <a:xfrm>
            <a:off x="7837005" y="-42501"/>
            <a:ext cx="4475922" cy="143614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600"/>
              <a:buFont typeface="Raleway Black"/>
              <a:buNone/>
              <a:defRPr sz="3600" b="0" i="0" u="none" strike="noStrike" cap="none">
                <a:solidFill>
                  <a:srgbClr val="2C4A97"/>
                </a:solidFill>
                <a:latin typeface="Raleway Black"/>
                <a:ea typeface="Raleway Black"/>
                <a:cs typeface="Raleway Black"/>
                <a:sym typeface="Raleway Black"/>
              </a:defRPr>
            </a:lvl1pPr>
            <a:lvl2pPr marR="0" lvl="1"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2pPr>
            <a:lvl3pPr marR="0" lvl="2"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3pPr>
            <a:lvl4pPr marR="0" lvl="3"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4pPr>
            <a:lvl5pPr marR="0" lvl="4"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5pPr>
            <a:lvl6pPr marR="0" lvl="5"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6pPr>
            <a:lvl7pPr marR="0" lvl="6"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7pPr>
            <a:lvl8pPr marR="0" lvl="7"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8pPr>
            <a:lvl9pPr marR="0" lvl="8" algn="l" rtl="0">
              <a:lnSpc>
                <a:spcPct val="100000"/>
              </a:lnSpc>
              <a:spcBef>
                <a:spcPts val="0"/>
              </a:spcBef>
              <a:spcAft>
                <a:spcPts val="0"/>
              </a:spcAft>
              <a:buClr>
                <a:srgbClr val="2C4A97"/>
              </a:buClr>
              <a:buSzPts val="1500"/>
              <a:buFont typeface="DM Serif Text"/>
              <a:buNone/>
              <a:defRPr sz="1900" b="0" i="0" u="none" strike="noStrike" cap="none">
                <a:solidFill>
                  <a:srgbClr val="2C4A97"/>
                </a:solidFill>
                <a:latin typeface="DM Serif Text"/>
                <a:ea typeface="DM Serif Text"/>
                <a:cs typeface="DM Serif Text"/>
                <a:sym typeface="DM Serif Text"/>
              </a:defRPr>
            </a:lvl9pPr>
          </a:lstStyle>
          <a:p>
            <a:pPr>
              <a:lnSpc>
                <a:spcPct val="100000"/>
              </a:lnSpc>
            </a:pPr>
            <a:r>
              <a:rPr lang="en-US" sz="2600"/>
              <a:t>Exploration: Occupations by Bachelor’s Degree</a:t>
            </a:r>
          </a:p>
        </p:txBody>
      </p:sp>
      <p:pic>
        <p:nvPicPr>
          <p:cNvPr id="17" name="Picture 16" descr="A qr code with a white background&#10;&#10;Description automatically generated">
            <a:extLst>
              <a:ext uri="{FF2B5EF4-FFF2-40B4-BE49-F238E27FC236}">
                <a16:creationId xmlns:a16="http://schemas.microsoft.com/office/drawing/2014/main" id="{44E6909E-0E05-F807-FC36-19306AD1218A}"/>
              </a:ext>
            </a:extLst>
          </p:cNvPr>
          <p:cNvPicPr>
            <a:picLocks noChangeAspect="1"/>
          </p:cNvPicPr>
          <p:nvPr/>
        </p:nvPicPr>
        <p:blipFill rotWithShape="1">
          <a:blip r:embed="rId5"/>
          <a:srcRect l="5021" t="4874" r="3241" b="4824"/>
          <a:stretch/>
        </p:blipFill>
        <p:spPr>
          <a:xfrm>
            <a:off x="7961088" y="2098431"/>
            <a:ext cx="3949721" cy="3887827"/>
          </a:xfrm>
          <a:prstGeom prst="rect">
            <a:avLst/>
          </a:prstGeom>
        </p:spPr>
      </p:pic>
    </p:spTree>
    <p:extLst>
      <p:ext uri="{BB962C8B-B14F-4D97-AF65-F5344CB8AC3E}">
        <p14:creationId xmlns:p14="http://schemas.microsoft.com/office/powerpoint/2010/main" val="3179721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d26a5b0ee4_2_84"/>
          <p:cNvSpPr txBox="1">
            <a:spLocks noGrp="1"/>
          </p:cNvSpPr>
          <p:nvPr>
            <p:ph type="title"/>
          </p:nvPr>
        </p:nvSpPr>
        <p:spPr>
          <a:xfrm>
            <a:off x="488406" y="422777"/>
            <a:ext cx="11404600" cy="7884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Using occupational and skills Data</a:t>
            </a:r>
            <a:endParaRPr/>
          </a:p>
        </p:txBody>
      </p:sp>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BE4800-5714-D338-45C5-6DD4402BDFDE}"/>
              </a:ext>
            </a:extLst>
          </p:cNvPr>
          <p:cNvSpPr txBox="1"/>
          <p:nvPr/>
        </p:nvSpPr>
        <p:spPr>
          <a:xfrm>
            <a:off x="1022350" y="2039726"/>
            <a:ext cx="10147300" cy="3354765"/>
          </a:xfrm>
          <a:prstGeom prst="rect">
            <a:avLst/>
          </a:prstGeom>
          <a:noFill/>
        </p:spPr>
        <p:txBody>
          <a:bodyPr wrap="square" lIns="91440" tIns="45720" rIns="91440" bIns="45720" rtlCol="0" anchor="t">
            <a:spAutoFit/>
          </a:bodyPr>
          <a:lstStyle/>
          <a:p>
            <a:pPr marL="514350" indent="-514350">
              <a:buFont typeface="+mj-lt"/>
              <a:buAutoNum type="arabicPeriod"/>
            </a:pPr>
            <a:r>
              <a:rPr lang="en-US" sz="2600">
                <a:latin typeface="Lora"/>
              </a:rPr>
              <a:t>WBL is not only an occupational experience it can reinforce and inform skills in the curriculum.</a:t>
            </a:r>
            <a:endParaRPr lang="en-US" sz="2600">
              <a:latin typeface="Lora" pitchFamily="2" charset="0"/>
            </a:endParaRPr>
          </a:p>
          <a:p>
            <a:pPr marL="514350" indent="-514350">
              <a:spcBef>
                <a:spcPts val="1800"/>
              </a:spcBef>
              <a:buFont typeface="+mj-lt"/>
              <a:buAutoNum type="arabicPeriod"/>
            </a:pPr>
            <a:r>
              <a:rPr lang="en-US" sz="2600">
                <a:latin typeface="Lora"/>
              </a:rPr>
              <a:t>Understanding the occupations that require certification, associates, and bachelor's degrees can inform WBL experiences for students at different places in their journey.</a:t>
            </a:r>
          </a:p>
          <a:p>
            <a:pPr marL="514350" indent="-514350">
              <a:spcBef>
                <a:spcPts val="1800"/>
              </a:spcBef>
              <a:buFont typeface="+mj-lt"/>
              <a:buAutoNum type="arabicPeriod"/>
            </a:pPr>
            <a:r>
              <a:rPr lang="en-US" sz="2600">
                <a:latin typeface="Lora"/>
              </a:rPr>
              <a:t>Occupational data and skills can help faculty understand what skills help their students most in achieving job success.</a:t>
            </a:r>
          </a:p>
        </p:txBody>
      </p:sp>
    </p:spTree>
    <p:extLst>
      <p:ext uri="{BB962C8B-B14F-4D97-AF65-F5344CB8AC3E}">
        <p14:creationId xmlns:p14="http://schemas.microsoft.com/office/powerpoint/2010/main" val="374388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10;&#10;Description automatically generated">
            <a:extLst>
              <a:ext uri="{FF2B5EF4-FFF2-40B4-BE49-F238E27FC236}">
                <a16:creationId xmlns:a16="http://schemas.microsoft.com/office/drawing/2014/main" id="{E3B24615-5F64-1F1A-C4C8-F05816EC3576}"/>
              </a:ext>
            </a:extLst>
          </p:cNvPr>
          <p:cNvPicPr>
            <a:picLocks noChangeAspect="1"/>
          </p:cNvPicPr>
          <p:nvPr/>
        </p:nvPicPr>
        <p:blipFill>
          <a:blip r:embed="rId3"/>
          <a:stretch>
            <a:fillRect/>
          </a:stretch>
        </p:blipFill>
        <p:spPr>
          <a:xfrm>
            <a:off x="0" y="428"/>
            <a:ext cx="12192000" cy="6857143"/>
          </a:xfrm>
          <a:prstGeom prst="rect">
            <a:avLst/>
          </a:prstGeom>
        </p:spPr>
      </p:pic>
    </p:spTree>
    <p:extLst>
      <p:ext uri="{BB962C8B-B14F-4D97-AF65-F5344CB8AC3E}">
        <p14:creationId xmlns:p14="http://schemas.microsoft.com/office/powerpoint/2010/main" val="2527880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d26a5b0ee4_2_84"/>
          <p:cNvSpPr txBox="1">
            <a:spLocks noGrp="1"/>
          </p:cNvSpPr>
          <p:nvPr>
            <p:ph type="title"/>
          </p:nvPr>
        </p:nvSpPr>
        <p:spPr>
          <a:xfrm>
            <a:off x="279400" y="252960"/>
            <a:ext cx="11404600" cy="7884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Questions?</a:t>
            </a:r>
            <a:endParaRPr/>
          </a:p>
        </p:txBody>
      </p:sp>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BE4800-5714-D338-45C5-6DD4402BDFDE}"/>
              </a:ext>
            </a:extLst>
          </p:cNvPr>
          <p:cNvSpPr txBox="1"/>
          <p:nvPr/>
        </p:nvSpPr>
        <p:spPr>
          <a:xfrm>
            <a:off x="1003300" y="1625600"/>
            <a:ext cx="10147300" cy="3508653"/>
          </a:xfrm>
          <a:prstGeom prst="rect">
            <a:avLst/>
          </a:prstGeom>
          <a:noFill/>
        </p:spPr>
        <p:txBody>
          <a:bodyPr wrap="square" lIns="91440" tIns="45720" rIns="91440" bIns="45720" rtlCol="0" anchor="t">
            <a:spAutoFit/>
          </a:bodyPr>
          <a:lstStyle/>
          <a:p>
            <a:pPr marL="514350" indent="-514350">
              <a:buFont typeface="+mj-lt"/>
              <a:buAutoNum type="arabicPeriod"/>
            </a:pPr>
            <a:r>
              <a:rPr lang="en-US" sz="3200">
                <a:latin typeface="Lora" pitchFamily="2" charset="0"/>
              </a:rPr>
              <a:t>How would you use this information to inform creating WBL Opportunities?</a:t>
            </a:r>
          </a:p>
          <a:p>
            <a:pPr marL="514350" indent="-514350">
              <a:spcBef>
                <a:spcPts val="1800"/>
              </a:spcBef>
              <a:buFont typeface="+mj-lt"/>
              <a:buAutoNum type="arabicPeriod"/>
            </a:pPr>
            <a:r>
              <a:rPr lang="en-US" sz="3200">
                <a:latin typeface="Lora"/>
              </a:rPr>
              <a:t>How could this information inform how you advise and bring students into your institution?</a:t>
            </a:r>
            <a:endParaRPr lang="en-US" sz="3200">
              <a:latin typeface="Lora" pitchFamily="2" charset="0"/>
            </a:endParaRPr>
          </a:p>
          <a:p>
            <a:pPr marL="514350" indent="-514350">
              <a:spcBef>
                <a:spcPts val="1800"/>
              </a:spcBef>
              <a:buFont typeface="+mj-lt"/>
              <a:buAutoNum type="arabicPeriod"/>
            </a:pPr>
            <a:r>
              <a:rPr lang="en-US" sz="3200">
                <a:latin typeface="Lora"/>
              </a:rPr>
              <a:t>Are there implications for using this information in teaching and learning in the classroom?</a:t>
            </a:r>
            <a:endParaRPr lang="en-US" sz="3200">
              <a:latin typeface="Lora" pitchFamily="2" charset="0"/>
            </a:endParaRPr>
          </a:p>
        </p:txBody>
      </p:sp>
    </p:spTree>
    <p:extLst>
      <p:ext uri="{BB962C8B-B14F-4D97-AF65-F5344CB8AC3E}">
        <p14:creationId xmlns:p14="http://schemas.microsoft.com/office/powerpoint/2010/main" val="3947871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d26a5b0ee4_2_84"/>
          <p:cNvSpPr txBox="1">
            <a:spLocks noGrp="1"/>
          </p:cNvSpPr>
          <p:nvPr>
            <p:ph type="title"/>
          </p:nvPr>
        </p:nvSpPr>
        <p:spPr>
          <a:xfrm>
            <a:off x="406400" y="24026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WBL for All – What Does it Mean</a:t>
            </a:r>
            <a:endParaRPr/>
          </a:p>
        </p:txBody>
      </p:sp>
      <p:sp>
        <p:nvSpPr>
          <p:cNvPr id="159" name="Google Shape;159;g1d26a5b0ee4_2_84"/>
          <p:cNvSpPr txBox="1"/>
          <p:nvPr/>
        </p:nvSpPr>
        <p:spPr>
          <a:xfrm>
            <a:off x="838200" y="3446874"/>
            <a:ext cx="30717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0" i="0" u="none" strike="noStrike" cap="none">
                <a:solidFill>
                  <a:srgbClr val="000000"/>
                </a:solidFill>
                <a:latin typeface="Lora"/>
                <a:ea typeface="Lora"/>
                <a:cs typeface="Lora"/>
                <a:sym typeface="Lora"/>
              </a:rPr>
              <a:t>We need to think strategically about the relationship between education and work</a:t>
            </a:r>
            <a:endParaRPr sz="2400" b="0" i="0" u="none" strike="noStrike" cap="none">
              <a:solidFill>
                <a:srgbClr val="000000"/>
              </a:solidFill>
              <a:latin typeface="Lora"/>
              <a:ea typeface="Lora"/>
              <a:cs typeface="Lora"/>
              <a:sym typeface="Lora"/>
            </a:endParaRPr>
          </a:p>
        </p:txBody>
      </p:sp>
      <p:sp>
        <p:nvSpPr>
          <p:cNvPr id="160" name="Google Shape;160;g1d26a5b0ee4_2_84"/>
          <p:cNvSpPr txBox="1"/>
          <p:nvPr/>
        </p:nvSpPr>
        <p:spPr>
          <a:xfrm>
            <a:off x="4560150" y="3446874"/>
            <a:ext cx="30717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a:latin typeface="Lora"/>
                <a:ea typeface="Lora"/>
                <a:cs typeface="Lora"/>
                <a:sym typeface="Lora"/>
              </a:rPr>
              <a:t>Realize that education is a dual customer system serving learners and employers</a:t>
            </a:r>
            <a:endParaRPr sz="2400" b="0" i="0" u="none" strike="noStrike" cap="none">
              <a:solidFill>
                <a:srgbClr val="000000"/>
              </a:solidFill>
              <a:latin typeface="Lora"/>
              <a:ea typeface="Lora"/>
              <a:cs typeface="Lora"/>
              <a:sym typeface="Lora"/>
            </a:endParaRPr>
          </a:p>
        </p:txBody>
      </p:sp>
      <p:sp>
        <p:nvSpPr>
          <p:cNvPr id="161" name="Google Shape;161;g1d26a5b0ee4_2_84"/>
          <p:cNvSpPr txBox="1"/>
          <p:nvPr/>
        </p:nvSpPr>
        <p:spPr>
          <a:xfrm>
            <a:off x="8282100" y="3464724"/>
            <a:ext cx="30717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0" i="0" u="none" strike="noStrike" cap="none">
                <a:solidFill>
                  <a:srgbClr val="000000"/>
                </a:solidFill>
                <a:latin typeface="Lora"/>
                <a:ea typeface="Lora"/>
                <a:cs typeface="Lora"/>
                <a:sym typeface="Lora"/>
              </a:rPr>
              <a:t>Systems, staffing, and partnerships that institutionalize WBL as a feature not an option</a:t>
            </a:r>
            <a:endParaRPr sz="2400" b="0" i="0" u="none" strike="noStrike" cap="none">
              <a:solidFill>
                <a:srgbClr val="000000"/>
              </a:solidFill>
              <a:latin typeface="Lora"/>
              <a:ea typeface="Lora"/>
              <a:cs typeface="Lora"/>
              <a:sym typeface="Lora"/>
            </a:endParaRPr>
          </a:p>
        </p:txBody>
      </p:sp>
      <p:sp>
        <p:nvSpPr>
          <p:cNvPr id="162" name="Google Shape;162;g1d26a5b0ee4_2_84"/>
          <p:cNvSpPr/>
          <p:nvPr/>
        </p:nvSpPr>
        <p:spPr>
          <a:xfrm>
            <a:off x="1612900" y="2005423"/>
            <a:ext cx="1314800" cy="1229525"/>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Lora"/>
                <a:ea typeface="Lora"/>
                <a:cs typeface="Lora"/>
                <a:sym typeface="Lora"/>
              </a:rPr>
              <a:t>1</a:t>
            </a:r>
            <a:endParaRPr sz="4800" b="0" i="0" u="none" strike="noStrike" cap="none">
              <a:solidFill>
                <a:srgbClr val="FFFFFF"/>
              </a:solidFill>
              <a:latin typeface="Lora"/>
              <a:ea typeface="Lora"/>
              <a:cs typeface="Lora"/>
              <a:sym typeface="Lora"/>
            </a:endParaRPr>
          </a:p>
        </p:txBody>
      </p:sp>
      <p:sp>
        <p:nvSpPr>
          <p:cNvPr id="163" name="Google Shape;163;g1d26a5b0ee4_2_84"/>
          <p:cNvSpPr/>
          <p:nvPr/>
        </p:nvSpPr>
        <p:spPr>
          <a:xfrm>
            <a:off x="5334850" y="2005423"/>
            <a:ext cx="1314800" cy="1211676"/>
          </a:xfrm>
          <a:prstGeom prst="ellipse">
            <a:avLst/>
          </a:prstGeom>
          <a:solidFill>
            <a:schemeClr val="lt2"/>
          </a:solidFill>
          <a:ln>
            <a:noFill/>
          </a:ln>
          <a:effectLst>
            <a:glow rad="228600">
              <a:schemeClr val="accent4">
                <a:satMod val="175000"/>
                <a:alpha val="40000"/>
              </a:schemeClr>
            </a:glo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Lora"/>
                <a:ea typeface="Lora"/>
                <a:cs typeface="Lora"/>
                <a:sym typeface="Lora"/>
              </a:rPr>
              <a:t>2</a:t>
            </a:r>
            <a:endParaRPr sz="4800" b="0" i="0" u="none" strike="noStrike" cap="none">
              <a:solidFill>
                <a:srgbClr val="FFFFFF"/>
              </a:solidFill>
              <a:latin typeface="Lora"/>
              <a:ea typeface="Lora"/>
              <a:cs typeface="Lora"/>
              <a:sym typeface="Lora"/>
            </a:endParaRPr>
          </a:p>
        </p:txBody>
      </p:sp>
      <p:sp>
        <p:nvSpPr>
          <p:cNvPr id="164" name="Google Shape;164;g1d26a5b0ee4_2_84"/>
          <p:cNvSpPr/>
          <p:nvPr/>
        </p:nvSpPr>
        <p:spPr>
          <a:xfrm>
            <a:off x="9056800" y="2023273"/>
            <a:ext cx="1314800" cy="1211676"/>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Lora"/>
                <a:ea typeface="Lora"/>
                <a:cs typeface="Lora"/>
                <a:sym typeface="Lora"/>
              </a:rPr>
              <a:t>3</a:t>
            </a:r>
            <a:endParaRPr sz="4800" b="0" i="0" u="none" strike="noStrike" cap="none">
              <a:solidFill>
                <a:srgbClr val="FFFFFF"/>
              </a:solidFill>
              <a:latin typeface="Lora"/>
              <a:ea typeface="Lora"/>
              <a:cs typeface="Lora"/>
              <a:sym typeface="Lora"/>
            </a:endParaRPr>
          </a:p>
        </p:txBody>
      </p:sp>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C561CA-95F7-15A1-E579-3071AB0CF222}"/>
              </a:ext>
            </a:extLst>
          </p:cNvPr>
          <p:cNvSpPr txBox="1"/>
          <p:nvPr/>
        </p:nvSpPr>
        <p:spPr>
          <a:xfrm>
            <a:off x="1398792" y="1468573"/>
            <a:ext cx="1871004" cy="430887"/>
          </a:xfrm>
          <a:prstGeom prst="rect">
            <a:avLst/>
          </a:prstGeom>
          <a:noFill/>
        </p:spPr>
        <p:txBody>
          <a:bodyPr wrap="square" rtlCol="0">
            <a:spAutoFit/>
          </a:bodyPr>
          <a:lstStyle/>
          <a:p>
            <a:pPr algn="ctr"/>
            <a:r>
              <a:rPr lang="en-US" sz="2200" b="1"/>
              <a:t>Information</a:t>
            </a:r>
          </a:p>
        </p:txBody>
      </p:sp>
      <p:sp>
        <p:nvSpPr>
          <p:cNvPr id="4" name="TextBox 3">
            <a:extLst>
              <a:ext uri="{FF2B5EF4-FFF2-40B4-BE49-F238E27FC236}">
                <a16:creationId xmlns:a16="http://schemas.microsoft.com/office/drawing/2014/main" id="{6E120E7D-FAB5-4CAB-7075-64D55A84A1C9}"/>
              </a:ext>
            </a:extLst>
          </p:cNvPr>
          <p:cNvSpPr txBox="1"/>
          <p:nvPr/>
        </p:nvSpPr>
        <p:spPr>
          <a:xfrm>
            <a:off x="5056748" y="1504015"/>
            <a:ext cx="1871004" cy="430887"/>
          </a:xfrm>
          <a:prstGeom prst="rect">
            <a:avLst/>
          </a:prstGeom>
          <a:noFill/>
        </p:spPr>
        <p:txBody>
          <a:bodyPr wrap="square" rtlCol="0">
            <a:spAutoFit/>
          </a:bodyPr>
          <a:lstStyle/>
          <a:p>
            <a:pPr algn="ctr"/>
            <a:r>
              <a:rPr lang="en-US" sz="2200" b="1"/>
              <a:t>Customers</a:t>
            </a:r>
          </a:p>
        </p:txBody>
      </p:sp>
      <p:sp>
        <p:nvSpPr>
          <p:cNvPr id="5" name="TextBox 4">
            <a:extLst>
              <a:ext uri="{FF2B5EF4-FFF2-40B4-BE49-F238E27FC236}">
                <a16:creationId xmlns:a16="http://schemas.microsoft.com/office/drawing/2014/main" id="{FC11A670-F9AF-98DF-A82D-1B9D36FCB1C1}"/>
              </a:ext>
            </a:extLst>
          </p:cNvPr>
          <p:cNvSpPr txBox="1"/>
          <p:nvPr/>
        </p:nvSpPr>
        <p:spPr>
          <a:xfrm>
            <a:off x="8778698" y="1504014"/>
            <a:ext cx="1871004" cy="430887"/>
          </a:xfrm>
          <a:prstGeom prst="rect">
            <a:avLst/>
          </a:prstGeom>
          <a:noFill/>
        </p:spPr>
        <p:txBody>
          <a:bodyPr wrap="square" rtlCol="0">
            <a:spAutoFit/>
          </a:bodyPr>
          <a:lstStyle/>
          <a:p>
            <a:pPr algn="ctr"/>
            <a:r>
              <a:rPr lang="en-US" sz="2200" b="1"/>
              <a:t>Institutions</a:t>
            </a:r>
          </a:p>
        </p:txBody>
      </p:sp>
    </p:spTree>
    <p:extLst>
      <p:ext uri="{BB962C8B-B14F-4D97-AF65-F5344CB8AC3E}">
        <p14:creationId xmlns:p14="http://schemas.microsoft.com/office/powerpoint/2010/main" val="3265313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171;g1d26a5b0ee4_2_165">
            <a:extLst>
              <a:ext uri="{FF2B5EF4-FFF2-40B4-BE49-F238E27FC236}">
                <a16:creationId xmlns:a16="http://schemas.microsoft.com/office/drawing/2014/main" id="{B843D470-23D5-9792-4223-E56E5DA1CB5D}"/>
              </a:ext>
            </a:extLst>
          </p:cNvPr>
          <p:cNvPicPr preferRelativeResize="0"/>
          <p:nvPr/>
        </p:nvPicPr>
        <p:blipFill rotWithShape="1">
          <a:blip r:embed="rId3">
            <a:alphaModFix/>
          </a:blip>
          <a:srcRect/>
          <a:stretch/>
        </p:blipFill>
        <p:spPr>
          <a:xfrm>
            <a:off x="1868556" y="1826207"/>
            <a:ext cx="8088163" cy="4063088"/>
          </a:xfrm>
          <a:prstGeom prst="rect">
            <a:avLst/>
          </a:prstGeom>
          <a:noFill/>
          <a:ln>
            <a:noFill/>
          </a:ln>
        </p:spPr>
      </p:pic>
      <p:sp>
        <p:nvSpPr>
          <p:cNvPr id="7" name="Rectangle 6">
            <a:extLst>
              <a:ext uri="{FF2B5EF4-FFF2-40B4-BE49-F238E27FC236}">
                <a16:creationId xmlns:a16="http://schemas.microsoft.com/office/drawing/2014/main" id="{0F3A9EBE-925F-DF97-6450-FA16F896E56B}"/>
              </a:ext>
            </a:extLst>
          </p:cNvPr>
          <p:cNvSpPr/>
          <p:nvPr/>
        </p:nvSpPr>
        <p:spPr>
          <a:xfrm>
            <a:off x="2411896" y="1807625"/>
            <a:ext cx="1974574" cy="53801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7EEB3D2-0754-85B9-1D5A-FE4B96FFFA8B}"/>
              </a:ext>
            </a:extLst>
          </p:cNvPr>
          <p:cNvSpPr/>
          <p:nvPr/>
        </p:nvSpPr>
        <p:spPr>
          <a:xfrm>
            <a:off x="7023652" y="1709407"/>
            <a:ext cx="2292626" cy="63622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F000B3-83CD-9B8E-FF95-E6AB966C98B5}"/>
              </a:ext>
            </a:extLst>
          </p:cNvPr>
          <p:cNvSpPr/>
          <p:nvPr/>
        </p:nvSpPr>
        <p:spPr>
          <a:xfrm>
            <a:off x="4916557" y="3429000"/>
            <a:ext cx="1709530" cy="1116496"/>
          </a:xfrm>
          <a:prstGeom prst="rect">
            <a:avLst/>
          </a:prstGeom>
          <a:solidFill>
            <a:srgbClr val="D1D1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B39FE64-BEDE-9549-9F37-9446FF6D39BA}"/>
              </a:ext>
            </a:extLst>
          </p:cNvPr>
          <p:cNvSpPr txBox="1"/>
          <p:nvPr/>
        </p:nvSpPr>
        <p:spPr>
          <a:xfrm>
            <a:off x="4803913" y="3596141"/>
            <a:ext cx="1934817" cy="523220"/>
          </a:xfrm>
          <a:prstGeom prst="rect">
            <a:avLst/>
          </a:prstGeom>
          <a:noFill/>
        </p:spPr>
        <p:txBody>
          <a:bodyPr wrap="square" rtlCol="0">
            <a:spAutoFit/>
          </a:bodyPr>
          <a:lstStyle/>
          <a:p>
            <a:pPr algn="ctr"/>
            <a:r>
              <a:rPr lang="en-US" sz="2800" b="1">
                <a:solidFill>
                  <a:schemeClr val="bg1">
                    <a:lumMod val="90000"/>
                    <a:lumOff val="10000"/>
                  </a:schemeClr>
                </a:solidFill>
              </a:rPr>
              <a:t>Education</a:t>
            </a:r>
          </a:p>
        </p:txBody>
      </p:sp>
      <p:sp>
        <p:nvSpPr>
          <p:cNvPr id="11" name="TextBox 10">
            <a:extLst>
              <a:ext uri="{FF2B5EF4-FFF2-40B4-BE49-F238E27FC236}">
                <a16:creationId xmlns:a16="http://schemas.microsoft.com/office/drawing/2014/main" id="{B5A9B6ED-A456-053B-EC59-BFC3EB5CD85A}"/>
              </a:ext>
            </a:extLst>
          </p:cNvPr>
          <p:cNvSpPr txBox="1"/>
          <p:nvPr/>
        </p:nvSpPr>
        <p:spPr>
          <a:xfrm>
            <a:off x="7202556" y="1963847"/>
            <a:ext cx="1934817" cy="523220"/>
          </a:xfrm>
          <a:prstGeom prst="rect">
            <a:avLst/>
          </a:prstGeom>
          <a:noFill/>
        </p:spPr>
        <p:txBody>
          <a:bodyPr wrap="square" rtlCol="0">
            <a:spAutoFit/>
          </a:bodyPr>
          <a:lstStyle/>
          <a:p>
            <a:pPr algn="ctr"/>
            <a:r>
              <a:rPr lang="en-US" sz="2800" b="1">
                <a:solidFill>
                  <a:schemeClr val="bg1">
                    <a:lumMod val="90000"/>
                    <a:lumOff val="10000"/>
                  </a:schemeClr>
                </a:solidFill>
              </a:rPr>
              <a:t>Learners</a:t>
            </a:r>
          </a:p>
        </p:txBody>
      </p:sp>
      <p:sp>
        <p:nvSpPr>
          <p:cNvPr id="12" name="TextBox 11">
            <a:extLst>
              <a:ext uri="{FF2B5EF4-FFF2-40B4-BE49-F238E27FC236}">
                <a16:creationId xmlns:a16="http://schemas.microsoft.com/office/drawing/2014/main" id="{4F92C469-5E66-B0B9-559C-AF07075FA0C1}"/>
              </a:ext>
            </a:extLst>
          </p:cNvPr>
          <p:cNvSpPr txBox="1"/>
          <p:nvPr/>
        </p:nvSpPr>
        <p:spPr>
          <a:xfrm>
            <a:off x="2232991" y="1939215"/>
            <a:ext cx="2067339" cy="523220"/>
          </a:xfrm>
          <a:prstGeom prst="rect">
            <a:avLst/>
          </a:prstGeom>
          <a:noFill/>
        </p:spPr>
        <p:txBody>
          <a:bodyPr wrap="square" rtlCol="0">
            <a:spAutoFit/>
          </a:bodyPr>
          <a:lstStyle/>
          <a:p>
            <a:pPr algn="ctr"/>
            <a:r>
              <a:rPr lang="en-US" sz="2800" b="1">
                <a:solidFill>
                  <a:schemeClr val="bg1">
                    <a:lumMod val="90000"/>
                    <a:lumOff val="10000"/>
                  </a:schemeClr>
                </a:solidFill>
              </a:rPr>
              <a:t>Employers</a:t>
            </a:r>
          </a:p>
        </p:txBody>
      </p:sp>
      <p:sp>
        <p:nvSpPr>
          <p:cNvPr id="13" name="Google Shape;169;g1d26a5b0ee4_2_165">
            <a:extLst>
              <a:ext uri="{FF2B5EF4-FFF2-40B4-BE49-F238E27FC236}">
                <a16:creationId xmlns:a16="http://schemas.microsoft.com/office/drawing/2014/main" id="{D8D5D5C7-28BD-9FC4-6B92-F5CB335BC676}"/>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Dual Customer System</a:t>
            </a:r>
            <a:endParaRPr/>
          </a:p>
        </p:txBody>
      </p:sp>
    </p:spTree>
    <p:extLst>
      <p:ext uri="{BB962C8B-B14F-4D97-AF65-F5344CB8AC3E}">
        <p14:creationId xmlns:p14="http://schemas.microsoft.com/office/powerpoint/2010/main" val="3735964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406;p54">
            <a:extLst>
              <a:ext uri="{FF2B5EF4-FFF2-40B4-BE49-F238E27FC236}">
                <a16:creationId xmlns:a16="http://schemas.microsoft.com/office/drawing/2014/main" id="{DB3FB523-E7DA-BFAF-6A7C-A3D928A60718}"/>
              </a:ext>
            </a:extLst>
          </p:cNvPr>
          <p:cNvSpPr/>
          <p:nvPr/>
        </p:nvSpPr>
        <p:spPr>
          <a:xfrm>
            <a:off x="1530280" y="1748914"/>
            <a:ext cx="3543300" cy="3476351"/>
          </a:xfrm>
          <a:prstGeom prst="ellipse">
            <a:avLst/>
          </a:prstGeom>
          <a:solidFill>
            <a:srgbClr val="CBD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407;p54">
            <a:extLst>
              <a:ext uri="{FF2B5EF4-FFF2-40B4-BE49-F238E27FC236}">
                <a16:creationId xmlns:a16="http://schemas.microsoft.com/office/drawing/2014/main" id="{A93A411C-1A8A-1902-506E-3D680556D30B}"/>
              </a:ext>
            </a:extLst>
          </p:cNvPr>
          <p:cNvSpPr/>
          <p:nvPr/>
        </p:nvSpPr>
        <p:spPr>
          <a:xfrm>
            <a:off x="6965871" y="1748913"/>
            <a:ext cx="3543300" cy="3476351"/>
          </a:xfrm>
          <a:prstGeom prst="ellipse">
            <a:avLst/>
          </a:prstGeom>
          <a:solidFill>
            <a:srgbClr val="FFF2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408;p54">
            <a:extLst>
              <a:ext uri="{FF2B5EF4-FFF2-40B4-BE49-F238E27FC236}">
                <a16:creationId xmlns:a16="http://schemas.microsoft.com/office/drawing/2014/main" id="{406F86F1-08BC-E6AD-79C9-6127712C7976}"/>
              </a:ext>
            </a:extLst>
          </p:cNvPr>
          <p:cNvSpPr txBox="1">
            <a:spLocks noGrp="1"/>
          </p:cNvSpPr>
          <p:nvPr>
            <p:ph type="title"/>
          </p:nvPr>
        </p:nvSpPr>
        <p:spPr>
          <a:xfrm>
            <a:off x="447687" y="346652"/>
            <a:ext cx="10906113"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None/>
            </a:pPr>
            <a:r>
              <a:rPr lang="en-US" b="1">
                <a:solidFill>
                  <a:srgbClr val="7030A0"/>
                </a:solidFill>
              </a:rPr>
              <a:t>Concurrent Value Propositions</a:t>
            </a:r>
            <a:endParaRPr>
              <a:solidFill>
                <a:srgbClr val="7030A0"/>
              </a:solidFill>
              <a:latin typeface="Raleway Black"/>
              <a:ea typeface="Raleway Black"/>
              <a:cs typeface="Raleway Black"/>
              <a:sym typeface="Raleway Black"/>
            </a:endParaRPr>
          </a:p>
        </p:txBody>
      </p:sp>
      <p:sp>
        <p:nvSpPr>
          <p:cNvPr id="16" name="Google Shape;409;p54">
            <a:extLst>
              <a:ext uri="{FF2B5EF4-FFF2-40B4-BE49-F238E27FC236}">
                <a16:creationId xmlns:a16="http://schemas.microsoft.com/office/drawing/2014/main" id="{09A06595-AF07-3085-11D4-524CB59DC837}"/>
              </a:ext>
            </a:extLst>
          </p:cNvPr>
          <p:cNvSpPr txBox="1"/>
          <p:nvPr/>
        </p:nvSpPr>
        <p:spPr>
          <a:xfrm>
            <a:off x="1148126" y="1729297"/>
            <a:ext cx="4525818" cy="35548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455162"/>
                </a:solidFill>
                <a:latin typeface="Arial"/>
                <a:ea typeface="Arial"/>
                <a:cs typeface="Arial"/>
                <a:sym typeface="Arial"/>
              </a:rPr>
              <a:t>Learners/Jobseekers</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Understand Career Pathways/Opportunities</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Career &amp; Workforce Readiness</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Reinforces Relevance of training curriculum</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Put Knowledge and Technical Skills into Practice</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Transition into Employment</a:t>
            </a:r>
            <a:endParaRPr/>
          </a:p>
        </p:txBody>
      </p:sp>
      <p:sp>
        <p:nvSpPr>
          <p:cNvPr id="17" name="Google Shape;410;p54">
            <a:extLst>
              <a:ext uri="{FF2B5EF4-FFF2-40B4-BE49-F238E27FC236}">
                <a16:creationId xmlns:a16="http://schemas.microsoft.com/office/drawing/2014/main" id="{726BD4E2-26EC-B529-D7DA-13DA4A0E08C0}"/>
              </a:ext>
            </a:extLst>
          </p:cNvPr>
          <p:cNvSpPr txBox="1"/>
          <p:nvPr/>
        </p:nvSpPr>
        <p:spPr>
          <a:xfrm>
            <a:off x="6594107" y="1690062"/>
            <a:ext cx="4525818"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455162"/>
                </a:solidFill>
                <a:latin typeface="Arial"/>
                <a:ea typeface="Arial"/>
                <a:cs typeface="Arial"/>
                <a:sym typeface="Arial"/>
              </a:rPr>
              <a:t>Employers</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Builds Value in the Training Pipeline</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Strengthens Investment in Future Talent</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Changes Misconceptions about Populations w Barriers</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Incentivizes Hiring from Trainees</a:t>
            </a:r>
            <a:endParaRPr/>
          </a:p>
        </p:txBody>
      </p:sp>
    </p:spTree>
    <p:extLst>
      <p:ext uri="{BB962C8B-B14F-4D97-AF65-F5344CB8AC3E}">
        <p14:creationId xmlns:p14="http://schemas.microsoft.com/office/powerpoint/2010/main" val="3198840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408;p54">
            <a:extLst>
              <a:ext uri="{FF2B5EF4-FFF2-40B4-BE49-F238E27FC236}">
                <a16:creationId xmlns:a16="http://schemas.microsoft.com/office/drawing/2014/main" id="{406F86F1-08BC-E6AD-79C9-6127712C7976}"/>
              </a:ext>
            </a:extLst>
          </p:cNvPr>
          <p:cNvSpPr txBox="1">
            <a:spLocks noGrp="1"/>
          </p:cNvSpPr>
          <p:nvPr>
            <p:ph type="title"/>
          </p:nvPr>
        </p:nvSpPr>
        <p:spPr>
          <a:xfrm>
            <a:off x="447687" y="346652"/>
            <a:ext cx="10906113"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None/>
            </a:pPr>
            <a:r>
              <a:rPr lang="en-US" b="1">
                <a:solidFill>
                  <a:srgbClr val="7030A0"/>
                </a:solidFill>
              </a:rPr>
              <a:t>Concurrent Value Propositions</a:t>
            </a:r>
            <a:endParaRPr>
              <a:solidFill>
                <a:srgbClr val="7030A0"/>
              </a:solidFill>
              <a:latin typeface="Raleway Black"/>
              <a:ea typeface="Raleway Black"/>
              <a:cs typeface="Raleway Black"/>
              <a:sym typeface="Raleway Black"/>
            </a:endParaRPr>
          </a:p>
        </p:txBody>
      </p:sp>
      <p:sp>
        <p:nvSpPr>
          <p:cNvPr id="3" name="Google Shape;415;p55">
            <a:extLst>
              <a:ext uri="{FF2B5EF4-FFF2-40B4-BE49-F238E27FC236}">
                <a16:creationId xmlns:a16="http://schemas.microsoft.com/office/drawing/2014/main" id="{21D681BB-74EF-E628-D2D7-77C3E7158B1D}"/>
              </a:ext>
            </a:extLst>
          </p:cNvPr>
          <p:cNvSpPr/>
          <p:nvPr/>
        </p:nvSpPr>
        <p:spPr>
          <a:xfrm>
            <a:off x="3291479" y="1942153"/>
            <a:ext cx="3543300" cy="3476351"/>
          </a:xfrm>
          <a:prstGeom prst="ellipse">
            <a:avLst/>
          </a:prstGeom>
          <a:solidFill>
            <a:srgbClr val="CBD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 name="Google Shape;416;p55">
            <a:extLst>
              <a:ext uri="{FF2B5EF4-FFF2-40B4-BE49-F238E27FC236}">
                <a16:creationId xmlns:a16="http://schemas.microsoft.com/office/drawing/2014/main" id="{4B90AC14-0140-DB4D-6A23-AA952B9AEBCB}"/>
              </a:ext>
            </a:extLst>
          </p:cNvPr>
          <p:cNvSpPr/>
          <p:nvPr/>
        </p:nvSpPr>
        <p:spPr>
          <a:xfrm>
            <a:off x="4848961" y="1962342"/>
            <a:ext cx="3543300" cy="3476351"/>
          </a:xfrm>
          <a:prstGeom prst="ellipse">
            <a:avLst/>
          </a:prstGeom>
          <a:solidFill>
            <a:srgbClr val="FFD966">
              <a:alpha val="4588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 name="Google Shape;417;p55">
            <a:extLst>
              <a:ext uri="{FF2B5EF4-FFF2-40B4-BE49-F238E27FC236}">
                <a16:creationId xmlns:a16="http://schemas.microsoft.com/office/drawing/2014/main" id="{DF57D65C-24AB-B078-09D5-807615116721}"/>
              </a:ext>
            </a:extLst>
          </p:cNvPr>
          <p:cNvSpPr txBox="1"/>
          <p:nvPr/>
        </p:nvSpPr>
        <p:spPr>
          <a:xfrm>
            <a:off x="1174630" y="1729297"/>
            <a:ext cx="4525818" cy="35548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455162"/>
                </a:solidFill>
                <a:latin typeface="Arial"/>
                <a:ea typeface="Arial"/>
                <a:cs typeface="Arial"/>
                <a:sym typeface="Arial"/>
              </a:rPr>
              <a:t>Learners/Jobseekers</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Understand Career Pathways/Opportunities</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Career &amp; Workforce Readiness</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Reinforces Relevance of training curriculum</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Put Knowledge and Technical Skills into Practice</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Transition into Employment</a:t>
            </a:r>
            <a:endParaRPr/>
          </a:p>
        </p:txBody>
      </p:sp>
      <p:sp>
        <p:nvSpPr>
          <p:cNvPr id="7" name="Google Shape;418;p55">
            <a:extLst>
              <a:ext uri="{FF2B5EF4-FFF2-40B4-BE49-F238E27FC236}">
                <a16:creationId xmlns:a16="http://schemas.microsoft.com/office/drawing/2014/main" id="{61FF0EA4-687D-8D16-7319-99E0BFD51BE8}"/>
              </a:ext>
            </a:extLst>
          </p:cNvPr>
          <p:cNvSpPr txBox="1"/>
          <p:nvPr/>
        </p:nvSpPr>
        <p:spPr>
          <a:xfrm>
            <a:off x="6620611" y="1690062"/>
            <a:ext cx="4525818"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455162"/>
                </a:solidFill>
                <a:latin typeface="Arial"/>
                <a:ea typeface="Arial"/>
                <a:cs typeface="Arial"/>
                <a:sym typeface="Arial"/>
              </a:rPr>
              <a:t>Employers</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Builds Value in the Training Pipeline</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Strengthens Investment in Future Talent</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Changes Misconceptions about Populations w Barriers</a:t>
            </a:r>
            <a:endParaRPr/>
          </a:p>
          <a:p>
            <a:pPr marL="341313" marR="0" lvl="0" indent="-230188" algn="l" rtl="0">
              <a:lnSpc>
                <a:spcPct val="100000"/>
              </a:lnSpc>
              <a:spcBef>
                <a:spcPts val="600"/>
              </a:spcBef>
              <a:spcAft>
                <a:spcPts val="0"/>
              </a:spcAft>
              <a:buClr>
                <a:srgbClr val="97AB55"/>
              </a:buClr>
              <a:buSzPts val="2750"/>
              <a:buFont typeface="Arial"/>
              <a:buChar char="•"/>
            </a:pPr>
            <a:r>
              <a:rPr lang="en-US" sz="2200" b="0" i="0" u="none" strike="noStrike" cap="none">
                <a:solidFill>
                  <a:srgbClr val="334B6D"/>
                </a:solidFill>
                <a:latin typeface="Arial"/>
                <a:ea typeface="Arial"/>
                <a:cs typeface="Arial"/>
                <a:sym typeface="Arial"/>
              </a:rPr>
              <a:t>Incentivizes Hiring from Trainees</a:t>
            </a:r>
            <a:endParaRPr/>
          </a:p>
        </p:txBody>
      </p:sp>
    </p:spTree>
    <p:extLst>
      <p:ext uri="{BB962C8B-B14F-4D97-AF65-F5344CB8AC3E}">
        <p14:creationId xmlns:p14="http://schemas.microsoft.com/office/powerpoint/2010/main" val="1377353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g1d26a5b0ee4_2_84"/>
          <p:cNvSpPr txBox="1">
            <a:spLocks noGrp="1"/>
          </p:cNvSpPr>
          <p:nvPr>
            <p:ph type="title"/>
          </p:nvPr>
        </p:nvSpPr>
        <p:spPr>
          <a:xfrm>
            <a:off x="406400" y="24026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WBL for All – What Does it Mean</a:t>
            </a:r>
            <a:endParaRPr/>
          </a:p>
        </p:txBody>
      </p:sp>
      <p:sp>
        <p:nvSpPr>
          <p:cNvPr id="159" name="Google Shape;159;g1d26a5b0ee4_2_84"/>
          <p:cNvSpPr txBox="1"/>
          <p:nvPr/>
        </p:nvSpPr>
        <p:spPr>
          <a:xfrm>
            <a:off x="838200" y="3446874"/>
            <a:ext cx="30717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0" i="0" u="none" strike="noStrike" cap="none">
                <a:solidFill>
                  <a:srgbClr val="000000"/>
                </a:solidFill>
                <a:latin typeface="Lora"/>
                <a:ea typeface="Lora"/>
                <a:cs typeface="Lora"/>
                <a:sym typeface="Lora"/>
              </a:rPr>
              <a:t>We need to think strategically about the relationship between education and work</a:t>
            </a:r>
            <a:endParaRPr sz="2400" b="0" i="0" u="none" strike="noStrike" cap="none">
              <a:solidFill>
                <a:srgbClr val="000000"/>
              </a:solidFill>
              <a:latin typeface="Lora"/>
              <a:ea typeface="Lora"/>
              <a:cs typeface="Lora"/>
              <a:sym typeface="Lora"/>
            </a:endParaRPr>
          </a:p>
        </p:txBody>
      </p:sp>
      <p:sp>
        <p:nvSpPr>
          <p:cNvPr id="160" name="Google Shape;160;g1d26a5b0ee4_2_84"/>
          <p:cNvSpPr txBox="1"/>
          <p:nvPr/>
        </p:nvSpPr>
        <p:spPr>
          <a:xfrm>
            <a:off x="4560150" y="3446874"/>
            <a:ext cx="30717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a:latin typeface="Lora"/>
                <a:ea typeface="Lora"/>
                <a:cs typeface="Lora"/>
                <a:sym typeface="Lora"/>
              </a:rPr>
              <a:t>Realize that education is a dual customer system serving learners and employers</a:t>
            </a:r>
            <a:endParaRPr sz="2400" b="0" i="0" u="none" strike="noStrike" cap="none">
              <a:solidFill>
                <a:srgbClr val="000000"/>
              </a:solidFill>
              <a:latin typeface="Lora"/>
              <a:ea typeface="Lora"/>
              <a:cs typeface="Lora"/>
              <a:sym typeface="Lora"/>
            </a:endParaRPr>
          </a:p>
        </p:txBody>
      </p:sp>
      <p:sp>
        <p:nvSpPr>
          <p:cNvPr id="161" name="Google Shape;161;g1d26a5b0ee4_2_84"/>
          <p:cNvSpPr txBox="1"/>
          <p:nvPr/>
        </p:nvSpPr>
        <p:spPr>
          <a:xfrm>
            <a:off x="8282100" y="3464724"/>
            <a:ext cx="30717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0" i="0" u="none" strike="noStrike" cap="none">
                <a:solidFill>
                  <a:srgbClr val="000000"/>
                </a:solidFill>
                <a:latin typeface="Lora"/>
                <a:ea typeface="Lora"/>
                <a:cs typeface="Lora"/>
                <a:sym typeface="Lora"/>
              </a:rPr>
              <a:t>Systems, staffing, and partnerships that institutionalize WBL as a feature not an option</a:t>
            </a:r>
            <a:endParaRPr sz="2400" b="0" i="0" u="none" strike="noStrike" cap="none">
              <a:solidFill>
                <a:srgbClr val="000000"/>
              </a:solidFill>
              <a:latin typeface="Lora"/>
              <a:ea typeface="Lora"/>
              <a:cs typeface="Lora"/>
              <a:sym typeface="Lora"/>
            </a:endParaRPr>
          </a:p>
        </p:txBody>
      </p:sp>
      <p:sp>
        <p:nvSpPr>
          <p:cNvPr id="162" name="Google Shape;162;g1d26a5b0ee4_2_84"/>
          <p:cNvSpPr/>
          <p:nvPr/>
        </p:nvSpPr>
        <p:spPr>
          <a:xfrm>
            <a:off x="1612900" y="2005423"/>
            <a:ext cx="1314800" cy="1229525"/>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Lora"/>
                <a:ea typeface="Lora"/>
                <a:cs typeface="Lora"/>
                <a:sym typeface="Lora"/>
              </a:rPr>
              <a:t>1</a:t>
            </a:r>
            <a:endParaRPr sz="4800" b="0" i="0" u="none" strike="noStrike" cap="none">
              <a:solidFill>
                <a:srgbClr val="FFFFFF"/>
              </a:solidFill>
              <a:latin typeface="Lora"/>
              <a:ea typeface="Lora"/>
              <a:cs typeface="Lora"/>
              <a:sym typeface="Lora"/>
            </a:endParaRPr>
          </a:p>
        </p:txBody>
      </p:sp>
      <p:sp>
        <p:nvSpPr>
          <p:cNvPr id="163" name="Google Shape;163;g1d26a5b0ee4_2_84"/>
          <p:cNvSpPr/>
          <p:nvPr/>
        </p:nvSpPr>
        <p:spPr>
          <a:xfrm>
            <a:off x="5334850" y="2005423"/>
            <a:ext cx="1314800" cy="1211676"/>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Lora"/>
                <a:ea typeface="Lora"/>
                <a:cs typeface="Lora"/>
                <a:sym typeface="Lora"/>
              </a:rPr>
              <a:t>2</a:t>
            </a:r>
            <a:endParaRPr sz="4800" b="0" i="0" u="none" strike="noStrike" cap="none">
              <a:solidFill>
                <a:srgbClr val="FFFFFF"/>
              </a:solidFill>
              <a:latin typeface="Lora"/>
              <a:ea typeface="Lora"/>
              <a:cs typeface="Lora"/>
              <a:sym typeface="Lora"/>
            </a:endParaRPr>
          </a:p>
        </p:txBody>
      </p:sp>
      <p:sp>
        <p:nvSpPr>
          <p:cNvPr id="164" name="Google Shape;164;g1d26a5b0ee4_2_84"/>
          <p:cNvSpPr/>
          <p:nvPr/>
        </p:nvSpPr>
        <p:spPr>
          <a:xfrm>
            <a:off x="9056800" y="2023273"/>
            <a:ext cx="1314800" cy="1211676"/>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Lora"/>
                <a:ea typeface="Lora"/>
                <a:cs typeface="Lora"/>
                <a:sym typeface="Lora"/>
              </a:rPr>
              <a:t>3</a:t>
            </a:r>
            <a:endParaRPr sz="4800" b="0" i="0" u="none" strike="noStrike" cap="none">
              <a:solidFill>
                <a:srgbClr val="FFFFFF"/>
              </a:solidFill>
              <a:latin typeface="Lora"/>
              <a:ea typeface="Lora"/>
              <a:cs typeface="Lora"/>
              <a:sym typeface="Lora"/>
            </a:endParaRPr>
          </a:p>
        </p:txBody>
      </p:sp>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C561CA-95F7-15A1-E579-3071AB0CF222}"/>
              </a:ext>
            </a:extLst>
          </p:cNvPr>
          <p:cNvSpPr txBox="1"/>
          <p:nvPr/>
        </p:nvSpPr>
        <p:spPr>
          <a:xfrm>
            <a:off x="1398792" y="1468573"/>
            <a:ext cx="1871004" cy="430887"/>
          </a:xfrm>
          <a:prstGeom prst="rect">
            <a:avLst/>
          </a:prstGeom>
          <a:noFill/>
        </p:spPr>
        <p:txBody>
          <a:bodyPr wrap="square" rtlCol="0">
            <a:spAutoFit/>
          </a:bodyPr>
          <a:lstStyle/>
          <a:p>
            <a:pPr algn="ctr"/>
            <a:r>
              <a:rPr lang="en-US" sz="2200" b="1"/>
              <a:t>Information</a:t>
            </a:r>
          </a:p>
        </p:txBody>
      </p:sp>
      <p:sp>
        <p:nvSpPr>
          <p:cNvPr id="4" name="TextBox 3">
            <a:extLst>
              <a:ext uri="{FF2B5EF4-FFF2-40B4-BE49-F238E27FC236}">
                <a16:creationId xmlns:a16="http://schemas.microsoft.com/office/drawing/2014/main" id="{6E120E7D-FAB5-4CAB-7075-64D55A84A1C9}"/>
              </a:ext>
            </a:extLst>
          </p:cNvPr>
          <p:cNvSpPr txBox="1"/>
          <p:nvPr/>
        </p:nvSpPr>
        <p:spPr>
          <a:xfrm>
            <a:off x="5056748" y="1504015"/>
            <a:ext cx="1871004" cy="430887"/>
          </a:xfrm>
          <a:prstGeom prst="rect">
            <a:avLst/>
          </a:prstGeom>
          <a:noFill/>
        </p:spPr>
        <p:txBody>
          <a:bodyPr wrap="square" rtlCol="0">
            <a:spAutoFit/>
          </a:bodyPr>
          <a:lstStyle/>
          <a:p>
            <a:pPr algn="ctr"/>
            <a:r>
              <a:rPr lang="en-US" sz="2200" b="1"/>
              <a:t>Customers</a:t>
            </a:r>
          </a:p>
        </p:txBody>
      </p:sp>
      <p:sp>
        <p:nvSpPr>
          <p:cNvPr id="5" name="TextBox 4">
            <a:extLst>
              <a:ext uri="{FF2B5EF4-FFF2-40B4-BE49-F238E27FC236}">
                <a16:creationId xmlns:a16="http://schemas.microsoft.com/office/drawing/2014/main" id="{FC11A670-F9AF-98DF-A82D-1B9D36FCB1C1}"/>
              </a:ext>
            </a:extLst>
          </p:cNvPr>
          <p:cNvSpPr txBox="1"/>
          <p:nvPr/>
        </p:nvSpPr>
        <p:spPr>
          <a:xfrm>
            <a:off x="8778698" y="1504014"/>
            <a:ext cx="1871004" cy="430887"/>
          </a:xfrm>
          <a:prstGeom prst="rect">
            <a:avLst/>
          </a:prstGeom>
          <a:noFill/>
        </p:spPr>
        <p:txBody>
          <a:bodyPr wrap="square" rtlCol="0">
            <a:spAutoFit/>
          </a:bodyPr>
          <a:lstStyle/>
          <a:p>
            <a:pPr algn="ctr"/>
            <a:r>
              <a:rPr lang="en-US" sz="2200" b="1"/>
              <a:t>Institutions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0;p6">
            <a:extLst>
              <a:ext uri="{FF2B5EF4-FFF2-40B4-BE49-F238E27FC236}">
                <a16:creationId xmlns:a16="http://schemas.microsoft.com/office/drawing/2014/main" id="{ACD292CF-D07E-9639-41DE-F75170C7CFA6}"/>
              </a:ext>
            </a:extLst>
          </p:cNvPr>
          <p:cNvSpPr txBox="1">
            <a:spLocks noGrp="1"/>
          </p:cNvSpPr>
          <p:nvPr>
            <p:ph type="title"/>
          </p:nvPr>
        </p:nvSpPr>
        <p:spPr>
          <a:xfrm>
            <a:off x="265621" y="185634"/>
            <a:ext cx="11061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Building Strategic Industry Partnerships</a:t>
            </a:r>
            <a:endParaRPr/>
          </a:p>
        </p:txBody>
      </p:sp>
      <p:sp>
        <p:nvSpPr>
          <p:cNvPr id="10" name="Google Shape;191;p6">
            <a:extLst>
              <a:ext uri="{FF2B5EF4-FFF2-40B4-BE49-F238E27FC236}">
                <a16:creationId xmlns:a16="http://schemas.microsoft.com/office/drawing/2014/main" id="{7DE7645B-583A-C139-9B6E-AD09165E9454}"/>
              </a:ext>
            </a:extLst>
          </p:cNvPr>
          <p:cNvSpPr txBox="1">
            <a:spLocks noGrp="1" noRot="1" noMove="1" noResize="1" noEditPoints="1" noAdjustHandles="1" noChangeArrowheads="1" noChangeShapeType="1"/>
          </p:cNvSpPr>
          <p:nvPr>
            <p:ph type="body" idx="1"/>
          </p:nvPr>
        </p:nvSpPr>
        <p:spPr>
          <a:xfrm>
            <a:off x="689449" y="1511334"/>
            <a:ext cx="11236929" cy="1761951"/>
          </a:xfrm>
          <a:prstGeom prst="rect">
            <a:avLst/>
          </a:prstGeom>
          <a:noFill/>
          <a:ln>
            <a:noFill/>
          </a:ln>
        </p:spPr>
        <p:txBody>
          <a:bodyPr spcFirstLastPara="1" wrap="square" lIns="91425" tIns="45700" rIns="91425" bIns="45700" anchor="t" anchorCtr="0">
            <a:normAutofit fontScale="85000" lnSpcReduction="20000"/>
          </a:bodyPr>
          <a:lstStyle/>
          <a:p>
            <a:pPr marL="76200" lvl="0" indent="0" algn="l" rtl="0">
              <a:lnSpc>
                <a:spcPct val="100000"/>
              </a:lnSpc>
              <a:spcBef>
                <a:spcPts val="0"/>
              </a:spcBef>
              <a:spcAft>
                <a:spcPts val="0"/>
              </a:spcAft>
              <a:buSzPts val="2400"/>
              <a:buNone/>
            </a:pPr>
            <a:r>
              <a:rPr lang="en-US" sz="2800" b="1" i="0" u="none" strike="noStrike">
                <a:solidFill>
                  <a:schemeClr val="bg2">
                    <a:lumMod val="75000"/>
                  </a:schemeClr>
                </a:solidFill>
                <a:latin typeface="Raleway Black" pitchFamily="2" charset="0"/>
              </a:rPr>
              <a:t>Internal</a:t>
            </a:r>
            <a:endParaRPr b="1">
              <a:solidFill>
                <a:schemeClr val="bg2">
                  <a:lumMod val="75000"/>
                </a:schemeClr>
              </a:solidFill>
              <a:latin typeface="Raleway Black" pitchFamily="2" charset="0"/>
            </a:endParaRPr>
          </a:p>
          <a:p>
            <a:pPr marL="571500" lvl="0" indent="-381000" algn="l" rtl="0">
              <a:lnSpc>
                <a:spcPct val="100000"/>
              </a:lnSpc>
              <a:spcBef>
                <a:spcPts val="1000"/>
              </a:spcBef>
              <a:spcAft>
                <a:spcPts val="0"/>
              </a:spcAft>
              <a:buSzPts val="2400"/>
              <a:buChar char="•"/>
            </a:pPr>
            <a:r>
              <a:rPr lang="en-US" sz="2800" i="0" u="none" strike="noStrike">
                <a:solidFill>
                  <a:srgbClr val="000000"/>
                </a:solidFill>
              </a:rPr>
              <a:t>Leveraging existing employer advisory committees</a:t>
            </a:r>
            <a:endParaRPr sz="2800"/>
          </a:p>
          <a:p>
            <a:pPr marL="571500" lvl="0" indent="-381000" algn="l" rtl="0">
              <a:lnSpc>
                <a:spcPct val="100000"/>
              </a:lnSpc>
              <a:spcBef>
                <a:spcPts val="1000"/>
              </a:spcBef>
              <a:spcAft>
                <a:spcPts val="0"/>
              </a:spcAft>
              <a:buSzPts val="2400"/>
              <a:buChar char="•"/>
            </a:pPr>
            <a:r>
              <a:rPr lang="en-US" sz="2800">
                <a:solidFill>
                  <a:srgbClr val="000000"/>
                </a:solidFill>
              </a:rPr>
              <a:t>Leveraging Relationships from Cooperative Education</a:t>
            </a:r>
            <a:endParaRPr sz="2800"/>
          </a:p>
          <a:p>
            <a:pPr marL="571500" lvl="0" indent="-381000" algn="l" rtl="0">
              <a:lnSpc>
                <a:spcPct val="100000"/>
              </a:lnSpc>
              <a:spcBef>
                <a:spcPts val="1000"/>
              </a:spcBef>
              <a:spcAft>
                <a:spcPts val="0"/>
              </a:spcAft>
              <a:buSzPts val="2400"/>
              <a:buChar char="•"/>
            </a:pPr>
            <a:r>
              <a:rPr lang="en-US" sz="2800">
                <a:solidFill>
                  <a:srgbClr val="000000"/>
                </a:solidFill>
              </a:rPr>
              <a:t>Leveraging Resources from Career Center</a:t>
            </a:r>
            <a:endParaRPr sz="2800"/>
          </a:p>
        </p:txBody>
      </p:sp>
      <p:sp>
        <p:nvSpPr>
          <p:cNvPr id="11" name="Google Shape;191;p6">
            <a:extLst>
              <a:ext uri="{FF2B5EF4-FFF2-40B4-BE49-F238E27FC236}">
                <a16:creationId xmlns:a16="http://schemas.microsoft.com/office/drawing/2014/main" id="{93A8BCB8-3683-9E7A-86D0-FB991BA5CA9B}"/>
              </a:ext>
            </a:extLst>
          </p:cNvPr>
          <p:cNvSpPr txBox="1">
            <a:spLocks/>
          </p:cNvSpPr>
          <p:nvPr/>
        </p:nvSpPr>
        <p:spPr>
          <a:xfrm>
            <a:off x="689450" y="3584715"/>
            <a:ext cx="10515600" cy="2246242"/>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81000" algn="l" rtl="0">
              <a:lnSpc>
                <a:spcPct val="100000"/>
              </a:lnSpc>
              <a:spcBef>
                <a:spcPts val="1100"/>
              </a:spcBef>
              <a:spcAft>
                <a:spcPts val="0"/>
              </a:spcAft>
              <a:buClr>
                <a:schemeClr val="dk2"/>
              </a:buClr>
              <a:buSzPts val="2400"/>
              <a:buFont typeface="Lora"/>
              <a:buChar char="•"/>
              <a:defRPr sz="2400" b="0" i="0" u="none" strike="noStrike" cap="none">
                <a:solidFill>
                  <a:schemeClr val="lt1"/>
                </a:solidFill>
                <a:latin typeface="Lora"/>
                <a:ea typeface="Lora"/>
                <a:cs typeface="Lora"/>
                <a:sym typeface="Lora"/>
              </a:defRPr>
            </a:lvl1pPr>
            <a:lvl2pPr marL="914400" marR="0" lvl="1" indent="-355600" algn="l" rtl="0">
              <a:lnSpc>
                <a:spcPct val="100000"/>
              </a:lnSpc>
              <a:spcBef>
                <a:spcPts val="500"/>
              </a:spcBef>
              <a:spcAft>
                <a:spcPts val="0"/>
              </a:spcAft>
              <a:buClr>
                <a:schemeClr val="dk2"/>
              </a:buClr>
              <a:buSzPts val="2000"/>
              <a:buFont typeface="Lora"/>
              <a:buChar char="•"/>
              <a:defRPr sz="2000" b="0" i="0" u="none" strike="noStrike" cap="none">
                <a:solidFill>
                  <a:schemeClr val="lt1"/>
                </a:solidFill>
                <a:latin typeface="Lora"/>
                <a:ea typeface="Lora"/>
                <a:cs typeface="Lora"/>
                <a:sym typeface="Lora"/>
              </a:defRPr>
            </a:lvl2pPr>
            <a:lvl3pPr marL="1371600" marR="0" lvl="2" indent="-349250" algn="l" rtl="0">
              <a:lnSpc>
                <a:spcPct val="100000"/>
              </a:lnSpc>
              <a:spcBef>
                <a:spcPts val="500"/>
              </a:spcBef>
              <a:spcAft>
                <a:spcPts val="0"/>
              </a:spcAft>
              <a:buClr>
                <a:schemeClr val="dk2"/>
              </a:buClr>
              <a:buSzPts val="1900"/>
              <a:buFont typeface="Lora"/>
              <a:buChar char="•"/>
              <a:defRPr sz="1900" b="0" i="0" u="none" strike="noStrike" cap="none">
                <a:solidFill>
                  <a:schemeClr val="lt1"/>
                </a:solidFill>
                <a:latin typeface="Lora"/>
                <a:ea typeface="Lora"/>
                <a:cs typeface="Lora"/>
                <a:sym typeface="Lora"/>
              </a:defRPr>
            </a:lvl3pPr>
            <a:lvl4pPr marL="1828800" marR="0" lvl="3" indent="-330200" algn="l" rtl="0">
              <a:lnSpc>
                <a:spcPct val="100000"/>
              </a:lnSpc>
              <a:spcBef>
                <a:spcPts val="500"/>
              </a:spcBef>
              <a:spcAft>
                <a:spcPts val="0"/>
              </a:spcAft>
              <a:buClr>
                <a:schemeClr val="dk2"/>
              </a:buClr>
              <a:buSzPts val="1600"/>
              <a:buFont typeface="Lora"/>
              <a:buChar char="•"/>
              <a:defRPr sz="1600" b="0" i="0" u="none" strike="noStrike" cap="none">
                <a:solidFill>
                  <a:schemeClr val="lt1"/>
                </a:solidFill>
                <a:latin typeface="Lora"/>
                <a:ea typeface="Lora"/>
                <a:cs typeface="Lora"/>
                <a:sym typeface="Lora"/>
              </a:defRPr>
            </a:lvl4pPr>
            <a:lvl5pPr marL="2286000" marR="0" lvl="4" indent="-330200" algn="l" rtl="0">
              <a:lnSpc>
                <a:spcPct val="100000"/>
              </a:lnSpc>
              <a:spcBef>
                <a:spcPts val="500"/>
              </a:spcBef>
              <a:spcAft>
                <a:spcPts val="0"/>
              </a:spcAft>
              <a:buClr>
                <a:schemeClr val="dk2"/>
              </a:buClr>
              <a:buSzPts val="1600"/>
              <a:buFont typeface="Lora"/>
              <a:buChar char="•"/>
              <a:defRPr sz="1600" b="0" i="0" u="none" strike="noStrike" cap="none">
                <a:solidFill>
                  <a:schemeClr val="lt1"/>
                </a:solidFill>
                <a:latin typeface="Lora"/>
                <a:ea typeface="Lora"/>
                <a:cs typeface="Lora"/>
                <a:sym typeface="Lora"/>
              </a:defRPr>
            </a:lvl5pPr>
            <a:lvl6pPr marL="2743200" marR="0" lvl="5"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6pPr>
            <a:lvl7pPr marL="3200400" marR="0" lvl="6"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7pPr>
            <a:lvl8pPr marL="3657600" marR="0" lvl="7"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8pPr>
            <a:lvl9pPr marL="4114800" marR="0" lvl="8"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9pPr>
          </a:lstStyle>
          <a:p>
            <a:pPr marL="76200" indent="0">
              <a:spcBef>
                <a:spcPts val="0"/>
              </a:spcBef>
              <a:buFont typeface="Lora"/>
              <a:buNone/>
            </a:pPr>
            <a:r>
              <a:rPr lang="en-US" sz="2800" b="1">
                <a:solidFill>
                  <a:schemeClr val="bg2">
                    <a:lumMod val="75000"/>
                  </a:schemeClr>
                </a:solidFill>
                <a:latin typeface="Raleway Black" pitchFamily="2" charset="0"/>
              </a:rPr>
              <a:t>External</a:t>
            </a:r>
            <a:r>
              <a:rPr lang="en-US" b="1">
                <a:solidFill>
                  <a:schemeClr val="bg2">
                    <a:lumMod val="75000"/>
                  </a:schemeClr>
                </a:solidFill>
                <a:latin typeface="Raleway Black" pitchFamily="2" charset="0"/>
              </a:rPr>
              <a:t>:</a:t>
            </a:r>
          </a:p>
          <a:p>
            <a:pPr marL="571500">
              <a:spcBef>
                <a:spcPts val="1000"/>
              </a:spcBef>
            </a:pPr>
            <a:r>
              <a:rPr lang="en-US" sz="2800">
                <a:solidFill>
                  <a:srgbClr val="000000"/>
                </a:solidFill>
              </a:rPr>
              <a:t>Employer Groups and Industry Associations</a:t>
            </a:r>
            <a:endParaRPr lang="en-US" sz="2800"/>
          </a:p>
          <a:p>
            <a:pPr marL="571500">
              <a:spcBef>
                <a:spcPts val="1000"/>
              </a:spcBef>
            </a:pPr>
            <a:r>
              <a:rPr lang="en-US" sz="2800">
                <a:solidFill>
                  <a:srgbClr val="000000"/>
                </a:solidFill>
              </a:rPr>
              <a:t>Nonprofits and Community Organizations</a:t>
            </a:r>
          </a:p>
          <a:p>
            <a:pPr marL="571500">
              <a:spcBef>
                <a:spcPts val="1000"/>
              </a:spcBef>
            </a:pPr>
            <a:r>
              <a:rPr lang="en-US" sz="2800"/>
              <a:t>Workforce Boards and Economic Development Corporations</a:t>
            </a:r>
          </a:p>
          <a:p>
            <a:pPr marL="571500">
              <a:spcBef>
                <a:spcPts val="1000"/>
              </a:spcBef>
            </a:pPr>
            <a:r>
              <a:rPr lang="en-US" sz="2800">
                <a:solidFill>
                  <a:srgbClr val="000000"/>
                </a:solidFill>
              </a:rPr>
              <a:t>Regional Sector Initiatives</a:t>
            </a:r>
            <a:endParaRPr lang="en-US" sz="2800"/>
          </a:p>
        </p:txBody>
      </p:sp>
    </p:spTree>
    <p:extLst>
      <p:ext uri="{BB962C8B-B14F-4D97-AF65-F5344CB8AC3E}">
        <p14:creationId xmlns:p14="http://schemas.microsoft.com/office/powerpoint/2010/main" val="3167746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237;p37">
            <a:extLst>
              <a:ext uri="{FF2B5EF4-FFF2-40B4-BE49-F238E27FC236}">
                <a16:creationId xmlns:a16="http://schemas.microsoft.com/office/drawing/2014/main" id="{DA9C39E4-EC83-4215-0A08-5D48D11B0241}"/>
              </a:ext>
            </a:extLst>
          </p:cNvPr>
          <p:cNvSpPr txBox="1"/>
          <p:nvPr/>
        </p:nvSpPr>
        <p:spPr>
          <a:xfrm>
            <a:off x="740465" y="1511334"/>
            <a:ext cx="10711070" cy="4647386"/>
          </a:xfrm>
          <a:prstGeom prst="rect">
            <a:avLst/>
          </a:prstGeom>
          <a:noFill/>
          <a:ln>
            <a:noFill/>
          </a:ln>
        </p:spPr>
        <p:txBody>
          <a:bodyPr spcFirstLastPara="1" wrap="square" lIns="91425" tIns="45700" rIns="91425" bIns="45700" anchor="t" anchorCtr="0">
            <a:spAutoFit/>
          </a:bodyPr>
          <a:lstStyle/>
          <a:p>
            <a:r>
              <a:rPr lang="en-US" sz="2400" b="1" i="0" u="none" strike="noStrike" cap="none">
                <a:solidFill>
                  <a:schemeClr val="bg2">
                    <a:lumMod val="75000"/>
                  </a:schemeClr>
                </a:solidFill>
                <a:latin typeface="Arial"/>
                <a:ea typeface="Arial"/>
                <a:cs typeface="Arial"/>
                <a:sym typeface="Arial"/>
              </a:rPr>
              <a:t>Fragmentation (</a:t>
            </a:r>
            <a:r>
              <a:rPr lang="en-US" sz="2400" b="1">
                <a:solidFill>
                  <a:schemeClr val="bg2">
                    <a:lumMod val="75000"/>
                  </a:schemeClr>
                </a:solidFill>
              </a:rPr>
              <a:t>Pecked by</a:t>
            </a:r>
            <a:r>
              <a:rPr lang="en-US" sz="2400" b="1" i="0" u="none" strike="noStrike" cap="none">
                <a:solidFill>
                  <a:schemeClr val="bg2">
                    <a:lumMod val="75000"/>
                  </a:schemeClr>
                </a:solidFill>
                <a:latin typeface="Arial"/>
                <a:ea typeface="Arial"/>
                <a:cs typeface="Arial"/>
                <a:sym typeface="Arial"/>
              </a:rPr>
              <a:t> Birds Problem)</a:t>
            </a:r>
            <a:endParaRPr>
              <a:solidFill>
                <a:schemeClr val="bg2">
                  <a:lumMod val="75000"/>
                </a:schemeClr>
              </a:solidFill>
            </a:endParaRPr>
          </a:p>
          <a:p>
            <a:pPr marL="575945" marR="0" lvl="0" indent="-401320" algn="l" rtl="0">
              <a:lnSpc>
                <a:spcPct val="100000"/>
              </a:lnSpc>
              <a:spcBef>
                <a:spcPts val="600"/>
              </a:spcBef>
              <a:spcAft>
                <a:spcPts val="0"/>
              </a:spcAft>
              <a:buClr>
                <a:srgbClr val="FFF2CC"/>
              </a:buClr>
              <a:buSzPts val="1800"/>
              <a:buFont typeface="Arial"/>
              <a:buAutoNum type="arabicParenR"/>
            </a:pPr>
            <a:r>
              <a:rPr lang="en-US" sz="2000" b="0" i="0" u="none" strike="noStrike" cap="none">
                <a:solidFill>
                  <a:schemeClr val="bg1"/>
                </a:solidFill>
                <a:latin typeface="Arial"/>
                <a:ea typeface="Arial"/>
                <a:cs typeface="Arial"/>
                <a:sym typeface="Arial"/>
              </a:rPr>
              <a:t>K12, Colleges, Workforce Boards, &amp; CBO’s unique needs for industry engagement</a:t>
            </a:r>
            <a:endParaRPr>
              <a:solidFill>
                <a:schemeClr val="bg1"/>
              </a:solidFill>
            </a:endParaRPr>
          </a:p>
          <a:p>
            <a:pPr marL="575945" marR="0" lvl="0" indent="-401320" algn="l" rtl="0">
              <a:lnSpc>
                <a:spcPct val="100000"/>
              </a:lnSpc>
              <a:spcBef>
                <a:spcPts val="600"/>
              </a:spcBef>
              <a:spcAft>
                <a:spcPts val="0"/>
              </a:spcAft>
              <a:buClr>
                <a:srgbClr val="FFF2CC"/>
              </a:buClr>
              <a:buSzPts val="1800"/>
              <a:buFont typeface="Arial"/>
              <a:buAutoNum type="arabicParenR"/>
            </a:pPr>
            <a:r>
              <a:rPr lang="en-US" sz="2000" b="0" i="0" u="none" strike="noStrike" cap="none">
                <a:solidFill>
                  <a:schemeClr val="bg1"/>
                </a:solidFill>
                <a:latin typeface="Arial"/>
                <a:ea typeface="Arial"/>
                <a:cs typeface="Arial"/>
                <a:sym typeface="Arial"/>
              </a:rPr>
              <a:t>Cluttered Business Landscape – industry </a:t>
            </a:r>
            <a:r>
              <a:rPr lang="en-US" sz="2000">
                <a:solidFill>
                  <a:schemeClr val="bg1"/>
                </a:solidFill>
              </a:rPr>
              <a:t>assoc.’s</a:t>
            </a:r>
            <a:r>
              <a:rPr lang="en-US" sz="2000" b="0" i="0" u="none" strike="noStrike" cap="none">
                <a:solidFill>
                  <a:schemeClr val="bg1"/>
                </a:solidFill>
                <a:latin typeface="Arial"/>
                <a:ea typeface="Arial"/>
                <a:cs typeface="Arial"/>
                <a:sym typeface="Arial"/>
              </a:rPr>
              <a:t>, chambers, cities, EDCs</a:t>
            </a:r>
            <a:endParaRPr lang="en-US">
              <a:solidFill>
                <a:schemeClr val="bg1"/>
              </a:solidFill>
            </a:endParaRPr>
          </a:p>
          <a:p>
            <a:pPr marR="0" lvl="0" algn="l" rtl="0">
              <a:lnSpc>
                <a:spcPct val="100000"/>
              </a:lnSpc>
              <a:spcBef>
                <a:spcPts val="1200"/>
              </a:spcBef>
              <a:spcAft>
                <a:spcPts val="0"/>
              </a:spcAft>
              <a:buClr>
                <a:srgbClr val="FFF2CC"/>
              </a:buClr>
              <a:buSzPts val="1800"/>
            </a:pPr>
            <a:r>
              <a:rPr lang="en-US" sz="2400" b="1" i="0" u="none" strike="noStrike" cap="none">
                <a:solidFill>
                  <a:schemeClr val="bg2">
                    <a:lumMod val="75000"/>
                  </a:schemeClr>
                </a:solidFill>
                <a:latin typeface="Arial"/>
                <a:ea typeface="Arial"/>
                <a:cs typeface="Arial"/>
                <a:sym typeface="Arial"/>
              </a:rPr>
              <a:t>Employer by Employer Relationships: </a:t>
            </a:r>
            <a:r>
              <a:rPr lang="en-US" sz="2000" b="0" i="0" u="none" strike="noStrike" cap="none">
                <a:solidFill>
                  <a:schemeClr val="bg1"/>
                </a:solidFill>
                <a:latin typeface="Arial"/>
                <a:ea typeface="Arial"/>
                <a:cs typeface="Arial"/>
                <a:sym typeface="Arial"/>
              </a:rPr>
              <a:t>Too much engagement between education and industry happens employer by employer or through individual program-based industry </a:t>
            </a:r>
            <a:r>
              <a:rPr lang="en-US" sz="2000" b="0" i="1" u="none" strike="noStrike" cap="none">
                <a:solidFill>
                  <a:schemeClr val="bg1"/>
                </a:solidFill>
                <a:latin typeface="Arial"/>
                <a:ea typeface="Arial"/>
                <a:cs typeface="Arial"/>
                <a:sym typeface="Arial"/>
              </a:rPr>
              <a:t>advisory</a:t>
            </a:r>
            <a:r>
              <a:rPr lang="en-US" sz="2000" b="0" i="0" u="none" strike="noStrike" cap="none">
                <a:solidFill>
                  <a:schemeClr val="bg1"/>
                </a:solidFill>
                <a:latin typeface="Arial"/>
                <a:ea typeface="Arial"/>
                <a:cs typeface="Arial"/>
                <a:sym typeface="Arial"/>
              </a:rPr>
              <a:t> committees</a:t>
            </a:r>
            <a:r>
              <a:rPr lang="en-US" sz="2000">
                <a:solidFill>
                  <a:schemeClr val="bg1"/>
                </a:solidFill>
              </a:rPr>
              <a:t>.</a:t>
            </a:r>
            <a:endParaRPr sz="2200" b="0" i="0" u="none" strike="noStrike" cap="none">
              <a:solidFill>
                <a:schemeClr val="bg1"/>
              </a:solidFill>
              <a:latin typeface="Arial"/>
              <a:ea typeface="Arial"/>
              <a:cs typeface="Arial"/>
              <a:sym typeface="Arial"/>
            </a:endParaRPr>
          </a:p>
          <a:p>
            <a:pPr marL="0" marR="0" lvl="0" indent="0" algn="l" rtl="0">
              <a:lnSpc>
                <a:spcPct val="100000"/>
              </a:lnSpc>
              <a:spcBef>
                <a:spcPts val="1200"/>
              </a:spcBef>
              <a:spcAft>
                <a:spcPts val="0"/>
              </a:spcAft>
              <a:buNone/>
            </a:pPr>
            <a:r>
              <a:rPr lang="en-US" sz="2400" b="1" i="0" u="none" strike="noStrike" cap="none">
                <a:solidFill>
                  <a:schemeClr val="bg2">
                    <a:lumMod val="75000"/>
                  </a:schemeClr>
                </a:solidFill>
                <a:latin typeface="Arial"/>
                <a:ea typeface="Arial"/>
                <a:cs typeface="Arial"/>
                <a:sym typeface="Arial"/>
              </a:rPr>
              <a:t>Limited Staffing: </a:t>
            </a:r>
            <a:r>
              <a:rPr lang="en-US" sz="2000" b="0" i="0" u="none" strike="noStrike" cap="none">
                <a:solidFill>
                  <a:schemeClr val="bg1"/>
                </a:solidFill>
                <a:latin typeface="Arial"/>
                <a:ea typeface="Arial"/>
                <a:cs typeface="Arial"/>
                <a:sym typeface="Arial"/>
              </a:rPr>
              <a:t>Maintaining successful partnerships takes time and staffing, but the level of staffing dedicated to creating and maintaining industry partnerships is light. Maintaining these partnerships, even with enthusiastic industry support, takes a lot of work.</a:t>
            </a:r>
            <a:endParaRPr>
              <a:solidFill>
                <a:schemeClr val="bg1"/>
              </a:solidFill>
            </a:endParaRPr>
          </a:p>
          <a:p>
            <a:pPr>
              <a:spcBef>
                <a:spcPts val="1200"/>
              </a:spcBef>
            </a:pPr>
            <a:r>
              <a:rPr lang="en-US" sz="2400" b="1" i="0" u="none" strike="noStrike" cap="none">
                <a:solidFill>
                  <a:schemeClr val="bg2">
                    <a:lumMod val="75000"/>
                  </a:schemeClr>
                </a:solidFill>
                <a:latin typeface="Arial"/>
                <a:ea typeface="Arial"/>
                <a:cs typeface="Arial"/>
                <a:sym typeface="Arial"/>
              </a:rPr>
              <a:t>Leading with Hands Out: </a:t>
            </a:r>
            <a:r>
              <a:rPr lang="en-US" sz="2000" b="0" i="0" u="none" strike="noStrike" cap="none">
                <a:solidFill>
                  <a:schemeClr val="bg1"/>
                </a:solidFill>
                <a:latin typeface="Arial"/>
                <a:ea typeface="Arial"/>
                <a:cs typeface="Arial"/>
                <a:sym typeface="Arial"/>
              </a:rPr>
              <a:t>Educators tend to initiate conversations with Employers by asking for help and </a:t>
            </a:r>
            <a:r>
              <a:rPr lang="en-US" sz="2000">
                <a:solidFill>
                  <a:schemeClr val="bg1"/>
                </a:solidFill>
              </a:rPr>
              <a:t>not</a:t>
            </a:r>
            <a:r>
              <a:rPr lang="en-US" sz="2000" b="0" i="0" u="none" strike="noStrike" cap="none">
                <a:solidFill>
                  <a:schemeClr val="bg1"/>
                </a:solidFill>
                <a:latin typeface="Arial"/>
                <a:ea typeface="Arial"/>
                <a:cs typeface="Arial"/>
                <a:sym typeface="Arial"/>
              </a:rPr>
              <a:t> how </a:t>
            </a:r>
            <a:r>
              <a:rPr lang="en-US" sz="2000">
                <a:solidFill>
                  <a:schemeClr val="bg1"/>
                </a:solidFill>
              </a:rPr>
              <a:t>"</a:t>
            </a:r>
            <a:r>
              <a:rPr lang="en-US" sz="2000" b="0" i="0" u="none" strike="noStrike" cap="none">
                <a:solidFill>
                  <a:schemeClr val="bg1"/>
                </a:solidFill>
                <a:latin typeface="Arial"/>
                <a:ea typeface="Arial"/>
                <a:cs typeface="Arial"/>
                <a:sym typeface="Arial"/>
              </a:rPr>
              <a:t>We can help</a:t>
            </a:r>
            <a:r>
              <a:rPr lang="en-US" sz="2000">
                <a:solidFill>
                  <a:schemeClr val="bg1"/>
                </a:solidFill>
              </a:rPr>
              <a:t>".</a:t>
            </a:r>
            <a:r>
              <a:rPr lang="en-US" sz="2000" b="0" i="0" u="none" strike="noStrike" cap="none">
                <a:solidFill>
                  <a:schemeClr val="bg1"/>
                </a:solidFill>
                <a:latin typeface="Arial"/>
                <a:ea typeface="Arial"/>
                <a:cs typeface="Arial"/>
                <a:sym typeface="Arial"/>
              </a:rPr>
              <a:t> Not enough focus </a:t>
            </a:r>
            <a:r>
              <a:rPr lang="en-US" sz="2000">
                <a:solidFill>
                  <a:schemeClr val="bg1"/>
                </a:solidFill>
              </a:rPr>
              <a:t>is on</a:t>
            </a:r>
            <a:r>
              <a:rPr lang="en-US" sz="2000" b="0" i="0" u="none" strike="noStrike" cap="none">
                <a:solidFill>
                  <a:schemeClr val="bg1"/>
                </a:solidFill>
                <a:latin typeface="Arial"/>
                <a:ea typeface="Arial"/>
                <a:cs typeface="Arial"/>
                <a:sym typeface="Arial"/>
              </a:rPr>
              <a:t> issues or pain points faced by employers</a:t>
            </a:r>
            <a:r>
              <a:rPr lang="en-US" sz="2000">
                <a:solidFill>
                  <a:schemeClr val="bg1"/>
                </a:solidFill>
              </a:rPr>
              <a:t>.</a:t>
            </a:r>
            <a:endParaRPr>
              <a:solidFill>
                <a:schemeClr val="bg1"/>
              </a:solidFill>
            </a:endParaRPr>
          </a:p>
        </p:txBody>
      </p:sp>
      <p:sp>
        <p:nvSpPr>
          <p:cNvPr id="14" name="Google Shape;190;p6">
            <a:extLst>
              <a:ext uri="{FF2B5EF4-FFF2-40B4-BE49-F238E27FC236}">
                <a16:creationId xmlns:a16="http://schemas.microsoft.com/office/drawing/2014/main" id="{AB70D240-A976-D12C-A53F-2D52704BE679}"/>
              </a:ext>
            </a:extLst>
          </p:cNvPr>
          <p:cNvSpPr txBox="1">
            <a:spLocks noGrp="1"/>
          </p:cNvSpPr>
          <p:nvPr>
            <p:ph type="title"/>
          </p:nvPr>
        </p:nvSpPr>
        <p:spPr>
          <a:xfrm>
            <a:off x="265621" y="185634"/>
            <a:ext cx="11061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Challenges</a:t>
            </a:r>
            <a:endParaRPr/>
          </a:p>
        </p:txBody>
      </p:sp>
    </p:spTree>
    <p:extLst>
      <p:ext uri="{BB962C8B-B14F-4D97-AF65-F5344CB8AC3E}">
        <p14:creationId xmlns:p14="http://schemas.microsoft.com/office/powerpoint/2010/main" val="15687841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0E0390-4291-20E8-8EDE-7DEFC47E0673}"/>
              </a:ext>
            </a:extLst>
          </p:cNvPr>
          <p:cNvSpPr/>
          <p:nvPr/>
        </p:nvSpPr>
        <p:spPr>
          <a:xfrm>
            <a:off x="0" y="1245704"/>
            <a:ext cx="9409043" cy="4108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81;p41">
            <a:extLst>
              <a:ext uri="{FF2B5EF4-FFF2-40B4-BE49-F238E27FC236}">
                <a16:creationId xmlns:a16="http://schemas.microsoft.com/office/drawing/2014/main" id="{F86CE089-71A5-8EB7-7E4D-F035E6CAB3B3}"/>
              </a:ext>
            </a:extLst>
          </p:cNvPr>
          <p:cNvSpPr/>
          <p:nvPr/>
        </p:nvSpPr>
        <p:spPr>
          <a:xfrm>
            <a:off x="0" y="1256146"/>
            <a:ext cx="9393382" cy="24938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Google Shape;282;p41">
            <a:extLst>
              <a:ext uri="{FF2B5EF4-FFF2-40B4-BE49-F238E27FC236}">
                <a16:creationId xmlns:a16="http://schemas.microsoft.com/office/drawing/2014/main" id="{91203FFA-49D4-9E89-58FB-92B2A7BF391C}"/>
              </a:ext>
            </a:extLst>
          </p:cNvPr>
          <p:cNvSpPr txBox="1"/>
          <p:nvPr/>
        </p:nvSpPr>
        <p:spPr>
          <a:xfrm>
            <a:off x="258416" y="278295"/>
            <a:ext cx="1011803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2060"/>
                </a:solidFill>
                <a:latin typeface="Raleway Black"/>
                <a:ea typeface="Raleway Black"/>
                <a:cs typeface="Raleway Black"/>
                <a:sym typeface="Raleway Black"/>
              </a:rPr>
              <a:t>Model: Regional Sector or Industry Partnerships</a:t>
            </a:r>
            <a:endParaRPr/>
          </a:p>
        </p:txBody>
      </p:sp>
      <p:sp>
        <p:nvSpPr>
          <p:cNvPr id="12" name="Google Shape;283;p41">
            <a:extLst>
              <a:ext uri="{FF2B5EF4-FFF2-40B4-BE49-F238E27FC236}">
                <a16:creationId xmlns:a16="http://schemas.microsoft.com/office/drawing/2014/main" id="{528A29B2-2E07-8866-3108-AFFC0F4C7048}"/>
              </a:ext>
            </a:extLst>
          </p:cNvPr>
          <p:cNvSpPr txBox="1"/>
          <p:nvPr/>
        </p:nvSpPr>
        <p:spPr>
          <a:xfrm>
            <a:off x="395971" y="5994347"/>
            <a:ext cx="11489634"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000000"/>
                </a:solidFill>
                <a:latin typeface="Arial"/>
                <a:ea typeface="Arial"/>
                <a:cs typeface="Arial"/>
                <a:sym typeface="Arial"/>
              </a:rPr>
              <a:t>* </a:t>
            </a:r>
            <a:r>
              <a:rPr lang="en-US" sz="11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National Fund for Workforce Solutions: Characteristics of a High Performing Industry Partnership </a:t>
            </a:r>
            <a:endParaRPr sz="1100" b="0" i="0" u="none" strike="noStrike" cap="none">
              <a:solidFill>
                <a:srgbClr val="000000"/>
              </a:solidFill>
              <a:latin typeface="Arial"/>
              <a:ea typeface="Arial"/>
              <a:cs typeface="Arial"/>
              <a:sym typeface="Arial"/>
            </a:endParaRPr>
          </a:p>
        </p:txBody>
      </p:sp>
      <p:pic>
        <p:nvPicPr>
          <p:cNvPr id="13" name="Google Shape;284;p41">
            <a:extLst>
              <a:ext uri="{FF2B5EF4-FFF2-40B4-BE49-F238E27FC236}">
                <a16:creationId xmlns:a16="http://schemas.microsoft.com/office/drawing/2014/main" id="{9C411CF4-5389-6522-789B-5973171CEEFA}"/>
              </a:ext>
            </a:extLst>
          </p:cNvPr>
          <p:cNvPicPr preferRelativeResize="0"/>
          <p:nvPr/>
        </p:nvPicPr>
        <p:blipFill rotWithShape="1">
          <a:blip r:embed="rId4">
            <a:alphaModFix/>
          </a:blip>
          <a:srcRect l="24538" t="19565" r="25570" b="12592"/>
          <a:stretch/>
        </p:blipFill>
        <p:spPr>
          <a:xfrm>
            <a:off x="5694866" y="1066286"/>
            <a:ext cx="5929787" cy="4535568"/>
          </a:xfrm>
          <a:prstGeom prst="rect">
            <a:avLst/>
          </a:prstGeom>
          <a:noFill/>
          <a:ln>
            <a:noFill/>
          </a:ln>
        </p:spPr>
      </p:pic>
      <p:sp>
        <p:nvSpPr>
          <p:cNvPr id="14" name="Google Shape;285;p41">
            <a:extLst>
              <a:ext uri="{FF2B5EF4-FFF2-40B4-BE49-F238E27FC236}">
                <a16:creationId xmlns:a16="http://schemas.microsoft.com/office/drawing/2014/main" id="{7D629B4E-325A-4870-8E6B-35F215150D4B}"/>
              </a:ext>
            </a:extLst>
          </p:cNvPr>
          <p:cNvSpPr txBox="1"/>
          <p:nvPr/>
        </p:nvSpPr>
        <p:spPr>
          <a:xfrm>
            <a:off x="310644" y="1540739"/>
            <a:ext cx="4860235" cy="3785652"/>
          </a:xfrm>
          <a:prstGeom prst="rect">
            <a:avLst/>
          </a:prstGeom>
          <a:noFill/>
          <a:ln>
            <a:noFill/>
          </a:ln>
        </p:spPr>
        <p:txBody>
          <a:bodyPr spcFirstLastPara="1" wrap="square" lIns="91425" tIns="45700" rIns="91425" bIns="45700" anchor="t" anchorCtr="0">
            <a:spAutoFit/>
          </a:bodyPr>
          <a:lstStyle/>
          <a:p>
            <a:pPr marL="396875" marR="0" lvl="0" indent="-285750" algn="l" rtl="0">
              <a:lnSpc>
                <a:spcPct val="100000"/>
              </a:lnSpc>
              <a:spcBef>
                <a:spcPts val="0"/>
              </a:spcBef>
              <a:spcAft>
                <a:spcPts val="0"/>
              </a:spcAft>
              <a:buClr>
                <a:srgbClr val="959A95"/>
              </a:buClr>
              <a:buSzPts val="2600"/>
              <a:buFont typeface="Arial"/>
              <a:buChar char="•"/>
            </a:pPr>
            <a:r>
              <a:rPr lang="en-US" sz="2000" b="0" i="0" u="none" strike="noStrike" cap="none">
                <a:solidFill>
                  <a:srgbClr val="000000"/>
                </a:solidFill>
                <a:latin typeface="Arial"/>
                <a:ea typeface="Arial"/>
                <a:cs typeface="Arial"/>
                <a:sym typeface="Arial"/>
              </a:rPr>
              <a:t>Agenda &amp; priorities set by business leaders</a:t>
            </a:r>
            <a:endParaRPr/>
          </a:p>
          <a:p>
            <a:pPr marL="396875" marR="0" lvl="0" indent="-285750" algn="l" rtl="0">
              <a:lnSpc>
                <a:spcPct val="100000"/>
              </a:lnSpc>
              <a:spcBef>
                <a:spcPts val="600"/>
              </a:spcBef>
              <a:spcAft>
                <a:spcPts val="0"/>
              </a:spcAft>
              <a:buClr>
                <a:srgbClr val="959A95"/>
              </a:buClr>
              <a:buSzPts val="2600"/>
              <a:buFont typeface="Arial"/>
              <a:buChar char="•"/>
            </a:pPr>
            <a:r>
              <a:rPr lang="en-US" sz="2000" b="0" i="0" u="none" strike="noStrike" cap="none">
                <a:solidFill>
                  <a:srgbClr val="000000"/>
                </a:solidFill>
                <a:latin typeface="Arial"/>
                <a:ea typeface="Arial"/>
                <a:cs typeface="Arial"/>
                <a:sym typeface="Arial"/>
              </a:rPr>
              <a:t>Industry champions who bring other employers to the table</a:t>
            </a:r>
            <a:endParaRPr/>
          </a:p>
          <a:p>
            <a:pPr marL="396875" marR="0" lvl="0" indent="-285750" algn="l" rtl="0">
              <a:lnSpc>
                <a:spcPct val="100000"/>
              </a:lnSpc>
              <a:spcBef>
                <a:spcPts val="600"/>
              </a:spcBef>
              <a:spcAft>
                <a:spcPts val="0"/>
              </a:spcAft>
              <a:buClr>
                <a:srgbClr val="959A95"/>
              </a:buClr>
              <a:buSzPts val="2600"/>
              <a:buFont typeface="Arial"/>
              <a:buChar char="•"/>
            </a:pPr>
            <a:r>
              <a:rPr lang="en-US" sz="2000" b="0" i="0" u="none" strike="noStrike" cap="none">
                <a:solidFill>
                  <a:srgbClr val="000000"/>
                </a:solidFill>
                <a:latin typeface="Arial"/>
                <a:ea typeface="Arial"/>
                <a:cs typeface="Arial"/>
                <a:sym typeface="Arial"/>
              </a:rPr>
              <a:t>Addresses workforce &amp; broader competitive needs of industry</a:t>
            </a:r>
            <a:endParaRPr/>
          </a:p>
          <a:p>
            <a:pPr marL="396875" marR="0" lvl="0" indent="-285750" algn="l" rtl="0">
              <a:lnSpc>
                <a:spcPct val="100000"/>
              </a:lnSpc>
              <a:spcBef>
                <a:spcPts val="600"/>
              </a:spcBef>
              <a:spcAft>
                <a:spcPts val="0"/>
              </a:spcAft>
              <a:buClr>
                <a:srgbClr val="959A95"/>
              </a:buClr>
              <a:buSzPts val="2600"/>
              <a:buFont typeface="Arial"/>
              <a:buChar char="•"/>
            </a:pPr>
            <a:r>
              <a:rPr lang="en-US" sz="2000" b="0" i="0" u="none" strike="noStrike" cap="none">
                <a:solidFill>
                  <a:srgbClr val="000000"/>
                </a:solidFill>
                <a:latin typeface="Arial"/>
                <a:ea typeface="Arial"/>
                <a:cs typeface="Arial"/>
                <a:sym typeface="Arial"/>
              </a:rPr>
              <a:t>Supported by a broad-based team of public &amp; community partners</a:t>
            </a:r>
            <a:endParaRPr/>
          </a:p>
          <a:p>
            <a:pPr marL="396875" marR="0" lvl="0" indent="-285750" algn="l" rtl="0">
              <a:lnSpc>
                <a:spcPct val="100000"/>
              </a:lnSpc>
              <a:spcBef>
                <a:spcPts val="600"/>
              </a:spcBef>
              <a:spcAft>
                <a:spcPts val="0"/>
              </a:spcAft>
              <a:buClr>
                <a:srgbClr val="959A95"/>
              </a:buClr>
              <a:buSzPts val="2600"/>
              <a:buFont typeface="Arial"/>
              <a:buChar char="•"/>
            </a:pPr>
            <a:r>
              <a:rPr lang="en-US" sz="2000" b="0" i="0" u="none" strike="noStrike" cap="none">
                <a:solidFill>
                  <a:srgbClr val="000000"/>
                </a:solidFill>
                <a:latin typeface="Arial"/>
                <a:ea typeface="Arial"/>
                <a:cs typeface="Arial"/>
                <a:sym typeface="Arial"/>
              </a:rPr>
              <a:t>Over time, conversation shifts from pain points to actions &amp; dialogue between education and industry</a:t>
            </a:r>
            <a:endParaRPr/>
          </a:p>
        </p:txBody>
      </p:sp>
    </p:spTree>
    <p:extLst>
      <p:ext uri="{BB962C8B-B14F-4D97-AF65-F5344CB8AC3E}">
        <p14:creationId xmlns:p14="http://schemas.microsoft.com/office/powerpoint/2010/main" val="2174245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10;g25ed1bbf07f_1_0">
            <a:extLst>
              <a:ext uri="{FF2B5EF4-FFF2-40B4-BE49-F238E27FC236}">
                <a16:creationId xmlns:a16="http://schemas.microsoft.com/office/drawing/2014/main" id="{1414D439-8BB6-3A67-ED89-CC90486D36AF}"/>
              </a:ext>
            </a:extLst>
          </p:cNvPr>
          <p:cNvSpPr txBox="1">
            <a:spLocks noGrp="1"/>
          </p:cNvSpPr>
          <p:nvPr>
            <p:ph type="title"/>
          </p:nvPr>
        </p:nvSpPr>
        <p:spPr>
          <a:xfrm>
            <a:off x="404091" y="415641"/>
            <a:ext cx="10515600" cy="81337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Demand or Industry Driven – Ideal State</a:t>
            </a:r>
            <a:endParaRPr sz="1800"/>
          </a:p>
        </p:txBody>
      </p:sp>
      <p:sp>
        <p:nvSpPr>
          <p:cNvPr id="4" name="Google Shape;204;p3">
            <a:extLst>
              <a:ext uri="{FF2B5EF4-FFF2-40B4-BE49-F238E27FC236}">
                <a16:creationId xmlns:a16="http://schemas.microsoft.com/office/drawing/2014/main" id="{AD712975-E40F-BE87-67AA-DA4D6A341624}"/>
              </a:ext>
            </a:extLst>
          </p:cNvPr>
          <p:cNvSpPr txBox="1">
            <a:spLocks/>
          </p:cNvSpPr>
          <p:nvPr/>
        </p:nvSpPr>
        <p:spPr>
          <a:xfrm>
            <a:off x="665475" y="1356886"/>
            <a:ext cx="10861050" cy="456362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1100"/>
              </a:spcBef>
              <a:spcAft>
                <a:spcPts val="0"/>
              </a:spcAft>
              <a:buClr>
                <a:schemeClr val="dk2"/>
              </a:buClr>
              <a:buSzPts val="2400"/>
              <a:buFont typeface="Lora"/>
              <a:buChar char="•"/>
              <a:defRPr sz="2400" b="0" i="0" u="none" strike="noStrike" cap="none">
                <a:solidFill>
                  <a:schemeClr val="lt1"/>
                </a:solidFill>
                <a:latin typeface="Lora"/>
                <a:ea typeface="Lora"/>
                <a:cs typeface="Lora"/>
                <a:sym typeface="Lora"/>
              </a:defRPr>
            </a:lvl1pPr>
            <a:lvl2pPr marL="914400" marR="0" lvl="1" indent="-355600" algn="l" rtl="0">
              <a:lnSpc>
                <a:spcPct val="100000"/>
              </a:lnSpc>
              <a:spcBef>
                <a:spcPts val="500"/>
              </a:spcBef>
              <a:spcAft>
                <a:spcPts val="0"/>
              </a:spcAft>
              <a:buClr>
                <a:schemeClr val="dk2"/>
              </a:buClr>
              <a:buSzPts val="2000"/>
              <a:buFont typeface="Lora"/>
              <a:buChar char="•"/>
              <a:defRPr sz="2000" b="0" i="0" u="none" strike="noStrike" cap="none">
                <a:solidFill>
                  <a:schemeClr val="lt1"/>
                </a:solidFill>
                <a:latin typeface="Lora"/>
                <a:ea typeface="Lora"/>
                <a:cs typeface="Lora"/>
                <a:sym typeface="Lora"/>
              </a:defRPr>
            </a:lvl2pPr>
            <a:lvl3pPr marL="1371600" marR="0" lvl="2" indent="-349250" algn="l" rtl="0">
              <a:lnSpc>
                <a:spcPct val="100000"/>
              </a:lnSpc>
              <a:spcBef>
                <a:spcPts val="500"/>
              </a:spcBef>
              <a:spcAft>
                <a:spcPts val="0"/>
              </a:spcAft>
              <a:buClr>
                <a:schemeClr val="dk2"/>
              </a:buClr>
              <a:buSzPts val="1900"/>
              <a:buFont typeface="Lora"/>
              <a:buChar char="•"/>
              <a:defRPr sz="1900" b="0" i="0" u="none" strike="noStrike" cap="none">
                <a:solidFill>
                  <a:schemeClr val="lt1"/>
                </a:solidFill>
                <a:latin typeface="Lora"/>
                <a:ea typeface="Lora"/>
                <a:cs typeface="Lora"/>
                <a:sym typeface="Lora"/>
              </a:defRPr>
            </a:lvl3pPr>
            <a:lvl4pPr marL="1828800" marR="0" lvl="3" indent="-330200" algn="l" rtl="0">
              <a:lnSpc>
                <a:spcPct val="100000"/>
              </a:lnSpc>
              <a:spcBef>
                <a:spcPts val="500"/>
              </a:spcBef>
              <a:spcAft>
                <a:spcPts val="0"/>
              </a:spcAft>
              <a:buClr>
                <a:schemeClr val="dk2"/>
              </a:buClr>
              <a:buSzPts val="1600"/>
              <a:buFont typeface="Lora"/>
              <a:buChar char="•"/>
              <a:defRPr sz="1600" b="0" i="0" u="none" strike="noStrike" cap="none">
                <a:solidFill>
                  <a:schemeClr val="lt1"/>
                </a:solidFill>
                <a:latin typeface="Lora"/>
                <a:ea typeface="Lora"/>
                <a:cs typeface="Lora"/>
                <a:sym typeface="Lora"/>
              </a:defRPr>
            </a:lvl4pPr>
            <a:lvl5pPr marL="2286000" marR="0" lvl="4" indent="-330200" algn="l" rtl="0">
              <a:lnSpc>
                <a:spcPct val="100000"/>
              </a:lnSpc>
              <a:spcBef>
                <a:spcPts val="500"/>
              </a:spcBef>
              <a:spcAft>
                <a:spcPts val="0"/>
              </a:spcAft>
              <a:buClr>
                <a:schemeClr val="dk2"/>
              </a:buClr>
              <a:buSzPts val="1600"/>
              <a:buFont typeface="Lora"/>
              <a:buChar char="•"/>
              <a:defRPr sz="1600" b="0" i="0" u="none" strike="noStrike" cap="none">
                <a:solidFill>
                  <a:schemeClr val="lt1"/>
                </a:solidFill>
                <a:latin typeface="Lora"/>
                <a:ea typeface="Lora"/>
                <a:cs typeface="Lora"/>
                <a:sym typeface="Lora"/>
              </a:defRPr>
            </a:lvl5pPr>
            <a:lvl6pPr marL="2743200" marR="0" lvl="5"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6pPr>
            <a:lvl7pPr marL="3200400" marR="0" lvl="6"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7pPr>
            <a:lvl8pPr marL="3657600" marR="0" lvl="7"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8pPr>
            <a:lvl9pPr marL="4114800" marR="0" lvl="8"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9pPr>
          </a:lstStyle>
          <a:p>
            <a:pPr>
              <a:buFont typeface="Lora SemiBold"/>
              <a:buAutoNum type="arabicPeriod"/>
            </a:pPr>
            <a:r>
              <a:rPr lang="en-US">
                <a:latin typeface="Arial"/>
                <a:ea typeface="Arial"/>
                <a:cs typeface="Arial"/>
                <a:sym typeface="Arial"/>
              </a:rPr>
              <a:t>Aligned to occupational and economic demand – LMI/Economic Indicators</a:t>
            </a:r>
          </a:p>
          <a:p>
            <a:pPr>
              <a:buFont typeface="Lora SemiBold"/>
              <a:buAutoNum type="arabicPeriod"/>
            </a:pPr>
            <a:r>
              <a:rPr lang="en-US">
                <a:latin typeface="Arial"/>
                <a:ea typeface="Arial"/>
                <a:cs typeface="Arial"/>
                <a:sym typeface="Arial"/>
              </a:rPr>
              <a:t>Based on specific needs for workers and skills identified and confirmed by local and regional employers</a:t>
            </a:r>
          </a:p>
          <a:p>
            <a:pPr>
              <a:buFont typeface="Lora SemiBold"/>
              <a:buAutoNum type="arabicPeriod"/>
            </a:pPr>
            <a:r>
              <a:rPr lang="en-US">
                <a:latin typeface="Arial"/>
                <a:ea typeface="Arial"/>
                <a:cs typeface="Arial"/>
                <a:sym typeface="Arial"/>
              </a:rPr>
              <a:t>Employers are decision makers and leaders – part of governance, co-designers of curriculum, pathway strategies, work-based learning, earn and learn strategies, and transition into employment</a:t>
            </a:r>
          </a:p>
          <a:p>
            <a:pPr>
              <a:buFont typeface="Lora SemiBold"/>
              <a:buAutoNum type="arabicPeriod"/>
            </a:pPr>
            <a:r>
              <a:rPr lang="en-US">
                <a:latin typeface="Arial"/>
                <a:ea typeface="Arial"/>
                <a:cs typeface="Arial"/>
                <a:sym typeface="Arial"/>
              </a:rPr>
              <a:t>Opportunities for building connection between learners and employers through Work based learning and earn and learn strategies</a:t>
            </a:r>
            <a:endParaRPr lang="en-US"/>
          </a:p>
          <a:p>
            <a:pPr>
              <a:buFont typeface="Lora SemiBold"/>
              <a:buAutoNum type="arabicPeriod"/>
            </a:pPr>
            <a:r>
              <a:rPr lang="en-US">
                <a:latin typeface="Arial"/>
                <a:ea typeface="Arial"/>
                <a:cs typeface="Arial"/>
                <a:sym typeface="Arial"/>
              </a:rPr>
              <a:t>Employers are champions that expand your industry networks and bring other businesses to the table</a:t>
            </a:r>
          </a:p>
        </p:txBody>
      </p:sp>
    </p:spTree>
    <p:extLst>
      <p:ext uri="{BB962C8B-B14F-4D97-AF65-F5344CB8AC3E}">
        <p14:creationId xmlns:p14="http://schemas.microsoft.com/office/powerpoint/2010/main" val="2391654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B0E0390-4291-20E8-8EDE-7DEFC47E0673}"/>
              </a:ext>
            </a:extLst>
          </p:cNvPr>
          <p:cNvSpPr/>
          <p:nvPr/>
        </p:nvSpPr>
        <p:spPr>
          <a:xfrm>
            <a:off x="0" y="1245704"/>
            <a:ext cx="9409043" cy="41081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281;p41">
            <a:extLst>
              <a:ext uri="{FF2B5EF4-FFF2-40B4-BE49-F238E27FC236}">
                <a16:creationId xmlns:a16="http://schemas.microsoft.com/office/drawing/2014/main" id="{F86CE089-71A5-8EB7-7E4D-F035E6CAB3B3}"/>
              </a:ext>
            </a:extLst>
          </p:cNvPr>
          <p:cNvSpPr/>
          <p:nvPr/>
        </p:nvSpPr>
        <p:spPr>
          <a:xfrm>
            <a:off x="0" y="1256146"/>
            <a:ext cx="9393382" cy="24938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 name="Google Shape;282;p41">
            <a:extLst>
              <a:ext uri="{FF2B5EF4-FFF2-40B4-BE49-F238E27FC236}">
                <a16:creationId xmlns:a16="http://schemas.microsoft.com/office/drawing/2014/main" id="{91203FFA-49D4-9E89-58FB-92B2A7BF391C}"/>
              </a:ext>
            </a:extLst>
          </p:cNvPr>
          <p:cNvSpPr txBox="1"/>
          <p:nvPr/>
        </p:nvSpPr>
        <p:spPr>
          <a:xfrm>
            <a:off x="115124" y="133954"/>
            <a:ext cx="1011803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i="0" u="none" strike="noStrike" cap="none">
                <a:solidFill>
                  <a:srgbClr val="002060"/>
                </a:solidFill>
                <a:latin typeface="Raleway Black"/>
                <a:ea typeface="Raleway Black"/>
                <a:cs typeface="Raleway Black"/>
                <a:sym typeface="Raleway Black"/>
              </a:rPr>
              <a:t>Emerging Model: Regional WBL Collaborative</a:t>
            </a:r>
            <a:endParaRPr/>
          </a:p>
        </p:txBody>
      </p:sp>
      <p:sp>
        <p:nvSpPr>
          <p:cNvPr id="14" name="Google Shape;285;p41">
            <a:extLst>
              <a:ext uri="{FF2B5EF4-FFF2-40B4-BE49-F238E27FC236}">
                <a16:creationId xmlns:a16="http://schemas.microsoft.com/office/drawing/2014/main" id="{7D629B4E-325A-4870-8E6B-35F215150D4B}"/>
              </a:ext>
            </a:extLst>
          </p:cNvPr>
          <p:cNvSpPr txBox="1"/>
          <p:nvPr/>
        </p:nvSpPr>
        <p:spPr>
          <a:xfrm>
            <a:off x="3511826" y="896160"/>
            <a:ext cx="9042128" cy="4893607"/>
          </a:xfrm>
          <a:prstGeom prst="rect">
            <a:avLst/>
          </a:prstGeom>
          <a:noFill/>
          <a:ln>
            <a:noFill/>
          </a:ln>
        </p:spPr>
        <p:txBody>
          <a:bodyPr spcFirstLastPara="1" wrap="square" lIns="91425" tIns="45700" rIns="91425" bIns="45700" anchor="t" anchorCtr="0">
            <a:spAutoFit/>
          </a:bodyPr>
          <a:lstStyle/>
          <a:p>
            <a:pPr marL="396875" marR="0" lvl="0" indent="-285750" algn="l" rtl="0">
              <a:lnSpc>
                <a:spcPct val="100000"/>
              </a:lnSpc>
              <a:spcBef>
                <a:spcPts val="1200"/>
              </a:spcBef>
              <a:spcAft>
                <a:spcPts val="0"/>
              </a:spcAft>
              <a:buClr>
                <a:srgbClr val="959A95"/>
              </a:buClr>
              <a:buSzPct val="125000"/>
              <a:buFont typeface="Arial"/>
              <a:buChar char="•"/>
            </a:pPr>
            <a:r>
              <a:rPr lang="en-US" sz="2800" b="0" i="0" u="none" strike="noStrike" cap="none">
                <a:solidFill>
                  <a:srgbClr val="000000"/>
                </a:solidFill>
                <a:latin typeface="Lora" pitchFamily="2" charset="0"/>
                <a:sym typeface="Arial"/>
              </a:rPr>
              <a:t>Intermediary </a:t>
            </a:r>
            <a:r>
              <a:rPr lang="en-US" sz="2800">
                <a:latin typeface="Lora" pitchFamily="2" charset="0"/>
              </a:rPr>
              <a:t>system across institutions</a:t>
            </a:r>
          </a:p>
          <a:p>
            <a:pPr marL="396875" marR="0" lvl="0" indent="-285750" algn="l" rtl="0">
              <a:lnSpc>
                <a:spcPct val="100000"/>
              </a:lnSpc>
              <a:spcBef>
                <a:spcPts val="1200"/>
              </a:spcBef>
              <a:spcAft>
                <a:spcPts val="0"/>
              </a:spcAft>
              <a:buClr>
                <a:srgbClr val="959A95"/>
              </a:buClr>
              <a:buSzPct val="125000"/>
              <a:buFont typeface="Arial"/>
              <a:buChar char="•"/>
            </a:pPr>
            <a:r>
              <a:rPr lang="en-US" sz="2800">
                <a:latin typeface="Lora" pitchFamily="2" charset="0"/>
              </a:rPr>
              <a:t>Sets uniform standards for WBL activities and definitions</a:t>
            </a:r>
          </a:p>
          <a:p>
            <a:pPr marL="396875" marR="0" lvl="0" indent="-285750" algn="l" rtl="0">
              <a:lnSpc>
                <a:spcPct val="100000"/>
              </a:lnSpc>
              <a:spcBef>
                <a:spcPts val="1200"/>
              </a:spcBef>
              <a:spcAft>
                <a:spcPts val="0"/>
              </a:spcAft>
              <a:buClr>
                <a:srgbClr val="959A95"/>
              </a:buClr>
              <a:buSzPct val="125000"/>
              <a:buFont typeface="Arial"/>
              <a:buChar char="•"/>
            </a:pPr>
            <a:r>
              <a:rPr lang="en-US" sz="2800">
                <a:latin typeface="Lora" pitchFamily="2" charset="0"/>
              </a:rPr>
              <a:t>Centralized data platform for tracking employer and student data</a:t>
            </a:r>
            <a:endParaRPr sz="2800">
              <a:latin typeface="Lora" pitchFamily="2" charset="0"/>
            </a:endParaRPr>
          </a:p>
          <a:p>
            <a:pPr marL="396875" marR="0" lvl="0" indent="-285750" algn="l" rtl="0">
              <a:lnSpc>
                <a:spcPct val="100000"/>
              </a:lnSpc>
              <a:spcBef>
                <a:spcPts val="1200"/>
              </a:spcBef>
              <a:spcAft>
                <a:spcPts val="0"/>
              </a:spcAft>
              <a:buClr>
                <a:srgbClr val="959A95"/>
              </a:buClr>
              <a:buSzPct val="125000"/>
              <a:buFont typeface="Arial"/>
              <a:buChar char="•"/>
            </a:pPr>
            <a:r>
              <a:rPr lang="en-US" sz="2800" b="0" i="0" u="none" strike="noStrike" cap="none">
                <a:solidFill>
                  <a:srgbClr val="000000"/>
                </a:solidFill>
                <a:latin typeface="Lora" pitchFamily="2" charset="0"/>
                <a:sym typeface="Arial"/>
              </a:rPr>
              <a:t>Central point of contact for employers</a:t>
            </a:r>
            <a:endParaRPr sz="2800">
              <a:latin typeface="Lora" pitchFamily="2" charset="0"/>
            </a:endParaRPr>
          </a:p>
          <a:p>
            <a:pPr marL="396875" marR="0" lvl="0" indent="-285750" algn="l" rtl="0">
              <a:lnSpc>
                <a:spcPct val="100000"/>
              </a:lnSpc>
              <a:spcBef>
                <a:spcPts val="1200"/>
              </a:spcBef>
              <a:spcAft>
                <a:spcPts val="0"/>
              </a:spcAft>
              <a:buClr>
                <a:srgbClr val="959A95"/>
              </a:buClr>
              <a:buSzPct val="125000"/>
              <a:buFont typeface="Arial"/>
              <a:buChar char="•"/>
            </a:pPr>
            <a:r>
              <a:rPr lang="en-US" sz="2800" b="0" i="0" u="none" strike="noStrike" cap="none">
                <a:solidFill>
                  <a:srgbClr val="000000"/>
                </a:solidFill>
                <a:latin typeface="Lora" pitchFamily="2" charset="0"/>
                <a:sym typeface="Arial"/>
              </a:rPr>
              <a:t>Supported by industry champions</a:t>
            </a:r>
            <a:endParaRPr sz="2800">
              <a:latin typeface="Lora" pitchFamily="2" charset="0"/>
            </a:endParaRPr>
          </a:p>
          <a:p>
            <a:pPr marL="396875" marR="0" lvl="0" indent="-285750" algn="l" rtl="0">
              <a:lnSpc>
                <a:spcPct val="100000"/>
              </a:lnSpc>
              <a:spcBef>
                <a:spcPts val="1200"/>
              </a:spcBef>
              <a:spcAft>
                <a:spcPts val="0"/>
              </a:spcAft>
              <a:buClr>
                <a:srgbClr val="959A95"/>
              </a:buClr>
              <a:buSzPct val="125000"/>
              <a:buFont typeface="Arial"/>
              <a:buChar char="•"/>
            </a:pPr>
            <a:r>
              <a:rPr lang="en-US" sz="2800" b="0" i="0" u="none" strike="noStrike" cap="none">
                <a:solidFill>
                  <a:srgbClr val="000000"/>
                </a:solidFill>
                <a:latin typeface="Lora"/>
                <a:sym typeface="Arial"/>
              </a:rPr>
              <a:t>Leverages regional business groups, </a:t>
            </a:r>
            <a:r>
              <a:rPr lang="en-US" sz="2800">
                <a:latin typeface="Lora"/>
              </a:rPr>
              <a:t>workforce</a:t>
            </a:r>
            <a:r>
              <a:rPr lang="en-US" sz="2800" b="0" i="0" u="none" strike="noStrike" cap="none">
                <a:solidFill>
                  <a:srgbClr val="000000"/>
                </a:solidFill>
                <a:latin typeface="Lora"/>
                <a:sym typeface="Arial"/>
              </a:rPr>
              <a:t> boards</a:t>
            </a:r>
            <a:endParaRPr sz="2800">
              <a:latin typeface="Lora"/>
            </a:endParaRPr>
          </a:p>
        </p:txBody>
      </p:sp>
      <p:pic>
        <p:nvPicPr>
          <p:cNvPr id="4" name="Picture 3" descr="A blue and white logo&#10;&#10;Description automatically generated">
            <a:extLst>
              <a:ext uri="{FF2B5EF4-FFF2-40B4-BE49-F238E27FC236}">
                <a16:creationId xmlns:a16="http://schemas.microsoft.com/office/drawing/2014/main" id="{3E4AE37B-E714-146C-CC31-E76F5D459328}"/>
              </a:ext>
            </a:extLst>
          </p:cNvPr>
          <p:cNvPicPr>
            <a:picLocks noChangeAspect="1"/>
          </p:cNvPicPr>
          <p:nvPr/>
        </p:nvPicPr>
        <p:blipFill>
          <a:blip r:embed="rId3"/>
          <a:stretch>
            <a:fillRect/>
          </a:stretch>
        </p:blipFill>
        <p:spPr>
          <a:xfrm>
            <a:off x="115124" y="896160"/>
            <a:ext cx="2363033" cy="1050237"/>
          </a:xfrm>
          <a:prstGeom prst="rect">
            <a:avLst/>
          </a:prstGeom>
        </p:spPr>
      </p:pic>
      <p:sp>
        <p:nvSpPr>
          <p:cNvPr id="6" name="TextBox 5">
            <a:extLst>
              <a:ext uri="{FF2B5EF4-FFF2-40B4-BE49-F238E27FC236}">
                <a16:creationId xmlns:a16="http://schemas.microsoft.com/office/drawing/2014/main" id="{2D847385-D711-9AB4-A6A8-517D66B6F35F}"/>
              </a:ext>
            </a:extLst>
          </p:cNvPr>
          <p:cNvSpPr txBox="1"/>
          <p:nvPr/>
        </p:nvSpPr>
        <p:spPr>
          <a:xfrm>
            <a:off x="251792" y="1871235"/>
            <a:ext cx="3260034" cy="492443"/>
          </a:xfrm>
          <a:prstGeom prst="rect">
            <a:avLst/>
          </a:prstGeom>
          <a:noFill/>
        </p:spPr>
        <p:txBody>
          <a:bodyPr wrap="square">
            <a:spAutoFit/>
          </a:bodyPr>
          <a:lstStyle/>
          <a:p>
            <a:r>
              <a:rPr lang="en-US" sz="2600">
                <a:hlinkClick r:id="rId4"/>
              </a:rPr>
              <a:t>https://earnlearn.us/</a:t>
            </a:r>
            <a:endParaRPr lang="en-US" sz="2600"/>
          </a:p>
        </p:txBody>
      </p:sp>
    </p:spTree>
    <p:extLst>
      <p:ext uri="{BB962C8B-B14F-4D97-AF65-F5344CB8AC3E}">
        <p14:creationId xmlns:p14="http://schemas.microsoft.com/office/powerpoint/2010/main" val="1464210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10;g25ed1bbf07f_1_0">
            <a:extLst>
              <a:ext uri="{FF2B5EF4-FFF2-40B4-BE49-F238E27FC236}">
                <a16:creationId xmlns:a16="http://schemas.microsoft.com/office/drawing/2014/main" id="{1414D439-8BB6-3A67-ED89-CC90486D36AF}"/>
              </a:ext>
            </a:extLst>
          </p:cNvPr>
          <p:cNvSpPr txBox="1">
            <a:spLocks noGrp="1"/>
          </p:cNvSpPr>
          <p:nvPr>
            <p:ph type="title"/>
          </p:nvPr>
        </p:nvSpPr>
        <p:spPr>
          <a:xfrm>
            <a:off x="404091" y="415641"/>
            <a:ext cx="10515600" cy="81337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Regional Collaborative: Pros and Cons</a:t>
            </a:r>
            <a:endParaRPr sz="1800"/>
          </a:p>
        </p:txBody>
      </p:sp>
      <p:sp>
        <p:nvSpPr>
          <p:cNvPr id="4" name="Google Shape;204;p3">
            <a:extLst>
              <a:ext uri="{FF2B5EF4-FFF2-40B4-BE49-F238E27FC236}">
                <a16:creationId xmlns:a16="http://schemas.microsoft.com/office/drawing/2014/main" id="{AD712975-E40F-BE87-67AA-DA4D6A341624}"/>
              </a:ext>
            </a:extLst>
          </p:cNvPr>
          <p:cNvSpPr txBox="1">
            <a:spLocks/>
          </p:cNvSpPr>
          <p:nvPr/>
        </p:nvSpPr>
        <p:spPr>
          <a:xfrm>
            <a:off x="665475" y="1356886"/>
            <a:ext cx="10861050" cy="456362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1100"/>
              </a:spcBef>
              <a:spcAft>
                <a:spcPts val="0"/>
              </a:spcAft>
              <a:buClr>
                <a:schemeClr val="dk2"/>
              </a:buClr>
              <a:buSzPts val="2400"/>
              <a:buFont typeface="Lora"/>
              <a:buChar char="•"/>
              <a:defRPr sz="2400" b="0" i="0" u="none" strike="noStrike" cap="none">
                <a:solidFill>
                  <a:schemeClr val="lt1"/>
                </a:solidFill>
                <a:latin typeface="Lora"/>
                <a:ea typeface="Lora"/>
                <a:cs typeface="Lora"/>
                <a:sym typeface="Lora"/>
              </a:defRPr>
            </a:lvl1pPr>
            <a:lvl2pPr marL="914400" marR="0" lvl="1" indent="-355600" algn="l" rtl="0">
              <a:lnSpc>
                <a:spcPct val="100000"/>
              </a:lnSpc>
              <a:spcBef>
                <a:spcPts val="500"/>
              </a:spcBef>
              <a:spcAft>
                <a:spcPts val="0"/>
              </a:spcAft>
              <a:buClr>
                <a:schemeClr val="dk2"/>
              </a:buClr>
              <a:buSzPts val="2000"/>
              <a:buFont typeface="Lora"/>
              <a:buChar char="•"/>
              <a:defRPr sz="2000" b="0" i="0" u="none" strike="noStrike" cap="none">
                <a:solidFill>
                  <a:schemeClr val="lt1"/>
                </a:solidFill>
                <a:latin typeface="Lora"/>
                <a:ea typeface="Lora"/>
                <a:cs typeface="Lora"/>
                <a:sym typeface="Lora"/>
              </a:defRPr>
            </a:lvl2pPr>
            <a:lvl3pPr marL="1371600" marR="0" lvl="2" indent="-349250" algn="l" rtl="0">
              <a:lnSpc>
                <a:spcPct val="100000"/>
              </a:lnSpc>
              <a:spcBef>
                <a:spcPts val="500"/>
              </a:spcBef>
              <a:spcAft>
                <a:spcPts val="0"/>
              </a:spcAft>
              <a:buClr>
                <a:schemeClr val="dk2"/>
              </a:buClr>
              <a:buSzPts val="1900"/>
              <a:buFont typeface="Lora"/>
              <a:buChar char="•"/>
              <a:defRPr sz="1900" b="0" i="0" u="none" strike="noStrike" cap="none">
                <a:solidFill>
                  <a:schemeClr val="lt1"/>
                </a:solidFill>
                <a:latin typeface="Lora"/>
                <a:ea typeface="Lora"/>
                <a:cs typeface="Lora"/>
                <a:sym typeface="Lora"/>
              </a:defRPr>
            </a:lvl3pPr>
            <a:lvl4pPr marL="1828800" marR="0" lvl="3" indent="-330200" algn="l" rtl="0">
              <a:lnSpc>
                <a:spcPct val="100000"/>
              </a:lnSpc>
              <a:spcBef>
                <a:spcPts val="500"/>
              </a:spcBef>
              <a:spcAft>
                <a:spcPts val="0"/>
              </a:spcAft>
              <a:buClr>
                <a:schemeClr val="dk2"/>
              </a:buClr>
              <a:buSzPts val="1600"/>
              <a:buFont typeface="Lora"/>
              <a:buChar char="•"/>
              <a:defRPr sz="1600" b="0" i="0" u="none" strike="noStrike" cap="none">
                <a:solidFill>
                  <a:schemeClr val="lt1"/>
                </a:solidFill>
                <a:latin typeface="Lora"/>
                <a:ea typeface="Lora"/>
                <a:cs typeface="Lora"/>
                <a:sym typeface="Lora"/>
              </a:defRPr>
            </a:lvl4pPr>
            <a:lvl5pPr marL="2286000" marR="0" lvl="4" indent="-330200" algn="l" rtl="0">
              <a:lnSpc>
                <a:spcPct val="100000"/>
              </a:lnSpc>
              <a:spcBef>
                <a:spcPts val="500"/>
              </a:spcBef>
              <a:spcAft>
                <a:spcPts val="0"/>
              </a:spcAft>
              <a:buClr>
                <a:schemeClr val="dk2"/>
              </a:buClr>
              <a:buSzPts val="1600"/>
              <a:buFont typeface="Lora"/>
              <a:buChar char="•"/>
              <a:defRPr sz="1600" b="0" i="0" u="none" strike="noStrike" cap="none">
                <a:solidFill>
                  <a:schemeClr val="lt1"/>
                </a:solidFill>
                <a:latin typeface="Lora"/>
                <a:ea typeface="Lora"/>
                <a:cs typeface="Lora"/>
                <a:sym typeface="Lora"/>
              </a:defRPr>
            </a:lvl5pPr>
            <a:lvl6pPr marL="2743200" marR="0" lvl="5"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6pPr>
            <a:lvl7pPr marL="3200400" marR="0" lvl="6"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7pPr>
            <a:lvl8pPr marL="3657600" marR="0" lvl="7"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8pPr>
            <a:lvl9pPr marL="4114800" marR="0" lvl="8"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9pPr>
          </a:lstStyle>
          <a:p>
            <a:pPr>
              <a:buFont typeface="Lora SemiBold"/>
              <a:buAutoNum type="arabicPeriod"/>
            </a:pPr>
            <a:r>
              <a:rPr lang="en-US">
                <a:latin typeface="Arial"/>
                <a:ea typeface="Arial"/>
                <a:cs typeface="Arial"/>
                <a:sym typeface="Arial"/>
              </a:rPr>
              <a:t>Time intensive to build: longest time is to build common definitions and understanding across systems</a:t>
            </a:r>
          </a:p>
          <a:p>
            <a:pPr>
              <a:buFont typeface="Lora SemiBold"/>
              <a:buAutoNum type="arabicPeriod"/>
            </a:pPr>
            <a:r>
              <a:rPr lang="en-US">
                <a:latin typeface="Arial"/>
                <a:ea typeface="Arial"/>
                <a:cs typeface="Arial"/>
                <a:sym typeface="Arial"/>
              </a:rPr>
              <a:t>Requires trust building to agree to share employer relationships across systems and individual sites</a:t>
            </a:r>
            <a:endParaRPr lang="en-US">
              <a:latin typeface="Arial"/>
              <a:ea typeface="Arial"/>
              <a:cs typeface="Arial"/>
            </a:endParaRPr>
          </a:p>
          <a:p>
            <a:pPr>
              <a:buFont typeface="Lora SemiBold"/>
              <a:buAutoNum type="arabicPeriod"/>
            </a:pPr>
            <a:r>
              <a:rPr lang="en-US">
                <a:latin typeface="Arial"/>
                <a:ea typeface="Arial"/>
                <a:cs typeface="Arial"/>
                <a:sym typeface="Arial"/>
              </a:rPr>
              <a:t>Cuts through the siloing of employer engagement and WBL engagement and eliminates the ‘pecked by birds’ problem</a:t>
            </a:r>
            <a:endParaRPr lang="en-US">
              <a:latin typeface="Arial"/>
              <a:ea typeface="Arial"/>
              <a:cs typeface="Arial"/>
            </a:endParaRPr>
          </a:p>
          <a:p>
            <a:pPr>
              <a:buFont typeface="Lora SemiBold"/>
              <a:buAutoNum type="arabicPeriod"/>
            </a:pPr>
            <a:r>
              <a:rPr lang="en-US">
                <a:latin typeface="Arial"/>
                <a:ea typeface="Arial"/>
                <a:cs typeface="Arial"/>
                <a:sym typeface="Arial"/>
              </a:rPr>
              <a:t>Creates a common platform for tracking learner and employer participation</a:t>
            </a:r>
            <a:endParaRPr lang="en-US"/>
          </a:p>
          <a:p>
            <a:pPr>
              <a:buFont typeface="Lora SemiBold"/>
              <a:buAutoNum type="arabicPeriod"/>
            </a:pPr>
            <a:r>
              <a:rPr lang="en-US">
                <a:latin typeface="Arial"/>
                <a:ea typeface="Arial"/>
                <a:cs typeface="Arial"/>
                <a:sym typeface="Arial"/>
              </a:rPr>
              <a:t>Results in stronger levels of employer participation and employer support through investments to support the system</a:t>
            </a:r>
          </a:p>
        </p:txBody>
      </p:sp>
    </p:spTree>
    <p:extLst>
      <p:ext uri="{BB962C8B-B14F-4D97-AF65-F5344CB8AC3E}">
        <p14:creationId xmlns:p14="http://schemas.microsoft.com/office/powerpoint/2010/main" val="2629806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d26a5b0ee4_2_84"/>
          <p:cNvSpPr txBox="1">
            <a:spLocks noGrp="1"/>
          </p:cNvSpPr>
          <p:nvPr>
            <p:ph type="title"/>
          </p:nvPr>
        </p:nvSpPr>
        <p:spPr>
          <a:xfrm>
            <a:off x="279400" y="252960"/>
            <a:ext cx="11404600" cy="7884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Huddle Questions?</a:t>
            </a:r>
            <a:endParaRPr/>
          </a:p>
        </p:txBody>
      </p:sp>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BE4800-5714-D338-45C5-6DD4402BDFDE}"/>
              </a:ext>
            </a:extLst>
          </p:cNvPr>
          <p:cNvSpPr txBox="1"/>
          <p:nvPr/>
        </p:nvSpPr>
        <p:spPr>
          <a:xfrm>
            <a:off x="819702" y="1824382"/>
            <a:ext cx="10552596" cy="4001095"/>
          </a:xfrm>
          <a:prstGeom prst="rect">
            <a:avLst/>
          </a:prstGeom>
          <a:noFill/>
        </p:spPr>
        <p:txBody>
          <a:bodyPr wrap="square" rtlCol="0">
            <a:spAutoFit/>
          </a:bodyPr>
          <a:lstStyle/>
          <a:p>
            <a:pPr marL="514350" indent="-514350">
              <a:buFont typeface="+mj-lt"/>
              <a:buAutoNum type="arabicPeriod"/>
            </a:pPr>
            <a:r>
              <a:rPr lang="en-US" sz="3200">
                <a:latin typeface="Lora" pitchFamily="2" charset="0"/>
              </a:rPr>
              <a:t>Where would you go on your campus to learn about what employers work with your institution?</a:t>
            </a:r>
          </a:p>
          <a:p>
            <a:pPr marL="514350" indent="-514350">
              <a:spcBef>
                <a:spcPts val="1800"/>
              </a:spcBef>
              <a:buFont typeface="+mj-lt"/>
              <a:buAutoNum type="arabicPeriod"/>
            </a:pPr>
            <a:r>
              <a:rPr lang="en-US" sz="3200">
                <a:latin typeface="Lora" pitchFamily="2" charset="0"/>
              </a:rPr>
              <a:t>Does your institution centralize data about employers and measure how they participate?</a:t>
            </a:r>
          </a:p>
          <a:p>
            <a:pPr marL="514350" indent="-514350">
              <a:spcBef>
                <a:spcPts val="1800"/>
              </a:spcBef>
              <a:buFont typeface="+mj-lt"/>
              <a:buAutoNum type="arabicPeriod"/>
            </a:pPr>
            <a:r>
              <a:rPr lang="en-US" sz="3200">
                <a:latin typeface="Lora" pitchFamily="2" charset="0"/>
              </a:rPr>
              <a:t>Do you know how your institution matches students and employers as part of their educational experience?</a:t>
            </a:r>
          </a:p>
        </p:txBody>
      </p:sp>
    </p:spTree>
    <p:extLst>
      <p:ext uri="{BB962C8B-B14F-4D97-AF65-F5344CB8AC3E}">
        <p14:creationId xmlns:p14="http://schemas.microsoft.com/office/powerpoint/2010/main" val="398198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d26a5b0ee4_2_84"/>
          <p:cNvSpPr txBox="1">
            <a:spLocks noGrp="1"/>
          </p:cNvSpPr>
          <p:nvPr>
            <p:ph type="title"/>
          </p:nvPr>
        </p:nvSpPr>
        <p:spPr>
          <a:xfrm>
            <a:off x="406400" y="24026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WBL for All – What Does it Mean</a:t>
            </a:r>
            <a:endParaRPr/>
          </a:p>
        </p:txBody>
      </p:sp>
      <p:sp>
        <p:nvSpPr>
          <p:cNvPr id="159" name="Google Shape;159;g1d26a5b0ee4_2_84"/>
          <p:cNvSpPr txBox="1"/>
          <p:nvPr/>
        </p:nvSpPr>
        <p:spPr>
          <a:xfrm>
            <a:off x="838200" y="3446874"/>
            <a:ext cx="30717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0" i="0" u="none" strike="noStrike" cap="none">
                <a:solidFill>
                  <a:srgbClr val="000000"/>
                </a:solidFill>
                <a:latin typeface="Lora"/>
                <a:ea typeface="Lora"/>
                <a:cs typeface="Lora"/>
                <a:sym typeface="Lora"/>
              </a:rPr>
              <a:t>We need to think strategically about the relationship between education and work</a:t>
            </a:r>
            <a:endParaRPr sz="2400" b="0" i="0" u="none" strike="noStrike" cap="none">
              <a:solidFill>
                <a:srgbClr val="000000"/>
              </a:solidFill>
              <a:latin typeface="Lora"/>
              <a:ea typeface="Lora"/>
              <a:cs typeface="Lora"/>
              <a:sym typeface="Lora"/>
            </a:endParaRPr>
          </a:p>
        </p:txBody>
      </p:sp>
      <p:sp>
        <p:nvSpPr>
          <p:cNvPr id="160" name="Google Shape;160;g1d26a5b0ee4_2_84"/>
          <p:cNvSpPr txBox="1"/>
          <p:nvPr/>
        </p:nvSpPr>
        <p:spPr>
          <a:xfrm>
            <a:off x="4560150" y="3446874"/>
            <a:ext cx="30717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a:latin typeface="Lora"/>
                <a:ea typeface="Lora"/>
                <a:cs typeface="Lora"/>
                <a:sym typeface="Lora"/>
              </a:rPr>
              <a:t>Realize that education is a dual customer system serving learners and employers</a:t>
            </a:r>
            <a:endParaRPr sz="2400" b="0" i="0" u="none" strike="noStrike" cap="none">
              <a:solidFill>
                <a:srgbClr val="000000"/>
              </a:solidFill>
              <a:latin typeface="Lora"/>
              <a:ea typeface="Lora"/>
              <a:cs typeface="Lora"/>
              <a:sym typeface="Lora"/>
            </a:endParaRPr>
          </a:p>
        </p:txBody>
      </p:sp>
      <p:sp>
        <p:nvSpPr>
          <p:cNvPr id="161" name="Google Shape;161;g1d26a5b0ee4_2_84"/>
          <p:cNvSpPr txBox="1"/>
          <p:nvPr/>
        </p:nvSpPr>
        <p:spPr>
          <a:xfrm>
            <a:off x="8282100" y="3464724"/>
            <a:ext cx="3071700" cy="5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b="0" i="0" u="none" strike="noStrike" cap="none">
                <a:solidFill>
                  <a:srgbClr val="000000"/>
                </a:solidFill>
                <a:latin typeface="Lora"/>
                <a:ea typeface="Lora"/>
                <a:cs typeface="Lora"/>
                <a:sym typeface="Lora"/>
              </a:rPr>
              <a:t>Systems, staffing, and partnerships that institutionalize WBL as a feature not an option</a:t>
            </a:r>
            <a:endParaRPr sz="2400" b="0" i="0" u="none" strike="noStrike" cap="none">
              <a:solidFill>
                <a:srgbClr val="000000"/>
              </a:solidFill>
              <a:latin typeface="Lora"/>
              <a:ea typeface="Lora"/>
              <a:cs typeface="Lora"/>
              <a:sym typeface="Lora"/>
            </a:endParaRPr>
          </a:p>
        </p:txBody>
      </p:sp>
      <p:sp>
        <p:nvSpPr>
          <p:cNvPr id="162" name="Google Shape;162;g1d26a5b0ee4_2_84"/>
          <p:cNvSpPr/>
          <p:nvPr/>
        </p:nvSpPr>
        <p:spPr>
          <a:xfrm>
            <a:off x="1612900" y="2005423"/>
            <a:ext cx="1314800" cy="1229525"/>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Lora"/>
                <a:ea typeface="Lora"/>
                <a:cs typeface="Lora"/>
                <a:sym typeface="Lora"/>
              </a:rPr>
              <a:t>1</a:t>
            </a:r>
            <a:endParaRPr sz="4800" b="0" i="0" u="none" strike="noStrike" cap="none">
              <a:solidFill>
                <a:srgbClr val="FFFFFF"/>
              </a:solidFill>
              <a:latin typeface="Lora"/>
              <a:ea typeface="Lora"/>
              <a:cs typeface="Lora"/>
              <a:sym typeface="Lora"/>
            </a:endParaRPr>
          </a:p>
        </p:txBody>
      </p:sp>
      <p:sp>
        <p:nvSpPr>
          <p:cNvPr id="163" name="Google Shape;163;g1d26a5b0ee4_2_84"/>
          <p:cNvSpPr/>
          <p:nvPr/>
        </p:nvSpPr>
        <p:spPr>
          <a:xfrm>
            <a:off x="5334850" y="2005423"/>
            <a:ext cx="1314800" cy="1211676"/>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Lora"/>
                <a:ea typeface="Lora"/>
                <a:cs typeface="Lora"/>
                <a:sym typeface="Lora"/>
              </a:rPr>
              <a:t>2</a:t>
            </a:r>
            <a:endParaRPr sz="4800" b="0" i="0" u="none" strike="noStrike" cap="none">
              <a:solidFill>
                <a:srgbClr val="FFFFFF"/>
              </a:solidFill>
              <a:latin typeface="Lora"/>
              <a:ea typeface="Lora"/>
              <a:cs typeface="Lora"/>
              <a:sym typeface="Lora"/>
            </a:endParaRPr>
          </a:p>
        </p:txBody>
      </p:sp>
      <p:sp>
        <p:nvSpPr>
          <p:cNvPr id="164" name="Google Shape;164;g1d26a5b0ee4_2_84"/>
          <p:cNvSpPr/>
          <p:nvPr/>
        </p:nvSpPr>
        <p:spPr>
          <a:xfrm>
            <a:off x="9056800" y="2023273"/>
            <a:ext cx="1314800" cy="1211676"/>
          </a:xfrm>
          <a:prstGeom prst="ellipse">
            <a:avLst/>
          </a:prstGeom>
          <a:solidFill>
            <a:schemeClr val="lt2"/>
          </a:solidFill>
          <a:ln>
            <a:noFill/>
          </a:ln>
          <a:effectLst>
            <a:glow rad="228600">
              <a:schemeClr val="accent4">
                <a:satMod val="175000"/>
                <a:alpha val="40000"/>
              </a:schemeClr>
            </a:glo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a:solidFill>
                  <a:srgbClr val="FFFFFF"/>
                </a:solidFill>
                <a:latin typeface="Lora"/>
                <a:ea typeface="Lora"/>
                <a:cs typeface="Lora"/>
                <a:sym typeface="Lora"/>
              </a:rPr>
              <a:t>3</a:t>
            </a:r>
            <a:endParaRPr sz="4800" b="0" i="0" u="none" strike="noStrike" cap="none">
              <a:solidFill>
                <a:srgbClr val="FFFFFF"/>
              </a:solidFill>
              <a:latin typeface="Lora"/>
              <a:ea typeface="Lora"/>
              <a:cs typeface="Lora"/>
              <a:sym typeface="Lora"/>
            </a:endParaRPr>
          </a:p>
        </p:txBody>
      </p:sp>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FC561CA-95F7-15A1-E579-3071AB0CF222}"/>
              </a:ext>
            </a:extLst>
          </p:cNvPr>
          <p:cNvSpPr txBox="1"/>
          <p:nvPr/>
        </p:nvSpPr>
        <p:spPr>
          <a:xfrm>
            <a:off x="1398792" y="1468573"/>
            <a:ext cx="1871004" cy="430887"/>
          </a:xfrm>
          <a:prstGeom prst="rect">
            <a:avLst/>
          </a:prstGeom>
          <a:noFill/>
        </p:spPr>
        <p:txBody>
          <a:bodyPr wrap="square" rtlCol="0">
            <a:spAutoFit/>
          </a:bodyPr>
          <a:lstStyle/>
          <a:p>
            <a:pPr algn="ctr"/>
            <a:r>
              <a:rPr lang="en-US" sz="2200" b="1"/>
              <a:t>Information</a:t>
            </a:r>
          </a:p>
        </p:txBody>
      </p:sp>
      <p:sp>
        <p:nvSpPr>
          <p:cNvPr id="4" name="TextBox 3">
            <a:extLst>
              <a:ext uri="{FF2B5EF4-FFF2-40B4-BE49-F238E27FC236}">
                <a16:creationId xmlns:a16="http://schemas.microsoft.com/office/drawing/2014/main" id="{6E120E7D-FAB5-4CAB-7075-64D55A84A1C9}"/>
              </a:ext>
            </a:extLst>
          </p:cNvPr>
          <p:cNvSpPr txBox="1"/>
          <p:nvPr/>
        </p:nvSpPr>
        <p:spPr>
          <a:xfrm>
            <a:off x="5056748" y="1504015"/>
            <a:ext cx="1871004" cy="430887"/>
          </a:xfrm>
          <a:prstGeom prst="rect">
            <a:avLst/>
          </a:prstGeom>
          <a:noFill/>
        </p:spPr>
        <p:txBody>
          <a:bodyPr wrap="square" rtlCol="0">
            <a:spAutoFit/>
          </a:bodyPr>
          <a:lstStyle/>
          <a:p>
            <a:pPr algn="ctr"/>
            <a:r>
              <a:rPr lang="en-US" sz="2200" b="1"/>
              <a:t>Customers</a:t>
            </a:r>
          </a:p>
        </p:txBody>
      </p:sp>
      <p:sp>
        <p:nvSpPr>
          <p:cNvPr id="5" name="TextBox 4">
            <a:extLst>
              <a:ext uri="{FF2B5EF4-FFF2-40B4-BE49-F238E27FC236}">
                <a16:creationId xmlns:a16="http://schemas.microsoft.com/office/drawing/2014/main" id="{FC11A670-F9AF-98DF-A82D-1B9D36FCB1C1}"/>
              </a:ext>
            </a:extLst>
          </p:cNvPr>
          <p:cNvSpPr txBox="1"/>
          <p:nvPr/>
        </p:nvSpPr>
        <p:spPr>
          <a:xfrm>
            <a:off x="8778698" y="1504014"/>
            <a:ext cx="1871004" cy="430887"/>
          </a:xfrm>
          <a:prstGeom prst="rect">
            <a:avLst/>
          </a:prstGeom>
          <a:noFill/>
        </p:spPr>
        <p:txBody>
          <a:bodyPr wrap="square" rtlCol="0">
            <a:spAutoFit/>
          </a:bodyPr>
          <a:lstStyle/>
          <a:p>
            <a:pPr algn="ctr"/>
            <a:r>
              <a:rPr lang="en-US" sz="2200" b="1"/>
              <a:t>Institutions</a:t>
            </a:r>
          </a:p>
        </p:txBody>
      </p:sp>
    </p:spTree>
    <p:extLst>
      <p:ext uri="{BB962C8B-B14F-4D97-AF65-F5344CB8AC3E}">
        <p14:creationId xmlns:p14="http://schemas.microsoft.com/office/powerpoint/2010/main" val="519820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0;p6">
            <a:extLst>
              <a:ext uri="{FF2B5EF4-FFF2-40B4-BE49-F238E27FC236}">
                <a16:creationId xmlns:a16="http://schemas.microsoft.com/office/drawing/2014/main" id="{ACD292CF-D07E-9639-41DE-F75170C7CFA6}"/>
              </a:ext>
            </a:extLst>
          </p:cNvPr>
          <p:cNvSpPr txBox="1">
            <a:spLocks noGrp="1"/>
          </p:cNvSpPr>
          <p:nvPr>
            <p:ph type="title"/>
          </p:nvPr>
        </p:nvSpPr>
        <p:spPr>
          <a:xfrm>
            <a:off x="265621" y="185634"/>
            <a:ext cx="11061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We have met the enemy and it is us</a:t>
            </a:r>
            <a:endParaRPr/>
          </a:p>
        </p:txBody>
      </p:sp>
      <p:sp>
        <p:nvSpPr>
          <p:cNvPr id="11" name="Google Shape;191;p6">
            <a:extLst>
              <a:ext uri="{FF2B5EF4-FFF2-40B4-BE49-F238E27FC236}">
                <a16:creationId xmlns:a16="http://schemas.microsoft.com/office/drawing/2014/main" id="{93A8BCB8-3683-9E7A-86D0-FB991BA5CA9B}"/>
              </a:ext>
            </a:extLst>
          </p:cNvPr>
          <p:cNvSpPr txBox="1">
            <a:spLocks/>
          </p:cNvSpPr>
          <p:nvPr/>
        </p:nvSpPr>
        <p:spPr>
          <a:xfrm>
            <a:off x="689450" y="2837034"/>
            <a:ext cx="11387767" cy="169577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1100"/>
              </a:spcBef>
              <a:spcAft>
                <a:spcPts val="0"/>
              </a:spcAft>
              <a:buClr>
                <a:schemeClr val="dk2"/>
              </a:buClr>
              <a:buSzPts val="2400"/>
              <a:buFont typeface="Lora"/>
              <a:buChar char="•"/>
              <a:defRPr sz="2400" b="0" i="0" u="none" strike="noStrike" cap="none">
                <a:solidFill>
                  <a:schemeClr val="lt1"/>
                </a:solidFill>
                <a:latin typeface="Lora"/>
                <a:ea typeface="Lora"/>
                <a:cs typeface="Lora"/>
                <a:sym typeface="Lora"/>
              </a:defRPr>
            </a:lvl1pPr>
            <a:lvl2pPr marL="914400" marR="0" lvl="1" indent="-355600" algn="l" rtl="0">
              <a:lnSpc>
                <a:spcPct val="100000"/>
              </a:lnSpc>
              <a:spcBef>
                <a:spcPts val="500"/>
              </a:spcBef>
              <a:spcAft>
                <a:spcPts val="0"/>
              </a:spcAft>
              <a:buClr>
                <a:schemeClr val="dk2"/>
              </a:buClr>
              <a:buSzPts val="2000"/>
              <a:buFont typeface="Lora"/>
              <a:buChar char="•"/>
              <a:defRPr sz="2000" b="0" i="0" u="none" strike="noStrike" cap="none">
                <a:solidFill>
                  <a:schemeClr val="lt1"/>
                </a:solidFill>
                <a:latin typeface="Lora"/>
                <a:ea typeface="Lora"/>
                <a:cs typeface="Lora"/>
                <a:sym typeface="Lora"/>
              </a:defRPr>
            </a:lvl2pPr>
            <a:lvl3pPr marL="1371600" marR="0" lvl="2" indent="-349250" algn="l" rtl="0">
              <a:lnSpc>
                <a:spcPct val="100000"/>
              </a:lnSpc>
              <a:spcBef>
                <a:spcPts val="500"/>
              </a:spcBef>
              <a:spcAft>
                <a:spcPts val="0"/>
              </a:spcAft>
              <a:buClr>
                <a:schemeClr val="dk2"/>
              </a:buClr>
              <a:buSzPts val="1900"/>
              <a:buFont typeface="Lora"/>
              <a:buChar char="•"/>
              <a:defRPr sz="1900" b="0" i="0" u="none" strike="noStrike" cap="none">
                <a:solidFill>
                  <a:schemeClr val="lt1"/>
                </a:solidFill>
                <a:latin typeface="Lora"/>
                <a:ea typeface="Lora"/>
                <a:cs typeface="Lora"/>
                <a:sym typeface="Lora"/>
              </a:defRPr>
            </a:lvl3pPr>
            <a:lvl4pPr marL="1828800" marR="0" lvl="3" indent="-330200" algn="l" rtl="0">
              <a:lnSpc>
                <a:spcPct val="100000"/>
              </a:lnSpc>
              <a:spcBef>
                <a:spcPts val="500"/>
              </a:spcBef>
              <a:spcAft>
                <a:spcPts val="0"/>
              </a:spcAft>
              <a:buClr>
                <a:schemeClr val="dk2"/>
              </a:buClr>
              <a:buSzPts val="1600"/>
              <a:buFont typeface="Lora"/>
              <a:buChar char="•"/>
              <a:defRPr sz="1600" b="0" i="0" u="none" strike="noStrike" cap="none">
                <a:solidFill>
                  <a:schemeClr val="lt1"/>
                </a:solidFill>
                <a:latin typeface="Lora"/>
                <a:ea typeface="Lora"/>
                <a:cs typeface="Lora"/>
                <a:sym typeface="Lora"/>
              </a:defRPr>
            </a:lvl4pPr>
            <a:lvl5pPr marL="2286000" marR="0" lvl="4" indent="-330200" algn="l" rtl="0">
              <a:lnSpc>
                <a:spcPct val="100000"/>
              </a:lnSpc>
              <a:spcBef>
                <a:spcPts val="500"/>
              </a:spcBef>
              <a:spcAft>
                <a:spcPts val="0"/>
              </a:spcAft>
              <a:buClr>
                <a:schemeClr val="dk2"/>
              </a:buClr>
              <a:buSzPts val="1600"/>
              <a:buFont typeface="Lora"/>
              <a:buChar char="•"/>
              <a:defRPr sz="1600" b="0" i="0" u="none" strike="noStrike" cap="none">
                <a:solidFill>
                  <a:schemeClr val="lt1"/>
                </a:solidFill>
                <a:latin typeface="Lora"/>
                <a:ea typeface="Lora"/>
                <a:cs typeface="Lora"/>
                <a:sym typeface="Lora"/>
              </a:defRPr>
            </a:lvl5pPr>
            <a:lvl6pPr marL="2743200" marR="0" lvl="5"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6pPr>
            <a:lvl7pPr marL="3200400" marR="0" lvl="6"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7pPr>
            <a:lvl8pPr marL="3657600" marR="0" lvl="7"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8pPr>
            <a:lvl9pPr marL="4114800" marR="0" lvl="8"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9pPr>
          </a:lstStyle>
          <a:p>
            <a:pPr marL="76200" indent="0">
              <a:spcBef>
                <a:spcPts val="0"/>
              </a:spcBef>
              <a:buFont typeface="Lora"/>
              <a:buNone/>
            </a:pPr>
            <a:r>
              <a:rPr lang="en-US" sz="2800" b="1">
                <a:solidFill>
                  <a:schemeClr val="bg2">
                    <a:lumMod val="75000"/>
                  </a:schemeClr>
                </a:solidFill>
                <a:latin typeface="Raleway Black" pitchFamily="2" charset="0"/>
              </a:rPr>
              <a:t>Structural</a:t>
            </a:r>
            <a:r>
              <a:rPr lang="en-US" b="1">
                <a:solidFill>
                  <a:schemeClr val="bg2">
                    <a:lumMod val="75000"/>
                  </a:schemeClr>
                </a:solidFill>
                <a:latin typeface="Raleway Black" pitchFamily="2" charset="0"/>
              </a:rPr>
              <a:t>:</a:t>
            </a:r>
          </a:p>
          <a:p>
            <a:pPr marL="571500">
              <a:spcBef>
                <a:spcPts val="0"/>
              </a:spcBef>
            </a:pPr>
            <a:r>
              <a:rPr lang="en-US">
                <a:solidFill>
                  <a:srgbClr val="000000"/>
                </a:solidFill>
              </a:rPr>
              <a:t>Unify processes for employer engagement/reduce silos</a:t>
            </a:r>
            <a:endParaRPr lang="en-US"/>
          </a:p>
          <a:p>
            <a:pPr marL="571500">
              <a:spcBef>
                <a:spcPts val="0"/>
              </a:spcBef>
            </a:pPr>
            <a:r>
              <a:rPr lang="en-US"/>
              <a:t>Dedicated staffing to support and maintain employer relationships </a:t>
            </a:r>
          </a:p>
          <a:p>
            <a:pPr marL="571500">
              <a:spcBef>
                <a:spcPts val="0"/>
              </a:spcBef>
            </a:pPr>
            <a:r>
              <a:rPr lang="en-US">
                <a:solidFill>
                  <a:srgbClr val="000000"/>
                </a:solidFill>
              </a:rPr>
              <a:t>Centralized marketing and data systems dedicated to this work</a:t>
            </a:r>
            <a:endParaRPr lang="en-US"/>
          </a:p>
        </p:txBody>
      </p:sp>
      <p:sp>
        <p:nvSpPr>
          <p:cNvPr id="4" name="TextBox 3">
            <a:extLst>
              <a:ext uri="{FF2B5EF4-FFF2-40B4-BE49-F238E27FC236}">
                <a16:creationId xmlns:a16="http://schemas.microsoft.com/office/drawing/2014/main" id="{ED9C3B84-A396-9160-7475-344F6FE3AA43}"/>
              </a:ext>
            </a:extLst>
          </p:cNvPr>
          <p:cNvSpPr txBox="1"/>
          <p:nvPr/>
        </p:nvSpPr>
        <p:spPr>
          <a:xfrm>
            <a:off x="689450" y="1511334"/>
            <a:ext cx="10637771" cy="1231106"/>
          </a:xfrm>
          <a:prstGeom prst="rect">
            <a:avLst/>
          </a:prstGeom>
          <a:noFill/>
        </p:spPr>
        <p:txBody>
          <a:bodyPr wrap="square">
            <a:spAutoFit/>
          </a:bodyPr>
          <a:lstStyle/>
          <a:p>
            <a:pPr marL="76200" lvl="0" indent="0" algn="l" rtl="0">
              <a:lnSpc>
                <a:spcPct val="100000"/>
              </a:lnSpc>
              <a:spcBef>
                <a:spcPts val="0"/>
              </a:spcBef>
              <a:spcAft>
                <a:spcPts val="0"/>
              </a:spcAft>
              <a:buSzPts val="2400"/>
              <a:buNone/>
            </a:pPr>
            <a:r>
              <a:rPr lang="en-US" sz="2600" b="1" i="0" u="none" strike="noStrike">
                <a:solidFill>
                  <a:schemeClr val="bg2">
                    <a:lumMod val="75000"/>
                  </a:schemeClr>
                </a:solidFill>
                <a:latin typeface="Raleway Black" pitchFamily="2" charset="0"/>
              </a:rPr>
              <a:t>Leadership</a:t>
            </a:r>
            <a:endParaRPr lang="en-US" sz="2600" b="1">
              <a:solidFill>
                <a:schemeClr val="bg2">
                  <a:lumMod val="75000"/>
                </a:schemeClr>
              </a:solidFill>
              <a:latin typeface="Raleway Black" pitchFamily="2" charset="0"/>
            </a:endParaRPr>
          </a:p>
          <a:p>
            <a:pPr marL="571500" lvl="0" indent="-381000" algn="l" rtl="0">
              <a:lnSpc>
                <a:spcPct val="100000"/>
              </a:lnSpc>
              <a:spcAft>
                <a:spcPts val="0"/>
              </a:spcAft>
              <a:buClr>
                <a:srgbClr val="0070C0"/>
              </a:buClr>
              <a:buSzPct val="125000"/>
              <a:buChar char="•"/>
            </a:pPr>
            <a:r>
              <a:rPr lang="en-US" sz="2400">
                <a:solidFill>
                  <a:srgbClr val="000000"/>
                </a:solidFill>
                <a:latin typeface="Lora" pitchFamily="2" charset="0"/>
              </a:rPr>
              <a:t>WBL and Employer Partnerships must be an institutional priority</a:t>
            </a:r>
            <a:endParaRPr lang="en-US" sz="2400">
              <a:latin typeface="Lora" pitchFamily="2" charset="0"/>
            </a:endParaRPr>
          </a:p>
          <a:p>
            <a:pPr marL="571500" lvl="0" indent="-381000" algn="l" rtl="0">
              <a:lnSpc>
                <a:spcPct val="100000"/>
              </a:lnSpc>
              <a:spcAft>
                <a:spcPts val="0"/>
              </a:spcAft>
              <a:buClr>
                <a:srgbClr val="0070C0"/>
              </a:buClr>
              <a:buSzPct val="125000"/>
              <a:buChar char="•"/>
            </a:pPr>
            <a:r>
              <a:rPr lang="en-US" sz="2400">
                <a:solidFill>
                  <a:srgbClr val="000000"/>
                </a:solidFill>
                <a:latin typeface="Lora" pitchFamily="2" charset="0"/>
              </a:rPr>
              <a:t>Establish institutional and program level Outcomes</a:t>
            </a:r>
            <a:endParaRPr lang="en-US" sz="2400">
              <a:latin typeface="Lora" pitchFamily="2" charset="0"/>
            </a:endParaRPr>
          </a:p>
        </p:txBody>
      </p:sp>
      <p:sp>
        <p:nvSpPr>
          <p:cNvPr id="5" name="Google Shape;191;p6">
            <a:extLst>
              <a:ext uri="{FF2B5EF4-FFF2-40B4-BE49-F238E27FC236}">
                <a16:creationId xmlns:a16="http://schemas.microsoft.com/office/drawing/2014/main" id="{4B5FFDD5-F698-6A94-5486-988FB90C0033}"/>
              </a:ext>
            </a:extLst>
          </p:cNvPr>
          <p:cNvSpPr txBox="1">
            <a:spLocks noGrp="1" noRot="1" noMove="1" noResize="1" noEditPoints="1" noAdjustHandles="1" noChangeArrowheads="1" noChangeShapeType="1"/>
          </p:cNvSpPr>
          <p:nvPr/>
        </p:nvSpPr>
        <p:spPr>
          <a:xfrm>
            <a:off x="689450" y="4428274"/>
            <a:ext cx="11387767" cy="169577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1100"/>
              </a:spcBef>
              <a:spcAft>
                <a:spcPts val="0"/>
              </a:spcAft>
              <a:buClr>
                <a:schemeClr val="dk2"/>
              </a:buClr>
              <a:buSzPts val="2400"/>
              <a:buFont typeface="Lora"/>
              <a:buChar char="•"/>
              <a:defRPr sz="2400" b="0" i="0" u="none" strike="noStrike" cap="none">
                <a:solidFill>
                  <a:schemeClr val="lt1"/>
                </a:solidFill>
                <a:latin typeface="Lora"/>
                <a:ea typeface="Lora"/>
                <a:cs typeface="Lora"/>
                <a:sym typeface="Lora"/>
              </a:defRPr>
            </a:lvl1pPr>
            <a:lvl2pPr marL="914400" marR="0" lvl="1" indent="-355600" algn="l" rtl="0">
              <a:lnSpc>
                <a:spcPct val="100000"/>
              </a:lnSpc>
              <a:spcBef>
                <a:spcPts val="500"/>
              </a:spcBef>
              <a:spcAft>
                <a:spcPts val="0"/>
              </a:spcAft>
              <a:buClr>
                <a:schemeClr val="dk2"/>
              </a:buClr>
              <a:buSzPts val="2000"/>
              <a:buFont typeface="Lora"/>
              <a:buChar char="•"/>
              <a:defRPr sz="2000" b="0" i="0" u="none" strike="noStrike" cap="none">
                <a:solidFill>
                  <a:schemeClr val="lt1"/>
                </a:solidFill>
                <a:latin typeface="Lora"/>
                <a:ea typeface="Lora"/>
                <a:cs typeface="Lora"/>
                <a:sym typeface="Lora"/>
              </a:defRPr>
            </a:lvl2pPr>
            <a:lvl3pPr marL="1371600" marR="0" lvl="2" indent="-349250" algn="l" rtl="0">
              <a:lnSpc>
                <a:spcPct val="100000"/>
              </a:lnSpc>
              <a:spcBef>
                <a:spcPts val="500"/>
              </a:spcBef>
              <a:spcAft>
                <a:spcPts val="0"/>
              </a:spcAft>
              <a:buClr>
                <a:schemeClr val="dk2"/>
              </a:buClr>
              <a:buSzPts val="1900"/>
              <a:buFont typeface="Lora"/>
              <a:buChar char="•"/>
              <a:defRPr sz="1900" b="0" i="0" u="none" strike="noStrike" cap="none">
                <a:solidFill>
                  <a:schemeClr val="lt1"/>
                </a:solidFill>
                <a:latin typeface="Lora"/>
                <a:ea typeface="Lora"/>
                <a:cs typeface="Lora"/>
                <a:sym typeface="Lora"/>
              </a:defRPr>
            </a:lvl3pPr>
            <a:lvl4pPr marL="1828800" marR="0" lvl="3" indent="-330200" algn="l" rtl="0">
              <a:lnSpc>
                <a:spcPct val="100000"/>
              </a:lnSpc>
              <a:spcBef>
                <a:spcPts val="500"/>
              </a:spcBef>
              <a:spcAft>
                <a:spcPts val="0"/>
              </a:spcAft>
              <a:buClr>
                <a:schemeClr val="dk2"/>
              </a:buClr>
              <a:buSzPts val="1600"/>
              <a:buFont typeface="Lora"/>
              <a:buChar char="•"/>
              <a:defRPr sz="1600" b="0" i="0" u="none" strike="noStrike" cap="none">
                <a:solidFill>
                  <a:schemeClr val="lt1"/>
                </a:solidFill>
                <a:latin typeface="Lora"/>
                <a:ea typeface="Lora"/>
                <a:cs typeface="Lora"/>
                <a:sym typeface="Lora"/>
              </a:defRPr>
            </a:lvl4pPr>
            <a:lvl5pPr marL="2286000" marR="0" lvl="4" indent="-330200" algn="l" rtl="0">
              <a:lnSpc>
                <a:spcPct val="100000"/>
              </a:lnSpc>
              <a:spcBef>
                <a:spcPts val="500"/>
              </a:spcBef>
              <a:spcAft>
                <a:spcPts val="0"/>
              </a:spcAft>
              <a:buClr>
                <a:schemeClr val="dk2"/>
              </a:buClr>
              <a:buSzPts val="1600"/>
              <a:buFont typeface="Lora"/>
              <a:buChar char="•"/>
              <a:defRPr sz="1600" b="0" i="0" u="none" strike="noStrike" cap="none">
                <a:solidFill>
                  <a:schemeClr val="lt1"/>
                </a:solidFill>
                <a:latin typeface="Lora"/>
                <a:ea typeface="Lora"/>
                <a:cs typeface="Lora"/>
                <a:sym typeface="Lora"/>
              </a:defRPr>
            </a:lvl5pPr>
            <a:lvl6pPr marL="2743200" marR="0" lvl="5"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6pPr>
            <a:lvl7pPr marL="3200400" marR="0" lvl="6"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7pPr>
            <a:lvl8pPr marL="3657600" marR="0" lvl="7"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8pPr>
            <a:lvl9pPr marL="4114800" marR="0" lvl="8" indent="-349250" algn="l" rtl="0">
              <a:lnSpc>
                <a:spcPct val="100000"/>
              </a:lnSpc>
              <a:spcBef>
                <a:spcPts val="500"/>
              </a:spcBef>
              <a:spcAft>
                <a:spcPts val="0"/>
              </a:spcAft>
              <a:buClr>
                <a:schemeClr val="lt1"/>
              </a:buClr>
              <a:buSzPts val="1900"/>
              <a:buFont typeface="Lora"/>
              <a:buChar char="•"/>
              <a:defRPr sz="1900" b="0" i="0" u="none" strike="noStrike" cap="none">
                <a:solidFill>
                  <a:schemeClr val="lt1"/>
                </a:solidFill>
                <a:latin typeface="Lora"/>
                <a:ea typeface="Lora"/>
                <a:cs typeface="Lora"/>
                <a:sym typeface="Lora"/>
              </a:defRPr>
            </a:lvl9pPr>
          </a:lstStyle>
          <a:p>
            <a:pPr marL="76200" indent="0">
              <a:spcBef>
                <a:spcPts val="0"/>
              </a:spcBef>
              <a:buFont typeface="Lora"/>
              <a:buNone/>
            </a:pPr>
            <a:r>
              <a:rPr lang="en-US" sz="2800" b="1">
                <a:solidFill>
                  <a:schemeClr val="bg2">
                    <a:lumMod val="75000"/>
                  </a:schemeClr>
                </a:solidFill>
                <a:latin typeface="Raleway Black" pitchFamily="2" charset="0"/>
              </a:rPr>
              <a:t>Relationships</a:t>
            </a:r>
            <a:r>
              <a:rPr lang="en-US" b="1">
                <a:solidFill>
                  <a:schemeClr val="bg2">
                    <a:lumMod val="75000"/>
                  </a:schemeClr>
                </a:solidFill>
                <a:latin typeface="Raleway Black" pitchFamily="2" charset="0"/>
              </a:rPr>
              <a:t>:</a:t>
            </a:r>
          </a:p>
          <a:p>
            <a:pPr marL="571500">
              <a:spcBef>
                <a:spcPts val="0"/>
              </a:spcBef>
            </a:pPr>
            <a:r>
              <a:rPr lang="en-US">
                <a:solidFill>
                  <a:srgbClr val="000000"/>
                </a:solidFill>
              </a:rPr>
              <a:t>Leverage capacity of workforce boards, industry associations, CBO’s</a:t>
            </a:r>
            <a:endParaRPr lang="en-US"/>
          </a:p>
          <a:p>
            <a:pPr marL="571500">
              <a:spcBef>
                <a:spcPts val="0"/>
              </a:spcBef>
            </a:pPr>
            <a:r>
              <a:rPr lang="en-US"/>
              <a:t>Cultivate industry champions to be the face of the work</a:t>
            </a:r>
          </a:p>
        </p:txBody>
      </p:sp>
    </p:spTree>
    <p:extLst>
      <p:ext uri="{BB962C8B-B14F-4D97-AF65-F5344CB8AC3E}">
        <p14:creationId xmlns:p14="http://schemas.microsoft.com/office/powerpoint/2010/main" val="3762049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0;p6">
            <a:extLst>
              <a:ext uri="{FF2B5EF4-FFF2-40B4-BE49-F238E27FC236}">
                <a16:creationId xmlns:a16="http://schemas.microsoft.com/office/drawing/2014/main" id="{ACD292CF-D07E-9639-41DE-F75170C7CFA6}"/>
              </a:ext>
            </a:extLst>
          </p:cNvPr>
          <p:cNvSpPr txBox="1">
            <a:spLocks noGrp="1"/>
          </p:cNvSpPr>
          <p:nvPr>
            <p:ph type="title"/>
          </p:nvPr>
        </p:nvSpPr>
        <p:spPr>
          <a:xfrm>
            <a:off x="265621" y="185634"/>
            <a:ext cx="11061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Organizing Effectively</a:t>
            </a:r>
            <a:endParaRPr/>
          </a:p>
        </p:txBody>
      </p:sp>
      <p:sp>
        <p:nvSpPr>
          <p:cNvPr id="6" name="TextBox 5">
            <a:extLst>
              <a:ext uri="{FF2B5EF4-FFF2-40B4-BE49-F238E27FC236}">
                <a16:creationId xmlns:a16="http://schemas.microsoft.com/office/drawing/2014/main" id="{06954A30-BA9E-0B25-E492-86A50FF57329}"/>
              </a:ext>
            </a:extLst>
          </p:cNvPr>
          <p:cNvSpPr txBox="1"/>
          <p:nvPr/>
        </p:nvSpPr>
        <p:spPr>
          <a:xfrm>
            <a:off x="383186" y="1511335"/>
            <a:ext cx="10667991" cy="4585871"/>
          </a:xfrm>
          <a:prstGeom prst="rect">
            <a:avLst/>
          </a:prstGeom>
          <a:noFill/>
        </p:spPr>
        <p:txBody>
          <a:bodyPr wrap="square" lIns="91440" tIns="45720" rIns="91440" bIns="45720" anchor="t">
            <a:spAutoFit/>
          </a:bodyPr>
          <a:lstStyle/>
          <a:p>
            <a:pPr marL="571500" lvl="0" indent="-327025" algn="l" rtl="0">
              <a:lnSpc>
                <a:spcPct val="100000"/>
              </a:lnSpc>
              <a:spcBef>
                <a:spcPts val="1000"/>
              </a:spcBef>
              <a:spcAft>
                <a:spcPts val="0"/>
              </a:spcAft>
              <a:buClr>
                <a:srgbClr val="BAC3CF"/>
              </a:buClr>
              <a:buSzPts val="2400"/>
              <a:buChar char="•"/>
            </a:pPr>
            <a:r>
              <a:rPr lang="en-US" sz="2200" b="1" i="0" u="none" strike="noStrike">
                <a:solidFill>
                  <a:schemeClr val="bg1"/>
                </a:solidFill>
                <a:latin typeface="Lora"/>
                <a:sym typeface="Arial"/>
              </a:rPr>
              <a:t>Effective Planning: </a:t>
            </a:r>
            <a:r>
              <a:rPr lang="en-US" sz="2200" i="0" u="none" strike="noStrike">
                <a:solidFill>
                  <a:schemeClr val="bg1"/>
                </a:solidFill>
                <a:latin typeface="Lora"/>
                <a:sym typeface="Arial"/>
              </a:rPr>
              <a:t>Bring faculty, staff, and leadershi</a:t>
            </a:r>
            <a:r>
              <a:rPr lang="en-US" sz="2200">
                <a:solidFill>
                  <a:schemeClr val="bg1"/>
                </a:solidFill>
                <a:latin typeface="Lora"/>
              </a:rPr>
              <a:t>p together</a:t>
            </a:r>
          </a:p>
          <a:p>
            <a:pPr marL="571500" lvl="0" indent="-327025" algn="l" rtl="0">
              <a:lnSpc>
                <a:spcPct val="100000"/>
              </a:lnSpc>
              <a:spcBef>
                <a:spcPts val="1000"/>
              </a:spcBef>
              <a:spcAft>
                <a:spcPts val="0"/>
              </a:spcAft>
              <a:buClr>
                <a:srgbClr val="BAC3CF"/>
              </a:buClr>
              <a:buSzPts val="2400"/>
              <a:buChar char="•"/>
            </a:pPr>
            <a:r>
              <a:rPr lang="en-US" sz="2200" b="1">
                <a:solidFill>
                  <a:schemeClr val="bg1"/>
                </a:solidFill>
                <a:latin typeface="Lora"/>
                <a:sym typeface="Arial"/>
              </a:rPr>
              <a:t>Identify how it impacts curriculum and teaching across the institution: </a:t>
            </a:r>
            <a:r>
              <a:rPr lang="en-US" sz="2200">
                <a:solidFill>
                  <a:schemeClr val="bg1"/>
                </a:solidFill>
                <a:latin typeface="Lora"/>
                <a:sym typeface="Arial"/>
              </a:rPr>
              <a:t>Can be a part of all courses in some form.</a:t>
            </a:r>
            <a:endParaRPr lang="en-US" sz="2200" b="1">
              <a:solidFill>
                <a:schemeClr val="bg1"/>
              </a:solidFill>
              <a:latin typeface="Lora"/>
              <a:sym typeface="Arial"/>
            </a:endParaRPr>
          </a:p>
          <a:p>
            <a:pPr marL="571500" indent="-327025">
              <a:spcBef>
                <a:spcPts val="1000"/>
              </a:spcBef>
              <a:buClr>
                <a:srgbClr val="BAC3CF"/>
              </a:buClr>
              <a:buSzPts val="2400"/>
              <a:buChar char="•"/>
            </a:pPr>
            <a:r>
              <a:rPr lang="en-US" sz="2200" b="1" i="0" u="none" strike="noStrike">
                <a:solidFill>
                  <a:schemeClr val="bg1"/>
                </a:solidFill>
                <a:latin typeface="Lora"/>
                <a:sym typeface="Arial"/>
              </a:rPr>
              <a:t>Authentic and Engaging Experiences: </a:t>
            </a:r>
            <a:r>
              <a:rPr lang="en-US" sz="2200" i="0" u="none" strike="noStrike">
                <a:solidFill>
                  <a:schemeClr val="bg1"/>
                </a:solidFill>
                <a:latin typeface="Lora"/>
                <a:sym typeface="Arial"/>
              </a:rPr>
              <a:t>Employers as co-creators </a:t>
            </a:r>
            <a:r>
              <a:rPr lang="en-US" sz="2200">
                <a:solidFill>
                  <a:schemeClr val="bg1"/>
                </a:solidFill>
                <a:latin typeface="Lora"/>
              </a:rPr>
              <a:t>of hands-on</a:t>
            </a:r>
            <a:r>
              <a:rPr lang="en-US" sz="2200" i="0" u="none" strike="noStrike">
                <a:solidFill>
                  <a:schemeClr val="bg1"/>
                </a:solidFill>
                <a:latin typeface="Lora"/>
                <a:sym typeface="Arial"/>
              </a:rPr>
              <a:t> project-based experiences wherever possible</a:t>
            </a:r>
            <a:endParaRPr lang="en-US" sz="2200" i="0" u="none" strike="noStrike">
              <a:solidFill>
                <a:schemeClr val="bg1"/>
              </a:solidFill>
              <a:latin typeface="Lora"/>
            </a:endParaRPr>
          </a:p>
          <a:p>
            <a:pPr marL="571500" lvl="0" indent="-327025" algn="l" rtl="0">
              <a:lnSpc>
                <a:spcPct val="100000"/>
              </a:lnSpc>
              <a:spcBef>
                <a:spcPts val="1000"/>
              </a:spcBef>
              <a:spcAft>
                <a:spcPts val="0"/>
              </a:spcAft>
              <a:buClr>
                <a:srgbClr val="BAC3CF"/>
              </a:buClr>
              <a:buSzPts val="2400"/>
              <a:buChar char="•"/>
            </a:pPr>
            <a:r>
              <a:rPr lang="en-US" sz="2200" b="1">
                <a:solidFill>
                  <a:schemeClr val="bg1"/>
                </a:solidFill>
                <a:latin typeface="Lora"/>
                <a:sym typeface="Arial"/>
              </a:rPr>
              <a:t>Support for Employers: </a:t>
            </a:r>
            <a:r>
              <a:rPr lang="en-US" sz="2200">
                <a:solidFill>
                  <a:schemeClr val="bg1"/>
                </a:solidFill>
                <a:latin typeface="Lora"/>
                <a:sym typeface="Arial"/>
              </a:rPr>
              <a:t>Who to call if there are challenges or questions</a:t>
            </a:r>
            <a:endParaRPr lang="en-US" sz="2200" b="1">
              <a:solidFill>
                <a:schemeClr val="bg1"/>
              </a:solidFill>
              <a:latin typeface="Lora"/>
            </a:endParaRPr>
          </a:p>
          <a:p>
            <a:pPr marL="571500" lvl="0" indent="-327025" algn="l" rtl="0">
              <a:lnSpc>
                <a:spcPct val="100000"/>
              </a:lnSpc>
              <a:spcBef>
                <a:spcPts val="1000"/>
              </a:spcBef>
              <a:spcAft>
                <a:spcPts val="0"/>
              </a:spcAft>
              <a:buClr>
                <a:srgbClr val="BAC3CF"/>
              </a:buClr>
              <a:buSzPts val="2400"/>
              <a:buChar char="•"/>
            </a:pPr>
            <a:r>
              <a:rPr lang="en-US" sz="2200" b="1">
                <a:solidFill>
                  <a:schemeClr val="bg1"/>
                </a:solidFill>
                <a:latin typeface="Lora"/>
                <a:sym typeface="Arial"/>
              </a:rPr>
              <a:t>Support Learner Growth: </a:t>
            </a:r>
            <a:r>
              <a:rPr lang="en-US" sz="2200">
                <a:solidFill>
                  <a:schemeClr val="bg1"/>
                </a:solidFill>
                <a:latin typeface="Lora"/>
                <a:sym typeface="Arial"/>
              </a:rPr>
              <a:t>Connected to learner career plan and provide learner support and preparation</a:t>
            </a:r>
            <a:endParaRPr lang="en-US" sz="2200">
              <a:solidFill>
                <a:schemeClr val="bg1"/>
              </a:solidFill>
              <a:latin typeface="Lora"/>
            </a:endParaRPr>
          </a:p>
          <a:p>
            <a:pPr marL="571500" lvl="0" indent="-327025" algn="l" rtl="0">
              <a:lnSpc>
                <a:spcPct val="100000"/>
              </a:lnSpc>
              <a:spcBef>
                <a:spcPts val="1000"/>
              </a:spcBef>
              <a:spcAft>
                <a:spcPts val="0"/>
              </a:spcAft>
              <a:buClr>
                <a:srgbClr val="BAC3CF"/>
              </a:buClr>
              <a:buSzPts val="2400"/>
              <a:buChar char="•"/>
            </a:pPr>
            <a:r>
              <a:rPr lang="en-US" sz="2200" b="1">
                <a:solidFill>
                  <a:schemeClr val="bg1"/>
                </a:solidFill>
                <a:latin typeface="Lora"/>
                <a:sym typeface="Arial"/>
              </a:rPr>
              <a:t>Opportunities for Reflection and Feedback: </a:t>
            </a:r>
            <a:r>
              <a:rPr lang="en-US" sz="2200">
                <a:solidFill>
                  <a:schemeClr val="bg1"/>
                </a:solidFill>
                <a:latin typeface="Lora"/>
                <a:sym typeface="Arial"/>
              </a:rPr>
              <a:t>Learners, Employers, &amp; Educators</a:t>
            </a:r>
            <a:endParaRPr lang="en-US" sz="2200">
              <a:solidFill>
                <a:schemeClr val="bg1"/>
              </a:solidFill>
              <a:latin typeface="Lora"/>
            </a:endParaRPr>
          </a:p>
          <a:p>
            <a:pPr marL="571500" lvl="0" indent="-327025" algn="l" rtl="0">
              <a:lnSpc>
                <a:spcPct val="100000"/>
              </a:lnSpc>
              <a:spcBef>
                <a:spcPts val="1000"/>
              </a:spcBef>
              <a:spcAft>
                <a:spcPts val="0"/>
              </a:spcAft>
              <a:buClr>
                <a:srgbClr val="BAC3CF"/>
              </a:buClr>
              <a:buSzPts val="2400"/>
              <a:buChar char="•"/>
            </a:pPr>
            <a:r>
              <a:rPr lang="en-US" sz="2200" b="1">
                <a:solidFill>
                  <a:schemeClr val="bg1"/>
                </a:solidFill>
                <a:latin typeface="Lora"/>
                <a:sym typeface="Arial"/>
              </a:rPr>
              <a:t>Assess and Document the Experience</a:t>
            </a:r>
            <a:endParaRPr lang="en-US" sz="2200">
              <a:solidFill>
                <a:schemeClr val="bg1"/>
              </a:solidFill>
              <a:latin typeface="Lora"/>
            </a:endParaRPr>
          </a:p>
        </p:txBody>
      </p:sp>
    </p:spTree>
    <p:extLst>
      <p:ext uri="{BB962C8B-B14F-4D97-AF65-F5344CB8AC3E}">
        <p14:creationId xmlns:p14="http://schemas.microsoft.com/office/powerpoint/2010/main" val="1712146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g1d26a5b0ee4_2_84"/>
          <p:cNvSpPr txBox="1">
            <a:spLocks noGrp="1"/>
          </p:cNvSpPr>
          <p:nvPr>
            <p:ph type="title"/>
          </p:nvPr>
        </p:nvSpPr>
        <p:spPr>
          <a:xfrm>
            <a:off x="279400" y="252960"/>
            <a:ext cx="11404600" cy="7884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3600"/>
              <a:buNone/>
            </a:pPr>
            <a:r>
              <a:rPr lang="en-US"/>
              <a:t>Activity: How are we preparing learners for careers?</a:t>
            </a:r>
            <a:endParaRPr/>
          </a:p>
        </p:txBody>
      </p:sp>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ABE4800-5714-D338-45C5-6DD4402BDFDE}"/>
              </a:ext>
            </a:extLst>
          </p:cNvPr>
          <p:cNvSpPr txBox="1"/>
          <p:nvPr/>
        </p:nvSpPr>
        <p:spPr>
          <a:xfrm>
            <a:off x="1003300" y="1625600"/>
            <a:ext cx="10147300" cy="3508653"/>
          </a:xfrm>
          <a:prstGeom prst="rect">
            <a:avLst/>
          </a:prstGeom>
          <a:noFill/>
        </p:spPr>
        <p:txBody>
          <a:bodyPr wrap="square" rtlCol="0">
            <a:spAutoFit/>
          </a:bodyPr>
          <a:lstStyle/>
          <a:p>
            <a:pPr marL="514350" indent="-514350">
              <a:buFont typeface="+mj-lt"/>
              <a:buAutoNum type="arabicPeriod"/>
            </a:pPr>
            <a:r>
              <a:rPr lang="en-US" sz="3200">
                <a:latin typeface="Lora" pitchFamily="2" charset="0"/>
              </a:rPr>
              <a:t>Complete the three questions on the sheet in front of you where you are sitting</a:t>
            </a:r>
          </a:p>
          <a:p>
            <a:pPr marL="514350" indent="-514350">
              <a:spcBef>
                <a:spcPts val="1800"/>
              </a:spcBef>
              <a:buFont typeface="+mj-lt"/>
              <a:buAutoNum type="arabicPeriod"/>
            </a:pPr>
            <a:r>
              <a:rPr lang="en-US" sz="3200">
                <a:latin typeface="Lora" pitchFamily="2" charset="0"/>
              </a:rPr>
              <a:t>Find two other people who you do not work with and share your responses to the questions</a:t>
            </a:r>
          </a:p>
          <a:p>
            <a:pPr marL="514350" indent="-514350">
              <a:spcBef>
                <a:spcPts val="1800"/>
              </a:spcBef>
              <a:buFont typeface="+mj-lt"/>
              <a:buAutoNum type="arabicPeriod"/>
            </a:pPr>
            <a:r>
              <a:rPr lang="en-US" sz="3200">
                <a:latin typeface="Lora" pitchFamily="2" charset="0"/>
              </a:rPr>
              <a:t>Come back to together to share what you discussed</a:t>
            </a:r>
          </a:p>
        </p:txBody>
      </p:sp>
    </p:spTree>
    <p:extLst>
      <p:ext uri="{BB962C8B-B14F-4D97-AF65-F5344CB8AC3E}">
        <p14:creationId xmlns:p14="http://schemas.microsoft.com/office/powerpoint/2010/main" val="1689193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0;p6">
            <a:extLst>
              <a:ext uri="{FF2B5EF4-FFF2-40B4-BE49-F238E27FC236}">
                <a16:creationId xmlns:a16="http://schemas.microsoft.com/office/drawing/2014/main" id="{ACD292CF-D07E-9639-41DE-F75170C7CFA6}"/>
              </a:ext>
            </a:extLst>
          </p:cNvPr>
          <p:cNvSpPr txBox="1">
            <a:spLocks noGrp="1"/>
          </p:cNvSpPr>
          <p:nvPr>
            <p:ph type="title"/>
          </p:nvPr>
        </p:nvSpPr>
        <p:spPr>
          <a:xfrm>
            <a:off x="265621" y="185634"/>
            <a:ext cx="11061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Rapid Design: Building your WBL Workplan</a:t>
            </a:r>
            <a:endParaRPr/>
          </a:p>
        </p:txBody>
      </p:sp>
      <p:sp>
        <p:nvSpPr>
          <p:cNvPr id="7" name="TextBox 6">
            <a:extLst>
              <a:ext uri="{FF2B5EF4-FFF2-40B4-BE49-F238E27FC236}">
                <a16:creationId xmlns:a16="http://schemas.microsoft.com/office/drawing/2014/main" id="{54FD262C-7A27-72AF-D51E-30B0F3AA744C}"/>
              </a:ext>
            </a:extLst>
          </p:cNvPr>
          <p:cNvSpPr txBox="1"/>
          <p:nvPr/>
        </p:nvSpPr>
        <p:spPr>
          <a:xfrm>
            <a:off x="1074419" y="1730612"/>
            <a:ext cx="10252802" cy="3416320"/>
          </a:xfrm>
          <a:prstGeom prst="rect">
            <a:avLst/>
          </a:prstGeom>
          <a:noFill/>
        </p:spPr>
        <p:txBody>
          <a:bodyPr wrap="square">
            <a:spAutoFit/>
          </a:bodyPr>
          <a:lstStyle/>
          <a:p>
            <a:pPr marL="396875" marR="0" lvl="0" indent="-285750" algn="l" defTabSz="914400" rtl="0" eaLnBrk="1" fontAlgn="auto" latinLnBrk="0" hangingPunct="1">
              <a:lnSpc>
                <a:spcPct val="100000"/>
              </a:lnSpc>
              <a:spcBef>
                <a:spcPts val="1200"/>
              </a:spcBef>
              <a:spcAft>
                <a:spcPts val="0"/>
              </a:spcAft>
              <a:buClr>
                <a:srgbClr val="959A95"/>
              </a:buClr>
              <a:buSzPct val="125000"/>
              <a:buFont typeface="Arial"/>
              <a:buChar char="•"/>
              <a:tabLst/>
              <a:defRPr/>
            </a:pPr>
            <a:r>
              <a:rPr kumimoji="0" lang="en-US" sz="2800" b="0" i="0" u="none" strike="noStrike" kern="0" cap="none" spc="0" normalizeH="0" baseline="0" noProof="0">
                <a:ln>
                  <a:noFill/>
                </a:ln>
                <a:solidFill>
                  <a:srgbClr val="000000"/>
                </a:solidFill>
                <a:effectLst/>
                <a:uLnTx/>
                <a:uFillTx/>
                <a:latin typeface="Lora" pitchFamily="2" charset="0"/>
                <a:cs typeface="Arial"/>
                <a:sym typeface="Arial"/>
              </a:rPr>
              <a:t>At your seat, use the WBL workplan template to rapidly sketch out how you would take this on at your institution (5-10 mins)</a:t>
            </a:r>
          </a:p>
          <a:p>
            <a:pPr marL="396875" marR="0" lvl="0" indent="-285750" algn="l" defTabSz="914400" rtl="0" eaLnBrk="1" fontAlgn="auto" latinLnBrk="0" hangingPunct="1">
              <a:lnSpc>
                <a:spcPct val="100000"/>
              </a:lnSpc>
              <a:spcBef>
                <a:spcPts val="1200"/>
              </a:spcBef>
              <a:spcAft>
                <a:spcPts val="0"/>
              </a:spcAft>
              <a:buClr>
                <a:srgbClr val="959A95"/>
              </a:buClr>
              <a:buSzPct val="125000"/>
              <a:buFont typeface="Arial"/>
              <a:buChar char="•"/>
              <a:tabLst/>
              <a:defRPr/>
            </a:pPr>
            <a:r>
              <a:rPr lang="en-US" sz="2800">
                <a:latin typeface="Lora" pitchFamily="2" charset="0"/>
              </a:rPr>
              <a:t>Quickly huddle with someone near you to discuss your plan and share ideas about challenges and opportunities</a:t>
            </a:r>
            <a:endParaRPr kumimoji="0" lang="en-US" sz="2800" b="0" i="0" u="none" strike="noStrike" kern="0" cap="none" spc="0" normalizeH="0" baseline="0" noProof="0">
              <a:ln>
                <a:noFill/>
              </a:ln>
              <a:solidFill>
                <a:srgbClr val="000000"/>
              </a:solidFill>
              <a:effectLst/>
              <a:uLnTx/>
              <a:uFillTx/>
              <a:latin typeface="Lora" pitchFamily="2" charset="0"/>
              <a:cs typeface="Arial"/>
              <a:sym typeface="Arial"/>
            </a:endParaRPr>
          </a:p>
          <a:p>
            <a:pPr marL="396875" marR="0" lvl="0" indent="-285750" algn="l" defTabSz="914400" rtl="0" eaLnBrk="1" fontAlgn="auto" latinLnBrk="0" hangingPunct="1">
              <a:lnSpc>
                <a:spcPct val="100000"/>
              </a:lnSpc>
              <a:spcBef>
                <a:spcPts val="1200"/>
              </a:spcBef>
              <a:spcAft>
                <a:spcPts val="0"/>
              </a:spcAft>
              <a:buClr>
                <a:srgbClr val="959A95"/>
              </a:buClr>
              <a:buSzPct val="125000"/>
              <a:buFont typeface="Arial"/>
              <a:buChar char="•"/>
              <a:tabLst/>
              <a:defRPr/>
            </a:pPr>
            <a:r>
              <a:rPr lang="en-US" sz="2800">
                <a:latin typeface="Lora" pitchFamily="2" charset="0"/>
              </a:rPr>
              <a:t>We will come back for a rapid popcorn share out and our closing.</a:t>
            </a:r>
            <a:endParaRPr kumimoji="0" lang="en-US" sz="2800" b="0" i="0" u="none" strike="noStrike" kern="0" cap="none" spc="0" normalizeH="0" baseline="0" noProof="0">
              <a:ln>
                <a:noFill/>
              </a:ln>
              <a:solidFill>
                <a:srgbClr val="000000"/>
              </a:solidFill>
              <a:effectLst/>
              <a:uLnTx/>
              <a:uFillTx/>
              <a:latin typeface="Lora" pitchFamily="2" charset="0"/>
              <a:cs typeface="Arial"/>
              <a:sym typeface="Arial"/>
            </a:endParaRPr>
          </a:p>
        </p:txBody>
      </p:sp>
    </p:spTree>
    <p:extLst>
      <p:ext uri="{BB962C8B-B14F-4D97-AF65-F5344CB8AC3E}">
        <p14:creationId xmlns:p14="http://schemas.microsoft.com/office/powerpoint/2010/main" val="502366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0;p6">
            <a:extLst>
              <a:ext uri="{FF2B5EF4-FFF2-40B4-BE49-F238E27FC236}">
                <a16:creationId xmlns:a16="http://schemas.microsoft.com/office/drawing/2014/main" id="{ACD292CF-D07E-9639-41DE-F75170C7CFA6}"/>
              </a:ext>
            </a:extLst>
          </p:cNvPr>
          <p:cNvSpPr txBox="1">
            <a:spLocks noGrp="1"/>
          </p:cNvSpPr>
          <p:nvPr>
            <p:ph type="title"/>
          </p:nvPr>
        </p:nvSpPr>
        <p:spPr>
          <a:xfrm>
            <a:off x="265621" y="185634"/>
            <a:ext cx="11061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t>Closing with a Story:</a:t>
            </a:r>
            <a:endParaRPr/>
          </a:p>
        </p:txBody>
      </p:sp>
      <p:sp>
        <p:nvSpPr>
          <p:cNvPr id="4" name="TextBox 3">
            <a:extLst>
              <a:ext uri="{FF2B5EF4-FFF2-40B4-BE49-F238E27FC236}">
                <a16:creationId xmlns:a16="http://schemas.microsoft.com/office/drawing/2014/main" id="{9098D3DA-8D5B-ECD2-EEE1-8A7A800D0F67}"/>
              </a:ext>
            </a:extLst>
          </p:cNvPr>
          <p:cNvSpPr txBox="1"/>
          <p:nvPr/>
        </p:nvSpPr>
        <p:spPr>
          <a:xfrm>
            <a:off x="474622" y="1511334"/>
            <a:ext cx="11242756" cy="4244752"/>
          </a:xfrm>
          <a:prstGeom prst="rect">
            <a:avLst/>
          </a:prstGeom>
          <a:noFill/>
        </p:spPr>
        <p:txBody>
          <a:bodyPr wrap="square">
            <a:spAutoFit/>
          </a:bodyPr>
          <a:lstStyle/>
          <a:p>
            <a:pPr marL="76200" marR="0" lvl="0" indent="0" algn="l" defTabSz="914400" rtl="0" eaLnBrk="1" fontAlgn="auto" latinLnBrk="0" hangingPunct="1">
              <a:lnSpc>
                <a:spcPct val="100000"/>
              </a:lnSpc>
              <a:spcBef>
                <a:spcPts val="1100"/>
              </a:spcBef>
              <a:spcAft>
                <a:spcPts val="0"/>
              </a:spcAft>
              <a:buClr>
                <a:srgbClr val="2C4A97"/>
              </a:buClr>
              <a:buSzPts val="2400"/>
              <a:buFont typeface="Lora"/>
              <a:buNone/>
              <a:tabLst/>
              <a:defRPr/>
            </a:pPr>
            <a:r>
              <a:rPr kumimoji="0" lang="en-US" sz="2400" b="1" i="0" u="none" strike="noStrike" kern="0" cap="none" spc="0" normalizeH="0" baseline="0" noProof="0">
                <a:ln>
                  <a:noFill/>
                </a:ln>
                <a:solidFill>
                  <a:srgbClr val="636663"/>
                </a:solidFill>
                <a:effectLst/>
                <a:uLnTx/>
                <a:uFillTx/>
                <a:latin typeface="Arial"/>
                <a:ea typeface="Arial"/>
                <a:cs typeface="Arial"/>
                <a:sym typeface="Arial"/>
              </a:rPr>
              <a:t>Warehouse Operations Logistics Training Program</a:t>
            </a:r>
            <a:endParaRPr kumimoji="0" lang="en-US" sz="2400" b="0" i="0" u="none" strike="noStrike" kern="0" cap="none" spc="0" normalizeH="0" baseline="0" noProof="0">
              <a:ln>
                <a:noFill/>
              </a:ln>
              <a:solidFill>
                <a:srgbClr val="323332"/>
              </a:solidFill>
              <a:effectLst/>
              <a:uLnTx/>
              <a:uFillTx/>
              <a:latin typeface="Lora"/>
              <a:sym typeface="Lora"/>
            </a:endParaRPr>
          </a:p>
          <a:p>
            <a:pPr marL="230188" marR="0" lvl="0" indent="0" algn="l" defTabSz="914400" rtl="0" eaLnBrk="1" fontAlgn="auto" latinLnBrk="0" hangingPunct="1">
              <a:lnSpc>
                <a:spcPct val="100000"/>
              </a:lnSpc>
              <a:spcBef>
                <a:spcPts val="1100"/>
              </a:spcBef>
              <a:spcAft>
                <a:spcPts val="0"/>
              </a:spcAft>
              <a:buClr>
                <a:srgbClr val="2C4A97"/>
              </a:buClr>
              <a:buSzPts val="2400"/>
              <a:buFont typeface="Lora"/>
              <a:buNone/>
              <a:tabLst/>
              <a:defRPr/>
            </a:pPr>
            <a:r>
              <a:rPr kumimoji="0" lang="en-US" sz="2000" b="0" i="0" u="none" strike="noStrike" kern="0" cap="none" spc="0" normalizeH="0" baseline="0" noProof="0">
                <a:ln>
                  <a:noFill/>
                </a:ln>
                <a:solidFill>
                  <a:srgbClr val="323332"/>
                </a:solidFill>
                <a:effectLst/>
                <a:uLnTx/>
                <a:uFillTx/>
                <a:latin typeface="Arial"/>
                <a:ea typeface="Arial"/>
                <a:cs typeface="Arial"/>
                <a:sym typeface="Arial"/>
              </a:rPr>
              <a:t>A 12-week intensive warehouse operations and logistics training program targeting formerly homeless and incarcerated adults includes three WBL activities:</a:t>
            </a:r>
            <a:endParaRPr kumimoji="0" lang="en-US" sz="2400" b="0" i="0" u="none" strike="noStrike" kern="0" cap="none" spc="0" normalizeH="0" baseline="0" noProof="0">
              <a:ln>
                <a:noFill/>
              </a:ln>
              <a:solidFill>
                <a:srgbClr val="323332"/>
              </a:solidFill>
              <a:effectLst/>
              <a:uLnTx/>
              <a:uFillTx/>
              <a:latin typeface="Lora"/>
              <a:sym typeface="Lora"/>
            </a:endParaRPr>
          </a:p>
          <a:p>
            <a:pPr marL="914400" marR="0" lvl="0" indent="-457200" algn="l" defTabSz="914400" rtl="0" eaLnBrk="1" fontAlgn="auto" latinLnBrk="0" hangingPunct="1">
              <a:lnSpc>
                <a:spcPct val="100000"/>
              </a:lnSpc>
              <a:spcBef>
                <a:spcPts val="1100"/>
              </a:spcBef>
              <a:spcAft>
                <a:spcPts val="0"/>
              </a:spcAft>
              <a:buClr>
                <a:srgbClr val="636663"/>
              </a:buClr>
              <a:buSzPts val="2000"/>
              <a:buFont typeface="Arial"/>
              <a:buAutoNum type="arabicPeriod"/>
              <a:tabLst/>
              <a:defRPr/>
            </a:pPr>
            <a:r>
              <a:rPr kumimoji="0" lang="en-US" sz="2000" b="1" i="0" u="none" strike="noStrike" kern="0" cap="none" spc="0" normalizeH="0" baseline="0" noProof="0">
                <a:ln>
                  <a:noFill/>
                </a:ln>
                <a:solidFill>
                  <a:srgbClr val="0070C0"/>
                </a:solidFill>
                <a:effectLst/>
                <a:uLnTx/>
                <a:uFillTx/>
                <a:latin typeface="Arial"/>
                <a:ea typeface="Arial"/>
                <a:cs typeface="Arial"/>
                <a:sym typeface="Arial"/>
              </a:rPr>
              <a:t>Distribution Center Tours: </a:t>
            </a:r>
            <a:r>
              <a:rPr kumimoji="0" lang="en-US" sz="2000" b="0" i="0" u="none" strike="noStrike" kern="0" cap="none" spc="0" normalizeH="0" baseline="0" noProof="0">
                <a:ln>
                  <a:noFill/>
                </a:ln>
                <a:solidFill>
                  <a:srgbClr val="323332"/>
                </a:solidFill>
                <a:effectLst/>
                <a:uLnTx/>
                <a:uFillTx/>
                <a:latin typeface="Arial"/>
                <a:ea typeface="Arial"/>
                <a:cs typeface="Arial"/>
                <a:sym typeface="Arial"/>
              </a:rPr>
              <a:t>Participants visit multiple warehouse and distribution sites and meet CEO’s and Managers</a:t>
            </a:r>
            <a:endParaRPr kumimoji="0" lang="en-US" sz="2400" b="0" i="0" u="none" strike="noStrike" kern="0" cap="none" spc="0" normalizeH="0" baseline="0" noProof="0">
              <a:ln>
                <a:noFill/>
              </a:ln>
              <a:solidFill>
                <a:srgbClr val="323332"/>
              </a:solidFill>
              <a:effectLst/>
              <a:uLnTx/>
              <a:uFillTx/>
              <a:latin typeface="Lora"/>
              <a:sym typeface="Lora"/>
            </a:endParaRPr>
          </a:p>
          <a:p>
            <a:pPr marL="914400" marR="0" lvl="0" indent="-457200" algn="l" defTabSz="914400" rtl="0" eaLnBrk="1" fontAlgn="auto" latinLnBrk="0" hangingPunct="1">
              <a:lnSpc>
                <a:spcPct val="100000"/>
              </a:lnSpc>
              <a:spcBef>
                <a:spcPts val="1100"/>
              </a:spcBef>
              <a:spcAft>
                <a:spcPts val="0"/>
              </a:spcAft>
              <a:buClr>
                <a:srgbClr val="636663"/>
              </a:buClr>
              <a:buSzPts val="2000"/>
              <a:buFont typeface="Arial"/>
              <a:buAutoNum type="arabicPeriod"/>
              <a:tabLst/>
              <a:defRPr/>
            </a:pPr>
            <a:r>
              <a:rPr kumimoji="0" lang="en-US" sz="2000" b="1" i="0" u="none" strike="noStrike" kern="0" cap="none" spc="0" normalizeH="0" baseline="0" noProof="0">
                <a:ln>
                  <a:noFill/>
                </a:ln>
                <a:solidFill>
                  <a:srgbClr val="0070C0"/>
                </a:solidFill>
                <a:effectLst/>
                <a:uLnTx/>
                <a:uFillTx/>
                <a:latin typeface="Arial"/>
                <a:ea typeface="Arial"/>
                <a:cs typeface="Arial"/>
                <a:sym typeface="Arial"/>
              </a:rPr>
              <a:t>Warehouse Design Project: </a:t>
            </a:r>
            <a:r>
              <a:rPr kumimoji="0" lang="en-US" sz="2000" b="0" i="0" u="none" strike="noStrike" kern="0" cap="none" spc="0" normalizeH="0" baseline="0" noProof="0">
                <a:ln>
                  <a:noFill/>
                </a:ln>
                <a:solidFill>
                  <a:srgbClr val="323332"/>
                </a:solidFill>
                <a:effectLst/>
                <a:uLnTx/>
                <a:uFillTx/>
                <a:latin typeface="Arial"/>
                <a:ea typeface="Arial"/>
                <a:cs typeface="Arial"/>
                <a:sym typeface="Arial"/>
              </a:rPr>
              <a:t>Employers provide feedback, assess, and grade group warehouse design projects</a:t>
            </a:r>
            <a:endParaRPr kumimoji="0" lang="en-US" sz="2400" b="0" i="0" u="none" strike="noStrike" kern="0" cap="none" spc="0" normalizeH="0" baseline="0" noProof="0">
              <a:ln>
                <a:noFill/>
              </a:ln>
              <a:solidFill>
                <a:srgbClr val="323332"/>
              </a:solidFill>
              <a:effectLst/>
              <a:uLnTx/>
              <a:uFillTx/>
              <a:latin typeface="Lora"/>
              <a:sym typeface="Lora"/>
            </a:endParaRPr>
          </a:p>
          <a:p>
            <a:pPr marL="914400" marR="0" lvl="0" indent="-457200" algn="l" defTabSz="914400" rtl="0" eaLnBrk="1" fontAlgn="auto" latinLnBrk="0" hangingPunct="1">
              <a:lnSpc>
                <a:spcPct val="100000"/>
              </a:lnSpc>
              <a:spcBef>
                <a:spcPts val="1100"/>
              </a:spcBef>
              <a:spcAft>
                <a:spcPts val="0"/>
              </a:spcAft>
              <a:buClr>
                <a:srgbClr val="636663"/>
              </a:buClr>
              <a:buSzPts val="2000"/>
              <a:buFont typeface="Arial"/>
              <a:buAutoNum type="arabicPeriod"/>
              <a:tabLst/>
              <a:defRPr/>
            </a:pPr>
            <a:r>
              <a:rPr kumimoji="0" lang="en-US" sz="2000" b="1" i="0" u="none" strike="noStrike" kern="0" cap="none" spc="0" normalizeH="0" baseline="0" noProof="0">
                <a:ln>
                  <a:noFill/>
                </a:ln>
                <a:solidFill>
                  <a:srgbClr val="0070C0"/>
                </a:solidFill>
                <a:effectLst/>
                <a:uLnTx/>
                <a:uFillTx/>
                <a:latin typeface="Arial"/>
                <a:ea typeface="Arial"/>
                <a:cs typeface="Arial"/>
                <a:sym typeface="Arial"/>
              </a:rPr>
              <a:t>Mock Interviews: </a:t>
            </a:r>
            <a:r>
              <a:rPr kumimoji="0" lang="en-US" sz="2000" b="0" i="0" u="none" strike="noStrike" kern="0" cap="none" spc="0" normalizeH="0" baseline="0" noProof="0">
                <a:ln>
                  <a:noFill/>
                </a:ln>
                <a:solidFill>
                  <a:srgbClr val="323332"/>
                </a:solidFill>
                <a:effectLst/>
                <a:uLnTx/>
                <a:uFillTx/>
                <a:latin typeface="Arial"/>
                <a:ea typeface="Arial"/>
                <a:cs typeface="Arial"/>
                <a:sym typeface="Arial"/>
              </a:rPr>
              <a:t>Employers participate in a mock interview process for participants to practice their interview skills</a:t>
            </a:r>
            <a:endParaRPr kumimoji="0" lang="en-US" sz="2400" b="0" i="0" u="none" strike="noStrike" kern="0" cap="none" spc="0" normalizeH="0" baseline="0" noProof="0">
              <a:ln>
                <a:noFill/>
              </a:ln>
              <a:solidFill>
                <a:srgbClr val="323332"/>
              </a:solidFill>
              <a:effectLst/>
              <a:uLnTx/>
              <a:uFillTx/>
              <a:latin typeface="Lora"/>
              <a:sym typeface="Lora"/>
            </a:endParaRPr>
          </a:p>
          <a:p>
            <a:pPr marL="55563" marR="0" lvl="0" indent="0" algn="l" defTabSz="914400" rtl="0" eaLnBrk="1" fontAlgn="auto" latinLnBrk="0" hangingPunct="1">
              <a:lnSpc>
                <a:spcPct val="100000"/>
              </a:lnSpc>
              <a:spcBef>
                <a:spcPts val="1100"/>
              </a:spcBef>
              <a:spcAft>
                <a:spcPts val="0"/>
              </a:spcAft>
              <a:buClr>
                <a:srgbClr val="636663"/>
              </a:buClr>
              <a:buSzPts val="2000"/>
              <a:buFont typeface="Lora"/>
              <a:buNone/>
              <a:tabLst/>
              <a:defRPr/>
            </a:pPr>
            <a:r>
              <a:rPr kumimoji="0" lang="en-US" sz="2000" b="0" i="0" u="none" strike="noStrike" kern="0" cap="none" spc="0" normalizeH="0" baseline="0" noProof="0">
                <a:ln>
                  <a:noFill/>
                </a:ln>
                <a:solidFill>
                  <a:srgbClr val="323332"/>
                </a:solidFill>
                <a:effectLst/>
                <a:uLnTx/>
                <a:uFillTx/>
                <a:latin typeface="Arial"/>
                <a:ea typeface="Arial"/>
                <a:cs typeface="Arial"/>
                <a:sym typeface="Arial"/>
              </a:rPr>
              <a:t>Over successive cohorts, employers begin calling in advance to volunteer for next cohort activities and to learn about when next cohorts are graduating so they can hire in advance</a:t>
            </a:r>
            <a:endParaRPr kumimoji="0" lang="en-US" sz="2400" b="0" i="0" u="none" strike="noStrike" kern="0" cap="none" spc="0" normalizeH="0" baseline="0" noProof="0">
              <a:ln>
                <a:noFill/>
              </a:ln>
              <a:solidFill>
                <a:srgbClr val="323332"/>
              </a:solidFill>
              <a:effectLst/>
              <a:uLnTx/>
              <a:uFillTx/>
              <a:latin typeface="Lora"/>
              <a:sym typeface="Lora"/>
            </a:endParaRPr>
          </a:p>
        </p:txBody>
      </p:sp>
    </p:spTree>
    <p:extLst>
      <p:ext uri="{BB962C8B-B14F-4D97-AF65-F5344CB8AC3E}">
        <p14:creationId xmlns:p14="http://schemas.microsoft.com/office/powerpoint/2010/main" val="3670546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0;p6">
            <a:extLst>
              <a:ext uri="{FF2B5EF4-FFF2-40B4-BE49-F238E27FC236}">
                <a16:creationId xmlns:a16="http://schemas.microsoft.com/office/drawing/2014/main" id="{ACD292CF-D07E-9639-41DE-F75170C7CFA6}"/>
              </a:ext>
            </a:extLst>
          </p:cNvPr>
          <p:cNvSpPr txBox="1">
            <a:spLocks noGrp="1"/>
          </p:cNvSpPr>
          <p:nvPr>
            <p:ph type="title"/>
          </p:nvPr>
        </p:nvSpPr>
        <p:spPr>
          <a:xfrm>
            <a:off x="565200" y="525267"/>
            <a:ext cx="11061600" cy="208730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200"/>
              </a:spcBef>
              <a:spcAft>
                <a:spcPts val="0"/>
              </a:spcAft>
              <a:buSzPts val="3600"/>
              <a:buNone/>
            </a:pPr>
            <a:r>
              <a:rPr lang="en-US"/>
              <a:t>Thank You</a:t>
            </a:r>
            <a:br>
              <a:rPr lang="en-US"/>
            </a:br>
            <a:br>
              <a:rPr lang="en-US"/>
            </a:br>
            <a:r>
              <a:rPr lang="en-US" sz="2400" b="1">
                <a:latin typeface="Lora" pitchFamily="2" charset="0"/>
                <a:hlinkClick r:id="rId3"/>
              </a:rPr>
              <a:t>rtiller@wested.org</a:t>
            </a:r>
            <a:br>
              <a:rPr lang="en-US" sz="2400" b="1">
                <a:latin typeface="Lora" pitchFamily="2" charset="0"/>
              </a:rPr>
            </a:br>
            <a:r>
              <a:rPr lang="en-US" sz="2400" b="1">
                <a:latin typeface="Lora" pitchFamily="2" charset="0"/>
              </a:rPr>
              <a:t>209 505 3965</a:t>
            </a:r>
            <a:endParaRPr/>
          </a:p>
        </p:txBody>
      </p:sp>
    </p:spTree>
    <p:extLst>
      <p:ext uri="{BB962C8B-B14F-4D97-AF65-F5344CB8AC3E}">
        <p14:creationId xmlns:p14="http://schemas.microsoft.com/office/powerpoint/2010/main" val="15373386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58;g1d26a5b0ee4_2_84">
            <a:extLst>
              <a:ext uri="{FF2B5EF4-FFF2-40B4-BE49-F238E27FC236}">
                <a16:creationId xmlns:a16="http://schemas.microsoft.com/office/drawing/2014/main" id="{6A294005-1B3A-B388-9766-B5644D5A725C}"/>
              </a:ext>
            </a:extLst>
          </p:cNvPr>
          <p:cNvSpPr txBox="1">
            <a:spLocks noGrp="1"/>
          </p:cNvSpPr>
          <p:nvPr>
            <p:ph type="title"/>
          </p:nvPr>
        </p:nvSpPr>
        <p:spPr>
          <a:xfrm>
            <a:off x="133626" y="52203"/>
            <a:ext cx="11404600" cy="1004340"/>
          </a:xfrm>
          <a:prstGeom prst="rect">
            <a:avLst/>
          </a:prstGeom>
          <a:noFill/>
          <a:ln>
            <a:noFill/>
          </a:ln>
        </p:spPr>
        <p:txBody>
          <a:bodyPr spcFirstLastPara="1" wrap="square" lIns="91425" tIns="45700" rIns="91425" bIns="45700" anchor="ctr" anchorCtr="0">
            <a:normAutofit fontScale="90000"/>
          </a:bodyPr>
          <a:lstStyle/>
          <a:p>
            <a:pPr>
              <a:spcBef>
                <a:spcPts val="1200"/>
              </a:spcBef>
            </a:pPr>
            <a:r>
              <a:rPr lang="en-US"/>
              <a:t>Why Work-Based Learning:</a:t>
            </a:r>
            <a:br>
              <a:rPr lang="en-US"/>
            </a:br>
            <a:r>
              <a:rPr lang="en-US"/>
              <a:t> </a:t>
            </a:r>
            <a:endParaRPr sz="2800">
              <a:latin typeface="Raleway" pitchFamily="2" charset="0"/>
            </a:endParaRPr>
          </a:p>
        </p:txBody>
      </p:sp>
      <p:sp>
        <p:nvSpPr>
          <p:cNvPr id="8" name="TextBox 7">
            <a:extLst>
              <a:ext uri="{FF2B5EF4-FFF2-40B4-BE49-F238E27FC236}">
                <a16:creationId xmlns:a16="http://schemas.microsoft.com/office/drawing/2014/main" id="{BDB4EB1A-9395-B2DA-D6A8-B941A791D2C8}"/>
              </a:ext>
            </a:extLst>
          </p:cNvPr>
          <p:cNvSpPr txBox="1"/>
          <p:nvPr/>
        </p:nvSpPr>
        <p:spPr>
          <a:xfrm>
            <a:off x="508000" y="780954"/>
            <a:ext cx="10464800" cy="954107"/>
          </a:xfrm>
          <a:prstGeom prst="rect">
            <a:avLst/>
          </a:prstGeom>
          <a:noFill/>
        </p:spPr>
        <p:txBody>
          <a:bodyPr wrap="square" lIns="91440" tIns="45720" rIns="91440" bIns="45720" anchor="t">
            <a:spAutoFit/>
          </a:bodyPr>
          <a:lstStyle/>
          <a:p>
            <a:r>
              <a:rPr lang="en-US" sz="2800" b="1">
                <a:solidFill>
                  <a:schemeClr val="bg1">
                    <a:lumMod val="75000"/>
                    <a:lumOff val="25000"/>
                  </a:schemeClr>
                </a:solidFill>
                <a:latin typeface="Raleway"/>
              </a:rPr>
              <a:t>Strada Center for Educational Insights: </a:t>
            </a:r>
            <a:endParaRPr lang="en-US" sz="2800" b="1">
              <a:solidFill>
                <a:schemeClr val="bg1">
                  <a:lumMod val="75000"/>
                  <a:lumOff val="25000"/>
                </a:schemeClr>
              </a:solidFill>
              <a:latin typeface="Raleway" pitchFamily="2" charset="0"/>
            </a:endParaRPr>
          </a:p>
          <a:p>
            <a:r>
              <a:rPr lang="en-US" sz="2800">
                <a:latin typeface="Raleway"/>
              </a:rPr>
              <a:t>The Power of Work-Based Learning: WBL is linked to</a:t>
            </a:r>
          </a:p>
        </p:txBody>
      </p:sp>
      <p:sp>
        <p:nvSpPr>
          <p:cNvPr id="10" name="Rectangle 9">
            <a:extLst>
              <a:ext uri="{FF2B5EF4-FFF2-40B4-BE49-F238E27FC236}">
                <a16:creationId xmlns:a16="http://schemas.microsoft.com/office/drawing/2014/main" id="{D05694F6-D8BE-8165-9FD9-5DB9F93A0E09}"/>
              </a:ext>
            </a:extLst>
          </p:cNvPr>
          <p:cNvSpPr/>
          <p:nvPr/>
        </p:nvSpPr>
        <p:spPr>
          <a:xfrm>
            <a:off x="1285461" y="2351456"/>
            <a:ext cx="2498034" cy="2439675"/>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a:solidFill>
                  <a:schemeClr val="bg1">
                    <a:lumMod val="10000"/>
                    <a:lumOff val="90000"/>
                  </a:schemeClr>
                </a:solidFill>
                <a:effectLst/>
                <a:latin typeface="SimplonNorm"/>
              </a:rPr>
              <a:t>Higher earnings after graduation</a:t>
            </a:r>
            <a:endParaRPr lang="en-US" sz="2400">
              <a:solidFill>
                <a:schemeClr val="bg1">
                  <a:lumMod val="10000"/>
                  <a:lumOff val="90000"/>
                </a:schemeClr>
              </a:solidFill>
            </a:endParaRPr>
          </a:p>
        </p:txBody>
      </p:sp>
      <p:sp>
        <p:nvSpPr>
          <p:cNvPr id="11" name="Rectangle 10">
            <a:extLst>
              <a:ext uri="{FF2B5EF4-FFF2-40B4-BE49-F238E27FC236}">
                <a16:creationId xmlns:a16="http://schemas.microsoft.com/office/drawing/2014/main" id="{A122688E-CB88-E38C-3CDA-C74333D9AD01}"/>
              </a:ext>
            </a:extLst>
          </p:cNvPr>
          <p:cNvSpPr/>
          <p:nvPr/>
        </p:nvSpPr>
        <p:spPr>
          <a:xfrm>
            <a:off x="4678017" y="2351454"/>
            <a:ext cx="2498033" cy="2439675"/>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a:solidFill>
                  <a:schemeClr val="bg1">
                    <a:lumMod val="10000"/>
                    <a:lumOff val="90000"/>
                  </a:schemeClr>
                </a:solidFill>
                <a:effectLst/>
                <a:latin typeface="SimplonNorm"/>
              </a:rPr>
              <a:t>Job Success and Job Satisfaction</a:t>
            </a:r>
            <a:endParaRPr lang="en-US" sz="2400">
              <a:solidFill>
                <a:schemeClr val="bg1">
                  <a:lumMod val="10000"/>
                  <a:lumOff val="90000"/>
                </a:schemeClr>
              </a:solidFill>
            </a:endParaRPr>
          </a:p>
        </p:txBody>
      </p:sp>
      <p:sp>
        <p:nvSpPr>
          <p:cNvPr id="12" name="Rectangle 11">
            <a:extLst>
              <a:ext uri="{FF2B5EF4-FFF2-40B4-BE49-F238E27FC236}">
                <a16:creationId xmlns:a16="http://schemas.microsoft.com/office/drawing/2014/main" id="{DD324425-A0DF-E37D-0013-4C7B931BACAC}"/>
              </a:ext>
            </a:extLst>
          </p:cNvPr>
          <p:cNvSpPr/>
          <p:nvPr/>
        </p:nvSpPr>
        <p:spPr>
          <a:xfrm>
            <a:off x="8070572" y="2355958"/>
            <a:ext cx="2498032" cy="2435171"/>
          </a:xfrm>
          <a:prstGeom prst="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a:solidFill>
                  <a:schemeClr val="bg1">
                    <a:lumMod val="10000"/>
                    <a:lumOff val="90000"/>
                  </a:schemeClr>
                </a:solidFill>
                <a:effectLst/>
                <a:latin typeface="SimplonNorm"/>
              </a:rPr>
              <a:t>Student Confidence they will be Successful in the Job Market</a:t>
            </a:r>
            <a:endParaRPr lang="en-US" sz="2400">
              <a:solidFill>
                <a:schemeClr val="bg1">
                  <a:lumMod val="10000"/>
                  <a:lumOff val="90000"/>
                </a:schemeClr>
              </a:solidFill>
            </a:endParaRPr>
          </a:p>
        </p:txBody>
      </p:sp>
      <p:sp>
        <p:nvSpPr>
          <p:cNvPr id="14" name="TextBox 13">
            <a:extLst>
              <a:ext uri="{FF2B5EF4-FFF2-40B4-BE49-F238E27FC236}">
                <a16:creationId xmlns:a16="http://schemas.microsoft.com/office/drawing/2014/main" id="{D4BB09C1-46F7-FEC5-BD06-8FF41EA989DA}"/>
              </a:ext>
            </a:extLst>
          </p:cNvPr>
          <p:cNvSpPr txBox="1"/>
          <p:nvPr/>
        </p:nvSpPr>
        <p:spPr>
          <a:xfrm>
            <a:off x="508000" y="1673925"/>
            <a:ext cx="6096000" cy="369332"/>
          </a:xfrm>
          <a:prstGeom prst="rect">
            <a:avLst/>
          </a:prstGeom>
          <a:noFill/>
        </p:spPr>
        <p:txBody>
          <a:bodyPr wrap="square">
            <a:spAutoFit/>
          </a:bodyPr>
          <a:lstStyle/>
          <a:p>
            <a:r>
              <a:rPr lang="en-US" sz="1800">
                <a:hlinkClick r:id="rId3"/>
              </a:rPr>
              <a:t>https://cci.stradaeducation.org/pv-release-march-16-2022/</a:t>
            </a:r>
            <a:endParaRPr lang="en-US" sz="1800"/>
          </a:p>
        </p:txBody>
      </p:sp>
    </p:spTree>
    <p:extLst>
      <p:ext uri="{BB962C8B-B14F-4D97-AF65-F5344CB8AC3E}">
        <p14:creationId xmlns:p14="http://schemas.microsoft.com/office/powerpoint/2010/main" val="119526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58;g1d26a5b0ee4_2_84">
            <a:extLst>
              <a:ext uri="{FF2B5EF4-FFF2-40B4-BE49-F238E27FC236}">
                <a16:creationId xmlns:a16="http://schemas.microsoft.com/office/drawing/2014/main" id="{6A294005-1B3A-B388-9766-B5644D5A725C}"/>
              </a:ext>
            </a:extLst>
          </p:cNvPr>
          <p:cNvSpPr txBox="1">
            <a:spLocks noGrp="1"/>
          </p:cNvSpPr>
          <p:nvPr>
            <p:ph type="title"/>
          </p:nvPr>
        </p:nvSpPr>
        <p:spPr>
          <a:xfrm>
            <a:off x="133626" y="52203"/>
            <a:ext cx="11404600" cy="1004340"/>
          </a:xfrm>
          <a:prstGeom prst="rect">
            <a:avLst/>
          </a:prstGeom>
          <a:noFill/>
          <a:ln>
            <a:noFill/>
          </a:ln>
        </p:spPr>
        <p:txBody>
          <a:bodyPr spcFirstLastPara="1" wrap="square" lIns="91425" tIns="45700" rIns="91425" bIns="45700" anchor="ctr" anchorCtr="0">
            <a:normAutofit fontScale="90000"/>
          </a:bodyPr>
          <a:lstStyle/>
          <a:p>
            <a:pPr>
              <a:spcBef>
                <a:spcPts val="1200"/>
              </a:spcBef>
            </a:pPr>
            <a:r>
              <a:rPr lang="en-US"/>
              <a:t>Why Work-Based Learning: Participation</a:t>
            </a:r>
            <a:br>
              <a:rPr lang="en-US"/>
            </a:br>
            <a:r>
              <a:rPr lang="en-US"/>
              <a:t> </a:t>
            </a:r>
            <a:endParaRPr sz="2800">
              <a:latin typeface="Raleway" pitchFamily="2" charset="0"/>
            </a:endParaRPr>
          </a:p>
        </p:txBody>
      </p:sp>
      <p:pic>
        <p:nvPicPr>
          <p:cNvPr id="7" name="Graphic 6">
            <a:extLst>
              <a:ext uri="{FF2B5EF4-FFF2-40B4-BE49-F238E27FC236}">
                <a16:creationId xmlns:a16="http://schemas.microsoft.com/office/drawing/2014/main" id="{8F274BBB-72BA-2844-EC3B-FFDCBA523D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3774" y="947694"/>
            <a:ext cx="11021786" cy="5178911"/>
          </a:xfrm>
          <a:prstGeom prst="rect">
            <a:avLst/>
          </a:prstGeom>
        </p:spPr>
      </p:pic>
    </p:spTree>
    <p:extLst>
      <p:ext uri="{BB962C8B-B14F-4D97-AF65-F5344CB8AC3E}">
        <p14:creationId xmlns:p14="http://schemas.microsoft.com/office/powerpoint/2010/main" val="3390842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383;p51" descr="Graphical user interface, diagram&#10;&#10;Description automatically generated">
            <a:extLst>
              <a:ext uri="{FF2B5EF4-FFF2-40B4-BE49-F238E27FC236}">
                <a16:creationId xmlns:a16="http://schemas.microsoft.com/office/drawing/2014/main" id="{713E8E6C-15F8-EE1F-232F-388695146247}"/>
              </a:ext>
            </a:extLst>
          </p:cNvPr>
          <p:cNvPicPr preferRelativeResize="0"/>
          <p:nvPr/>
        </p:nvPicPr>
        <p:blipFill rotWithShape="1">
          <a:blip r:embed="rId3">
            <a:alphaModFix/>
          </a:blip>
          <a:srcRect/>
          <a:stretch/>
        </p:blipFill>
        <p:spPr>
          <a:xfrm>
            <a:off x="876300" y="228600"/>
            <a:ext cx="10172700" cy="5829300"/>
          </a:xfrm>
          <a:prstGeom prst="rect">
            <a:avLst/>
          </a:prstGeom>
          <a:noFill/>
          <a:ln>
            <a:noFill/>
          </a:ln>
        </p:spPr>
      </p:pic>
    </p:spTree>
    <p:extLst>
      <p:ext uri="{BB962C8B-B14F-4D97-AF65-F5344CB8AC3E}">
        <p14:creationId xmlns:p14="http://schemas.microsoft.com/office/powerpoint/2010/main" val="1451964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 screen&#10;&#10;Description automatically generated">
            <a:extLst>
              <a:ext uri="{FF2B5EF4-FFF2-40B4-BE49-F238E27FC236}">
                <a16:creationId xmlns:a16="http://schemas.microsoft.com/office/drawing/2014/main" id="{6CE0E538-6200-FC40-6966-F3E46972ACBD}"/>
              </a:ext>
            </a:extLst>
          </p:cNvPr>
          <p:cNvPicPr>
            <a:picLocks noChangeAspect="1"/>
          </p:cNvPicPr>
          <p:nvPr/>
        </p:nvPicPr>
        <p:blipFill>
          <a:blip r:embed="rId3"/>
          <a:stretch>
            <a:fillRect/>
          </a:stretch>
        </p:blipFill>
        <p:spPr>
          <a:xfrm>
            <a:off x="0" y="165100"/>
            <a:ext cx="12192000" cy="5715000"/>
          </a:xfrm>
          <a:prstGeom prst="rect">
            <a:avLst/>
          </a:prstGeom>
        </p:spPr>
      </p:pic>
    </p:spTree>
    <p:extLst>
      <p:ext uri="{BB962C8B-B14F-4D97-AF65-F5344CB8AC3E}">
        <p14:creationId xmlns:p14="http://schemas.microsoft.com/office/powerpoint/2010/main" val="3302222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401;p53" descr="Table&#10;&#10;Description automatically generated with low confidence">
            <a:extLst>
              <a:ext uri="{FF2B5EF4-FFF2-40B4-BE49-F238E27FC236}">
                <a16:creationId xmlns:a16="http://schemas.microsoft.com/office/drawing/2014/main" id="{CC9DAD9D-09E0-89FA-6D74-0673EC826A15}"/>
              </a:ext>
            </a:extLst>
          </p:cNvPr>
          <p:cNvPicPr preferRelativeResize="0"/>
          <p:nvPr/>
        </p:nvPicPr>
        <p:blipFill rotWithShape="1">
          <a:blip r:embed="rId3">
            <a:alphaModFix/>
          </a:blip>
          <a:srcRect b="11377"/>
          <a:stretch/>
        </p:blipFill>
        <p:spPr>
          <a:xfrm>
            <a:off x="1269423" y="104574"/>
            <a:ext cx="9653154" cy="6648852"/>
          </a:xfrm>
          <a:prstGeom prst="rect">
            <a:avLst/>
          </a:prstGeom>
          <a:noFill/>
          <a:ln>
            <a:noFill/>
          </a:ln>
        </p:spPr>
      </p:pic>
    </p:spTree>
    <p:extLst>
      <p:ext uri="{BB962C8B-B14F-4D97-AF65-F5344CB8AC3E}">
        <p14:creationId xmlns:p14="http://schemas.microsoft.com/office/powerpoint/2010/main" val="2452489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d26a5b0ee4_2_84"/>
          <p:cNvSpPr txBox="1">
            <a:spLocks noGrp="1"/>
          </p:cNvSpPr>
          <p:nvPr>
            <p:ph type="title"/>
          </p:nvPr>
        </p:nvSpPr>
        <p:spPr>
          <a:xfrm>
            <a:off x="517940" y="1563757"/>
            <a:ext cx="11404600" cy="29949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sz="4800"/>
              <a:t>WBL is not a Destination as Much as it is a Developmental Experience</a:t>
            </a:r>
            <a:endParaRPr sz="4800"/>
          </a:p>
        </p:txBody>
      </p:sp>
      <p:sp>
        <p:nvSpPr>
          <p:cNvPr id="2" name="Rectangle 1">
            <a:extLst>
              <a:ext uri="{FF2B5EF4-FFF2-40B4-BE49-F238E27FC236}">
                <a16:creationId xmlns:a16="http://schemas.microsoft.com/office/drawing/2014/main" id="{1B6C5A24-ACD5-B3A7-8298-FACC669718D0}"/>
              </a:ext>
            </a:extLst>
          </p:cNvPr>
          <p:cNvSpPr/>
          <p:nvPr/>
        </p:nvSpPr>
        <p:spPr>
          <a:xfrm>
            <a:off x="0" y="6223000"/>
            <a:ext cx="12192000" cy="635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11BC6AB-F5C9-4AD3-1372-E506960EC41D}"/>
              </a:ext>
            </a:extLst>
          </p:cNvPr>
          <p:cNvSpPr/>
          <p:nvPr/>
        </p:nvSpPr>
        <p:spPr>
          <a:xfrm>
            <a:off x="0" y="1179443"/>
            <a:ext cx="9475305" cy="5168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4438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pportunity Now">
  <a:themeElements>
    <a:clrScheme name="Common Group">
      <a:dk1>
        <a:srgbClr val="FFFFFF"/>
      </a:dk1>
      <a:lt1>
        <a:srgbClr val="323332"/>
      </a:lt1>
      <a:dk2>
        <a:srgbClr val="2C4A97"/>
      </a:dk2>
      <a:lt2>
        <a:srgbClr val="5C6D83"/>
      </a:lt2>
      <a:accent1>
        <a:srgbClr val="7F9BC3"/>
      </a:accent1>
      <a:accent2>
        <a:srgbClr val="7FBABB"/>
      </a:accent2>
      <a:accent3>
        <a:srgbClr val="EB5757"/>
      </a:accent3>
      <a:accent4>
        <a:srgbClr val="FFC000"/>
      </a:accent4>
      <a:accent5>
        <a:srgbClr val="B3C4DB"/>
      </a:accent5>
      <a:accent6>
        <a:srgbClr val="F59C9B"/>
      </a:accent6>
      <a:hlink>
        <a:srgbClr val="0563C1"/>
      </a:hlink>
      <a:folHlink>
        <a:srgbClr val="3233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portunity Now">
  <a:themeElements>
    <a:clrScheme name="Common Group">
      <a:dk1>
        <a:srgbClr val="FFFFFF"/>
      </a:dk1>
      <a:lt1>
        <a:srgbClr val="323332"/>
      </a:lt1>
      <a:dk2>
        <a:srgbClr val="2C4A97"/>
      </a:dk2>
      <a:lt2>
        <a:srgbClr val="5C6D83"/>
      </a:lt2>
      <a:accent1>
        <a:srgbClr val="7F9BC3"/>
      </a:accent1>
      <a:accent2>
        <a:srgbClr val="7FBABB"/>
      </a:accent2>
      <a:accent3>
        <a:srgbClr val="EB5757"/>
      </a:accent3>
      <a:accent4>
        <a:srgbClr val="FFC000"/>
      </a:accent4>
      <a:accent5>
        <a:srgbClr val="B3C4DB"/>
      </a:accent5>
      <a:accent6>
        <a:srgbClr val="F59C9B"/>
      </a:accent6>
      <a:hlink>
        <a:srgbClr val="0563C1"/>
      </a:hlink>
      <a:folHlink>
        <a:srgbClr val="3233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58A8E7360C94AB1CB08B2BA2B6D1D" ma:contentTypeVersion="13" ma:contentTypeDescription="Create a new document." ma:contentTypeScope="" ma:versionID="84ab6e0110175816cf1423e754ae55df">
  <xsd:schema xmlns:xsd="http://www.w3.org/2001/XMLSchema" xmlns:xs="http://www.w3.org/2001/XMLSchema" xmlns:p="http://schemas.microsoft.com/office/2006/metadata/properties" xmlns:ns2="feb517c0-2246-45d3-8aca-d499e4f369cc" xmlns:ns3="faa8d098-e3df-4722-995c-7cb19f7cf4c0" targetNamespace="http://schemas.microsoft.com/office/2006/metadata/properties" ma:root="true" ma:fieldsID="d69d1632f1bd186244aab2168c0082aa" ns2:_="" ns3:_="">
    <xsd:import namespace="feb517c0-2246-45d3-8aca-d499e4f369cc"/>
    <xsd:import namespace="faa8d098-e3df-4722-995c-7cb19f7cf4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b517c0-2246-45d3-8aca-d499e4f369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73a218-6032-4b43-b4af-c84c0049d5f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a8d098-e3df-4722-995c-7cb19f7cf4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31c019e2-003a-45ee-b341-f266ceba547e}" ma:internalName="TaxCatchAll" ma:showField="CatchAllData" ma:web="faa8d098-e3df-4722-995c-7cb19f7cf4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aa8d098-e3df-4722-995c-7cb19f7cf4c0" xsi:nil="true"/>
    <lcf76f155ced4ddcb4097134ff3c332f xmlns="feb517c0-2246-45d3-8aca-d499e4f369c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DD8CE0-DE40-445E-A7D3-069D27618766}">
  <ds:schemaRefs>
    <ds:schemaRef ds:uri="faa8d098-e3df-4722-995c-7cb19f7cf4c0"/>
    <ds:schemaRef ds:uri="feb517c0-2246-45d3-8aca-d499e4f369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F3BE8E3-151D-4F15-B74D-5406F20E3C0C}">
  <ds:schemaRefs>
    <ds:schemaRef ds:uri="faa8d098-e3df-4722-995c-7cb19f7cf4c0"/>
    <ds:schemaRef ds:uri="feb517c0-2246-45d3-8aca-d499e4f369c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CB3C798-72AF-4960-9CED-193CCA2B68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32</Slides>
  <Notes>32</Notes>
  <HiddenSlides>0</HiddenSlide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Opportunity Now</vt:lpstr>
      <vt:lpstr>Opportunity Now</vt:lpstr>
      <vt:lpstr>Work-Based Learning</vt:lpstr>
      <vt:lpstr>WBL for All – What Does it Mean</vt:lpstr>
      <vt:lpstr>Activity: How are we preparing learners for careers?</vt:lpstr>
      <vt:lpstr>Why Work-Based Learning:  </vt:lpstr>
      <vt:lpstr>Why Work-Based Learning: Participation  </vt:lpstr>
      <vt:lpstr>PowerPoint Presentation</vt:lpstr>
      <vt:lpstr>PowerPoint Presentation</vt:lpstr>
      <vt:lpstr>PowerPoint Presentation</vt:lpstr>
      <vt:lpstr>WBL is not a Destination as Much as it is a Developmental Experience</vt:lpstr>
      <vt:lpstr>WBL for All – What Does it Mean</vt:lpstr>
      <vt:lpstr>Play that Career! Let's Explore!</vt:lpstr>
      <vt:lpstr>PowerPoint Presentation</vt:lpstr>
      <vt:lpstr>Using occupational and skills Data</vt:lpstr>
      <vt:lpstr>PowerPoint Presentation</vt:lpstr>
      <vt:lpstr>Questions?</vt:lpstr>
      <vt:lpstr>WBL for All – What Does it Mean</vt:lpstr>
      <vt:lpstr>Dual Customer System</vt:lpstr>
      <vt:lpstr>Concurrent Value Propositions</vt:lpstr>
      <vt:lpstr>Concurrent Value Propositions</vt:lpstr>
      <vt:lpstr>Building Strategic Industry Partnerships</vt:lpstr>
      <vt:lpstr>Challenges</vt:lpstr>
      <vt:lpstr>PowerPoint Presentation</vt:lpstr>
      <vt:lpstr>Demand or Industry Driven – Ideal State</vt:lpstr>
      <vt:lpstr>PowerPoint Presentation</vt:lpstr>
      <vt:lpstr>Regional Collaborative: Pros and Cons</vt:lpstr>
      <vt:lpstr>Huddle Questions?</vt:lpstr>
      <vt:lpstr>WBL for All – What Does it Mean</vt:lpstr>
      <vt:lpstr>We have met the enemy and it is us</vt:lpstr>
      <vt:lpstr>Organizing Effectively</vt:lpstr>
      <vt:lpstr>Rapid Design: Building your WBL Workplan</vt:lpstr>
      <vt:lpstr>Closing with a Story:</vt:lpstr>
      <vt:lpstr>Thank You  rtiller@wested.org 209 505 3965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Creating Demand-Driven Pathways in the Talent Pipeline</dc:title>
  <dc:creator>Alexandria Wright</dc:creator>
  <cp:revision>1</cp:revision>
  <dcterms:modified xsi:type="dcterms:W3CDTF">2024-02-05T21:51:13Z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0x010100F0A58A8E7360C94AB1CB08B2BA2B6D1D</vt:lpwstr>
  </property>
  <property fmtid="{D5CDD505-2E9C-101B-9397-08002B2CF9AE}" pid="3" name="MediaServiceImageTags">
    <vt:lpwstr/>
  </property>
</Properties>
</file>