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62" r:id="rId4"/>
    <p:sldMasterId id="2147483862" r:id="rId5"/>
  </p:sldMasterIdLst>
  <p:notesMasterIdLst>
    <p:notesMasterId r:id="rId21"/>
  </p:notesMasterIdLst>
  <p:handoutMasterIdLst>
    <p:handoutMasterId r:id="rId22"/>
  </p:handoutMasterIdLst>
  <p:sldIdLst>
    <p:sldId id="256" r:id="rId6"/>
    <p:sldId id="266" r:id="rId7"/>
    <p:sldId id="293" r:id="rId8"/>
    <p:sldId id="281" r:id="rId9"/>
    <p:sldId id="320" r:id="rId10"/>
    <p:sldId id="349" r:id="rId11"/>
    <p:sldId id="356" r:id="rId12"/>
    <p:sldId id="285" r:id="rId13"/>
    <p:sldId id="359" r:id="rId14"/>
    <p:sldId id="289" r:id="rId15"/>
    <p:sldId id="284" r:id="rId16"/>
    <p:sldId id="355" r:id="rId17"/>
    <p:sldId id="358" r:id="rId18"/>
    <p:sldId id="278" r:id="rId19"/>
    <p:sldId id="282" r:id="rId2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CC"/>
    <a:srgbClr val="FFCCFF"/>
    <a:srgbClr val="0038A8"/>
    <a:srgbClr val="003863"/>
    <a:srgbClr val="1A2769"/>
    <a:srgbClr val="003D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B038E-BA2D-41E2-8D85-F2536F48F067}" v="1612" dt="2025-01-29T14:09:54.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1640" autoAdjust="0"/>
  </p:normalViewPr>
  <p:slideViewPr>
    <p:cSldViewPr snapToGrid="0">
      <p:cViewPr varScale="1">
        <p:scale>
          <a:sx n="89" d="100"/>
          <a:sy n="89" d="100"/>
        </p:scale>
        <p:origin x="1032" y="30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Galle" userId="170695210e6c2eeb" providerId="LiveId" clId="{224C55E9-1297-4717-BA09-6D0BE4013AA2}"/>
    <pc:docChg chg="modSld">
      <pc:chgData name="Jeff Galle" userId="170695210e6c2eeb" providerId="LiveId" clId="{224C55E9-1297-4717-BA09-6D0BE4013AA2}" dt="2025-01-29T20:19:11.149" v="1316" actId="20577"/>
      <pc:docMkLst>
        <pc:docMk/>
      </pc:docMkLst>
      <pc:sldChg chg="modNotesTx">
        <pc:chgData name="Jeff Galle" userId="170695210e6c2eeb" providerId="LiveId" clId="{224C55E9-1297-4717-BA09-6D0BE4013AA2}" dt="2025-01-29T14:32:55.853" v="1093" actId="20577"/>
        <pc:sldMkLst>
          <pc:docMk/>
          <pc:sldMk cId="1467004811" sldId="256"/>
        </pc:sldMkLst>
      </pc:sldChg>
      <pc:sldChg chg="modNotesTx">
        <pc:chgData name="Jeff Galle" userId="170695210e6c2eeb" providerId="LiveId" clId="{224C55E9-1297-4717-BA09-6D0BE4013AA2}" dt="2025-01-28T20:04:55.832" v="1086" actId="20577"/>
        <pc:sldMkLst>
          <pc:docMk/>
          <pc:sldMk cId="3071701564" sldId="281"/>
        </pc:sldMkLst>
      </pc:sldChg>
      <pc:sldChg chg="modNotesTx">
        <pc:chgData name="Jeff Galle" userId="170695210e6c2eeb" providerId="LiveId" clId="{224C55E9-1297-4717-BA09-6D0BE4013AA2}" dt="2025-01-29T20:17:38.007" v="1246" actId="20577"/>
        <pc:sldMkLst>
          <pc:docMk/>
          <pc:sldMk cId="670734569" sldId="284"/>
        </pc:sldMkLst>
      </pc:sldChg>
      <pc:sldChg chg="modNotesTx">
        <pc:chgData name="Jeff Galle" userId="170695210e6c2eeb" providerId="LiveId" clId="{224C55E9-1297-4717-BA09-6D0BE4013AA2}" dt="2025-01-29T14:35:07.584" v="1194" actId="115"/>
        <pc:sldMkLst>
          <pc:docMk/>
          <pc:sldMk cId="3937621249" sldId="293"/>
        </pc:sldMkLst>
      </pc:sldChg>
      <pc:sldChg chg="modSp mod">
        <pc:chgData name="Jeff Galle" userId="170695210e6c2eeb" providerId="LiveId" clId="{224C55E9-1297-4717-BA09-6D0BE4013AA2}" dt="2025-01-29T15:07:37.902" v="1197" actId="20577"/>
        <pc:sldMkLst>
          <pc:docMk/>
          <pc:sldMk cId="1879177687" sldId="355"/>
        </pc:sldMkLst>
        <pc:spChg chg="mod">
          <ac:chgData name="Jeff Galle" userId="170695210e6c2eeb" providerId="LiveId" clId="{224C55E9-1297-4717-BA09-6D0BE4013AA2}" dt="2025-01-29T15:07:37.902" v="1197" actId="20577"/>
          <ac:spMkLst>
            <pc:docMk/>
            <pc:sldMk cId="1879177687" sldId="355"/>
            <ac:spMk id="3" creationId="{03E2EF61-1AC0-8D78-8834-784E722FDB6F}"/>
          </ac:spMkLst>
        </pc:spChg>
      </pc:sldChg>
      <pc:sldChg chg="modSp mod modNotesTx">
        <pc:chgData name="Jeff Galle" userId="170695210e6c2eeb" providerId="LiveId" clId="{224C55E9-1297-4717-BA09-6D0BE4013AA2}" dt="2025-01-28T19:55:49.456" v="1035" actId="20577"/>
        <pc:sldMkLst>
          <pc:docMk/>
          <pc:sldMk cId="1768935782" sldId="356"/>
        </pc:sldMkLst>
        <pc:spChg chg="mod">
          <ac:chgData name="Jeff Galle" userId="170695210e6c2eeb" providerId="LiveId" clId="{224C55E9-1297-4717-BA09-6D0BE4013AA2}" dt="2025-01-28T19:55:49.456" v="1035" actId="20577"/>
          <ac:spMkLst>
            <pc:docMk/>
            <pc:sldMk cId="1768935782" sldId="356"/>
            <ac:spMk id="3" creationId="{BF67BDEA-54DC-9BA3-238A-83F5BB2571C5}"/>
          </ac:spMkLst>
        </pc:spChg>
      </pc:sldChg>
      <pc:sldChg chg="modNotesTx">
        <pc:chgData name="Jeff Galle" userId="170695210e6c2eeb" providerId="LiveId" clId="{224C55E9-1297-4717-BA09-6D0BE4013AA2}" dt="2025-01-29T20:19:11.149" v="1316" actId="20577"/>
        <pc:sldMkLst>
          <pc:docMk/>
          <pc:sldMk cId="2445657424" sldId="359"/>
        </pc:sldMkLst>
      </pc:sldChg>
    </pc:docChg>
  </pc:docChgLst>
  <pc:docChgLst>
    <pc:chgData name="Jeff Galle" userId="170695210e6c2eeb" providerId="LiveId" clId="{291B038E-BA2D-41E2-8D85-F2536F48F067}"/>
    <pc:docChg chg="custSel modSld">
      <pc:chgData name="Jeff Galle" userId="170695210e6c2eeb" providerId="LiveId" clId="{291B038E-BA2D-41E2-8D85-F2536F48F067}" dt="2025-01-29T14:09:56.735" v="1637"/>
      <pc:docMkLst>
        <pc:docMk/>
      </pc:docMkLst>
      <pc:sldChg chg="modNotesTx">
        <pc:chgData name="Jeff Galle" userId="170695210e6c2eeb" providerId="LiveId" clId="{291B038E-BA2D-41E2-8D85-F2536F48F067}" dt="2025-01-29T13:15:59.894" v="1532" actId="20577"/>
        <pc:sldMkLst>
          <pc:docMk/>
          <pc:sldMk cId="1467004811" sldId="256"/>
        </pc:sldMkLst>
      </pc:sldChg>
      <pc:sldChg chg="modNotesTx">
        <pc:chgData name="Jeff Galle" userId="170695210e6c2eeb" providerId="LiveId" clId="{291B038E-BA2D-41E2-8D85-F2536F48F067}" dt="2025-01-29T14:03:59.940" v="1539" actId="20577"/>
        <pc:sldMkLst>
          <pc:docMk/>
          <pc:sldMk cId="3937621249" sldId="293"/>
        </pc:sldMkLst>
      </pc:sldChg>
      <pc:sldChg chg="modNotesTx">
        <pc:chgData name="Jeff Galle" userId="170695210e6c2eeb" providerId="LiveId" clId="{291B038E-BA2D-41E2-8D85-F2536F48F067}" dt="2025-01-29T14:09:56.735" v="1637"/>
        <pc:sldMkLst>
          <pc:docMk/>
          <pc:sldMk cId="298799824" sldId="349"/>
        </pc:sldMkLst>
      </pc:sldChg>
      <pc:sldChg chg="modNotesTx">
        <pc:chgData name="Jeff Galle" userId="170695210e6c2eeb" providerId="LiveId" clId="{291B038E-BA2D-41E2-8D85-F2536F48F067}" dt="2025-01-29T14:08:32.900" v="1628"/>
        <pc:sldMkLst>
          <pc:docMk/>
          <pc:sldMk cId="1879177687" sldId="355"/>
        </pc:sldMkLst>
      </pc:sldChg>
      <pc:sldChg chg="modNotesTx">
        <pc:chgData name="Jeff Galle" userId="170695210e6c2eeb" providerId="LiveId" clId="{291B038E-BA2D-41E2-8D85-F2536F48F067}" dt="2025-01-29T14:09:05.766" v="1636" actId="20577"/>
        <pc:sldMkLst>
          <pc:docMk/>
          <pc:sldMk cId="2445657424" sldId="3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C3E39-F992-47FD-B9FF-AC79F93F9D70}"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BF7F11D6-10A1-443C-9B8F-1B74883E4597}">
      <dgm:prSet/>
      <dgm:spPr/>
      <dgm:t>
        <a:bodyPr/>
        <a:lstStyle/>
        <a:p>
          <a:r>
            <a:rPr lang="en-US"/>
            <a:t>August 12</a:t>
          </a:r>
          <a:r>
            <a:rPr lang="en-US" baseline="30000"/>
            <a:t>th</a:t>
          </a:r>
          <a:r>
            <a:rPr lang="en-US"/>
            <a:t> kickoff</a:t>
          </a:r>
        </a:p>
      </dgm:t>
    </dgm:pt>
    <dgm:pt modelId="{68B16341-51C2-43C7-8182-61E439BE2011}" type="parTrans" cxnId="{06C82542-6A9F-4CD2-9B2A-9F7668FBCEC4}">
      <dgm:prSet/>
      <dgm:spPr/>
      <dgm:t>
        <a:bodyPr/>
        <a:lstStyle/>
        <a:p>
          <a:endParaRPr lang="en-US"/>
        </a:p>
      </dgm:t>
    </dgm:pt>
    <dgm:pt modelId="{22D7FA0D-91D0-40F6-A556-511944F88F10}" type="sibTrans" cxnId="{06C82542-6A9F-4CD2-9B2A-9F7668FBCEC4}">
      <dgm:prSet/>
      <dgm:spPr/>
      <dgm:t>
        <a:bodyPr/>
        <a:lstStyle/>
        <a:p>
          <a:endParaRPr lang="en-US"/>
        </a:p>
      </dgm:t>
    </dgm:pt>
    <dgm:pt modelId="{0B3E6036-93D8-48B2-8C54-BD866678549D}">
      <dgm:prSet/>
      <dgm:spPr/>
      <dgm:t>
        <a:bodyPr/>
        <a:lstStyle/>
        <a:p>
          <a:r>
            <a:rPr lang="en-US"/>
            <a:t>Selection of topic</a:t>
          </a:r>
        </a:p>
      </dgm:t>
    </dgm:pt>
    <dgm:pt modelId="{0C1A8A8F-7924-44F9-94F1-9B38C769A99D}" type="parTrans" cxnId="{CEB107D9-3C75-46E9-A7E1-B0F49BCAEE6E}">
      <dgm:prSet/>
      <dgm:spPr/>
      <dgm:t>
        <a:bodyPr/>
        <a:lstStyle/>
        <a:p>
          <a:endParaRPr lang="en-US"/>
        </a:p>
      </dgm:t>
    </dgm:pt>
    <dgm:pt modelId="{B6F50CCC-CED7-45F9-AB9A-1545F0E6B9BA}" type="sibTrans" cxnId="{CEB107D9-3C75-46E9-A7E1-B0F49BCAEE6E}">
      <dgm:prSet/>
      <dgm:spPr/>
      <dgm:t>
        <a:bodyPr/>
        <a:lstStyle/>
        <a:p>
          <a:endParaRPr lang="en-US"/>
        </a:p>
      </dgm:t>
    </dgm:pt>
    <dgm:pt modelId="{A92475A7-3575-4983-B0CF-352DCE4D3B0A}">
      <dgm:prSet/>
      <dgm:spPr/>
      <dgm:t>
        <a:bodyPr/>
        <a:lstStyle/>
        <a:p>
          <a:r>
            <a:rPr lang="en-US"/>
            <a:t>Recruitment</a:t>
          </a:r>
        </a:p>
      </dgm:t>
    </dgm:pt>
    <dgm:pt modelId="{0558E82D-0CBD-4694-9284-33F6AF4845D5}" type="parTrans" cxnId="{7291E7BC-EFED-4D11-BBEA-8058323C0A0D}">
      <dgm:prSet/>
      <dgm:spPr/>
      <dgm:t>
        <a:bodyPr/>
        <a:lstStyle/>
        <a:p>
          <a:endParaRPr lang="en-US"/>
        </a:p>
      </dgm:t>
    </dgm:pt>
    <dgm:pt modelId="{4A9B1878-859A-48C8-A439-AF9A85643808}" type="sibTrans" cxnId="{7291E7BC-EFED-4D11-BBEA-8058323C0A0D}">
      <dgm:prSet/>
      <dgm:spPr/>
      <dgm:t>
        <a:bodyPr/>
        <a:lstStyle/>
        <a:p>
          <a:endParaRPr lang="en-US"/>
        </a:p>
      </dgm:t>
    </dgm:pt>
    <dgm:pt modelId="{104B5FC5-75C6-418B-B93C-7490658CAF63}">
      <dgm:prSet/>
      <dgm:spPr/>
      <dgm:t>
        <a:bodyPr/>
        <a:lstStyle/>
        <a:p>
          <a:r>
            <a:rPr lang="en-US"/>
            <a:t>Spring check-ins</a:t>
          </a:r>
        </a:p>
      </dgm:t>
    </dgm:pt>
    <dgm:pt modelId="{45EAB1E6-2E66-42DF-A9F9-A77DE50BFD73}" type="parTrans" cxnId="{B6CB0A11-D853-4F10-9060-FA94A56C396A}">
      <dgm:prSet/>
      <dgm:spPr/>
      <dgm:t>
        <a:bodyPr/>
        <a:lstStyle/>
        <a:p>
          <a:endParaRPr lang="en-US"/>
        </a:p>
      </dgm:t>
    </dgm:pt>
    <dgm:pt modelId="{1B7EBD03-35B1-4A74-98B3-05356B3974B5}" type="sibTrans" cxnId="{B6CB0A11-D853-4F10-9060-FA94A56C396A}">
      <dgm:prSet/>
      <dgm:spPr/>
      <dgm:t>
        <a:bodyPr/>
        <a:lstStyle/>
        <a:p>
          <a:endParaRPr lang="en-US"/>
        </a:p>
      </dgm:t>
    </dgm:pt>
    <dgm:pt modelId="{FCF7F131-C862-4CD3-B53B-5E96D2AB8DB6}">
      <dgm:prSet/>
      <dgm:spPr/>
      <dgm:t>
        <a:bodyPr/>
        <a:lstStyle/>
        <a:p>
          <a:r>
            <a:rPr lang="en-US"/>
            <a:t>Spring meetings</a:t>
          </a:r>
        </a:p>
      </dgm:t>
    </dgm:pt>
    <dgm:pt modelId="{AE4A99F0-B03F-4C29-8BD4-CE1B20EC3362}" type="parTrans" cxnId="{F891DF39-B268-49BE-A279-04AE6F0DF63C}">
      <dgm:prSet/>
      <dgm:spPr/>
      <dgm:t>
        <a:bodyPr/>
        <a:lstStyle/>
        <a:p>
          <a:endParaRPr lang="en-US"/>
        </a:p>
      </dgm:t>
    </dgm:pt>
    <dgm:pt modelId="{AF9E8BA1-C576-49CE-B45B-B8A9E21A8FBB}" type="sibTrans" cxnId="{F891DF39-B268-49BE-A279-04AE6F0DF63C}">
      <dgm:prSet/>
      <dgm:spPr/>
      <dgm:t>
        <a:bodyPr/>
        <a:lstStyle/>
        <a:p>
          <a:endParaRPr lang="en-US"/>
        </a:p>
      </dgm:t>
    </dgm:pt>
    <dgm:pt modelId="{8DC1E938-8518-412C-A343-0CBDDA846969}">
      <dgm:prSet/>
      <dgm:spPr/>
      <dgm:t>
        <a:bodyPr/>
        <a:lstStyle/>
        <a:p>
          <a:r>
            <a:rPr lang="en-US"/>
            <a:t>1 course application</a:t>
          </a:r>
        </a:p>
      </dgm:t>
    </dgm:pt>
    <dgm:pt modelId="{B34141A7-8951-48D1-BCA6-C296A587C12A}" type="parTrans" cxnId="{F55DF4A1-0C14-498C-A072-9AAA0B336AC7}">
      <dgm:prSet/>
      <dgm:spPr/>
      <dgm:t>
        <a:bodyPr/>
        <a:lstStyle/>
        <a:p>
          <a:endParaRPr lang="en-US"/>
        </a:p>
      </dgm:t>
    </dgm:pt>
    <dgm:pt modelId="{5B94FD46-7353-456E-8A90-0DAD724D2CDA}" type="sibTrans" cxnId="{F55DF4A1-0C14-498C-A072-9AAA0B336AC7}">
      <dgm:prSet/>
      <dgm:spPr/>
      <dgm:t>
        <a:bodyPr/>
        <a:lstStyle/>
        <a:p>
          <a:endParaRPr lang="en-US"/>
        </a:p>
      </dgm:t>
    </dgm:pt>
    <dgm:pt modelId="{A1875B81-8540-41BE-AF5D-232D8483F7E1}">
      <dgm:prSet/>
      <dgm:spPr/>
      <dgm:t>
        <a:bodyPr/>
        <a:lstStyle/>
        <a:p>
          <a:r>
            <a:rPr lang="en-US"/>
            <a:t>Final reflection report  </a:t>
          </a:r>
        </a:p>
      </dgm:t>
    </dgm:pt>
    <dgm:pt modelId="{B0428214-0E19-4E2F-B3F2-631594211A08}" type="parTrans" cxnId="{7681918C-9B0E-4218-B691-8825589161FC}">
      <dgm:prSet/>
      <dgm:spPr/>
      <dgm:t>
        <a:bodyPr/>
        <a:lstStyle/>
        <a:p>
          <a:endParaRPr lang="en-US"/>
        </a:p>
      </dgm:t>
    </dgm:pt>
    <dgm:pt modelId="{14D30CF0-A48E-43F5-9502-FEBBE55E8E08}" type="sibTrans" cxnId="{7681918C-9B0E-4218-B691-8825589161FC}">
      <dgm:prSet/>
      <dgm:spPr/>
      <dgm:t>
        <a:bodyPr/>
        <a:lstStyle/>
        <a:p>
          <a:endParaRPr lang="en-US"/>
        </a:p>
      </dgm:t>
    </dgm:pt>
    <dgm:pt modelId="{A58F7B2B-620F-4860-AF54-CEAC61FF84E5}" type="pres">
      <dgm:prSet presAssocID="{6A6C3E39-F992-47FD-B9FF-AC79F93F9D70}" presName="vert0" presStyleCnt="0">
        <dgm:presLayoutVars>
          <dgm:dir/>
          <dgm:animOne val="branch"/>
          <dgm:animLvl val="lvl"/>
        </dgm:presLayoutVars>
      </dgm:prSet>
      <dgm:spPr/>
    </dgm:pt>
    <dgm:pt modelId="{E35EDF6E-AE4B-4234-A14F-6C996CEF73EA}" type="pres">
      <dgm:prSet presAssocID="{BF7F11D6-10A1-443C-9B8F-1B74883E4597}" presName="thickLine" presStyleLbl="alignNode1" presStyleIdx="0" presStyleCnt="7"/>
      <dgm:spPr/>
    </dgm:pt>
    <dgm:pt modelId="{2FC0A498-F2CA-4B4C-9EC3-177BF7F63B9C}" type="pres">
      <dgm:prSet presAssocID="{BF7F11D6-10A1-443C-9B8F-1B74883E4597}" presName="horz1" presStyleCnt="0"/>
      <dgm:spPr/>
    </dgm:pt>
    <dgm:pt modelId="{C703A0F4-48B6-4E27-971C-6394858F1271}" type="pres">
      <dgm:prSet presAssocID="{BF7F11D6-10A1-443C-9B8F-1B74883E4597}" presName="tx1" presStyleLbl="revTx" presStyleIdx="0" presStyleCnt="7"/>
      <dgm:spPr/>
    </dgm:pt>
    <dgm:pt modelId="{E946DC69-5CE6-49EF-A5FF-108C18046F66}" type="pres">
      <dgm:prSet presAssocID="{BF7F11D6-10A1-443C-9B8F-1B74883E4597}" presName="vert1" presStyleCnt="0"/>
      <dgm:spPr/>
    </dgm:pt>
    <dgm:pt modelId="{53F7C64A-9157-4EA3-BF6C-F4BEFAAEED0E}" type="pres">
      <dgm:prSet presAssocID="{0B3E6036-93D8-48B2-8C54-BD866678549D}" presName="thickLine" presStyleLbl="alignNode1" presStyleIdx="1" presStyleCnt="7"/>
      <dgm:spPr/>
    </dgm:pt>
    <dgm:pt modelId="{B16C6B60-0410-4979-9E3F-D90B8CA97BF9}" type="pres">
      <dgm:prSet presAssocID="{0B3E6036-93D8-48B2-8C54-BD866678549D}" presName="horz1" presStyleCnt="0"/>
      <dgm:spPr/>
    </dgm:pt>
    <dgm:pt modelId="{34F31A5C-CBE4-496C-A8F8-CCD63B09AC6F}" type="pres">
      <dgm:prSet presAssocID="{0B3E6036-93D8-48B2-8C54-BD866678549D}" presName="tx1" presStyleLbl="revTx" presStyleIdx="1" presStyleCnt="7"/>
      <dgm:spPr/>
    </dgm:pt>
    <dgm:pt modelId="{69AA7A7F-DA9F-4E45-9E11-B855DDF2BCCB}" type="pres">
      <dgm:prSet presAssocID="{0B3E6036-93D8-48B2-8C54-BD866678549D}" presName="vert1" presStyleCnt="0"/>
      <dgm:spPr/>
    </dgm:pt>
    <dgm:pt modelId="{D72765E8-B6F4-48CD-BF70-93795A9D637F}" type="pres">
      <dgm:prSet presAssocID="{A92475A7-3575-4983-B0CF-352DCE4D3B0A}" presName="thickLine" presStyleLbl="alignNode1" presStyleIdx="2" presStyleCnt="7"/>
      <dgm:spPr/>
    </dgm:pt>
    <dgm:pt modelId="{C55E5CDC-35C3-4078-9F91-7263DB05117E}" type="pres">
      <dgm:prSet presAssocID="{A92475A7-3575-4983-B0CF-352DCE4D3B0A}" presName="horz1" presStyleCnt="0"/>
      <dgm:spPr/>
    </dgm:pt>
    <dgm:pt modelId="{9FAA7FEA-3D17-4610-AB21-8AC1A13809FF}" type="pres">
      <dgm:prSet presAssocID="{A92475A7-3575-4983-B0CF-352DCE4D3B0A}" presName="tx1" presStyleLbl="revTx" presStyleIdx="2" presStyleCnt="7"/>
      <dgm:spPr/>
    </dgm:pt>
    <dgm:pt modelId="{4EA5C5D8-6523-4A67-A255-871B543AD2CB}" type="pres">
      <dgm:prSet presAssocID="{A92475A7-3575-4983-B0CF-352DCE4D3B0A}" presName="vert1" presStyleCnt="0"/>
      <dgm:spPr/>
    </dgm:pt>
    <dgm:pt modelId="{96C357B7-3ED1-4484-A050-87C338A72D9D}" type="pres">
      <dgm:prSet presAssocID="{104B5FC5-75C6-418B-B93C-7490658CAF63}" presName="thickLine" presStyleLbl="alignNode1" presStyleIdx="3" presStyleCnt="7"/>
      <dgm:spPr/>
    </dgm:pt>
    <dgm:pt modelId="{F94BCB26-6D28-49D1-9F17-0A34B6ADC4BA}" type="pres">
      <dgm:prSet presAssocID="{104B5FC5-75C6-418B-B93C-7490658CAF63}" presName="horz1" presStyleCnt="0"/>
      <dgm:spPr/>
    </dgm:pt>
    <dgm:pt modelId="{21033A03-1224-418D-9552-08F8BDFE4345}" type="pres">
      <dgm:prSet presAssocID="{104B5FC5-75C6-418B-B93C-7490658CAF63}" presName="tx1" presStyleLbl="revTx" presStyleIdx="3" presStyleCnt="7"/>
      <dgm:spPr/>
    </dgm:pt>
    <dgm:pt modelId="{76592D3D-22D3-44DE-8759-68C331D0A916}" type="pres">
      <dgm:prSet presAssocID="{104B5FC5-75C6-418B-B93C-7490658CAF63}" presName="vert1" presStyleCnt="0"/>
      <dgm:spPr/>
    </dgm:pt>
    <dgm:pt modelId="{F5600D81-B6CD-48FF-AC27-B266D67427C2}" type="pres">
      <dgm:prSet presAssocID="{FCF7F131-C862-4CD3-B53B-5E96D2AB8DB6}" presName="thickLine" presStyleLbl="alignNode1" presStyleIdx="4" presStyleCnt="7"/>
      <dgm:spPr/>
    </dgm:pt>
    <dgm:pt modelId="{DDEDD059-D452-4FBA-86EF-28DDC59F40C6}" type="pres">
      <dgm:prSet presAssocID="{FCF7F131-C862-4CD3-B53B-5E96D2AB8DB6}" presName="horz1" presStyleCnt="0"/>
      <dgm:spPr/>
    </dgm:pt>
    <dgm:pt modelId="{3E171C69-32EF-4C3D-8A86-E3C620787FC2}" type="pres">
      <dgm:prSet presAssocID="{FCF7F131-C862-4CD3-B53B-5E96D2AB8DB6}" presName="tx1" presStyleLbl="revTx" presStyleIdx="4" presStyleCnt="7"/>
      <dgm:spPr/>
    </dgm:pt>
    <dgm:pt modelId="{CB9FBE34-27B0-4419-AD00-60FF4126431A}" type="pres">
      <dgm:prSet presAssocID="{FCF7F131-C862-4CD3-B53B-5E96D2AB8DB6}" presName="vert1" presStyleCnt="0"/>
      <dgm:spPr/>
    </dgm:pt>
    <dgm:pt modelId="{982F1A96-8A32-484E-B5E3-056A11F92FC5}" type="pres">
      <dgm:prSet presAssocID="{8DC1E938-8518-412C-A343-0CBDDA846969}" presName="thickLine" presStyleLbl="alignNode1" presStyleIdx="5" presStyleCnt="7"/>
      <dgm:spPr/>
    </dgm:pt>
    <dgm:pt modelId="{38E444F9-7A64-4ABE-ACB1-F8CDE67CFD44}" type="pres">
      <dgm:prSet presAssocID="{8DC1E938-8518-412C-A343-0CBDDA846969}" presName="horz1" presStyleCnt="0"/>
      <dgm:spPr/>
    </dgm:pt>
    <dgm:pt modelId="{9CF17ABC-1CFA-45BE-8719-A08AC978F569}" type="pres">
      <dgm:prSet presAssocID="{8DC1E938-8518-412C-A343-0CBDDA846969}" presName="tx1" presStyleLbl="revTx" presStyleIdx="5" presStyleCnt="7"/>
      <dgm:spPr/>
    </dgm:pt>
    <dgm:pt modelId="{7E8EADC3-4208-4A5C-B75E-4CB89ED022CC}" type="pres">
      <dgm:prSet presAssocID="{8DC1E938-8518-412C-A343-0CBDDA846969}" presName="vert1" presStyleCnt="0"/>
      <dgm:spPr/>
    </dgm:pt>
    <dgm:pt modelId="{3461EAF8-4669-441C-B516-D514C4897933}" type="pres">
      <dgm:prSet presAssocID="{A1875B81-8540-41BE-AF5D-232D8483F7E1}" presName="thickLine" presStyleLbl="alignNode1" presStyleIdx="6" presStyleCnt="7"/>
      <dgm:spPr/>
    </dgm:pt>
    <dgm:pt modelId="{3EED8D8D-C038-4B3B-B6E5-949C8691D9AB}" type="pres">
      <dgm:prSet presAssocID="{A1875B81-8540-41BE-AF5D-232D8483F7E1}" presName="horz1" presStyleCnt="0"/>
      <dgm:spPr/>
    </dgm:pt>
    <dgm:pt modelId="{0EC53AEE-711F-4B86-80DB-49E42E86224D}" type="pres">
      <dgm:prSet presAssocID="{A1875B81-8540-41BE-AF5D-232D8483F7E1}" presName="tx1" presStyleLbl="revTx" presStyleIdx="6" presStyleCnt="7"/>
      <dgm:spPr/>
    </dgm:pt>
    <dgm:pt modelId="{AF167918-0940-4797-AE00-8AA29C0AC0A3}" type="pres">
      <dgm:prSet presAssocID="{A1875B81-8540-41BE-AF5D-232D8483F7E1}" presName="vert1" presStyleCnt="0"/>
      <dgm:spPr/>
    </dgm:pt>
  </dgm:ptLst>
  <dgm:cxnLst>
    <dgm:cxn modelId="{B6CB0A11-D853-4F10-9060-FA94A56C396A}" srcId="{6A6C3E39-F992-47FD-B9FF-AC79F93F9D70}" destId="{104B5FC5-75C6-418B-B93C-7490658CAF63}" srcOrd="3" destOrd="0" parTransId="{45EAB1E6-2E66-42DF-A9F9-A77DE50BFD73}" sibTransId="{1B7EBD03-35B1-4A74-98B3-05356B3974B5}"/>
    <dgm:cxn modelId="{A8C82733-890A-4407-8D5D-F49871AE99BC}" type="presOf" srcId="{A1875B81-8540-41BE-AF5D-232D8483F7E1}" destId="{0EC53AEE-711F-4B86-80DB-49E42E86224D}" srcOrd="0" destOrd="0" presId="urn:microsoft.com/office/officeart/2008/layout/LinedList"/>
    <dgm:cxn modelId="{E6BBE433-EBDF-40CC-B33B-A9FBD2602708}" type="presOf" srcId="{0B3E6036-93D8-48B2-8C54-BD866678549D}" destId="{34F31A5C-CBE4-496C-A8F8-CCD63B09AC6F}" srcOrd="0" destOrd="0" presId="urn:microsoft.com/office/officeart/2008/layout/LinedList"/>
    <dgm:cxn modelId="{DE04EF34-69B1-4513-999C-002680C9884B}" type="presOf" srcId="{6A6C3E39-F992-47FD-B9FF-AC79F93F9D70}" destId="{A58F7B2B-620F-4860-AF54-CEAC61FF84E5}" srcOrd="0" destOrd="0" presId="urn:microsoft.com/office/officeart/2008/layout/LinedList"/>
    <dgm:cxn modelId="{F891DF39-B268-49BE-A279-04AE6F0DF63C}" srcId="{6A6C3E39-F992-47FD-B9FF-AC79F93F9D70}" destId="{FCF7F131-C862-4CD3-B53B-5E96D2AB8DB6}" srcOrd="4" destOrd="0" parTransId="{AE4A99F0-B03F-4C29-8BD4-CE1B20EC3362}" sibTransId="{AF9E8BA1-C576-49CE-B45B-B8A9E21A8FBB}"/>
    <dgm:cxn modelId="{06C82542-6A9F-4CD2-9B2A-9F7668FBCEC4}" srcId="{6A6C3E39-F992-47FD-B9FF-AC79F93F9D70}" destId="{BF7F11D6-10A1-443C-9B8F-1B74883E4597}" srcOrd="0" destOrd="0" parTransId="{68B16341-51C2-43C7-8182-61E439BE2011}" sibTransId="{22D7FA0D-91D0-40F6-A556-511944F88F10}"/>
    <dgm:cxn modelId="{7A21764D-C890-44FC-B751-0F1AF672D91C}" type="presOf" srcId="{A92475A7-3575-4983-B0CF-352DCE4D3B0A}" destId="{9FAA7FEA-3D17-4610-AB21-8AC1A13809FF}" srcOrd="0" destOrd="0" presId="urn:microsoft.com/office/officeart/2008/layout/LinedList"/>
    <dgm:cxn modelId="{43BB8778-114C-470D-B4AB-454B2B1061C7}" type="presOf" srcId="{8DC1E938-8518-412C-A343-0CBDDA846969}" destId="{9CF17ABC-1CFA-45BE-8719-A08AC978F569}" srcOrd="0" destOrd="0" presId="urn:microsoft.com/office/officeart/2008/layout/LinedList"/>
    <dgm:cxn modelId="{52A22A88-78B5-4A8A-A2D7-8297672086CD}" type="presOf" srcId="{104B5FC5-75C6-418B-B93C-7490658CAF63}" destId="{21033A03-1224-418D-9552-08F8BDFE4345}" srcOrd="0" destOrd="0" presId="urn:microsoft.com/office/officeart/2008/layout/LinedList"/>
    <dgm:cxn modelId="{7681918C-9B0E-4218-B691-8825589161FC}" srcId="{6A6C3E39-F992-47FD-B9FF-AC79F93F9D70}" destId="{A1875B81-8540-41BE-AF5D-232D8483F7E1}" srcOrd="6" destOrd="0" parTransId="{B0428214-0E19-4E2F-B3F2-631594211A08}" sibTransId="{14D30CF0-A48E-43F5-9502-FEBBE55E8E08}"/>
    <dgm:cxn modelId="{F55DF4A1-0C14-498C-A072-9AAA0B336AC7}" srcId="{6A6C3E39-F992-47FD-B9FF-AC79F93F9D70}" destId="{8DC1E938-8518-412C-A343-0CBDDA846969}" srcOrd="5" destOrd="0" parTransId="{B34141A7-8951-48D1-BCA6-C296A587C12A}" sibTransId="{5B94FD46-7353-456E-8A90-0DAD724D2CDA}"/>
    <dgm:cxn modelId="{7291E7BC-EFED-4D11-BBEA-8058323C0A0D}" srcId="{6A6C3E39-F992-47FD-B9FF-AC79F93F9D70}" destId="{A92475A7-3575-4983-B0CF-352DCE4D3B0A}" srcOrd="2" destOrd="0" parTransId="{0558E82D-0CBD-4694-9284-33F6AF4845D5}" sibTransId="{4A9B1878-859A-48C8-A439-AF9A85643808}"/>
    <dgm:cxn modelId="{A7C50AC2-B966-4BFD-8875-0A93A2DF6202}" type="presOf" srcId="{FCF7F131-C862-4CD3-B53B-5E96D2AB8DB6}" destId="{3E171C69-32EF-4C3D-8A86-E3C620787FC2}" srcOrd="0" destOrd="0" presId="urn:microsoft.com/office/officeart/2008/layout/LinedList"/>
    <dgm:cxn modelId="{CEB107D9-3C75-46E9-A7E1-B0F49BCAEE6E}" srcId="{6A6C3E39-F992-47FD-B9FF-AC79F93F9D70}" destId="{0B3E6036-93D8-48B2-8C54-BD866678549D}" srcOrd="1" destOrd="0" parTransId="{0C1A8A8F-7924-44F9-94F1-9B38C769A99D}" sibTransId="{B6F50CCC-CED7-45F9-AB9A-1545F0E6B9BA}"/>
    <dgm:cxn modelId="{A23A73FF-0E24-43F1-AA95-8046BBCB74A1}" type="presOf" srcId="{BF7F11D6-10A1-443C-9B8F-1B74883E4597}" destId="{C703A0F4-48B6-4E27-971C-6394858F1271}" srcOrd="0" destOrd="0" presId="urn:microsoft.com/office/officeart/2008/layout/LinedList"/>
    <dgm:cxn modelId="{4CF0E0CE-13FD-4D01-B515-DEA3D5B5EDB4}" type="presParOf" srcId="{A58F7B2B-620F-4860-AF54-CEAC61FF84E5}" destId="{E35EDF6E-AE4B-4234-A14F-6C996CEF73EA}" srcOrd="0" destOrd="0" presId="urn:microsoft.com/office/officeart/2008/layout/LinedList"/>
    <dgm:cxn modelId="{FAE1B4C6-240E-492E-8709-BDE78D18C87F}" type="presParOf" srcId="{A58F7B2B-620F-4860-AF54-CEAC61FF84E5}" destId="{2FC0A498-F2CA-4B4C-9EC3-177BF7F63B9C}" srcOrd="1" destOrd="0" presId="urn:microsoft.com/office/officeart/2008/layout/LinedList"/>
    <dgm:cxn modelId="{DA77E5B8-267A-4046-94BD-26D43B2B9521}" type="presParOf" srcId="{2FC0A498-F2CA-4B4C-9EC3-177BF7F63B9C}" destId="{C703A0F4-48B6-4E27-971C-6394858F1271}" srcOrd="0" destOrd="0" presId="urn:microsoft.com/office/officeart/2008/layout/LinedList"/>
    <dgm:cxn modelId="{0F5ACE1C-339A-44F6-85F9-6FB267C1FEB7}" type="presParOf" srcId="{2FC0A498-F2CA-4B4C-9EC3-177BF7F63B9C}" destId="{E946DC69-5CE6-49EF-A5FF-108C18046F66}" srcOrd="1" destOrd="0" presId="urn:microsoft.com/office/officeart/2008/layout/LinedList"/>
    <dgm:cxn modelId="{77348888-0F2F-4D3B-98D7-E0A0C0EB27A4}" type="presParOf" srcId="{A58F7B2B-620F-4860-AF54-CEAC61FF84E5}" destId="{53F7C64A-9157-4EA3-BF6C-F4BEFAAEED0E}" srcOrd="2" destOrd="0" presId="urn:microsoft.com/office/officeart/2008/layout/LinedList"/>
    <dgm:cxn modelId="{964790D0-03C8-4720-A745-9E925793972A}" type="presParOf" srcId="{A58F7B2B-620F-4860-AF54-CEAC61FF84E5}" destId="{B16C6B60-0410-4979-9E3F-D90B8CA97BF9}" srcOrd="3" destOrd="0" presId="urn:microsoft.com/office/officeart/2008/layout/LinedList"/>
    <dgm:cxn modelId="{B10FC513-5A08-47B1-BC94-D35275800DF1}" type="presParOf" srcId="{B16C6B60-0410-4979-9E3F-D90B8CA97BF9}" destId="{34F31A5C-CBE4-496C-A8F8-CCD63B09AC6F}" srcOrd="0" destOrd="0" presId="urn:microsoft.com/office/officeart/2008/layout/LinedList"/>
    <dgm:cxn modelId="{F6FCAE9F-E0A5-4EF8-8BAF-C6FE12DB36AD}" type="presParOf" srcId="{B16C6B60-0410-4979-9E3F-D90B8CA97BF9}" destId="{69AA7A7F-DA9F-4E45-9E11-B855DDF2BCCB}" srcOrd="1" destOrd="0" presId="urn:microsoft.com/office/officeart/2008/layout/LinedList"/>
    <dgm:cxn modelId="{26694B2B-FB45-4EBF-92AE-0113B11AC2C7}" type="presParOf" srcId="{A58F7B2B-620F-4860-AF54-CEAC61FF84E5}" destId="{D72765E8-B6F4-48CD-BF70-93795A9D637F}" srcOrd="4" destOrd="0" presId="urn:microsoft.com/office/officeart/2008/layout/LinedList"/>
    <dgm:cxn modelId="{575C43BA-C50C-4228-90F4-1C464EB8F5E2}" type="presParOf" srcId="{A58F7B2B-620F-4860-AF54-CEAC61FF84E5}" destId="{C55E5CDC-35C3-4078-9F91-7263DB05117E}" srcOrd="5" destOrd="0" presId="urn:microsoft.com/office/officeart/2008/layout/LinedList"/>
    <dgm:cxn modelId="{50EC2EB9-F59B-4A72-974B-1FC8AE4B7B20}" type="presParOf" srcId="{C55E5CDC-35C3-4078-9F91-7263DB05117E}" destId="{9FAA7FEA-3D17-4610-AB21-8AC1A13809FF}" srcOrd="0" destOrd="0" presId="urn:microsoft.com/office/officeart/2008/layout/LinedList"/>
    <dgm:cxn modelId="{A0DEB5A2-8AE1-4258-9198-F0B7E5E950CA}" type="presParOf" srcId="{C55E5CDC-35C3-4078-9F91-7263DB05117E}" destId="{4EA5C5D8-6523-4A67-A255-871B543AD2CB}" srcOrd="1" destOrd="0" presId="urn:microsoft.com/office/officeart/2008/layout/LinedList"/>
    <dgm:cxn modelId="{9232D4C6-FC1A-4EE8-BFBD-A76961B52271}" type="presParOf" srcId="{A58F7B2B-620F-4860-AF54-CEAC61FF84E5}" destId="{96C357B7-3ED1-4484-A050-87C338A72D9D}" srcOrd="6" destOrd="0" presId="urn:microsoft.com/office/officeart/2008/layout/LinedList"/>
    <dgm:cxn modelId="{5F62B273-68CA-434C-859C-6CD44C5210B9}" type="presParOf" srcId="{A58F7B2B-620F-4860-AF54-CEAC61FF84E5}" destId="{F94BCB26-6D28-49D1-9F17-0A34B6ADC4BA}" srcOrd="7" destOrd="0" presId="urn:microsoft.com/office/officeart/2008/layout/LinedList"/>
    <dgm:cxn modelId="{7B67E498-E767-4CE7-AC24-341EE69C4173}" type="presParOf" srcId="{F94BCB26-6D28-49D1-9F17-0A34B6ADC4BA}" destId="{21033A03-1224-418D-9552-08F8BDFE4345}" srcOrd="0" destOrd="0" presId="urn:microsoft.com/office/officeart/2008/layout/LinedList"/>
    <dgm:cxn modelId="{85CA85EC-365D-4857-B53B-B378C588014D}" type="presParOf" srcId="{F94BCB26-6D28-49D1-9F17-0A34B6ADC4BA}" destId="{76592D3D-22D3-44DE-8759-68C331D0A916}" srcOrd="1" destOrd="0" presId="urn:microsoft.com/office/officeart/2008/layout/LinedList"/>
    <dgm:cxn modelId="{57D15F3D-3921-4F0A-9FB2-4D5098BE6B67}" type="presParOf" srcId="{A58F7B2B-620F-4860-AF54-CEAC61FF84E5}" destId="{F5600D81-B6CD-48FF-AC27-B266D67427C2}" srcOrd="8" destOrd="0" presId="urn:microsoft.com/office/officeart/2008/layout/LinedList"/>
    <dgm:cxn modelId="{6D377080-BDDA-4056-B723-43DAB5EAC9E4}" type="presParOf" srcId="{A58F7B2B-620F-4860-AF54-CEAC61FF84E5}" destId="{DDEDD059-D452-4FBA-86EF-28DDC59F40C6}" srcOrd="9" destOrd="0" presId="urn:microsoft.com/office/officeart/2008/layout/LinedList"/>
    <dgm:cxn modelId="{E25FAD1F-DD71-4E42-B4F8-60CDE4EAFBB4}" type="presParOf" srcId="{DDEDD059-D452-4FBA-86EF-28DDC59F40C6}" destId="{3E171C69-32EF-4C3D-8A86-E3C620787FC2}" srcOrd="0" destOrd="0" presId="urn:microsoft.com/office/officeart/2008/layout/LinedList"/>
    <dgm:cxn modelId="{878F1DF7-D16B-44FA-95AD-B0E496380A5D}" type="presParOf" srcId="{DDEDD059-D452-4FBA-86EF-28DDC59F40C6}" destId="{CB9FBE34-27B0-4419-AD00-60FF4126431A}" srcOrd="1" destOrd="0" presId="urn:microsoft.com/office/officeart/2008/layout/LinedList"/>
    <dgm:cxn modelId="{DAE76CAE-BD6C-467C-9C2A-131AE5BA37AF}" type="presParOf" srcId="{A58F7B2B-620F-4860-AF54-CEAC61FF84E5}" destId="{982F1A96-8A32-484E-B5E3-056A11F92FC5}" srcOrd="10" destOrd="0" presId="urn:microsoft.com/office/officeart/2008/layout/LinedList"/>
    <dgm:cxn modelId="{9782F9C8-1777-44B8-A16D-2A1101A05204}" type="presParOf" srcId="{A58F7B2B-620F-4860-AF54-CEAC61FF84E5}" destId="{38E444F9-7A64-4ABE-ACB1-F8CDE67CFD44}" srcOrd="11" destOrd="0" presId="urn:microsoft.com/office/officeart/2008/layout/LinedList"/>
    <dgm:cxn modelId="{6667941B-F422-46A3-8BBD-8D71DDF6F38E}" type="presParOf" srcId="{38E444F9-7A64-4ABE-ACB1-F8CDE67CFD44}" destId="{9CF17ABC-1CFA-45BE-8719-A08AC978F569}" srcOrd="0" destOrd="0" presId="urn:microsoft.com/office/officeart/2008/layout/LinedList"/>
    <dgm:cxn modelId="{083B8D83-FE1E-4370-9E17-B33533EBB912}" type="presParOf" srcId="{38E444F9-7A64-4ABE-ACB1-F8CDE67CFD44}" destId="{7E8EADC3-4208-4A5C-B75E-4CB89ED022CC}" srcOrd="1" destOrd="0" presId="urn:microsoft.com/office/officeart/2008/layout/LinedList"/>
    <dgm:cxn modelId="{D56C6BB3-A471-45B3-9D6A-4CB811FF6007}" type="presParOf" srcId="{A58F7B2B-620F-4860-AF54-CEAC61FF84E5}" destId="{3461EAF8-4669-441C-B516-D514C4897933}" srcOrd="12" destOrd="0" presId="urn:microsoft.com/office/officeart/2008/layout/LinedList"/>
    <dgm:cxn modelId="{A0910361-88AF-4E50-A1D2-2570ADB221FB}" type="presParOf" srcId="{A58F7B2B-620F-4860-AF54-CEAC61FF84E5}" destId="{3EED8D8D-C038-4B3B-B6E5-949C8691D9AB}" srcOrd="13" destOrd="0" presId="urn:microsoft.com/office/officeart/2008/layout/LinedList"/>
    <dgm:cxn modelId="{E5ACACBF-8CAB-49EE-839C-9FE1D0CEEBA7}" type="presParOf" srcId="{3EED8D8D-C038-4B3B-B6E5-949C8691D9AB}" destId="{0EC53AEE-711F-4B86-80DB-49E42E86224D}" srcOrd="0" destOrd="0" presId="urn:microsoft.com/office/officeart/2008/layout/LinedList"/>
    <dgm:cxn modelId="{632E053E-4E23-4EEF-B662-04502256A8C1}" type="presParOf" srcId="{3EED8D8D-C038-4B3B-B6E5-949C8691D9AB}" destId="{AF167918-0940-4797-AE00-8AA29C0AC0A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EDF6E-AE4B-4234-A14F-6C996CEF73EA}">
      <dsp:nvSpPr>
        <dsp:cNvPr id="0" name=""/>
        <dsp:cNvSpPr/>
      </dsp:nvSpPr>
      <dsp:spPr>
        <a:xfrm>
          <a:off x="0" y="368"/>
          <a:ext cx="7290054"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C703A0F4-48B6-4E27-971C-6394858F1271}">
      <dsp:nvSpPr>
        <dsp:cNvPr id="0" name=""/>
        <dsp:cNvSpPr/>
      </dsp:nvSpPr>
      <dsp:spPr>
        <a:xfrm>
          <a:off x="0" y="368"/>
          <a:ext cx="7290054" cy="43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August 12</a:t>
          </a:r>
          <a:r>
            <a:rPr lang="en-US" sz="2100" kern="1200" baseline="30000"/>
            <a:t>th</a:t>
          </a:r>
          <a:r>
            <a:rPr lang="en-US" sz="2100" kern="1200"/>
            <a:t> kickoff</a:t>
          </a:r>
        </a:p>
      </dsp:txBody>
      <dsp:txXfrm>
        <a:off x="0" y="368"/>
        <a:ext cx="7290054" cy="430969"/>
      </dsp:txXfrm>
    </dsp:sp>
    <dsp:sp modelId="{53F7C64A-9157-4EA3-BF6C-F4BEFAAEED0E}">
      <dsp:nvSpPr>
        <dsp:cNvPr id="0" name=""/>
        <dsp:cNvSpPr/>
      </dsp:nvSpPr>
      <dsp:spPr>
        <a:xfrm>
          <a:off x="0" y="431337"/>
          <a:ext cx="7290054"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34F31A5C-CBE4-496C-A8F8-CCD63B09AC6F}">
      <dsp:nvSpPr>
        <dsp:cNvPr id="0" name=""/>
        <dsp:cNvSpPr/>
      </dsp:nvSpPr>
      <dsp:spPr>
        <a:xfrm>
          <a:off x="0" y="431337"/>
          <a:ext cx="7290054" cy="43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Selection of topic</a:t>
          </a:r>
        </a:p>
      </dsp:txBody>
      <dsp:txXfrm>
        <a:off x="0" y="431337"/>
        <a:ext cx="7290054" cy="430969"/>
      </dsp:txXfrm>
    </dsp:sp>
    <dsp:sp modelId="{D72765E8-B6F4-48CD-BF70-93795A9D637F}">
      <dsp:nvSpPr>
        <dsp:cNvPr id="0" name=""/>
        <dsp:cNvSpPr/>
      </dsp:nvSpPr>
      <dsp:spPr>
        <a:xfrm>
          <a:off x="0" y="862306"/>
          <a:ext cx="7290054"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9FAA7FEA-3D17-4610-AB21-8AC1A13809FF}">
      <dsp:nvSpPr>
        <dsp:cNvPr id="0" name=""/>
        <dsp:cNvSpPr/>
      </dsp:nvSpPr>
      <dsp:spPr>
        <a:xfrm>
          <a:off x="0" y="862306"/>
          <a:ext cx="7290054" cy="43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Recruitment</a:t>
          </a:r>
        </a:p>
      </dsp:txBody>
      <dsp:txXfrm>
        <a:off x="0" y="862306"/>
        <a:ext cx="7290054" cy="430969"/>
      </dsp:txXfrm>
    </dsp:sp>
    <dsp:sp modelId="{96C357B7-3ED1-4484-A050-87C338A72D9D}">
      <dsp:nvSpPr>
        <dsp:cNvPr id="0" name=""/>
        <dsp:cNvSpPr/>
      </dsp:nvSpPr>
      <dsp:spPr>
        <a:xfrm>
          <a:off x="0" y="1293275"/>
          <a:ext cx="7290054"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21033A03-1224-418D-9552-08F8BDFE4345}">
      <dsp:nvSpPr>
        <dsp:cNvPr id="0" name=""/>
        <dsp:cNvSpPr/>
      </dsp:nvSpPr>
      <dsp:spPr>
        <a:xfrm>
          <a:off x="0" y="1293275"/>
          <a:ext cx="7290054" cy="43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Spring check-ins</a:t>
          </a:r>
        </a:p>
      </dsp:txBody>
      <dsp:txXfrm>
        <a:off x="0" y="1293275"/>
        <a:ext cx="7290054" cy="430969"/>
      </dsp:txXfrm>
    </dsp:sp>
    <dsp:sp modelId="{F5600D81-B6CD-48FF-AC27-B266D67427C2}">
      <dsp:nvSpPr>
        <dsp:cNvPr id="0" name=""/>
        <dsp:cNvSpPr/>
      </dsp:nvSpPr>
      <dsp:spPr>
        <a:xfrm>
          <a:off x="0" y="1724244"/>
          <a:ext cx="7290054"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3E171C69-32EF-4C3D-8A86-E3C620787FC2}">
      <dsp:nvSpPr>
        <dsp:cNvPr id="0" name=""/>
        <dsp:cNvSpPr/>
      </dsp:nvSpPr>
      <dsp:spPr>
        <a:xfrm>
          <a:off x="0" y="1724244"/>
          <a:ext cx="7290054" cy="43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Spring meetings</a:t>
          </a:r>
        </a:p>
      </dsp:txBody>
      <dsp:txXfrm>
        <a:off x="0" y="1724244"/>
        <a:ext cx="7290054" cy="430969"/>
      </dsp:txXfrm>
    </dsp:sp>
    <dsp:sp modelId="{982F1A96-8A32-484E-B5E3-056A11F92FC5}">
      <dsp:nvSpPr>
        <dsp:cNvPr id="0" name=""/>
        <dsp:cNvSpPr/>
      </dsp:nvSpPr>
      <dsp:spPr>
        <a:xfrm>
          <a:off x="0" y="2155213"/>
          <a:ext cx="7290054"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9CF17ABC-1CFA-45BE-8719-A08AC978F569}">
      <dsp:nvSpPr>
        <dsp:cNvPr id="0" name=""/>
        <dsp:cNvSpPr/>
      </dsp:nvSpPr>
      <dsp:spPr>
        <a:xfrm>
          <a:off x="0" y="2155213"/>
          <a:ext cx="7290054" cy="43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1 course application</a:t>
          </a:r>
        </a:p>
      </dsp:txBody>
      <dsp:txXfrm>
        <a:off x="0" y="2155213"/>
        <a:ext cx="7290054" cy="430969"/>
      </dsp:txXfrm>
    </dsp:sp>
    <dsp:sp modelId="{3461EAF8-4669-441C-B516-D514C4897933}">
      <dsp:nvSpPr>
        <dsp:cNvPr id="0" name=""/>
        <dsp:cNvSpPr/>
      </dsp:nvSpPr>
      <dsp:spPr>
        <a:xfrm>
          <a:off x="0" y="2586182"/>
          <a:ext cx="7290054"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0EC53AEE-711F-4B86-80DB-49E42E86224D}">
      <dsp:nvSpPr>
        <dsp:cNvPr id="0" name=""/>
        <dsp:cNvSpPr/>
      </dsp:nvSpPr>
      <dsp:spPr>
        <a:xfrm>
          <a:off x="0" y="2586182"/>
          <a:ext cx="7290054" cy="43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Final reflection report  </a:t>
          </a:r>
        </a:p>
      </dsp:txBody>
      <dsp:txXfrm>
        <a:off x="0" y="2586182"/>
        <a:ext cx="7290054" cy="4309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C031FF-F944-43CA-B6B0-47BA3D83A63E}" type="datetimeFigureOut">
              <a:rPr lang="en-US" smtClean="0"/>
              <a:t>1/29/2025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89766E-1FE7-455B-8CE0-4CC85E93B6EE}" type="slidenum">
              <a:rPr lang="en-US" smtClean="0"/>
              <a:t>‹#›</a:t>
            </a:fld>
            <a:endParaRPr lang="en-US"/>
          </a:p>
        </p:txBody>
      </p:sp>
    </p:spTree>
    <p:extLst>
      <p:ext uri="{BB962C8B-B14F-4D97-AF65-F5344CB8AC3E}">
        <p14:creationId xmlns:p14="http://schemas.microsoft.com/office/powerpoint/2010/main" val="1723397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5A9019-9DDF-4A15-9A5D-F2AEAE6297AC}" type="datetimeFigureOut">
              <a:rPr lang="en-US" smtClean="0"/>
              <a:t>1/29/2025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AAE911E-10C7-44EC-B8E9-14CD4B256C2D}" type="slidenum">
              <a:rPr lang="en-US" smtClean="0"/>
              <a:t>‹#›</a:t>
            </a:fld>
            <a:endParaRPr lang="en-US"/>
          </a:p>
        </p:txBody>
      </p:sp>
    </p:spTree>
    <p:extLst>
      <p:ext uri="{BB962C8B-B14F-4D97-AF65-F5344CB8AC3E}">
        <p14:creationId xmlns:p14="http://schemas.microsoft.com/office/powerpoint/2010/main" val="8176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acu.org/trending-topics/high-impac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tbr.edu/student-success/high-impact-practices" TargetMode="External"/><Relationship Id="rId4" Type="http://schemas.openxmlformats.org/officeDocument/2006/relationships/hyperlink" Target="https://teaching.resources.osu.edu/teaching-topics/high-impact-practices-enhanc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achinginhighered.com/podcast/small-teaching-reprised/" TargetMode="External"/><Relationship Id="rId7" Type="http://schemas.openxmlformats.org/officeDocument/2006/relationships/hyperlink" Target="https://cei.bd.psu.edu/2021/08/09/small-teaching-tips-the-beginning-middle-and-end-of-clas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la.org/acrl/publications/keeping_up_with/small_teaching" TargetMode="External"/><Relationship Id="rId5" Type="http://schemas.openxmlformats.org/officeDocument/2006/relationships/hyperlink" Target="https://gcci.uconn.edu/2019/08/19/applying-james-langs-small-teaching-in-stem-classrooms/" TargetMode="External"/><Relationship Id="rId4" Type="http://schemas.openxmlformats.org/officeDocument/2006/relationships/hyperlink" Target="https://crln.acrl.org/index.php/crlnews/article/view/24768/3261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ilthighered.com/tiltexamplesandresourc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MS program applies strategies within the three contexts where students engage with us.  </a:t>
            </a:r>
          </a:p>
          <a:p>
            <a:endParaRPr lang="en-US" dirty="0"/>
          </a:p>
          <a:p>
            <a:r>
              <a:rPr lang="en-US" b="1" dirty="0"/>
              <a:t>GOALS: (1)</a:t>
            </a:r>
            <a:r>
              <a:rPr lang="en-US" dirty="0"/>
              <a:t> Richer use of class minutes, </a:t>
            </a:r>
            <a:r>
              <a:rPr lang="en-US" b="1" dirty="0"/>
              <a:t>(2)</a:t>
            </a:r>
            <a:r>
              <a:rPr lang="en-US" dirty="0"/>
              <a:t> clearer/transparent assignments, and </a:t>
            </a:r>
            <a:r>
              <a:rPr lang="en-US" b="1" dirty="0"/>
              <a:t>(3)</a:t>
            </a:r>
            <a:r>
              <a:rPr lang="en-US" dirty="0"/>
              <a:t> experiencing the content of the course outside of class working within one or more High Impact Practices. </a:t>
            </a:r>
          </a:p>
          <a:p>
            <a:r>
              <a:rPr lang="en-US" dirty="0"/>
              <a:t> </a:t>
            </a:r>
          </a:p>
          <a:p>
            <a:r>
              <a:rPr lang="en-US" dirty="0"/>
              <a:t>The Faculty</a:t>
            </a:r>
            <a:r>
              <a:rPr lang="en-US" baseline="0" dirty="0"/>
              <a:t> Learning Community is the structure that enables small groups of faculty to go deep into their practice, identify changes, apply them, and seek counsel from colleagues as they go through the iterative process. </a:t>
            </a:r>
          </a:p>
          <a:p>
            <a:endParaRPr lang="en-US" baseline="0" dirty="0"/>
          </a:p>
          <a:p>
            <a:r>
              <a:rPr lang="en-US" baseline="0" dirty="0"/>
              <a:t>And with any choice of topic, there is a large set of resources—both open source and purchasable.  While the financials are worked out in a first year program, MS can identify open source ones for the time being. </a:t>
            </a:r>
            <a:endParaRPr lang="en-US" dirty="0"/>
          </a:p>
        </p:txBody>
      </p:sp>
      <p:sp>
        <p:nvSpPr>
          <p:cNvPr id="4" name="Slide Number Placeholder 3"/>
          <p:cNvSpPr>
            <a:spLocks noGrp="1"/>
          </p:cNvSpPr>
          <p:nvPr>
            <p:ph type="sldNum" sz="quarter" idx="5"/>
          </p:nvPr>
        </p:nvSpPr>
        <p:spPr/>
        <p:txBody>
          <a:bodyPr/>
          <a:lstStyle/>
          <a:p>
            <a:fld id="{7AAE911E-10C7-44EC-B8E9-14CD4B256C2D}" type="slidenum">
              <a:rPr lang="en-US" smtClean="0"/>
              <a:t>1</a:t>
            </a:fld>
            <a:endParaRPr lang="en-US"/>
          </a:p>
        </p:txBody>
      </p:sp>
    </p:spTree>
    <p:extLst>
      <p:ext uri="{BB962C8B-B14F-4D97-AF65-F5344CB8AC3E}">
        <p14:creationId xmlns:p14="http://schemas.microsoft.com/office/powerpoint/2010/main" val="12094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3</a:t>
            </a:r>
            <a:r>
              <a:rPr kumimoji="0" lang="en-US" sz="1200" b="1" i="0" u="none" strike="noStrike" kern="1200" cap="none" spc="0" normalizeH="0" baseline="30000" noProof="0">
                <a:ln>
                  <a:noFill/>
                </a:ln>
                <a:solidFill>
                  <a:prstClr val="black"/>
                </a:solidFill>
                <a:effectLst/>
                <a:uLnTx/>
                <a:uFillTx/>
                <a:latin typeface="Calibri" panose="020F0502020204030204"/>
                <a:ea typeface="+mn-ea"/>
                <a:cs typeface="+mn-cs"/>
              </a:rPr>
              <a:t>rd</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context. Experience of Course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Disciplinary Content through ONE or MORE High Impact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These are the current 11 HIPS, with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ePortfolio</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the most recent addition.  I think the list is evolving and a twelfth High Impact Practice may one day soon be the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TiLT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which Denise’s workshop  clearly demonstrated.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HIP materials available to 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--Slide decks from kickoff, Sept 4, and the recordings posted on Regents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--Key worksheets HIPS, the 8 Elements, course examples</a:t>
            </a:r>
            <a:endParaRPr lang="en-US"/>
          </a:p>
        </p:txBody>
      </p:sp>
      <p:sp>
        <p:nvSpPr>
          <p:cNvPr id="4" name="Slide Number Placeholder 3"/>
          <p:cNvSpPr>
            <a:spLocks noGrp="1"/>
          </p:cNvSpPr>
          <p:nvPr>
            <p:ph type="sldNum" sz="quarter" idx="5"/>
          </p:nvPr>
        </p:nvSpPr>
        <p:spPr/>
        <p:txBody>
          <a:bodyPr/>
          <a:lstStyle/>
          <a:p>
            <a:fld id="{7AAE911E-10C7-44EC-B8E9-14CD4B256C2D}" type="slidenum">
              <a:rPr lang="en-US" smtClean="0"/>
              <a:t>10</a:t>
            </a:fld>
            <a:endParaRPr lang="en-US"/>
          </a:p>
        </p:txBody>
      </p:sp>
    </p:spTree>
    <p:extLst>
      <p:ext uri="{BB962C8B-B14F-4D97-AF65-F5344CB8AC3E}">
        <p14:creationId xmlns:p14="http://schemas.microsoft.com/office/powerpoint/2010/main" val="367527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purchases after funding is available!</a:t>
            </a:r>
          </a:p>
        </p:txBody>
      </p:sp>
      <p:sp>
        <p:nvSpPr>
          <p:cNvPr id="4" name="Slide Number Placeholder 3"/>
          <p:cNvSpPr>
            <a:spLocks noGrp="1"/>
          </p:cNvSpPr>
          <p:nvPr>
            <p:ph type="sldNum" sz="quarter" idx="5"/>
          </p:nvPr>
        </p:nvSpPr>
        <p:spPr/>
        <p:txBody>
          <a:bodyPr/>
          <a:lstStyle/>
          <a:p>
            <a:fld id="{7AAE911E-10C7-44EC-B8E9-14CD4B256C2D}" type="slidenum">
              <a:rPr lang="en-US" smtClean="0"/>
              <a:t>11</a:t>
            </a:fld>
            <a:endParaRPr lang="en-US"/>
          </a:p>
        </p:txBody>
      </p:sp>
    </p:spTree>
    <p:extLst>
      <p:ext uri="{BB962C8B-B14F-4D97-AF65-F5344CB8AC3E}">
        <p14:creationId xmlns:p14="http://schemas.microsoft.com/office/powerpoint/2010/main" val="4263305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6C7E-22F4-8239-1D01-9A8E42078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4FB45-8497-40D8-38A6-9F131F88C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20641-4CD0-3881-4219-2E4903CD7E3B}"/>
              </a:ext>
            </a:extLst>
          </p:cNvPr>
          <p:cNvSpPr>
            <a:spLocks noGrp="1"/>
          </p:cNvSpPr>
          <p:nvPr>
            <p:ph type="body" idx="1"/>
          </p:nvPr>
        </p:nvSpPr>
        <p:spPr/>
        <p:txBody>
          <a:bodyPr/>
          <a:lstStyle/>
          <a:p>
            <a:pPr marL="0" marR="0">
              <a:lnSpc>
                <a:spcPct val="115000"/>
              </a:lnSpc>
              <a:spcAft>
                <a:spcPts val="800"/>
              </a:spcAft>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https://www.aacu.org/trending-topics/high-impact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AACU page</a:t>
            </a:r>
          </a:p>
          <a:p>
            <a:pPr marL="0" marR="0">
              <a:lnSpc>
                <a:spcPct val="115000"/>
              </a:lnSpc>
              <a:spcAft>
                <a:spcPts val="800"/>
              </a:spcAft>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https://teaching.resources.osu.edu/teaching-topics/high-impact-practices-enhancing</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Ohio State University Teaching and Learning Resource Center</a:t>
            </a:r>
          </a:p>
          <a:p>
            <a:pPr marL="0" marR="0">
              <a:lnSpc>
                <a:spcPct val="115000"/>
              </a:lnSpc>
              <a:spcAft>
                <a:spcPts val="800"/>
              </a:spcAft>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https://www.tbr.edu/student-success/high-impact-practices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Tennessee Bd Regents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 individual FLC such as yours can enable your faculty to create a HIP within an individual course, or multiple courses, or even create a proposal for a HIP program like FYS or a common reading experience across an entering class.  See what others have done. </a:t>
            </a:r>
          </a:p>
          <a:p>
            <a:endParaRPr lang="en-US" dirty="0"/>
          </a:p>
        </p:txBody>
      </p:sp>
      <p:sp>
        <p:nvSpPr>
          <p:cNvPr id="4" name="Slide Number Placeholder 3">
            <a:extLst>
              <a:ext uri="{FF2B5EF4-FFF2-40B4-BE49-F238E27FC236}">
                <a16:creationId xmlns:a16="http://schemas.microsoft.com/office/drawing/2014/main" id="{C47531BF-789A-669E-04C8-052770A75B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6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D4408-C495-0581-5320-FD97E71D3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5AD46-185F-E8C6-955F-5F39489AE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70BDD-7359-5CD7-305A-F0DC3DB412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 the years, almost every course I offered at Oxford College came to possess three distinct HIPS—a service learning project, a writing intensive quality, and a collaborative assignment for students. </a:t>
            </a:r>
          </a:p>
        </p:txBody>
      </p:sp>
      <p:sp>
        <p:nvSpPr>
          <p:cNvPr id="4" name="Slide Number Placeholder 3">
            <a:extLst>
              <a:ext uri="{FF2B5EF4-FFF2-40B4-BE49-F238E27FC236}">
                <a16:creationId xmlns:a16="http://schemas.microsoft.com/office/drawing/2014/main" id="{DC842D11-D1C7-9D6C-E038-9BF657FB78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67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Small Teaching now in second edition (2021) also has an online focus (Flower Darby book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TiLT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work already possesses a rich presence in the website we’ve discussed; now there is an edited collection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HIPS work has burgeoned.  The most recent book Delivering on the Promise (2022) adds to that rich 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Now, individual institutions are producing books on their HIPS efforts (Rogers and Galle, 2015)</a:t>
            </a:r>
          </a:p>
          <a:p>
            <a:endParaRPr lang="en-US"/>
          </a:p>
        </p:txBody>
      </p:sp>
      <p:sp>
        <p:nvSpPr>
          <p:cNvPr id="4" name="Slide Number Placeholder 3"/>
          <p:cNvSpPr>
            <a:spLocks noGrp="1"/>
          </p:cNvSpPr>
          <p:nvPr>
            <p:ph type="sldNum" sz="quarter" idx="5"/>
          </p:nvPr>
        </p:nvSpPr>
        <p:spPr/>
        <p:txBody>
          <a:bodyPr/>
          <a:lstStyle/>
          <a:p>
            <a:fld id="{7AAE911E-10C7-44EC-B8E9-14CD4B256C2D}" type="slidenum">
              <a:rPr lang="en-US" smtClean="0"/>
              <a:t>14</a:t>
            </a:fld>
            <a:endParaRPr lang="en-US"/>
          </a:p>
        </p:txBody>
      </p:sp>
    </p:spTree>
    <p:extLst>
      <p:ext uri="{BB962C8B-B14F-4D97-AF65-F5344CB8AC3E}">
        <p14:creationId xmlns:p14="http://schemas.microsoft.com/office/powerpoint/2010/main" val="1945522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apply a</a:t>
            </a:r>
            <a:r>
              <a:rPr lang="en-US" baseline="0"/>
              <a:t> Just in Time approach by addressing specific challenges with targeted strategies.  We only need your remarks and questions. </a:t>
            </a:r>
            <a:endParaRPr lang="en-US"/>
          </a:p>
        </p:txBody>
      </p:sp>
      <p:sp>
        <p:nvSpPr>
          <p:cNvPr id="4" name="Slide Number Placeholder 3"/>
          <p:cNvSpPr>
            <a:spLocks noGrp="1"/>
          </p:cNvSpPr>
          <p:nvPr>
            <p:ph type="sldNum" sz="quarter" idx="5"/>
          </p:nvPr>
        </p:nvSpPr>
        <p:spPr/>
        <p:txBody>
          <a:bodyPr/>
          <a:lstStyle/>
          <a:p>
            <a:fld id="{7AAE911E-10C7-44EC-B8E9-14CD4B256C2D}" type="slidenum">
              <a:rPr lang="en-US" smtClean="0"/>
              <a:t>15</a:t>
            </a:fld>
            <a:endParaRPr lang="en-US"/>
          </a:p>
        </p:txBody>
      </p:sp>
    </p:spTree>
    <p:extLst>
      <p:ext uri="{BB962C8B-B14F-4D97-AF65-F5344CB8AC3E}">
        <p14:creationId xmlns:p14="http://schemas.microsoft.com/office/powerpoint/2010/main" val="227342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FLC and other faculty learning/discussion groups as distinguished from conferences and large gatherings (which do have a good use) allow for individualized participation, hands-on, iterative practice for a longer time, hopefully one or two semesters or multiple years, ideally.  The ideal of becoming the national expert is giving way to a value for broader, perhaps slower, but ultimately deeper expertise. </a:t>
            </a:r>
          </a:p>
          <a:p>
            <a:endParaRPr lang="en-US"/>
          </a:p>
          <a:p>
            <a:r>
              <a:rPr lang="en-US"/>
              <a:t>Analogy of one-off presentations or one-time workshops akin to setting off fireworks---a loud bang followed by smoke and ringing ears.</a:t>
            </a:r>
          </a:p>
          <a:p>
            <a:endParaRPr lang="en-US"/>
          </a:p>
          <a:p>
            <a:r>
              <a:rPr lang="en-US"/>
              <a:t>Better to learn in a small, supported group with clearly defined expectations and outcomes that improve courses, practices, and learning. </a:t>
            </a:r>
          </a:p>
        </p:txBody>
      </p:sp>
      <p:sp>
        <p:nvSpPr>
          <p:cNvPr id="4" name="Slide Number Placeholder 3"/>
          <p:cNvSpPr>
            <a:spLocks noGrp="1"/>
          </p:cNvSpPr>
          <p:nvPr>
            <p:ph type="sldNum" sz="quarter" idx="5"/>
          </p:nvPr>
        </p:nvSpPr>
        <p:spPr/>
        <p:txBody>
          <a:bodyPr/>
          <a:lstStyle/>
          <a:p>
            <a:fld id="{7AAE911E-10C7-44EC-B8E9-14CD4B256C2D}" type="slidenum">
              <a:rPr lang="en-US" smtClean="0"/>
              <a:t>2</a:t>
            </a:fld>
            <a:endParaRPr lang="en-US"/>
          </a:p>
        </p:txBody>
      </p:sp>
    </p:spTree>
    <p:extLst>
      <p:ext uri="{BB962C8B-B14F-4D97-AF65-F5344CB8AC3E}">
        <p14:creationId xmlns:p14="http://schemas.microsoft.com/office/powerpoint/2010/main" val="3007716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Wherever you are along this list/timeline,</a:t>
            </a:r>
            <a:r>
              <a:rPr lang="en-US" b="1" baseline="0" dirty="0"/>
              <a:t> success is within your reach</a:t>
            </a:r>
            <a:r>
              <a:rPr lang="en-US" baseline="0" dirty="0"/>
              <a:t>. </a:t>
            </a:r>
            <a:r>
              <a:rPr lang="en-US" b="1" u="sng" baseline="0" dirty="0"/>
              <a:t>Simply put: Topic, Members, Meetings, Report</a:t>
            </a:r>
          </a:p>
          <a:p>
            <a:r>
              <a:rPr lang="en-US" u="sng" dirty="0"/>
              <a:t>POST two links in chat and then review responsibilities</a:t>
            </a:r>
          </a:p>
          <a:p>
            <a:r>
              <a:rPr lang="en-US" dirty="0"/>
              <a:t>Your Toolkit contains other valuable info and examples from, previous learning communities.  What we will do this spring is offer</a:t>
            </a:r>
            <a:r>
              <a:rPr lang="en-US" baseline="0" dirty="0"/>
              <a:t> specifics at any point with the check-ins, by email or arranged zooms.  </a:t>
            </a:r>
            <a:r>
              <a:rPr lang="en-US" dirty="0"/>
              <a:t>August 12</a:t>
            </a:r>
            <a:r>
              <a:rPr lang="en-US" baseline="30000" dirty="0"/>
              <a:t>th</a:t>
            </a:r>
            <a:r>
              <a:rPr lang="en-US" dirty="0"/>
              <a:t> kickoff and/or September 4</a:t>
            </a:r>
            <a:r>
              <a:rPr lang="en-US" baseline="30000" dirty="0"/>
              <a:t>th</a:t>
            </a:r>
            <a:r>
              <a:rPr lang="en-US" dirty="0"/>
              <a:t> makeup: if you could not make either of these, you can catch up now.</a:t>
            </a:r>
          </a:p>
          <a:p>
            <a:r>
              <a:rPr lang="en-US" dirty="0"/>
              <a:t> </a:t>
            </a:r>
          </a:p>
          <a:p>
            <a:r>
              <a:rPr lang="en-US" b="1" dirty="0"/>
              <a:t>Topic selection </a:t>
            </a:r>
            <a:r>
              <a:rPr lang="en-US" dirty="0"/>
              <a:t>is discussed over upcoming slides now. </a:t>
            </a:r>
          </a:p>
          <a:p>
            <a:r>
              <a:rPr lang="en-US" b="1" dirty="0"/>
              <a:t>MEMBERS Recruitment:</a:t>
            </a:r>
            <a:r>
              <a:rPr lang="en-US" dirty="0"/>
              <a:t> begin with colleagues serving on committees with you, your department meetings, your chair or dean.  A department</a:t>
            </a:r>
            <a:r>
              <a:rPr lang="en-US" baseline="0" dirty="0"/>
              <a:t> email often gathers new members. Joining your topic to other student learning efforts is another strategy. </a:t>
            </a:r>
            <a:r>
              <a:rPr lang="en-US" dirty="0"/>
              <a:t>With the topic, you can describe the project to all.</a:t>
            </a:r>
          </a:p>
          <a:p>
            <a:endParaRPr lang="en-US" dirty="0"/>
          </a:p>
          <a:p>
            <a:r>
              <a:rPr lang="en-US" dirty="0"/>
              <a:t>Attend our </a:t>
            </a:r>
            <a:r>
              <a:rPr lang="en-US" b="1" dirty="0"/>
              <a:t>check-ins.</a:t>
            </a:r>
          </a:p>
          <a:p>
            <a:r>
              <a:rPr lang="en-US" dirty="0"/>
              <a:t>Schedule a set of </a:t>
            </a:r>
            <a:r>
              <a:rPr lang="en-US" b="1" dirty="0"/>
              <a:t>spring meetings</a:t>
            </a:r>
            <a:r>
              <a:rPr lang="en-US" dirty="0"/>
              <a:t>, preferably 6 or more, to give opportunity for all members to learn materials, apply to classes, select course change and apply it.</a:t>
            </a:r>
          </a:p>
          <a:p>
            <a:r>
              <a:rPr lang="en-US" dirty="0"/>
              <a:t>At least </a:t>
            </a:r>
            <a:r>
              <a:rPr lang="en-US" b="1" dirty="0"/>
              <a:t>ONE course application</a:t>
            </a:r>
            <a:r>
              <a:rPr lang="en-US" dirty="0"/>
              <a:t>, small or large, discern impact and record it for your final reflection. </a:t>
            </a:r>
          </a:p>
          <a:p>
            <a:r>
              <a:rPr lang="en-US" dirty="0"/>
              <a:t>The </a:t>
            </a:r>
            <a:r>
              <a:rPr lang="en-US" b="1" dirty="0"/>
              <a:t>final reflection/report</a:t>
            </a:r>
            <a:r>
              <a:rPr lang="en-US" dirty="0"/>
              <a:t>: I have posted multiple examples of these and will analyze in depth with you all as we move forward this semester.   </a:t>
            </a:r>
          </a:p>
          <a:p>
            <a:endParaRPr lang="en-US" dirty="0"/>
          </a:p>
          <a:p>
            <a:r>
              <a:rPr lang="en-US" dirty="0"/>
              <a:t>https://www.naesp.org/sites/default/files/resources/2/Leadership_Compass/2007/LC2007v5n2a4.pdf      qualities of good FLC: focus on learning, collaboration, results-oriented</a:t>
            </a:r>
          </a:p>
          <a:p>
            <a:r>
              <a:rPr lang="en-US" dirty="0"/>
              <a:t>https://www.irisconnect.com/uk/blog/sharing-and-collaboration-in-schools/  </a:t>
            </a:r>
          </a:p>
          <a:p>
            <a:endParaRPr lang="en-US" dirty="0"/>
          </a:p>
          <a:p>
            <a:r>
              <a:rPr lang="en-US" dirty="0"/>
              <a:t> </a:t>
            </a:r>
          </a:p>
        </p:txBody>
      </p:sp>
      <p:sp>
        <p:nvSpPr>
          <p:cNvPr id="4" name="Slide Number Placeholder 3"/>
          <p:cNvSpPr>
            <a:spLocks noGrp="1"/>
          </p:cNvSpPr>
          <p:nvPr>
            <p:ph type="sldNum" sz="quarter" idx="5"/>
          </p:nvPr>
        </p:nvSpPr>
        <p:spPr/>
        <p:txBody>
          <a:bodyPr/>
          <a:lstStyle/>
          <a:p>
            <a:fld id="{7AAE911E-10C7-44EC-B8E9-14CD4B256C2D}" type="slidenum">
              <a:rPr lang="en-US" smtClean="0"/>
              <a:t>3</a:t>
            </a:fld>
            <a:endParaRPr lang="en-US"/>
          </a:p>
        </p:txBody>
      </p:sp>
    </p:spTree>
    <p:extLst>
      <p:ext uri="{BB962C8B-B14F-4D97-AF65-F5344CB8AC3E}">
        <p14:creationId xmlns:p14="http://schemas.microsoft.com/office/powerpoint/2010/main" val="246230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 our topics stem from the three contexts we provide in which students engage with course/disciplinary materials: the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classroom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student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assignments,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application of course material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one or more High Impact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The college classroom that engages students to think critically, not during lecture, but also in those little used segments of class, and also using specific cognitive activities praised by Bloom and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Students assignments written clearly, transparently, as learning opportunities/not only tests for memorized facts.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Experiential learning, application of course content, with structured reflection and other key elements, within one or more of the HIPS.</a:t>
            </a:r>
          </a:p>
        </p:txBody>
      </p:sp>
      <p:sp>
        <p:nvSpPr>
          <p:cNvPr id="4" name="Slide Number Placeholder 3"/>
          <p:cNvSpPr>
            <a:spLocks noGrp="1"/>
          </p:cNvSpPr>
          <p:nvPr>
            <p:ph type="sldNum" sz="quarter" idx="5"/>
          </p:nvPr>
        </p:nvSpPr>
        <p:spPr/>
        <p:txBody>
          <a:bodyPr/>
          <a:lstStyle/>
          <a:p>
            <a:fld id="{7AAE911E-10C7-44EC-B8E9-14CD4B256C2D}" type="slidenum">
              <a:rPr lang="en-US" smtClean="0"/>
              <a:t>4</a:t>
            </a:fld>
            <a:endParaRPr lang="en-US"/>
          </a:p>
        </p:txBody>
      </p:sp>
    </p:spTree>
    <p:extLst>
      <p:ext uri="{BB962C8B-B14F-4D97-AF65-F5344CB8AC3E}">
        <p14:creationId xmlns:p14="http://schemas.microsoft.com/office/powerpoint/2010/main" val="819824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1: the </a:t>
            </a:r>
            <a:r>
              <a:rPr lang="en-US" b="1" dirty="0"/>
              <a:t>classroom</a:t>
            </a:r>
            <a:r>
              <a:rPr lang="en-US" dirty="0"/>
              <a:t>.  </a:t>
            </a:r>
          </a:p>
          <a:p>
            <a:r>
              <a:rPr lang="en-US" dirty="0"/>
              <a:t>How can we use the classroom time to spark deeper learning?  Active learning with learning science foundation: Lang addresses this question in this book and it’s conducive to use in all kinds of disciplines, classroom spaces, of a </a:t>
            </a:r>
            <a:r>
              <a:rPr lang="en-US" b="1" dirty="0"/>
              <a:t>in a traditional lecture course</a:t>
            </a:r>
            <a:r>
              <a:rPr lang="en-US" dirty="0"/>
              <a:t>. </a:t>
            </a:r>
          </a:p>
          <a:p>
            <a:endParaRPr lang="en-US" dirty="0"/>
          </a:p>
          <a:p>
            <a:r>
              <a:rPr lang="en-US" dirty="0"/>
              <a:t>Materials on the approach and the content of the book include August 12</a:t>
            </a:r>
            <a:r>
              <a:rPr lang="en-US" baseline="30000" dirty="0"/>
              <a:t>th</a:t>
            </a:r>
            <a:r>
              <a:rPr lang="en-US" dirty="0"/>
              <a:t> kickoff slides, and recordings, as well as Sept 4</a:t>
            </a:r>
            <a:r>
              <a:rPr lang="en-US" baseline="30000" dirty="0"/>
              <a:t>th</a:t>
            </a:r>
            <a:r>
              <a:rPr lang="en-US" dirty="0"/>
              <a:t> slides.</a:t>
            </a:r>
          </a:p>
          <a:p>
            <a:r>
              <a:rPr lang="en-US" dirty="0"/>
              <a:t>See the Regents’ website and jgalle.com for all covered materials.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49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https://teachinginhighered.com/podcast/small-teaching-reprised/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Teaching in Higher Ed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interview with Jim Lang after 2nd ed of ST published. </a:t>
            </a:r>
          </a:p>
          <a:p>
            <a:pPr marL="0" marR="0">
              <a:lnSpc>
                <a:spcPct val="115000"/>
              </a:lnSpc>
              <a:spcAft>
                <a:spcPts val="800"/>
              </a:spcAft>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https://crln.acrl.org/index.php/crlnews/article/view/24768/32616</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good survey, types, analysis</a:t>
            </a:r>
          </a:p>
          <a:p>
            <a:pPr marL="0" marR="0">
              <a:lnSpc>
                <a:spcPct val="115000"/>
              </a:lnSpc>
              <a:spcAft>
                <a:spcPts val="800"/>
              </a:spcAft>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https://gcci.uconn.edu/2019/08/19/applying-james-langs-small-teaching-in-stem-classrooms/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applying ST in STEM courses</a:t>
            </a: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https://www.ala.org/acrl/publications/keeping_up_with/small_teaching</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ST in Information Literacy, a course example</a:t>
            </a:r>
          </a:p>
          <a:p>
            <a:pPr marL="0" marR="0">
              <a:lnSpc>
                <a:spcPct val="115000"/>
              </a:lnSpc>
              <a:spcAft>
                <a:spcPts val="800"/>
              </a:spcAft>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https://cei.bd.psu.edu/2021/08/09/small-teaching-tips-the-beginning-middle-and-end-of-class/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ST for first 5, last 5, and middle pause work.</a:t>
            </a:r>
          </a:p>
          <a:p>
            <a:endParaRPr lang="en-US" dirty="0"/>
          </a:p>
          <a:p>
            <a:r>
              <a:rPr lang="en-US" dirty="0"/>
              <a:t>So rather than simply TELLING students the activities and exercises lead students to do the cognitive work WITHIN CLASS, create the mental framework, enhance retention of course material.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D4A82-9D41-25E3-B852-2DBE88B93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EE628-A1A9-BCCD-138A-E6F4514E5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9F3BB-490B-8CEF-63AC-EC442CE983C1}"/>
              </a:ext>
            </a:extLst>
          </p:cNvPr>
          <p:cNvSpPr>
            <a:spLocks noGrp="1"/>
          </p:cNvSpPr>
          <p:nvPr>
            <p:ph type="body" idx="1"/>
          </p:nvPr>
        </p:nvSpPr>
        <p:spPr/>
        <p:txBody>
          <a:bodyPr/>
          <a:lstStyle/>
          <a:p>
            <a:r>
              <a:rPr lang="en-US"/>
              <a:t>In addition to TELLING students the content of the course and discipline, we can provide activities and exercises lead students to do the work, create the mental framework, enhance retention of course material. </a:t>
            </a:r>
          </a:p>
          <a:p>
            <a:endParaRPr lang="en-US"/>
          </a:p>
          <a:p>
            <a:r>
              <a:rPr lang="en-US"/>
              <a:t>Short exercises (at opportune moments) can require students to predict, retrieve, interleave; connect, practice, self-explain; and, recognize their belonging and adequacy.</a:t>
            </a:r>
          </a:p>
          <a:p>
            <a:endParaRPr lang="en-US"/>
          </a:p>
        </p:txBody>
      </p:sp>
      <p:sp>
        <p:nvSpPr>
          <p:cNvPr id="4" name="Slide Number Placeholder 3">
            <a:extLst>
              <a:ext uri="{FF2B5EF4-FFF2-40B4-BE49-F238E27FC236}">
                <a16:creationId xmlns:a16="http://schemas.microsoft.com/office/drawing/2014/main" id="{15483DAB-BA6A-BB38-A998-7D44DE8458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68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Context 2: </a:t>
            </a:r>
            <a:r>
              <a:rPr lang="en-US" b="1"/>
              <a:t>student work, assignments</a:t>
            </a:r>
            <a:r>
              <a:rPr lang="en-US"/>
              <a:t>.</a:t>
            </a:r>
          </a:p>
          <a:p>
            <a:r>
              <a:rPr lang="en-US"/>
              <a:t>You can find the full 1-hr workshop slides in the complete deck from August 12</a:t>
            </a:r>
            <a:r>
              <a:rPr lang="en-US" baseline="30000"/>
              <a:t>th</a:t>
            </a:r>
            <a:r>
              <a:rPr lang="en-US"/>
              <a:t>.  Here, we want to offer a summary to pique your interest in this approach to improving assignments.</a:t>
            </a:r>
          </a:p>
          <a:p>
            <a:endParaRPr lang="en-US"/>
          </a:p>
          <a:p>
            <a:r>
              <a:rPr lang="en-US"/>
              <a:t>PURPOSE: stated in terms of one or more of the stated outcomes, what student already have seen as the outcomes they re striving for. </a:t>
            </a:r>
          </a:p>
          <a:p>
            <a:endParaRPr lang="en-US"/>
          </a:p>
          <a:p>
            <a:r>
              <a:rPr lang="en-US"/>
              <a:t>TASKS: specific, clear steps, or work tasks for the given assignment.  A research paper has stages, so multiple sets of tasks perhaps.</a:t>
            </a:r>
          </a:p>
          <a:p>
            <a:endParaRPr lang="en-US"/>
          </a:p>
          <a:p>
            <a:r>
              <a:rPr lang="en-US"/>
              <a:t>CRITERIA: make things challenging, tell them they can DO this, provide examples of first drafts through final drafts.</a:t>
            </a:r>
          </a:p>
          <a:p>
            <a:endParaRPr lang="en-US"/>
          </a:p>
          <a:p>
            <a:r>
              <a:rPr lang="en-US"/>
              <a:t>So let’s look at an example to see how the assignment revision process could take place. </a:t>
            </a:r>
          </a:p>
          <a:p>
            <a:endParaRPr lang="en-US"/>
          </a:p>
        </p:txBody>
      </p:sp>
      <p:sp>
        <p:nvSpPr>
          <p:cNvPr id="4" name="Slide Number Placeholder 3"/>
          <p:cNvSpPr>
            <a:spLocks noGrp="1"/>
          </p:cNvSpPr>
          <p:nvPr>
            <p:ph type="sldNum" sz="quarter" idx="5"/>
          </p:nvPr>
        </p:nvSpPr>
        <p:spPr/>
        <p:txBody>
          <a:bodyPr/>
          <a:lstStyle/>
          <a:p>
            <a:fld id="{7AAE911E-10C7-44EC-B8E9-14CD4B256C2D}" type="slidenum">
              <a:rPr lang="en-US" smtClean="0"/>
              <a:t>8</a:t>
            </a:fld>
            <a:endParaRPr lang="en-US"/>
          </a:p>
        </p:txBody>
      </p:sp>
    </p:spTree>
    <p:extLst>
      <p:ext uri="{BB962C8B-B14F-4D97-AF65-F5344CB8AC3E}">
        <p14:creationId xmlns:p14="http://schemas.microsoft.com/office/powerpoint/2010/main" val="286410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https://tilthighered.com/tiltexamplesandresources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see many short videos, ~20 example assignments,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TiLT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frameworks at the bottom of the page: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This page is a gold mine;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all free.</a:t>
            </a: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AE911E-10C7-44EC-B8E9-14CD4B256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5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econdary slides USG Widescreen grey">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79"/>
            <a:ext cx="7467600" cy="857250"/>
          </a:xfrm>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75581007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091687" y="552837"/>
            <a:ext cx="3480314" cy="4055318"/>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4791346" y="552837"/>
            <a:ext cx="3337284" cy="4055318"/>
          </a:xfrm>
        </p:spPr>
        <p:txBody>
          <a:bodyPr lIns="0" tIns="0" rIns="0" bIns="0" anchor="ctr">
            <a:normAutofit/>
          </a:bodyPr>
          <a:lstStyle>
            <a:lvl1pPr marL="171450" indent="-171450">
              <a:lnSpc>
                <a:spcPct val="100000"/>
              </a:lnSpc>
              <a:spcBef>
                <a:spcPts val="0"/>
              </a:spcBef>
              <a:spcAft>
                <a:spcPts val="900"/>
              </a:spcAft>
              <a:buFont typeface="Arial" panose="020B0604020202020204" pitchFamily="34" charset="0"/>
              <a:buChar char="•"/>
              <a:defRPr sz="1500"/>
            </a:lvl1pPr>
            <a:lvl2pPr marL="514350" indent="-171450">
              <a:lnSpc>
                <a:spcPct val="100000"/>
              </a:lnSpc>
              <a:spcBef>
                <a:spcPts val="0"/>
              </a:spcBef>
              <a:spcAft>
                <a:spcPts val="900"/>
              </a:spcAft>
              <a:buFont typeface="Arial" panose="020B0604020202020204" pitchFamily="34" charset="0"/>
              <a:buChar char="•"/>
              <a:defRPr sz="1500"/>
            </a:lvl2pPr>
            <a:lvl3pPr marL="857250" indent="-171450">
              <a:spcBef>
                <a:spcPts val="0"/>
              </a:spcBef>
              <a:spcAft>
                <a:spcPts val="900"/>
              </a:spcAft>
              <a:buFont typeface="Arial" panose="020B0604020202020204" pitchFamily="34" charset="0"/>
              <a:buChar char="•"/>
              <a:defRPr sz="1500"/>
            </a:lvl3pPr>
            <a:lvl4pPr marL="1200150" indent="-171450">
              <a:spcBef>
                <a:spcPts val="0"/>
              </a:spcBef>
              <a:spcAft>
                <a:spcPts val="900"/>
              </a:spcAft>
              <a:buFont typeface="Arial" panose="020B0604020202020204" pitchFamily="34" charset="0"/>
              <a:buChar char="•"/>
              <a:defRPr sz="1500"/>
            </a:lvl4pPr>
            <a:lvl5pPr marL="1543050" indent="-171450">
              <a:spcBef>
                <a:spcPts val="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45671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015370" y="2631233"/>
            <a:ext cx="7442828" cy="1079072"/>
          </a:xfrm>
        </p:spPr>
        <p:txBody>
          <a:bodyPr anchor="b">
            <a:normAutofit/>
          </a:bodyPr>
          <a:lstStyle>
            <a:lvl1pPr>
              <a:defRPr sz="27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86701" y="0"/>
            <a:ext cx="7771496" cy="2571750"/>
          </a:xfrm>
        </p:spPr>
        <p:txBody>
          <a:bodyPr>
            <a:normAutofit/>
          </a:bodyPr>
          <a:lstStyle>
            <a:lvl1pPr marL="0" indent="0" algn="ctr">
              <a:buNone/>
              <a:defRPr sz="15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672471" y="0"/>
            <a:ext cx="0" cy="51435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015371" y="3921366"/>
            <a:ext cx="7442828" cy="1026192"/>
          </a:xfrm>
          <a:prstGeom prst="rect">
            <a:avLst/>
          </a:prstGeom>
        </p:spPr>
        <p:txBody>
          <a:bodyPr anchor="t">
            <a:normAutofit/>
          </a:bodyPr>
          <a:lstStyle>
            <a:lvl1pPr marL="0" indent="0" algn="l">
              <a:lnSpc>
                <a:spcPct val="80000"/>
              </a:lnSpc>
              <a:spcBef>
                <a:spcPts val="0"/>
              </a:spcBef>
              <a:buNone/>
              <a:defRPr sz="15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268551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778524" y="801127"/>
            <a:ext cx="7586954" cy="2011162"/>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685800" y="685800"/>
            <a:ext cx="7772400" cy="37719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778524" y="3020286"/>
            <a:ext cx="7586954" cy="1322087"/>
          </a:xfrm>
          <a:prstGeom prst="rect">
            <a:avLst/>
          </a:prstGeom>
        </p:spPr>
        <p:txBody>
          <a:bodyPr anchor="t">
            <a:normAutofit/>
          </a:bodyPr>
          <a:lstStyle>
            <a:lvl1pPr marL="0" indent="0" algn="ctr">
              <a:lnSpc>
                <a:spcPct val="80000"/>
              </a:lnSpc>
              <a:spcBef>
                <a:spcPts val="0"/>
              </a:spcBef>
              <a:buNone/>
              <a:defRPr sz="15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4121589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101610" y="1543051"/>
            <a:ext cx="3470390"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001139" y="1543051"/>
            <a:ext cx="3457049"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75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71875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127523" y="1546477"/>
            <a:ext cx="3444478" cy="3604022"/>
          </a:xfrm>
        </p:spPr>
        <p:txBody>
          <a:bodyPr>
            <a:normAutofit/>
          </a:bodyPr>
          <a:lstStyle>
            <a:lvl1pPr marL="0" indent="0" algn="ctr">
              <a:buNone/>
              <a:defRPr sz="15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090447" y="1539552"/>
            <a:ext cx="3367740" cy="3600449"/>
          </a:xfrm>
        </p:spPr>
        <p:txBody>
          <a:bodyPr lIns="0">
            <a:normAutofit/>
          </a:bodyPr>
          <a:lstStyle>
            <a:lvl1pPr marL="0" indent="0">
              <a:lnSpc>
                <a:spcPct val="100000"/>
              </a:lnSpc>
              <a:spcBef>
                <a:spcPts val="750"/>
              </a:spcBef>
              <a:spcAft>
                <a:spcPts val="900"/>
              </a:spcAft>
              <a:buNone/>
              <a:defRPr sz="1500"/>
            </a:lvl1pPr>
            <a:lvl2pPr marL="600075" indent="-257175">
              <a:lnSpc>
                <a:spcPct val="100000"/>
              </a:lnSpc>
              <a:spcBef>
                <a:spcPts val="750"/>
              </a:spcBef>
              <a:spcAft>
                <a:spcPts val="900"/>
              </a:spcAft>
              <a:buFont typeface="Arial" panose="020B0604020202020204" pitchFamily="34" charset="0"/>
              <a:buChar char="•"/>
              <a:defRPr sz="1500"/>
            </a:lvl2pPr>
            <a:lvl3pPr marL="942975" indent="-257175">
              <a:spcBef>
                <a:spcPts val="750"/>
              </a:spcBef>
              <a:spcAft>
                <a:spcPts val="900"/>
              </a:spcAft>
              <a:buFont typeface="Arial" panose="020B0604020202020204" pitchFamily="34" charset="0"/>
              <a:buChar char="•"/>
              <a:defRPr sz="1500"/>
            </a:lvl3pPr>
            <a:lvl4pPr marL="1285875" indent="-257175">
              <a:spcBef>
                <a:spcPts val="750"/>
              </a:spcBef>
              <a:spcAft>
                <a:spcPts val="900"/>
              </a:spcAft>
              <a:buFont typeface="Arial" panose="020B0604020202020204" pitchFamily="34" charset="0"/>
              <a:buChar char="•"/>
              <a:defRPr sz="1500"/>
            </a:lvl4pPr>
            <a:lvl5pPr marL="1628775" indent="-257175">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146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101611" y="1543050"/>
            <a:ext cx="2318270" cy="2900654"/>
          </a:xfrm>
        </p:spPr>
        <p:txBody>
          <a:bodyPr lIns="0">
            <a:normAutofit/>
          </a:bodyPr>
          <a:lstStyle>
            <a:lvl1pPr marL="0" indent="0">
              <a:lnSpc>
                <a:spcPct val="100000"/>
              </a:lnSpc>
              <a:spcBef>
                <a:spcPts val="0"/>
              </a:spcBef>
              <a:spcAft>
                <a:spcPts val="900"/>
              </a:spcAft>
              <a:buNone/>
              <a:defRPr sz="1500"/>
            </a:lvl1pPr>
            <a:lvl2pPr marL="600075" indent="-257175">
              <a:lnSpc>
                <a:spcPct val="100000"/>
              </a:lnSpc>
              <a:spcBef>
                <a:spcPts val="0"/>
              </a:spcBef>
              <a:spcAft>
                <a:spcPts val="900"/>
              </a:spcAft>
              <a:buFont typeface="Arial" panose="020B0604020202020204" pitchFamily="34" charset="0"/>
              <a:buChar char="•"/>
              <a:defRPr sz="1500"/>
            </a:lvl2pPr>
            <a:lvl3pPr marL="942975" indent="-257175">
              <a:spcBef>
                <a:spcPts val="0"/>
              </a:spcBef>
              <a:spcAft>
                <a:spcPts val="900"/>
              </a:spcAft>
              <a:buFont typeface="Arial" panose="020B0604020202020204" pitchFamily="34" charset="0"/>
              <a:buChar char="•"/>
              <a:defRPr sz="1500"/>
            </a:lvl3pPr>
            <a:lvl4pPr marL="1285875" indent="-257175">
              <a:spcBef>
                <a:spcPts val="0"/>
              </a:spcBef>
              <a:spcAft>
                <a:spcPts val="900"/>
              </a:spcAft>
              <a:buFont typeface="Arial" panose="020B0604020202020204" pitchFamily="34" charset="0"/>
              <a:buChar char="•"/>
              <a:defRPr sz="1500"/>
            </a:lvl4pPr>
            <a:lvl5pPr marL="1628775" indent="-257175">
              <a:spcBef>
                <a:spcPts val="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3823098" y="1538982"/>
            <a:ext cx="4635103" cy="2900654"/>
          </a:xfrm>
        </p:spPr>
        <p:txBody>
          <a:bodyPr>
            <a:normAutofit/>
          </a:bodyPr>
          <a:lstStyle>
            <a:lvl1pPr>
              <a:defRPr sz="15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70118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101611" y="1550048"/>
            <a:ext cx="4839657" cy="2900654"/>
          </a:xfrm>
        </p:spPr>
        <p:txBody>
          <a:bodyPr lIns="0">
            <a:normAutofit/>
          </a:bodyPr>
          <a:lstStyle>
            <a:lvl1pPr>
              <a:lnSpc>
                <a:spcPct val="100000"/>
              </a:lnSpc>
              <a:spcAft>
                <a:spcPts val="450"/>
              </a:spcAft>
              <a:defRPr sz="1500"/>
            </a:lvl1pPr>
            <a:lvl2pPr>
              <a:lnSpc>
                <a:spcPct val="100000"/>
              </a:lnSpc>
              <a:spcAft>
                <a:spcPts val="450"/>
              </a:spcAft>
              <a:defRPr sz="1500"/>
            </a:lvl2pPr>
            <a:lvl3pPr>
              <a:lnSpc>
                <a:spcPct val="100000"/>
              </a:lnSpc>
              <a:spcBef>
                <a:spcPts val="750"/>
              </a:spcBef>
              <a:spcAft>
                <a:spcPts val="450"/>
              </a:spcAft>
              <a:defRPr sz="1500"/>
            </a:lvl3pPr>
            <a:lvl4pPr>
              <a:lnSpc>
                <a:spcPct val="100000"/>
              </a:lnSpc>
              <a:spcAft>
                <a:spcPts val="900"/>
              </a:spcAft>
              <a:defRPr sz="1500"/>
            </a:lvl4pPr>
            <a:lvl5pP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6126898" y="1550048"/>
            <a:ext cx="2331293" cy="2900654"/>
          </a:xfrm>
        </p:spPr>
        <p:txBody>
          <a:bodyPr lIns="0">
            <a:normAutofit/>
          </a:bodyPr>
          <a:lstStyle>
            <a:lvl1pPr marL="0" indent="0">
              <a:lnSpc>
                <a:spcPct val="100000"/>
              </a:lnSpc>
              <a:spcAft>
                <a:spcPts val="450"/>
              </a:spcAft>
              <a:buNone/>
              <a:defRPr sz="1500"/>
            </a:lvl1pPr>
            <a:lvl2pPr marL="600075" indent="-257175">
              <a:lnSpc>
                <a:spcPct val="100000"/>
              </a:lnSpc>
              <a:spcAft>
                <a:spcPts val="450"/>
              </a:spcAft>
              <a:buFont typeface="Arial" panose="020B0604020202020204" pitchFamily="34" charset="0"/>
              <a:buChar char="•"/>
              <a:defRPr sz="1500"/>
            </a:lvl2pPr>
            <a:lvl3pPr marL="942975" indent="-257175">
              <a:buFont typeface="Arial" panose="020B0604020202020204" pitchFamily="34" charset="0"/>
              <a:buChar char="•"/>
              <a:defRPr sz="1500"/>
            </a:lvl3pPr>
            <a:lvl4pPr marL="1285875" indent="-257175">
              <a:buFont typeface="Arial" panose="020B0604020202020204" pitchFamily="34" charset="0"/>
              <a:buChar char="•"/>
              <a:defRPr sz="1500"/>
            </a:lvl4pPr>
            <a:lvl5pPr marL="1628775" indent="-257175">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59312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115616" y="1543050"/>
            <a:ext cx="7342584" cy="2914650"/>
          </a:xfrm>
        </p:spPr>
        <p:txBody>
          <a:bodyPr>
            <a:normAutofit/>
          </a:bodyPr>
          <a:lstStyle>
            <a:lvl1pPr>
              <a:defRPr sz="18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076765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672471" y="0"/>
            <a:ext cx="0" cy="51435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988211" y="517884"/>
            <a:ext cx="3723503" cy="3939817"/>
          </a:xfrm>
        </p:spPr>
        <p:txBody>
          <a:bodyPr anchor="b">
            <a:normAutofit/>
          </a:bodyPr>
          <a:lstStyle>
            <a:lvl1pPr>
              <a:defRPr sz="45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4711715" y="517849"/>
            <a:ext cx="3588279" cy="3939817"/>
          </a:xfrm>
        </p:spPr>
        <p:txBody>
          <a:bodyPr anchor="ctr">
            <a:normAutofit/>
          </a:bodyPr>
          <a:lstStyle>
            <a:lvl1pPr marL="0" indent="0">
              <a:lnSpc>
                <a:spcPct val="100000"/>
              </a:lnSpc>
              <a:spcBef>
                <a:spcPts val="0"/>
              </a:spcBef>
              <a:spcAft>
                <a:spcPts val="900"/>
              </a:spcAft>
              <a:buNone/>
              <a:defRPr sz="1500">
                <a:solidFill>
                  <a:schemeClr val="bg1"/>
                </a:solidFill>
              </a:defRPr>
            </a:lvl1pPr>
            <a:lvl2pPr marL="557213" indent="-214313">
              <a:lnSpc>
                <a:spcPct val="100000"/>
              </a:lnSpc>
              <a:spcBef>
                <a:spcPts val="0"/>
              </a:spcBef>
              <a:spcAft>
                <a:spcPts val="900"/>
              </a:spcAft>
              <a:buFont typeface="Arial" panose="020B0604020202020204" pitchFamily="34" charset="0"/>
              <a:buChar char="•"/>
              <a:defRPr sz="1350">
                <a:solidFill>
                  <a:schemeClr val="bg1"/>
                </a:solidFill>
              </a:defRPr>
            </a:lvl2pPr>
            <a:lvl3pPr marL="900113" indent="-214313">
              <a:lnSpc>
                <a:spcPct val="100000"/>
              </a:lnSpc>
              <a:spcBef>
                <a:spcPts val="0"/>
              </a:spcBef>
              <a:spcAft>
                <a:spcPts val="900"/>
              </a:spcAft>
              <a:buFont typeface="Arial" panose="020B0604020202020204" pitchFamily="34" charset="0"/>
              <a:buChar char="•"/>
              <a:defRPr sz="1200">
                <a:solidFill>
                  <a:schemeClr val="bg1"/>
                </a:solidFill>
              </a:defRPr>
            </a:lvl3pPr>
            <a:lvl4pPr marL="1243013" indent="-214313">
              <a:lnSpc>
                <a:spcPct val="100000"/>
              </a:lnSpc>
              <a:spcBef>
                <a:spcPts val="0"/>
              </a:spcBef>
              <a:spcAft>
                <a:spcPts val="900"/>
              </a:spcAft>
              <a:buFont typeface="Arial" panose="020B0604020202020204" pitchFamily="34" charset="0"/>
              <a:buChar char="•"/>
              <a:defRPr sz="1050">
                <a:solidFill>
                  <a:schemeClr val="bg1"/>
                </a:solidFill>
              </a:defRPr>
            </a:lvl4pPr>
            <a:lvl5pPr marL="1585913" indent="-214313">
              <a:lnSpc>
                <a:spcPct val="100000"/>
              </a:lnSpc>
              <a:spcBef>
                <a:spcPts val="0"/>
              </a:spcBef>
              <a:spcAft>
                <a:spcPts val="900"/>
              </a:spcAft>
              <a:buFont typeface="Arial" panose="020B0604020202020204" pitchFamily="34" charset="0"/>
              <a:buChar char="•"/>
              <a:defRPr sz="105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072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Main title USG Widescreen grey">
    <p:spTree>
      <p:nvGrpSpPr>
        <p:cNvPr id="1" name=""/>
        <p:cNvGrpSpPr/>
        <p:nvPr/>
      </p:nvGrpSpPr>
      <p:grpSpPr>
        <a:xfrm>
          <a:off x="0" y="0"/>
          <a:ext cx="0" cy="0"/>
          <a:chOff x="0" y="0"/>
          <a:chExt cx="0" cy="0"/>
        </a:xfrm>
      </p:grpSpPr>
      <p:sp>
        <p:nvSpPr>
          <p:cNvPr id="2" name="Title 1"/>
          <p:cNvSpPr>
            <a:spLocks noGrp="1"/>
          </p:cNvSpPr>
          <p:nvPr>
            <p:ph type="title"/>
          </p:nvPr>
        </p:nvSpPr>
        <p:spPr>
          <a:xfrm>
            <a:off x="628650" y="216712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67248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00151"/>
            <a:ext cx="3657600" cy="3257550"/>
          </a:xfrm>
        </p:spPr>
        <p:txBody>
          <a:bodyPr/>
          <a:lstStyle>
            <a:lvl1pPr>
              <a:defRPr sz="2800"/>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200150"/>
            <a:ext cx="3810000" cy="3257550"/>
          </a:xfrm>
        </p:spPr>
        <p:txBody>
          <a:bodyPr/>
          <a:lstStyle>
            <a:lvl1pPr>
              <a:defRPr sz="2800"/>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3234338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101611" y="1543051"/>
            <a:ext cx="2301509" cy="3089597"/>
          </a:xfrm>
        </p:spPr>
        <p:txBody>
          <a:bodyPr lIns="0">
            <a:normAutofit/>
          </a:bodyPr>
          <a:lstStyle>
            <a:lvl1pPr marL="240030" indent="-240030">
              <a:lnSpc>
                <a:spcPct val="100000"/>
              </a:lnSpc>
              <a:spcBef>
                <a:spcPts val="0"/>
              </a:spcBef>
              <a:spcAft>
                <a:spcPts val="900"/>
              </a:spcAft>
              <a:buFont typeface="+mj-lt"/>
              <a:buAutoNum type="arabicPeriod"/>
              <a:defRPr sz="1500"/>
            </a:lvl1pPr>
            <a:lvl2pPr marL="342900" indent="-240030">
              <a:lnSpc>
                <a:spcPct val="100000"/>
              </a:lnSpc>
              <a:spcBef>
                <a:spcPts val="750"/>
              </a:spcBef>
              <a:spcAft>
                <a:spcPts val="900"/>
              </a:spcAft>
              <a:buFont typeface="+mj-lt"/>
              <a:buAutoNum type="alphaLcPeriod"/>
              <a:defRPr sz="1500"/>
            </a:lvl2pPr>
            <a:lvl3pPr marL="685800" indent="-240030">
              <a:spcBef>
                <a:spcPts val="750"/>
              </a:spcBef>
              <a:spcAft>
                <a:spcPts val="900"/>
              </a:spcAft>
              <a:buFont typeface="+mj-lt"/>
              <a:buAutoNum type="arabicParenR"/>
              <a:defRPr sz="1500"/>
            </a:lvl3pPr>
            <a:lvl4pPr marL="1028700" indent="-240030">
              <a:spcBef>
                <a:spcPts val="750"/>
              </a:spcBef>
              <a:spcAft>
                <a:spcPts val="900"/>
              </a:spcAft>
              <a:buFont typeface="+mj-lt"/>
              <a:buAutoNum type="alphaLcParenR"/>
              <a:defRPr sz="1500"/>
            </a:lvl4pPr>
            <a:lvl5pPr marL="1371600" indent="-240030">
              <a:spcBef>
                <a:spcPts val="750"/>
              </a:spcBef>
              <a:spcAft>
                <a:spcPts val="900"/>
              </a:spcAft>
              <a:buFont typeface="+mj-lt"/>
              <a:buAutoNum type="romanLcPeriod"/>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3893796" y="1543051"/>
            <a:ext cx="4564393"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75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18070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015370" y="958721"/>
            <a:ext cx="3750239" cy="3678106"/>
          </a:xfrm>
        </p:spPr>
        <p:txBody>
          <a:bodyPr anchor="b">
            <a:normAutofit/>
          </a:bodyPr>
          <a:lstStyle>
            <a:lvl1pPr>
              <a:defRPr sz="27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4981627" y="0"/>
            <a:ext cx="3476570" cy="5143499"/>
          </a:xfrm>
        </p:spPr>
        <p:txBody>
          <a:bodyPr>
            <a:normAutofit/>
          </a:bodyPr>
          <a:lstStyle>
            <a:lvl1pPr marL="0" indent="0" algn="ctr">
              <a:buNone/>
              <a:defRPr sz="15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672471" y="0"/>
            <a:ext cx="0" cy="51435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053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2" y="377889"/>
            <a:ext cx="6863006" cy="1070689"/>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087615" y="1581542"/>
            <a:ext cx="6414198" cy="3089597"/>
          </a:xfrm>
        </p:spPr>
        <p:txBody>
          <a:bodyPr lIns="0" tIns="0" rIns="0" bIns="0">
            <a:normAutofit/>
          </a:bodyPr>
          <a:lstStyle>
            <a:lvl1pPr marL="171450" indent="-171450">
              <a:lnSpc>
                <a:spcPct val="100000"/>
              </a:lnSpc>
              <a:spcBef>
                <a:spcPts val="0"/>
              </a:spcBef>
              <a:spcAft>
                <a:spcPts val="900"/>
              </a:spcAft>
              <a:buFont typeface="Arial" panose="020B0604020202020204" pitchFamily="34" charset="0"/>
              <a:buChar char="•"/>
              <a:defRPr sz="1500"/>
            </a:lvl1pPr>
            <a:lvl2pPr marL="514350" indent="-171450">
              <a:lnSpc>
                <a:spcPct val="100000"/>
              </a:lnSpc>
              <a:spcBef>
                <a:spcPts val="0"/>
              </a:spcBef>
              <a:spcAft>
                <a:spcPts val="900"/>
              </a:spcAft>
              <a:buFont typeface="Arial" panose="020B0604020202020204" pitchFamily="34" charset="0"/>
              <a:buChar char="•"/>
              <a:defRPr sz="1500"/>
            </a:lvl2pPr>
            <a:lvl3pPr marL="857250" indent="-171450">
              <a:spcBef>
                <a:spcPts val="0"/>
              </a:spcBef>
              <a:spcAft>
                <a:spcPts val="900"/>
              </a:spcAft>
              <a:buFont typeface="Arial" panose="020B0604020202020204" pitchFamily="34" charset="0"/>
              <a:buChar char="•"/>
              <a:defRPr sz="1500"/>
            </a:lvl3pPr>
            <a:lvl4pPr marL="1200150" indent="-171450">
              <a:spcBef>
                <a:spcPts val="0"/>
              </a:spcBef>
              <a:spcAft>
                <a:spcPts val="900"/>
              </a:spcAft>
              <a:buFont typeface="Arial" panose="020B0604020202020204" pitchFamily="34" charset="0"/>
              <a:buChar char="•"/>
              <a:defRPr sz="1500"/>
            </a:lvl4pPr>
            <a:lvl5pPr marL="1543050" indent="-171450">
              <a:spcBef>
                <a:spcPts val="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040465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Main title USG Widescreen grey">
    <p:spTree>
      <p:nvGrpSpPr>
        <p:cNvPr id="1" name=""/>
        <p:cNvGrpSpPr/>
        <p:nvPr/>
      </p:nvGrpSpPr>
      <p:grpSpPr>
        <a:xfrm>
          <a:off x="0" y="0"/>
          <a:ext cx="0" cy="0"/>
          <a:chOff x="0" y="0"/>
          <a:chExt cx="0" cy="0"/>
        </a:xfrm>
      </p:grpSpPr>
      <p:sp>
        <p:nvSpPr>
          <p:cNvPr id="2" name="Title 1"/>
          <p:cNvSpPr>
            <a:spLocks noGrp="1"/>
          </p:cNvSpPr>
          <p:nvPr>
            <p:ph type="title"/>
          </p:nvPr>
        </p:nvSpPr>
        <p:spPr>
          <a:xfrm>
            <a:off x="628650" y="216712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21287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101611" y="1543051"/>
            <a:ext cx="2301509" cy="3089597"/>
          </a:xfrm>
        </p:spPr>
        <p:txBody>
          <a:bodyPr lIns="0">
            <a:normAutofit/>
          </a:bodyPr>
          <a:lstStyle>
            <a:lvl1pPr marL="240030" indent="-240030">
              <a:lnSpc>
                <a:spcPct val="100000"/>
              </a:lnSpc>
              <a:spcBef>
                <a:spcPts val="0"/>
              </a:spcBef>
              <a:spcAft>
                <a:spcPts val="900"/>
              </a:spcAft>
              <a:buFont typeface="+mj-lt"/>
              <a:buAutoNum type="arabicPeriod"/>
              <a:defRPr sz="1500"/>
            </a:lvl1pPr>
            <a:lvl2pPr marL="342900" indent="-240030">
              <a:lnSpc>
                <a:spcPct val="100000"/>
              </a:lnSpc>
              <a:spcBef>
                <a:spcPts val="750"/>
              </a:spcBef>
              <a:spcAft>
                <a:spcPts val="900"/>
              </a:spcAft>
              <a:buFont typeface="+mj-lt"/>
              <a:buAutoNum type="alphaLcPeriod"/>
              <a:defRPr sz="1500"/>
            </a:lvl2pPr>
            <a:lvl3pPr marL="685800" indent="-240030">
              <a:spcBef>
                <a:spcPts val="750"/>
              </a:spcBef>
              <a:spcAft>
                <a:spcPts val="900"/>
              </a:spcAft>
              <a:buFont typeface="+mj-lt"/>
              <a:buAutoNum type="arabicParenR"/>
              <a:defRPr sz="1500"/>
            </a:lvl3pPr>
            <a:lvl4pPr marL="1028700" indent="-240030">
              <a:spcBef>
                <a:spcPts val="750"/>
              </a:spcBef>
              <a:spcAft>
                <a:spcPts val="900"/>
              </a:spcAft>
              <a:buFont typeface="+mj-lt"/>
              <a:buAutoNum type="alphaLcParenR"/>
              <a:defRPr sz="1500"/>
            </a:lvl4pPr>
            <a:lvl5pPr marL="1371600" indent="-240030">
              <a:spcBef>
                <a:spcPts val="750"/>
              </a:spcBef>
              <a:spcAft>
                <a:spcPts val="900"/>
              </a:spcAft>
              <a:buFont typeface="+mj-lt"/>
              <a:buAutoNum type="romanLcPeriod"/>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3893796" y="1543051"/>
            <a:ext cx="4564393"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75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469906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101610" y="1543051"/>
            <a:ext cx="3470390"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001139" y="1543051"/>
            <a:ext cx="3457049"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75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882943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015370" y="958721"/>
            <a:ext cx="3750239" cy="3678106"/>
          </a:xfrm>
        </p:spPr>
        <p:txBody>
          <a:bodyPr anchor="b">
            <a:normAutofit/>
          </a:bodyPr>
          <a:lstStyle>
            <a:lvl1pPr>
              <a:defRPr sz="27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4981627" y="0"/>
            <a:ext cx="3476570" cy="5143499"/>
          </a:xfrm>
        </p:spPr>
        <p:txBody>
          <a:bodyPr>
            <a:normAutofit/>
          </a:bodyPr>
          <a:lstStyle>
            <a:lvl1pPr marL="0" indent="0" algn="ctr">
              <a:buNone/>
              <a:defRPr sz="15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672471" y="0"/>
            <a:ext cx="0" cy="51435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282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2" y="377889"/>
            <a:ext cx="6863006" cy="1070689"/>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087615" y="1581542"/>
            <a:ext cx="6414198" cy="3089597"/>
          </a:xfrm>
        </p:spPr>
        <p:txBody>
          <a:bodyPr lIns="0" tIns="0" rIns="0" bIns="0">
            <a:normAutofit/>
          </a:bodyPr>
          <a:lstStyle>
            <a:lvl1pPr marL="171450" indent="-171450">
              <a:lnSpc>
                <a:spcPct val="100000"/>
              </a:lnSpc>
              <a:spcBef>
                <a:spcPts val="0"/>
              </a:spcBef>
              <a:spcAft>
                <a:spcPts val="900"/>
              </a:spcAft>
              <a:buFont typeface="Arial" panose="020B0604020202020204" pitchFamily="34" charset="0"/>
              <a:buChar char="•"/>
              <a:defRPr sz="1500"/>
            </a:lvl1pPr>
            <a:lvl2pPr marL="514350" indent="-171450">
              <a:lnSpc>
                <a:spcPct val="100000"/>
              </a:lnSpc>
              <a:spcBef>
                <a:spcPts val="0"/>
              </a:spcBef>
              <a:spcAft>
                <a:spcPts val="900"/>
              </a:spcAft>
              <a:buFont typeface="Arial" panose="020B0604020202020204" pitchFamily="34" charset="0"/>
              <a:buChar char="•"/>
              <a:defRPr sz="1500"/>
            </a:lvl2pPr>
            <a:lvl3pPr marL="857250" indent="-171450">
              <a:spcBef>
                <a:spcPts val="0"/>
              </a:spcBef>
              <a:spcAft>
                <a:spcPts val="900"/>
              </a:spcAft>
              <a:buFont typeface="Arial" panose="020B0604020202020204" pitchFamily="34" charset="0"/>
              <a:buChar char="•"/>
              <a:defRPr sz="1500"/>
            </a:lvl3pPr>
            <a:lvl4pPr marL="1200150" indent="-171450">
              <a:spcBef>
                <a:spcPts val="0"/>
              </a:spcBef>
              <a:spcAft>
                <a:spcPts val="900"/>
              </a:spcAft>
              <a:buFont typeface="Arial" panose="020B0604020202020204" pitchFamily="34" charset="0"/>
              <a:buChar char="•"/>
              <a:defRPr sz="1500"/>
            </a:lvl4pPr>
            <a:lvl5pPr marL="1543050" indent="-171450">
              <a:spcBef>
                <a:spcPts val="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123116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36152-522D-534E-A387-BE770A7CAF94}" type="slidenum">
              <a:rPr lang="en-US" smtClean="0"/>
              <a:pPr/>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75006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379027625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4"/>
            <a:ext cx="5486400" cy="489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1454077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36152-522D-534E-A387-BE770A7CAF94}" type="slidenum">
              <a:rPr lang="en-US" smtClean="0"/>
              <a:pPr/>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59477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841310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96122425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312460679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35099026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16504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36152-522D-534E-A387-BE770A7CAF94}" type="slidenum">
              <a:rPr lang="en-US" smtClean="0"/>
              <a:pPr/>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216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137221069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36152-522D-534E-A387-BE770A7CAF94}" type="slidenum">
              <a:rPr lang="en-US" smtClean="0"/>
              <a:pPr/>
              <a:t>‹#›</a:t>
            </a:fld>
            <a:endParaRPr lang="en-US"/>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51114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ain title USG Widescreen grey">
    <p:spTree>
      <p:nvGrpSpPr>
        <p:cNvPr id="1" name=""/>
        <p:cNvGrpSpPr/>
        <p:nvPr/>
      </p:nvGrpSpPr>
      <p:grpSpPr>
        <a:xfrm>
          <a:off x="0" y="0"/>
          <a:ext cx="0" cy="0"/>
          <a:chOff x="0" y="0"/>
          <a:chExt cx="0" cy="0"/>
        </a:xfrm>
      </p:grpSpPr>
      <p:sp>
        <p:nvSpPr>
          <p:cNvPr id="2" name="Title 1"/>
          <p:cNvSpPr>
            <a:spLocks noGrp="1"/>
          </p:cNvSpPr>
          <p:nvPr>
            <p:ph type="title"/>
          </p:nvPr>
        </p:nvSpPr>
        <p:spPr>
          <a:xfrm>
            <a:off x="628650" y="216712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3356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269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67200" y="204789"/>
            <a:ext cx="4419600" cy="4195762"/>
          </a:xfrm>
        </p:spPr>
        <p:txBody>
          <a:bodyPr/>
          <a:lstStyle>
            <a:lvl1pPr>
              <a:defRPr sz="3200"/>
            </a:lvl1pPr>
            <a:lvl2pPr>
              <a:defRPr sz="2800">
                <a:latin typeface="Century Gothic"/>
                <a:cs typeface="Century Gothic"/>
              </a:defRPr>
            </a:lvl2pPr>
            <a:lvl3pPr>
              <a:defRPr sz="2400">
                <a:latin typeface="Century Gothic"/>
                <a:cs typeface="Century Gothic"/>
              </a:defRPr>
            </a:lvl3pPr>
            <a:lvl4pPr>
              <a:defRPr sz="2000">
                <a:latin typeface="Century Gothic"/>
                <a:cs typeface="Century Gothic"/>
              </a:defRPr>
            </a:lvl4pPr>
            <a:lvl5pPr>
              <a:defRPr sz="2000">
                <a:latin typeface="Century Gothic"/>
                <a:cs typeface="Century Gothic"/>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82690" y="1076327"/>
            <a:ext cx="3008313" cy="3324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a:p>
        </p:txBody>
      </p:sp>
    </p:spTree>
    <p:extLst>
      <p:ext uri="{BB962C8B-B14F-4D97-AF65-F5344CB8AC3E}">
        <p14:creationId xmlns:p14="http://schemas.microsoft.com/office/powerpoint/2010/main" val="2574035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101611" y="1543051"/>
            <a:ext cx="2301509" cy="3089597"/>
          </a:xfrm>
        </p:spPr>
        <p:txBody>
          <a:bodyPr lIns="0">
            <a:normAutofit/>
          </a:bodyPr>
          <a:lstStyle>
            <a:lvl1pPr marL="240030" indent="-240030">
              <a:lnSpc>
                <a:spcPct val="100000"/>
              </a:lnSpc>
              <a:spcBef>
                <a:spcPts val="0"/>
              </a:spcBef>
              <a:spcAft>
                <a:spcPts val="900"/>
              </a:spcAft>
              <a:buFont typeface="+mj-lt"/>
              <a:buAutoNum type="arabicPeriod"/>
              <a:defRPr sz="1500"/>
            </a:lvl1pPr>
            <a:lvl2pPr marL="342900" indent="-240030">
              <a:lnSpc>
                <a:spcPct val="100000"/>
              </a:lnSpc>
              <a:spcBef>
                <a:spcPts val="750"/>
              </a:spcBef>
              <a:spcAft>
                <a:spcPts val="900"/>
              </a:spcAft>
              <a:buFont typeface="+mj-lt"/>
              <a:buAutoNum type="alphaLcPeriod"/>
              <a:defRPr sz="1500"/>
            </a:lvl2pPr>
            <a:lvl3pPr marL="685800" indent="-240030">
              <a:spcBef>
                <a:spcPts val="750"/>
              </a:spcBef>
              <a:spcAft>
                <a:spcPts val="900"/>
              </a:spcAft>
              <a:buFont typeface="+mj-lt"/>
              <a:buAutoNum type="arabicParenR"/>
              <a:defRPr sz="1500"/>
            </a:lvl3pPr>
            <a:lvl4pPr marL="1028700" indent="-240030">
              <a:spcBef>
                <a:spcPts val="750"/>
              </a:spcBef>
              <a:spcAft>
                <a:spcPts val="900"/>
              </a:spcAft>
              <a:buFont typeface="+mj-lt"/>
              <a:buAutoNum type="alphaLcParenR"/>
              <a:defRPr sz="1500"/>
            </a:lvl4pPr>
            <a:lvl5pPr marL="1371600" indent="-240030">
              <a:spcBef>
                <a:spcPts val="750"/>
              </a:spcBef>
              <a:spcAft>
                <a:spcPts val="900"/>
              </a:spcAft>
              <a:buFont typeface="+mj-lt"/>
              <a:buAutoNum type="romanLcPeriod"/>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3893796" y="1543051"/>
            <a:ext cx="4564393"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75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559920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101610" y="1543051"/>
            <a:ext cx="3470390"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001139" y="1543051"/>
            <a:ext cx="3457049"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75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4167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015370" y="958721"/>
            <a:ext cx="3750239" cy="3678106"/>
          </a:xfrm>
        </p:spPr>
        <p:txBody>
          <a:bodyPr anchor="b">
            <a:normAutofit/>
          </a:bodyPr>
          <a:lstStyle>
            <a:lvl1pPr>
              <a:defRPr sz="27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4981627" y="0"/>
            <a:ext cx="3476570" cy="5143499"/>
          </a:xfrm>
        </p:spPr>
        <p:txBody>
          <a:bodyPr>
            <a:normAutofit/>
          </a:bodyPr>
          <a:lstStyle>
            <a:lvl1pPr marL="0" indent="0" algn="ctr">
              <a:buNone/>
              <a:defRPr sz="15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672471" y="0"/>
            <a:ext cx="0" cy="51435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972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2" y="377889"/>
            <a:ext cx="6863006" cy="1070689"/>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087615" y="1581542"/>
            <a:ext cx="6414198" cy="3089597"/>
          </a:xfrm>
        </p:spPr>
        <p:txBody>
          <a:bodyPr lIns="0" tIns="0" rIns="0" bIns="0">
            <a:normAutofit/>
          </a:bodyPr>
          <a:lstStyle>
            <a:lvl1pPr marL="171450" indent="-171450">
              <a:lnSpc>
                <a:spcPct val="100000"/>
              </a:lnSpc>
              <a:spcBef>
                <a:spcPts val="0"/>
              </a:spcBef>
              <a:spcAft>
                <a:spcPts val="900"/>
              </a:spcAft>
              <a:buFont typeface="Arial" panose="020B0604020202020204" pitchFamily="34" charset="0"/>
              <a:buChar char="•"/>
              <a:defRPr sz="1500"/>
            </a:lvl1pPr>
            <a:lvl2pPr marL="514350" indent="-171450">
              <a:lnSpc>
                <a:spcPct val="100000"/>
              </a:lnSpc>
              <a:spcBef>
                <a:spcPts val="0"/>
              </a:spcBef>
              <a:spcAft>
                <a:spcPts val="900"/>
              </a:spcAft>
              <a:buFont typeface="Arial" panose="020B0604020202020204" pitchFamily="34" charset="0"/>
              <a:buChar char="•"/>
              <a:defRPr sz="1500"/>
            </a:lvl2pPr>
            <a:lvl3pPr marL="857250" indent="-171450">
              <a:spcBef>
                <a:spcPts val="0"/>
              </a:spcBef>
              <a:spcAft>
                <a:spcPts val="900"/>
              </a:spcAft>
              <a:buFont typeface="Arial" panose="020B0604020202020204" pitchFamily="34" charset="0"/>
              <a:buChar char="•"/>
              <a:defRPr sz="1500"/>
            </a:lvl3pPr>
            <a:lvl4pPr marL="1200150" indent="-171450">
              <a:spcBef>
                <a:spcPts val="0"/>
              </a:spcBef>
              <a:spcAft>
                <a:spcPts val="900"/>
              </a:spcAft>
              <a:buFont typeface="Arial" panose="020B0604020202020204" pitchFamily="34" charset="0"/>
              <a:buChar char="•"/>
              <a:defRPr sz="1500"/>
            </a:lvl4pPr>
            <a:lvl5pPr marL="1543050" indent="-171450">
              <a:spcBef>
                <a:spcPts val="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1119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title USG Widescreen grey">
    <p:spTree>
      <p:nvGrpSpPr>
        <p:cNvPr id="1" name=""/>
        <p:cNvGrpSpPr/>
        <p:nvPr/>
      </p:nvGrpSpPr>
      <p:grpSpPr>
        <a:xfrm>
          <a:off x="0" y="0"/>
          <a:ext cx="0" cy="0"/>
          <a:chOff x="0" y="0"/>
          <a:chExt cx="0" cy="0"/>
        </a:xfrm>
      </p:grpSpPr>
      <p:sp>
        <p:nvSpPr>
          <p:cNvPr id="2" name="Title 1"/>
          <p:cNvSpPr>
            <a:spLocks noGrp="1"/>
          </p:cNvSpPr>
          <p:nvPr>
            <p:ph type="title"/>
          </p:nvPr>
        </p:nvSpPr>
        <p:spPr>
          <a:xfrm>
            <a:off x="628650" y="216712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5414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377889"/>
            <a:ext cx="7356580" cy="1070689"/>
          </a:xfrm>
        </p:spPr>
        <p:txBody>
          <a:bodyPr lIns="0">
            <a:normAutofit/>
          </a:bodyPr>
          <a:lstStyle>
            <a:lvl1pPr>
              <a:defRPr sz="27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101611" y="1543051"/>
            <a:ext cx="2301509" cy="3089597"/>
          </a:xfrm>
        </p:spPr>
        <p:txBody>
          <a:bodyPr lIns="0">
            <a:normAutofit/>
          </a:bodyPr>
          <a:lstStyle>
            <a:lvl1pPr marL="240030" indent="-240030">
              <a:lnSpc>
                <a:spcPct val="100000"/>
              </a:lnSpc>
              <a:spcBef>
                <a:spcPts val="0"/>
              </a:spcBef>
              <a:spcAft>
                <a:spcPts val="900"/>
              </a:spcAft>
              <a:buFont typeface="+mj-lt"/>
              <a:buAutoNum type="arabicPeriod"/>
              <a:defRPr sz="1500"/>
            </a:lvl1pPr>
            <a:lvl2pPr marL="342900" indent="-240030">
              <a:lnSpc>
                <a:spcPct val="100000"/>
              </a:lnSpc>
              <a:spcBef>
                <a:spcPts val="750"/>
              </a:spcBef>
              <a:spcAft>
                <a:spcPts val="900"/>
              </a:spcAft>
              <a:buFont typeface="+mj-lt"/>
              <a:buAutoNum type="alphaLcPeriod"/>
              <a:defRPr sz="1500"/>
            </a:lvl2pPr>
            <a:lvl3pPr marL="685800" indent="-240030">
              <a:spcBef>
                <a:spcPts val="750"/>
              </a:spcBef>
              <a:spcAft>
                <a:spcPts val="900"/>
              </a:spcAft>
              <a:buFont typeface="+mj-lt"/>
              <a:buAutoNum type="arabicParenR"/>
              <a:defRPr sz="1500"/>
            </a:lvl3pPr>
            <a:lvl4pPr marL="1028700" indent="-240030">
              <a:spcBef>
                <a:spcPts val="750"/>
              </a:spcBef>
              <a:spcAft>
                <a:spcPts val="900"/>
              </a:spcAft>
              <a:buFont typeface="+mj-lt"/>
              <a:buAutoNum type="alphaLcParenR"/>
              <a:defRPr sz="1500"/>
            </a:lvl4pPr>
            <a:lvl5pPr marL="1371600" indent="-240030">
              <a:spcBef>
                <a:spcPts val="750"/>
              </a:spcBef>
              <a:spcAft>
                <a:spcPts val="900"/>
              </a:spcAft>
              <a:buFont typeface="+mj-lt"/>
              <a:buAutoNum type="romanLcPeriod"/>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3893796" y="1543051"/>
            <a:ext cx="4564393" cy="3089597"/>
          </a:xfrm>
        </p:spPr>
        <p:txBody>
          <a:bodyPr lIns="0">
            <a:normAutofit/>
          </a:bodyPr>
          <a:lstStyle>
            <a:lvl1pPr marL="0" indent="0">
              <a:lnSpc>
                <a:spcPct val="100000"/>
              </a:lnSpc>
              <a:spcBef>
                <a:spcPts val="750"/>
              </a:spcBef>
              <a:spcAft>
                <a:spcPts val="900"/>
              </a:spcAft>
              <a:buNone/>
              <a:defRPr sz="1500"/>
            </a:lvl1pPr>
            <a:lvl2pPr marL="171450" indent="-171450">
              <a:lnSpc>
                <a:spcPct val="100000"/>
              </a:lnSpc>
              <a:spcBef>
                <a:spcPts val="750"/>
              </a:spcBef>
              <a:spcAft>
                <a:spcPts val="900"/>
              </a:spcAft>
              <a:buFont typeface="Arial" panose="020B0604020202020204" pitchFamily="34" charset="0"/>
              <a:buChar char="•"/>
              <a:defRPr sz="1500"/>
            </a:lvl2pPr>
            <a:lvl3pPr marL="514350" indent="-171450">
              <a:spcBef>
                <a:spcPts val="750"/>
              </a:spcBef>
              <a:spcAft>
                <a:spcPts val="900"/>
              </a:spcAft>
              <a:buFont typeface="Arial" panose="020B0604020202020204" pitchFamily="34" charset="0"/>
              <a:buChar char="•"/>
              <a:defRPr sz="1500"/>
            </a:lvl3pPr>
            <a:lvl4pPr marL="857250" indent="-171450">
              <a:spcBef>
                <a:spcPts val="750"/>
              </a:spcBef>
              <a:spcAft>
                <a:spcPts val="900"/>
              </a:spcAft>
              <a:buFont typeface="Arial" panose="020B0604020202020204" pitchFamily="34" charset="0"/>
              <a:buChar char="•"/>
              <a:defRPr sz="1500"/>
            </a:lvl4pPr>
            <a:lvl5pPr marL="1200150" indent="-171450">
              <a:spcBef>
                <a:spcPts val="75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63732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015370" y="958721"/>
            <a:ext cx="3750239" cy="3678106"/>
          </a:xfrm>
        </p:spPr>
        <p:txBody>
          <a:bodyPr anchor="b">
            <a:normAutofit/>
          </a:bodyPr>
          <a:lstStyle>
            <a:lvl1pPr>
              <a:defRPr sz="27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4981627" y="0"/>
            <a:ext cx="3476570" cy="5143499"/>
          </a:xfrm>
        </p:spPr>
        <p:txBody>
          <a:bodyPr>
            <a:normAutofit/>
          </a:bodyPr>
          <a:lstStyle>
            <a:lvl1pPr marL="0" indent="0" algn="ctr">
              <a:buNone/>
              <a:defRPr sz="15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672471" y="0"/>
            <a:ext cx="0" cy="51435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49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2" y="377889"/>
            <a:ext cx="6863006" cy="1070689"/>
          </a:xfrm>
        </p:spPr>
        <p:txBody>
          <a:bodyPr lIns="0">
            <a:normAutofit/>
          </a:bodyPr>
          <a:lstStyle>
            <a:lvl1pPr>
              <a:defRPr sz="27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087615" y="1581542"/>
            <a:ext cx="6414198" cy="3089597"/>
          </a:xfrm>
        </p:spPr>
        <p:txBody>
          <a:bodyPr lIns="0" tIns="0" rIns="0" bIns="0">
            <a:normAutofit/>
          </a:bodyPr>
          <a:lstStyle>
            <a:lvl1pPr marL="171450" indent="-171450">
              <a:lnSpc>
                <a:spcPct val="100000"/>
              </a:lnSpc>
              <a:spcBef>
                <a:spcPts val="0"/>
              </a:spcBef>
              <a:spcAft>
                <a:spcPts val="900"/>
              </a:spcAft>
              <a:buFont typeface="Arial" panose="020B0604020202020204" pitchFamily="34" charset="0"/>
              <a:buChar char="•"/>
              <a:defRPr sz="1500"/>
            </a:lvl1pPr>
            <a:lvl2pPr marL="514350" indent="-171450">
              <a:lnSpc>
                <a:spcPct val="100000"/>
              </a:lnSpc>
              <a:spcBef>
                <a:spcPts val="0"/>
              </a:spcBef>
              <a:spcAft>
                <a:spcPts val="900"/>
              </a:spcAft>
              <a:buFont typeface="Arial" panose="020B0604020202020204" pitchFamily="34" charset="0"/>
              <a:buChar char="•"/>
              <a:defRPr sz="1500"/>
            </a:lvl2pPr>
            <a:lvl3pPr marL="857250" indent="-171450">
              <a:spcBef>
                <a:spcPts val="0"/>
              </a:spcBef>
              <a:spcAft>
                <a:spcPts val="900"/>
              </a:spcAft>
              <a:buFont typeface="Arial" panose="020B0604020202020204" pitchFamily="34" charset="0"/>
              <a:buChar char="•"/>
              <a:defRPr sz="1500"/>
            </a:lvl3pPr>
            <a:lvl4pPr marL="1200150" indent="-171450">
              <a:spcBef>
                <a:spcPts val="0"/>
              </a:spcBef>
              <a:spcAft>
                <a:spcPts val="900"/>
              </a:spcAft>
              <a:buFont typeface="Arial" panose="020B0604020202020204" pitchFamily="34" charset="0"/>
              <a:buChar char="•"/>
              <a:defRPr sz="1500"/>
            </a:lvl4pPr>
            <a:lvl5pPr marL="1543050" indent="-171450">
              <a:spcBef>
                <a:spcPts val="0"/>
              </a:spcBef>
              <a:spcAft>
                <a:spcPts val="900"/>
              </a:spcAft>
              <a:buFont typeface="Arial" panose="020B0604020202020204" pitchFamily="34" charset="0"/>
              <a:buChar char="•"/>
              <a:defRPr sz="15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672471" y="0"/>
            <a:ext cx="0" cy="44577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309103" y="4457701"/>
            <a:ext cx="726737" cy="488934"/>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290380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445770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672471" y="0"/>
            <a:ext cx="0" cy="51435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8458200" y="0"/>
            <a:ext cx="685800" cy="6858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988212" y="517884"/>
            <a:ext cx="3889366" cy="3939817"/>
          </a:xfrm>
        </p:spPr>
        <p:txBody>
          <a:bodyPr anchor="b">
            <a:normAutofit/>
          </a:bodyPr>
          <a:lstStyle>
            <a:lvl1pPr>
              <a:defRPr sz="4500">
                <a:solidFill>
                  <a:schemeClr val="bg1"/>
                </a:solidFill>
              </a:defRPr>
            </a:lvl1pPr>
          </a:lstStyle>
          <a:p>
            <a:r>
              <a:rPr lang="en-US"/>
              <a:t>Click to add title</a:t>
            </a:r>
          </a:p>
        </p:txBody>
      </p:sp>
    </p:spTree>
    <p:extLst>
      <p:ext uri="{BB962C8B-B14F-4D97-AF65-F5344CB8AC3E}">
        <p14:creationId xmlns:p14="http://schemas.microsoft.com/office/powerpoint/2010/main" val="345329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80000"/>
                <a:satMod val="300000"/>
              </a:schemeClr>
            </a:gs>
            <a:gs pos="100000">
              <a:schemeClr val="bg1">
                <a:shade val="30000"/>
                <a:satMod val="200000"/>
                <a:alpha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205979"/>
            <a:ext cx="7467600" cy="857250"/>
          </a:xfrm>
          <a:prstGeom prst="rect">
            <a:avLst/>
          </a:prstGeom>
        </p:spPr>
        <p:txBody>
          <a:bodyPr vert="horz" lIns="91440" tIns="45720" rIns="91440" bIns="45720" rtlCol="0" anchor="ctr">
            <a:normAutofit/>
          </a:bodyPr>
          <a:lstStyle/>
          <a:p>
            <a:r>
              <a:rPr lang="en-US"/>
              <a:t>Page Title</a:t>
            </a:r>
          </a:p>
        </p:txBody>
      </p:sp>
      <p:sp>
        <p:nvSpPr>
          <p:cNvPr id="3" name="Text Placeholder 2"/>
          <p:cNvSpPr>
            <a:spLocks noGrp="1"/>
          </p:cNvSpPr>
          <p:nvPr>
            <p:ph type="body" idx="1"/>
          </p:nvPr>
        </p:nvSpPr>
        <p:spPr>
          <a:xfrm>
            <a:off x="1219200" y="1200151"/>
            <a:ext cx="7467600" cy="3143250"/>
          </a:xfrm>
          <a:prstGeom prst="rect">
            <a:avLst/>
          </a:prstGeom>
        </p:spPr>
        <p:txBody>
          <a:bodyPr vert="horz" lIns="91440" tIns="45720" rIns="91440" bIns="45720" rtlCol="0">
            <a:normAutofit/>
          </a:bodyPr>
          <a:lstStyle/>
          <a:p>
            <a:pPr lvl="0"/>
            <a:r>
              <a:rPr lang="en-US"/>
              <a:t>Click to add text</a:t>
            </a:r>
          </a:p>
        </p:txBody>
      </p:sp>
      <p:cxnSp>
        <p:nvCxnSpPr>
          <p:cNvPr id="9" name="Straight Connector 8"/>
          <p:cNvCxnSpPr/>
          <p:nvPr/>
        </p:nvCxnSpPr>
        <p:spPr>
          <a:xfrm flipV="1">
            <a:off x="192024" y="171450"/>
            <a:ext cx="0" cy="4305300"/>
          </a:xfrm>
          <a:prstGeom prst="line">
            <a:avLst/>
          </a:prstGeom>
          <a:ln>
            <a:solidFill>
              <a:srgbClr val="0038A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62000" y="4976622"/>
            <a:ext cx="8077200" cy="0"/>
          </a:xfrm>
          <a:prstGeom prst="line">
            <a:avLst/>
          </a:prstGeom>
          <a:ln>
            <a:solidFill>
              <a:srgbClr val="0038A8"/>
            </a:solidFill>
          </a:ln>
        </p:spPr>
        <p:style>
          <a:lnRef idx="2">
            <a:schemeClr val="accent1"/>
          </a:lnRef>
          <a:fillRef idx="0">
            <a:schemeClr val="accent1"/>
          </a:fillRef>
          <a:effectRef idx="1">
            <a:schemeClr val="accent1"/>
          </a:effectRef>
          <a:fontRef idx="minor">
            <a:schemeClr val="tx1"/>
          </a:fontRef>
        </p:style>
      </p:cxnSp>
      <p:pic>
        <p:nvPicPr>
          <p:cNvPr id="5" name="Picture 4" descr="usg_logo_black-03.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52400" y="4476750"/>
            <a:ext cx="2514600" cy="571258"/>
          </a:xfrm>
          <a:prstGeom prst="rect">
            <a:avLst/>
          </a:prstGeom>
        </p:spPr>
      </p:pic>
      <p:sp>
        <p:nvSpPr>
          <p:cNvPr id="4" name="Slide Number Placeholder 3"/>
          <p:cNvSpPr>
            <a:spLocks noGrp="1"/>
          </p:cNvSpPr>
          <p:nvPr>
            <p:ph type="sldNum" sz="quarter" idx="4"/>
          </p:nvPr>
        </p:nvSpPr>
        <p:spPr>
          <a:xfrm>
            <a:off x="8134674" y="4672584"/>
            <a:ext cx="552126" cy="274637"/>
          </a:xfrm>
          <a:prstGeom prst="rect">
            <a:avLst/>
          </a:prstGeom>
        </p:spPr>
        <p:txBody>
          <a:bodyPr vert="horz" lIns="91440" tIns="45720" rIns="91440" bIns="45720" rtlCol="0" anchor="ctr"/>
          <a:lstStyle>
            <a:lvl1pPr algn="r">
              <a:defRPr sz="1200">
                <a:solidFill>
                  <a:schemeClr val="tx1"/>
                </a:solidFill>
                <a:latin typeface="Century Gothic"/>
                <a:cs typeface="Century Gothic"/>
              </a:defRPr>
            </a:lvl1pPr>
          </a:lstStyle>
          <a:p>
            <a:fld id="{64336152-522D-534E-A387-BE770A7CAF94}" type="slidenum">
              <a:rPr lang="en-US" smtClean="0"/>
              <a:pPr/>
              <a:t>‹#›</a:t>
            </a:fld>
            <a:endParaRPr lang="en-US"/>
          </a:p>
        </p:txBody>
      </p:sp>
    </p:spTree>
    <p:extLst>
      <p:ext uri="{BB962C8B-B14F-4D97-AF65-F5344CB8AC3E}">
        <p14:creationId xmlns:p14="http://schemas.microsoft.com/office/powerpoint/2010/main" val="25278702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713" r:id="rId5"/>
    <p:sldLayoutId id="2147483714" r:id="rId6"/>
    <p:sldLayoutId id="2147483715" r:id="rId7"/>
    <p:sldLayoutId id="2147483716" r:id="rId8"/>
    <p:sldLayoutId id="2147483669" r:id="rId9"/>
    <p:sldLayoutId id="2147483670" r:id="rId10"/>
    <p:sldLayoutId id="2147483672" r:id="rId11"/>
    <p:sldLayoutId id="2147483674" r:id="rId12"/>
    <p:sldLayoutId id="2147483675" r:id="rId13"/>
    <p:sldLayoutId id="2147483677" r:id="rId14"/>
    <p:sldLayoutId id="2147483678" r:id="rId15"/>
    <p:sldLayoutId id="2147483679" r:id="rId16"/>
    <p:sldLayoutId id="2147483680" r:id="rId17"/>
    <p:sldLayoutId id="2147483681" r:id="rId18"/>
    <p:sldLayoutId id="2147483729" r:id="rId19"/>
    <p:sldLayoutId id="2147483730" r:id="rId20"/>
    <p:sldLayoutId id="2147483731" r:id="rId21"/>
    <p:sldLayoutId id="2147483732" r:id="rId22"/>
    <p:sldLayoutId id="2147483857" r:id="rId23"/>
    <p:sldLayoutId id="2147483858" r:id="rId24"/>
    <p:sldLayoutId id="2147483859" r:id="rId25"/>
    <p:sldLayoutId id="2147483860" r:id="rId26"/>
    <p:sldLayoutId id="2147483861" r:id="rId27"/>
  </p:sldLayoutIdLst>
  <p:hf hdr="0" ftr="0" dt="0"/>
  <p:txStyles>
    <p:title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1/29/2025</a:t>
            </a:fld>
            <a:endParaRPr lang="en-US"/>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64336152-522D-534E-A387-BE770A7CAF94}" type="slidenum">
              <a:rPr lang="en-US" smtClean="0"/>
              <a:pPr/>
              <a:t>‹#›</a:t>
            </a:fld>
            <a:endParaRPr lang="en-US"/>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usg_logo_black-03.png">
            <a:extLst>
              <a:ext uri="{FF2B5EF4-FFF2-40B4-BE49-F238E27FC236}">
                <a16:creationId xmlns:a16="http://schemas.microsoft.com/office/drawing/2014/main" id="{E27B6A33-97A4-9D9D-A129-19B8E1C0940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2400" y="4476750"/>
            <a:ext cx="2514600" cy="571258"/>
          </a:xfrm>
          <a:prstGeom prst="rect">
            <a:avLst/>
          </a:prstGeom>
        </p:spPr>
      </p:pic>
    </p:spTree>
    <p:extLst>
      <p:ext uri="{BB962C8B-B14F-4D97-AF65-F5344CB8AC3E}">
        <p14:creationId xmlns:p14="http://schemas.microsoft.com/office/powerpoint/2010/main" val="359076818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Lst>
  <p:hf hdr="0" ftr="0" dt="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llag55@gmail.com" TargetMode="External"/><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hyperlink" Target="http://jgalle.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aacu.org/trending-topics/high-impact"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hyperlink" Target="https://www.tbr.edu/student-success/high-impact-practices" TargetMode="External"/><Relationship Id="rId4" Type="http://schemas.openxmlformats.org/officeDocument/2006/relationships/hyperlink" Target="https://teaching.resources.osu.edu/teaching-topics/high-impact-practices-enhanci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hyperlink" Target="https://tilthighered.com/"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mailto:ellag55@gmail.com" TargetMode="External"/><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hyperlink" Target="http://jgall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teachinginhighered.com/podcast/small-teaching-reprised/" TargetMode="External"/><Relationship Id="rId7" Type="http://schemas.openxmlformats.org/officeDocument/2006/relationships/hyperlink" Target="https://cei.bd.psu.edu/2021/08/09/small-teaching-tips-the-beginning-middle-and-end-of-class/"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hyperlink" Target="https://www.ala.org/acrl/publications/keeping_up_with/small_teaching" TargetMode="External"/><Relationship Id="rId5" Type="http://schemas.openxmlformats.org/officeDocument/2006/relationships/hyperlink" Target="https://gcci.uconn.edu/2019/08/19/applying-james-langs-small-teaching-in-stem-classrooms/" TargetMode="External"/><Relationship Id="rId4" Type="http://schemas.openxmlformats.org/officeDocument/2006/relationships/hyperlink" Target="https://crln.acrl.org/index.php/crlnews/article/view/24768/32616"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hyperlink" Target="https://tilthighered.com/tiltexamplesandresource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 y="1332738"/>
            <a:ext cx="7886700" cy="993775"/>
          </a:xfrm>
        </p:spPr>
        <p:txBody>
          <a:bodyPr>
            <a:normAutofit fontScale="90000"/>
          </a:bodyPr>
          <a:lstStyle/>
          <a:p>
            <a:pPr algn="ctr"/>
            <a:r>
              <a:rPr lang="en-US"/>
              <a:t>Meauxmentum Through MS  Learning Communities </a:t>
            </a:r>
            <a:br>
              <a:rPr lang="en-US"/>
            </a:br>
            <a:br>
              <a:rPr lang="en-US"/>
            </a:br>
            <a:r>
              <a:rPr lang="en-US"/>
              <a:t>(A review &amp; new resources)</a:t>
            </a:r>
          </a:p>
        </p:txBody>
      </p:sp>
      <p:sp>
        <p:nvSpPr>
          <p:cNvPr id="3" name="TextBox 2">
            <a:extLst>
              <a:ext uri="{FF2B5EF4-FFF2-40B4-BE49-F238E27FC236}">
                <a16:creationId xmlns:a16="http://schemas.microsoft.com/office/drawing/2014/main" id="{98B1AEDB-0C31-4F21-BBD5-77A0691F76DC}"/>
              </a:ext>
            </a:extLst>
          </p:cNvPr>
          <p:cNvSpPr txBox="1"/>
          <p:nvPr/>
        </p:nvSpPr>
        <p:spPr>
          <a:xfrm>
            <a:off x="2552700" y="3543300"/>
            <a:ext cx="4678680" cy="1169551"/>
          </a:xfrm>
          <a:prstGeom prst="rect">
            <a:avLst/>
          </a:prstGeom>
          <a:noFill/>
        </p:spPr>
        <p:txBody>
          <a:bodyPr wrap="square" rtlCol="0">
            <a:spAutoFit/>
          </a:bodyPr>
          <a:lstStyle/>
          <a:p>
            <a:pPr algn="ctr"/>
            <a:r>
              <a:rPr lang="en-US" sz="1400"/>
              <a:t>Jeffery Galle, Ph.D.</a:t>
            </a:r>
          </a:p>
          <a:p>
            <a:pPr algn="ctr"/>
            <a:r>
              <a:rPr lang="en-US" sz="1400"/>
              <a:t>Creative Engagement with Faculty</a:t>
            </a:r>
          </a:p>
          <a:p>
            <a:pPr algn="ctr"/>
            <a:r>
              <a:rPr lang="en-US" sz="1400">
                <a:hlinkClick r:id="rId3"/>
              </a:rPr>
              <a:t>ellag55@gmail.com</a:t>
            </a:r>
            <a:r>
              <a:rPr lang="en-US" sz="1400"/>
              <a:t> </a:t>
            </a:r>
          </a:p>
          <a:p>
            <a:pPr algn="ctr"/>
            <a:r>
              <a:rPr lang="en-US" sz="1400">
                <a:hlinkClick r:id="rId4"/>
              </a:rPr>
              <a:t>https://Jgalle.com</a:t>
            </a:r>
            <a:r>
              <a:rPr lang="en-US" sz="1400"/>
              <a:t>   (website), </a:t>
            </a:r>
          </a:p>
          <a:p>
            <a:pPr algn="ctr"/>
            <a:r>
              <a:rPr lang="en-US" sz="1400"/>
              <a:t>Spring 2025</a:t>
            </a:r>
          </a:p>
        </p:txBody>
      </p:sp>
    </p:spTree>
    <p:extLst>
      <p:ext uri="{BB962C8B-B14F-4D97-AF65-F5344CB8AC3E}">
        <p14:creationId xmlns:p14="http://schemas.microsoft.com/office/powerpoint/2010/main" val="146700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EE8E-1481-433C-BB3B-446B447395F3}"/>
              </a:ext>
            </a:extLst>
          </p:cNvPr>
          <p:cNvSpPr>
            <a:spLocks noGrp="1"/>
          </p:cNvSpPr>
          <p:nvPr>
            <p:ph type="title"/>
          </p:nvPr>
        </p:nvSpPr>
        <p:spPr>
          <a:xfrm>
            <a:off x="867266" y="205979"/>
            <a:ext cx="7819534" cy="479820"/>
          </a:xfrm>
        </p:spPr>
        <p:txBody>
          <a:bodyPr>
            <a:normAutofit/>
          </a:bodyPr>
          <a:lstStyle/>
          <a:p>
            <a:r>
              <a:rPr lang="en-US" sz="2000" b="1"/>
              <a:t>The High Impact Practices: Courses, Programs, &amp; 8 Elements</a:t>
            </a:r>
          </a:p>
        </p:txBody>
      </p:sp>
      <p:sp>
        <p:nvSpPr>
          <p:cNvPr id="5" name="Content Placeholder 4">
            <a:extLst>
              <a:ext uri="{FF2B5EF4-FFF2-40B4-BE49-F238E27FC236}">
                <a16:creationId xmlns:a16="http://schemas.microsoft.com/office/drawing/2014/main" id="{4245CA64-B0DC-F4BB-BA4F-17247CAC9C6A}"/>
              </a:ext>
            </a:extLst>
          </p:cNvPr>
          <p:cNvSpPr>
            <a:spLocks noGrp="1"/>
          </p:cNvSpPr>
          <p:nvPr>
            <p:ph sz="half" idx="1"/>
          </p:nvPr>
        </p:nvSpPr>
        <p:spPr>
          <a:xfrm>
            <a:off x="1066800" y="746975"/>
            <a:ext cx="3657600" cy="3710726"/>
          </a:xfrm>
        </p:spPr>
        <p:txBody>
          <a:bodyPr>
            <a:normAutofit fontScale="92500" lnSpcReduction="20000"/>
          </a:bodyPr>
          <a:lstStyle/>
          <a:p>
            <a:pPr marL="0" indent="0">
              <a:buNone/>
            </a:pPr>
            <a:r>
              <a:rPr lang="en-US"/>
              <a:t>1. Service Learning</a:t>
            </a:r>
          </a:p>
          <a:p>
            <a:pPr marL="0" indent="0">
              <a:buNone/>
            </a:pPr>
            <a:r>
              <a:rPr lang="en-US"/>
              <a:t>2. Writing-Intensive courses</a:t>
            </a:r>
          </a:p>
          <a:p>
            <a:pPr marL="0" indent="0">
              <a:buNone/>
            </a:pPr>
            <a:r>
              <a:rPr lang="en-US"/>
              <a:t>3. Collaborative </a:t>
            </a:r>
            <a:r>
              <a:rPr lang="en-US" err="1"/>
              <a:t>assns</a:t>
            </a:r>
            <a:r>
              <a:rPr lang="en-US"/>
              <a:t>/</a:t>
            </a:r>
            <a:r>
              <a:rPr lang="en-US" err="1"/>
              <a:t>proj</a:t>
            </a:r>
            <a:endParaRPr lang="en-US"/>
          </a:p>
          <a:p>
            <a:pPr marL="0" indent="0">
              <a:buNone/>
            </a:pPr>
            <a:r>
              <a:rPr lang="en-US"/>
              <a:t>4. Undergraduate Research</a:t>
            </a:r>
          </a:p>
          <a:p>
            <a:pPr marL="0" indent="0">
              <a:buNone/>
            </a:pPr>
            <a:r>
              <a:rPr lang="en-US"/>
              <a:t>5. Global Learning</a:t>
            </a:r>
          </a:p>
          <a:p>
            <a:pPr marL="0" indent="0">
              <a:buNone/>
            </a:pPr>
            <a:r>
              <a:rPr lang="en-US"/>
              <a:t>6. Internships</a:t>
            </a:r>
          </a:p>
          <a:p>
            <a:pPr marL="0" indent="0">
              <a:buNone/>
            </a:pPr>
            <a:r>
              <a:rPr lang="en-US"/>
              <a:t>7. Capstone</a:t>
            </a:r>
          </a:p>
          <a:p>
            <a:pPr marL="0" indent="0">
              <a:buNone/>
            </a:pPr>
            <a:endParaRPr lang="en-US"/>
          </a:p>
          <a:p>
            <a:pPr marL="0" indent="0">
              <a:buNone/>
            </a:pPr>
            <a:r>
              <a:rPr lang="en-US"/>
              <a:t>8. Common Intellectual Experiences</a:t>
            </a:r>
          </a:p>
          <a:p>
            <a:pPr marL="0" indent="0">
              <a:buNone/>
            </a:pPr>
            <a:r>
              <a:rPr lang="en-US"/>
              <a:t>9. Learning Communities</a:t>
            </a:r>
          </a:p>
          <a:p>
            <a:pPr marL="0" indent="0">
              <a:buNone/>
            </a:pPr>
            <a:r>
              <a:rPr lang="en-US"/>
              <a:t>10. First Year Seminars</a:t>
            </a:r>
          </a:p>
          <a:p>
            <a:pPr marL="0" indent="0">
              <a:buNone/>
            </a:pPr>
            <a:r>
              <a:rPr lang="en-US"/>
              <a:t>11. </a:t>
            </a:r>
            <a:r>
              <a:rPr lang="en-US" err="1"/>
              <a:t>ePortfolio</a:t>
            </a:r>
            <a:r>
              <a:rPr lang="en-US"/>
              <a:t> program</a:t>
            </a:r>
          </a:p>
        </p:txBody>
      </p:sp>
      <p:sp>
        <p:nvSpPr>
          <p:cNvPr id="6" name="Content Placeholder 5">
            <a:extLst>
              <a:ext uri="{FF2B5EF4-FFF2-40B4-BE49-F238E27FC236}">
                <a16:creationId xmlns:a16="http://schemas.microsoft.com/office/drawing/2014/main" id="{37BD1543-A6E8-2EEB-CF8F-65DB96BAD944}"/>
              </a:ext>
            </a:extLst>
          </p:cNvPr>
          <p:cNvSpPr>
            <a:spLocks noGrp="1"/>
          </p:cNvSpPr>
          <p:nvPr>
            <p:ph sz="half" idx="2"/>
          </p:nvPr>
        </p:nvSpPr>
        <p:spPr>
          <a:xfrm>
            <a:off x="4876799" y="1200150"/>
            <a:ext cx="4144653" cy="3257550"/>
          </a:xfrm>
        </p:spPr>
        <p:txBody>
          <a:bodyPr>
            <a:normAutofit fontScale="92500" lnSpcReduction="20000"/>
          </a:bodyPr>
          <a:lstStyle/>
          <a:p>
            <a:pPr marL="0" indent="0">
              <a:buNone/>
            </a:pPr>
            <a:r>
              <a:rPr lang="en-US"/>
              <a:t>1. Rigor and challenge</a:t>
            </a:r>
          </a:p>
          <a:p>
            <a:pPr marL="0" indent="0">
              <a:buNone/>
            </a:pPr>
            <a:r>
              <a:rPr lang="en-US"/>
              <a:t>2. Time and effort, extended period</a:t>
            </a:r>
          </a:p>
          <a:p>
            <a:pPr marL="0" indent="0">
              <a:buNone/>
            </a:pPr>
            <a:r>
              <a:rPr lang="en-US"/>
              <a:t>3. Timely, meaningful feedback</a:t>
            </a:r>
          </a:p>
          <a:p>
            <a:pPr marL="0" indent="0">
              <a:buNone/>
            </a:pPr>
            <a:r>
              <a:rPr lang="en-US"/>
              <a:t>4. Interactions w/ peers &amp; faculty</a:t>
            </a:r>
          </a:p>
          <a:p>
            <a:pPr marL="0" indent="0">
              <a:buNone/>
            </a:pPr>
            <a:r>
              <a:rPr lang="en-US"/>
              <a:t>5. Experiences of difference</a:t>
            </a:r>
          </a:p>
          <a:p>
            <a:pPr marL="0" indent="0">
              <a:buNone/>
            </a:pPr>
            <a:r>
              <a:rPr lang="en-US"/>
              <a:t>6. Structured reflections</a:t>
            </a:r>
          </a:p>
          <a:p>
            <a:pPr marL="0" indent="0">
              <a:buNone/>
            </a:pPr>
            <a:r>
              <a:rPr lang="en-US"/>
              <a:t>7. Real-world applications of content</a:t>
            </a:r>
          </a:p>
          <a:p>
            <a:pPr marL="0" indent="0">
              <a:buNone/>
            </a:pPr>
            <a:r>
              <a:rPr lang="en-US"/>
              <a:t>8. Public demonstration of competence</a:t>
            </a:r>
          </a:p>
          <a:p>
            <a:pPr marL="0" indent="0">
              <a:buNone/>
            </a:pPr>
            <a:endParaRPr lang="en-US"/>
          </a:p>
        </p:txBody>
      </p:sp>
      <p:sp>
        <p:nvSpPr>
          <p:cNvPr id="4" name="Slide Number Placeholder 3"/>
          <p:cNvSpPr>
            <a:spLocks noGrp="1"/>
          </p:cNvSpPr>
          <p:nvPr>
            <p:ph type="sldNum" sz="quarter" idx="12"/>
          </p:nvPr>
        </p:nvSpPr>
        <p:spPr/>
        <p:txBody>
          <a:bodyPr/>
          <a:lstStyle/>
          <a:p>
            <a:fld id="{64336152-522D-534E-A387-BE770A7CAF94}" type="slidenum">
              <a:rPr lang="en-US" smtClean="0"/>
              <a:pPr/>
              <a:t>10</a:t>
            </a:fld>
            <a:endParaRPr lang="en-US"/>
          </a:p>
        </p:txBody>
      </p:sp>
    </p:spTree>
    <p:extLst>
      <p:ext uri="{BB962C8B-B14F-4D97-AF65-F5344CB8AC3E}">
        <p14:creationId xmlns:p14="http://schemas.microsoft.com/office/powerpoint/2010/main" val="22674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570AD-0292-2A4E-B74D-0F444AFB892C}"/>
              </a:ext>
            </a:extLst>
          </p:cNvPr>
          <p:cNvSpPr>
            <a:spLocks noGrp="1"/>
          </p:cNvSpPr>
          <p:nvPr>
            <p:ph type="title"/>
          </p:nvPr>
        </p:nvSpPr>
        <p:spPr>
          <a:xfrm>
            <a:off x="1219200" y="205979"/>
            <a:ext cx="4465163" cy="670159"/>
          </a:xfrm>
        </p:spPr>
        <p:txBody>
          <a:bodyPr>
            <a:noAutofit/>
          </a:bodyPr>
          <a:lstStyle/>
          <a:p>
            <a:r>
              <a:rPr lang="en-US" sz="2800"/>
              <a:t>Key HIP books</a:t>
            </a:r>
          </a:p>
        </p:txBody>
      </p:sp>
      <p:pic>
        <p:nvPicPr>
          <p:cNvPr id="8" name="Content Placeholder 7">
            <a:extLst>
              <a:ext uri="{FF2B5EF4-FFF2-40B4-BE49-F238E27FC236}">
                <a16:creationId xmlns:a16="http://schemas.microsoft.com/office/drawing/2014/main" id="{46946845-E72F-A2E2-FF9B-D91C6F63DE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818571" y="1079107"/>
            <a:ext cx="2778256" cy="3996927"/>
          </a:xfrm>
          <a:prstGeom prst="rect">
            <a:avLst/>
          </a:prstGeom>
        </p:spPr>
      </p:pic>
      <p:sp>
        <p:nvSpPr>
          <p:cNvPr id="4" name="Slide Number Placeholder 3"/>
          <p:cNvSpPr>
            <a:spLocks noGrp="1"/>
          </p:cNvSpPr>
          <p:nvPr>
            <p:ph type="sldNum" sz="quarter" idx="12"/>
          </p:nvPr>
        </p:nvSpPr>
        <p:spPr/>
        <p:txBody>
          <a:bodyPr/>
          <a:lstStyle/>
          <a:p>
            <a:fld id="{64336152-522D-534E-A387-BE770A7CAF94}" type="slidenum">
              <a:rPr lang="en-US" smtClean="0"/>
              <a:pPr/>
              <a:t>11</a:t>
            </a:fld>
            <a:endParaRPr lang="en-US"/>
          </a:p>
        </p:txBody>
      </p:sp>
      <p:pic>
        <p:nvPicPr>
          <p:cNvPr id="3" name="Picture 2">
            <a:extLst>
              <a:ext uri="{FF2B5EF4-FFF2-40B4-BE49-F238E27FC236}">
                <a16:creationId xmlns:a16="http://schemas.microsoft.com/office/drawing/2014/main" id="{383AEF7F-5F8A-AC79-30CE-EF2C770F94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3416" y="1061841"/>
            <a:ext cx="2492828" cy="3996927"/>
          </a:xfrm>
          <a:prstGeom prst="rect">
            <a:avLst/>
          </a:prstGeom>
        </p:spPr>
      </p:pic>
      <p:pic>
        <p:nvPicPr>
          <p:cNvPr id="12" name="Picture 11">
            <a:extLst>
              <a:ext uri="{FF2B5EF4-FFF2-40B4-BE49-F238E27FC236}">
                <a16:creationId xmlns:a16="http://schemas.microsoft.com/office/drawing/2014/main" id="{7B43525F-B00A-FEBE-BF07-C1FBD956CB2A}"/>
              </a:ext>
            </a:extLst>
          </p:cNvPr>
          <p:cNvPicPr>
            <a:picLocks noChangeAspect="1"/>
          </p:cNvPicPr>
          <p:nvPr/>
        </p:nvPicPr>
        <p:blipFill>
          <a:blip r:embed="rId5"/>
          <a:stretch>
            <a:fillRect/>
          </a:stretch>
        </p:blipFill>
        <p:spPr>
          <a:xfrm>
            <a:off x="5756690" y="205979"/>
            <a:ext cx="3333750" cy="4870055"/>
          </a:xfrm>
          <a:prstGeom prst="rect">
            <a:avLst/>
          </a:prstGeom>
        </p:spPr>
      </p:pic>
    </p:spTree>
    <p:extLst>
      <p:ext uri="{BB962C8B-B14F-4D97-AF65-F5344CB8AC3E}">
        <p14:creationId xmlns:p14="http://schemas.microsoft.com/office/powerpoint/2010/main" val="670734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a:extLst>
            <a:ext uri="{FF2B5EF4-FFF2-40B4-BE49-F238E27FC236}">
              <a16:creationId xmlns:a16="http://schemas.microsoft.com/office/drawing/2014/main" id="{503D4E6E-C440-793B-0EBA-B0E5CC45F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60E1-6764-14BE-C25A-7A057251610E}"/>
              </a:ext>
            </a:extLst>
          </p:cNvPr>
          <p:cNvSpPr>
            <a:spLocks noGrp="1"/>
          </p:cNvSpPr>
          <p:nvPr>
            <p:ph type="title"/>
          </p:nvPr>
        </p:nvSpPr>
        <p:spPr>
          <a:xfrm>
            <a:off x="1101611" y="313881"/>
            <a:ext cx="7209782" cy="381063"/>
          </a:xfrm>
        </p:spPr>
        <p:txBody>
          <a:bodyPr>
            <a:normAutofit fontScale="90000"/>
          </a:bodyPr>
          <a:lstStyle/>
          <a:p>
            <a:pPr algn="ctr"/>
            <a:r>
              <a:rPr lang="en-US"/>
              <a:t>Getting started with other available materials</a:t>
            </a:r>
            <a:endParaRPr lang="en-ZA"/>
          </a:p>
        </p:txBody>
      </p:sp>
      <p:sp>
        <p:nvSpPr>
          <p:cNvPr id="3" name="Content Placeholder 2">
            <a:extLst>
              <a:ext uri="{FF2B5EF4-FFF2-40B4-BE49-F238E27FC236}">
                <a16:creationId xmlns:a16="http://schemas.microsoft.com/office/drawing/2014/main" id="{03E2EF61-1AC0-8D78-8834-784E722FDB6F}"/>
              </a:ext>
            </a:extLst>
          </p:cNvPr>
          <p:cNvSpPr>
            <a:spLocks noGrp="1"/>
          </p:cNvSpPr>
          <p:nvPr>
            <p:ph sz="quarter" idx="12"/>
          </p:nvPr>
        </p:nvSpPr>
        <p:spPr>
          <a:xfrm>
            <a:off x="309103" y="786468"/>
            <a:ext cx="8002290" cy="4357032"/>
          </a:xfrm>
        </p:spPr>
        <p:txBody>
          <a:bodyPr>
            <a:normAutofit/>
          </a:bodyPr>
          <a:lstStyle/>
          <a:p>
            <a:pPr marL="0" indent="0">
              <a:lnSpc>
                <a:spcPct val="107000"/>
              </a:lnSpc>
              <a:spcAft>
                <a:spcPts val="600"/>
              </a:spcAft>
              <a:buNone/>
            </a:pPr>
            <a:r>
              <a:rPr lang="en-US" b="1" kern="100" dirty="0">
                <a:latin typeface="Aptos" panose="020B0004020202020204" pitchFamily="34" charset="0"/>
                <a:ea typeface="Aptos" panose="020B0004020202020204" pitchFamily="34" charset="0"/>
                <a:cs typeface="Times New Roman" panose="02020603050405020304" pitchFamily="18" charset="0"/>
              </a:rPr>
              <a:t> </a:t>
            </a:r>
            <a:r>
              <a:rPr lang="en-US" sz="2400" kern="100" dirty="0">
                <a:latin typeface="Aptos" panose="020B0004020202020204" pitchFamily="34" charset="0"/>
                <a:ea typeface="Aptos" panose="020B0004020202020204" pitchFamily="34" charset="0"/>
                <a:cs typeface="Times New Roman" panose="02020603050405020304" pitchFamily="18" charset="0"/>
                <a:hlinkClick r:id="rId3"/>
              </a:rPr>
              <a:t>https://www.aacu.org/trending-topics/high-impact</a:t>
            </a:r>
            <a:r>
              <a:rPr lang="en-US" sz="2400" kern="100" dirty="0">
                <a:latin typeface="Aptos" panose="020B0004020202020204" pitchFamily="34" charset="0"/>
                <a:ea typeface="Aptos" panose="020B0004020202020204" pitchFamily="34" charset="0"/>
                <a:cs typeface="Times New Roman" panose="02020603050405020304" pitchFamily="18" charset="0"/>
              </a:rPr>
              <a:t>    </a:t>
            </a:r>
          </a:p>
          <a:p>
            <a:pPr marL="0" indent="0">
              <a:lnSpc>
                <a:spcPct val="107000"/>
              </a:lnSpc>
              <a:spcAft>
                <a:spcPts val="600"/>
              </a:spcAft>
              <a:buNone/>
            </a:pPr>
            <a:r>
              <a:rPr lang="en-US" sz="2400" kern="100" dirty="0">
                <a:latin typeface="Aptos" panose="020B0004020202020204" pitchFamily="34" charset="0"/>
                <a:ea typeface="Aptos" panose="020B0004020202020204" pitchFamily="34" charset="0"/>
                <a:cs typeface="Times New Roman" panose="02020603050405020304" pitchFamily="18" charset="0"/>
              </a:rPr>
              <a:t>AACU page</a:t>
            </a:r>
          </a:p>
          <a:p>
            <a:pPr marL="0" indent="0">
              <a:lnSpc>
                <a:spcPct val="107000"/>
              </a:lnSpc>
              <a:spcAft>
                <a:spcPts val="600"/>
              </a:spcAft>
              <a:buNone/>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r>
              <a:rPr lang="en-US" sz="2400" kern="100" dirty="0">
                <a:latin typeface="Aptos" panose="020B0004020202020204" pitchFamily="34" charset="0"/>
                <a:ea typeface="Aptos" panose="020B0004020202020204" pitchFamily="34" charset="0"/>
                <a:cs typeface="Times New Roman" panose="02020603050405020304" pitchFamily="18" charset="0"/>
                <a:hlinkClick r:id="rId4"/>
              </a:rPr>
              <a:t>https://teaching.resources.osu.edu/teaching-topics/high-impact-practices-enhancing</a:t>
            </a:r>
            <a:r>
              <a:rPr lang="en-US" sz="2400" kern="100" dirty="0">
                <a:latin typeface="Aptos" panose="020B0004020202020204" pitchFamily="34" charset="0"/>
                <a:ea typeface="Aptos" panose="020B0004020202020204" pitchFamily="34" charset="0"/>
                <a:cs typeface="Times New Roman" panose="02020603050405020304" pitchFamily="18" charset="0"/>
              </a:rPr>
              <a:t>   </a:t>
            </a:r>
          </a:p>
          <a:p>
            <a:pPr marL="0" indent="0">
              <a:lnSpc>
                <a:spcPct val="107000"/>
              </a:lnSpc>
              <a:spcAft>
                <a:spcPts val="600"/>
              </a:spcAft>
              <a:buNone/>
            </a:pPr>
            <a:r>
              <a:rPr lang="en-US" sz="2400" kern="100" dirty="0">
                <a:latin typeface="Aptos" panose="020B0004020202020204" pitchFamily="34" charset="0"/>
                <a:ea typeface="Aptos" panose="020B0004020202020204" pitchFamily="34" charset="0"/>
                <a:cs typeface="Times New Roman" panose="02020603050405020304" pitchFamily="18" charset="0"/>
              </a:rPr>
              <a:t>The Ohio State University</a:t>
            </a:r>
          </a:p>
          <a:p>
            <a:pPr marL="0" indent="0">
              <a:lnSpc>
                <a:spcPct val="107000"/>
              </a:lnSpc>
              <a:spcAft>
                <a:spcPts val="600"/>
              </a:spcAft>
              <a:buNone/>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r>
              <a:rPr lang="en-US" sz="2400" kern="100" dirty="0">
                <a:latin typeface="Aptos" panose="020B0004020202020204" pitchFamily="34" charset="0"/>
                <a:ea typeface="Aptos" panose="020B0004020202020204" pitchFamily="34" charset="0"/>
                <a:cs typeface="Times New Roman" panose="02020603050405020304" pitchFamily="18" charset="0"/>
                <a:hlinkClick r:id="rId5"/>
              </a:rPr>
              <a:t>https://www.tbr.edu/student-success/high-impact-practices</a:t>
            </a:r>
            <a:r>
              <a:rPr lang="en-US" sz="2400" kern="100" dirty="0">
                <a:latin typeface="Aptos" panose="020B0004020202020204" pitchFamily="34" charset="0"/>
                <a:ea typeface="Aptos" panose="020B0004020202020204" pitchFamily="34" charset="0"/>
                <a:cs typeface="Times New Roman" panose="02020603050405020304" pitchFamily="18" charset="0"/>
              </a:rPr>
              <a:t>     Tennessee Bd Regents</a:t>
            </a: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5B7B79A-452A-34A1-252A-584F107C0B8C}"/>
              </a:ext>
            </a:extLst>
          </p:cNvPr>
          <p:cNvSpPr>
            <a:spLocks noGrp="1"/>
          </p:cNvSpPr>
          <p:nvPr>
            <p:ph type="sldNum" sz="quarter" idx="15"/>
          </p:nvPr>
        </p:nvSpPr>
        <p:spPr/>
        <p:txBody>
          <a:bodyPr/>
          <a:lstStyle/>
          <a:p>
            <a:pPr defTabSz="685800"/>
            <a:fld id="{18D65601-5AE2-46FC-B138-694DDD2B510D}" type="slidenum">
              <a:rPr lang="en-US">
                <a:solidFill>
                  <a:prstClr val="black"/>
                </a:solidFill>
                <a:latin typeface="Univers Light"/>
              </a:rPr>
              <a:pPr defTabSz="685800"/>
              <a:t>12</a:t>
            </a:fld>
            <a:endParaRPr lang="en-US">
              <a:solidFill>
                <a:prstClr val="black"/>
              </a:solidFill>
              <a:latin typeface="Univers Light"/>
            </a:endParaRPr>
          </a:p>
        </p:txBody>
      </p:sp>
    </p:spTree>
    <p:extLst>
      <p:ext uri="{BB962C8B-B14F-4D97-AF65-F5344CB8AC3E}">
        <p14:creationId xmlns:p14="http://schemas.microsoft.com/office/powerpoint/2010/main" val="187917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a:extLst>
            <a:ext uri="{FF2B5EF4-FFF2-40B4-BE49-F238E27FC236}">
              <a16:creationId xmlns:a16="http://schemas.microsoft.com/office/drawing/2014/main" id="{061E5F66-AF82-DDB5-6107-9A205B1D4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37ADC-D8A4-B69B-63EB-AA19CDC377BE}"/>
              </a:ext>
            </a:extLst>
          </p:cNvPr>
          <p:cNvSpPr>
            <a:spLocks noGrp="1"/>
          </p:cNvSpPr>
          <p:nvPr>
            <p:ph type="title"/>
          </p:nvPr>
        </p:nvSpPr>
        <p:spPr>
          <a:xfrm>
            <a:off x="1101611" y="313881"/>
            <a:ext cx="7209782" cy="381063"/>
          </a:xfrm>
        </p:spPr>
        <p:txBody>
          <a:bodyPr>
            <a:normAutofit fontScale="90000"/>
          </a:bodyPr>
          <a:lstStyle/>
          <a:p>
            <a:pPr algn="ctr"/>
            <a:r>
              <a:rPr lang="en-US"/>
              <a:t>MULTIPLE HIPS Enriching every Course </a:t>
            </a:r>
            <a:endParaRPr lang="en-ZA"/>
          </a:p>
        </p:txBody>
      </p:sp>
      <p:sp>
        <p:nvSpPr>
          <p:cNvPr id="3" name="Content Placeholder 2">
            <a:extLst>
              <a:ext uri="{FF2B5EF4-FFF2-40B4-BE49-F238E27FC236}">
                <a16:creationId xmlns:a16="http://schemas.microsoft.com/office/drawing/2014/main" id="{186784A3-A492-72E3-1837-44FE83DAED70}"/>
              </a:ext>
            </a:extLst>
          </p:cNvPr>
          <p:cNvSpPr>
            <a:spLocks noGrp="1"/>
          </p:cNvSpPr>
          <p:nvPr>
            <p:ph sz="quarter" idx="12"/>
          </p:nvPr>
        </p:nvSpPr>
        <p:spPr>
          <a:xfrm>
            <a:off x="920832" y="786468"/>
            <a:ext cx="7503640" cy="4160167"/>
          </a:xfrm>
        </p:spPr>
        <p:txBody>
          <a:bodyPr>
            <a:normAutofit/>
          </a:bodyPr>
          <a:lstStyle/>
          <a:p>
            <a:pPr marL="0" indent="0">
              <a:lnSpc>
                <a:spcPct val="107000"/>
              </a:lnSpc>
              <a:spcAft>
                <a:spcPts val="6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Service Learning: Writing Life (Lit); Water analysis (Bio); Languages immersion (Fr, </a:t>
            </a:r>
            <a:r>
              <a:rPr lang="en-US" sz="2400" kern="100" err="1">
                <a:latin typeface="Aptos" panose="020B0004020202020204" pitchFamily="34" charset="0"/>
                <a:ea typeface="Aptos" panose="020B0004020202020204" pitchFamily="34" charset="0"/>
                <a:cs typeface="Times New Roman" panose="02020603050405020304" pitchFamily="18" charset="0"/>
              </a:rPr>
              <a:t>Sp</a:t>
            </a:r>
            <a:r>
              <a:rPr lang="en-US" sz="2400" kern="100">
                <a:latin typeface="Aptos" panose="020B0004020202020204" pitchFamily="34" charset="0"/>
                <a:ea typeface="Aptos" panose="020B0004020202020204" pitchFamily="34" charset="0"/>
                <a:cs typeface="Times New Roman" panose="02020603050405020304" pitchFamily="18" charset="0"/>
              </a:rPr>
              <a:t>, German, </a:t>
            </a:r>
            <a:r>
              <a:rPr lang="en-US" sz="2400" kern="100" err="1">
                <a:latin typeface="Aptos" panose="020B0004020202020204" pitchFamily="34" charset="0"/>
                <a:ea typeface="Aptos" panose="020B0004020202020204" pitchFamily="34" charset="0"/>
                <a:cs typeface="Times New Roman" panose="02020603050405020304" pitchFamily="18" charset="0"/>
              </a:rPr>
              <a:t>etc</a:t>
            </a:r>
            <a:r>
              <a:rPr lang="en-US" sz="2400" kern="100">
                <a:latin typeface="Aptos" panose="020B0004020202020204" pitchFamily="34" charset="0"/>
                <a:ea typeface="Aptos" panose="020B0004020202020204" pitchFamily="34" charset="0"/>
                <a:cs typeface="Times New Roman" panose="02020603050405020304" pitchFamily="18" charset="0"/>
              </a:rPr>
              <a:t>); </a:t>
            </a:r>
          </a:p>
          <a:p>
            <a:pPr marL="0" indent="0">
              <a:lnSpc>
                <a:spcPct val="107000"/>
              </a:lnSpc>
              <a:spcAft>
                <a:spcPts val="6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Writing Intensive: All writing courses, but also Themed courses from art – zoology;  Writing in the Discipline course; Special Topics courses </a:t>
            </a:r>
          </a:p>
          <a:p>
            <a:pPr marL="0" indent="0">
              <a:lnSpc>
                <a:spcPct val="107000"/>
              </a:lnSpc>
              <a:spcAft>
                <a:spcPts val="6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r>
              <a:rPr lang="en-US" sz="2400" kern="100">
                <a:latin typeface="Aptos" panose="020B0004020202020204" pitchFamily="34" charset="0"/>
                <a:ea typeface="Aptos" panose="020B0004020202020204" pitchFamily="34" charset="0"/>
                <a:cs typeface="Times New Roman" panose="02020603050405020304" pitchFamily="18" charset="0"/>
              </a:rPr>
              <a:t>Collaborative assignment: course project in groups; panels for research project/presentation; </a:t>
            </a:r>
          </a:p>
          <a:p>
            <a:pPr marL="0" indent="0">
              <a:lnSpc>
                <a:spcPct val="107000"/>
              </a:lnSpc>
              <a:spcAft>
                <a:spcPts val="6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C44E3CF-5A32-27AE-4944-111F0EC2C9DA}"/>
              </a:ext>
            </a:extLst>
          </p:cNvPr>
          <p:cNvSpPr>
            <a:spLocks noGrp="1"/>
          </p:cNvSpPr>
          <p:nvPr>
            <p:ph type="sldNum" sz="quarter" idx="15"/>
          </p:nvPr>
        </p:nvSpPr>
        <p:spPr/>
        <p:txBody>
          <a:bodyPr/>
          <a:lstStyle/>
          <a:p>
            <a:pPr defTabSz="685800"/>
            <a:fld id="{18D65601-5AE2-46FC-B138-694DDD2B510D}" type="slidenum">
              <a:rPr lang="en-US">
                <a:solidFill>
                  <a:prstClr val="black"/>
                </a:solidFill>
                <a:latin typeface="Univers Light"/>
              </a:rPr>
              <a:pPr defTabSz="685800"/>
              <a:t>13</a:t>
            </a:fld>
            <a:endParaRPr lang="en-US">
              <a:solidFill>
                <a:prstClr val="black"/>
              </a:solidFill>
              <a:latin typeface="Univers Light"/>
            </a:endParaRPr>
          </a:p>
        </p:txBody>
      </p:sp>
    </p:spTree>
    <p:extLst>
      <p:ext uri="{BB962C8B-B14F-4D97-AF65-F5344CB8AC3E}">
        <p14:creationId xmlns:p14="http://schemas.microsoft.com/office/powerpoint/2010/main" val="1702987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5980"/>
            <a:ext cx="7467600" cy="304384"/>
          </a:xfrm>
        </p:spPr>
        <p:txBody>
          <a:bodyPr>
            <a:noAutofit/>
          </a:bodyPr>
          <a:lstStyle/>
          <a:p>
            <a:r>
              <a:rPr lang="en-US" sz="2400"/>
              <a:t>Selected FLC Resources by Topic</a:t>
            </a:r>
          </a:p>
        </p:txBody>
      </p:sp>
      <p:sp>
        <p:nvSpPr>
          <p:cNvPr id="3" name="Content Placeholder 2"/>
          <p:cNvSpPr>
            <a:spLocks noGrp="1"/>
          </p:cNvSpPr>
          <p:nvPr>
            <p:ph idx="1"/>
          </p:nvPr>
        </p:nvSpPr>
        <p:spPr>
          <a:xfrm>
            <a:off x="1219200" y="510364"/>
            <a:ext cx="7467600" cy="4231966"/>
          </a:xfrm>
        </p:spPr>
        <p:txBody>
          <a:bodyPr>
            <a:noAutofit/>
          </a:bodyPr>
          <a:lstStyle/>
          <a:p>
            <a:pPr marL="0" indent="0">
              <a:buNone/>
            </a:pPr>
            <a:r>
              <a:rPr lang="en-US" sz="1600"/>
              <a:t>Lang, Jim (2021). </a:t>
            </a:r>
            <a:r>
              <a:rPr lang="en-US" sz="1600" i="1"/>
              <a:t>Small Teaching, 2</a:t>
            </a:r>
            <a:r>
              <a:rPr lang="en-US" sz="1600" i="1" baseline="30000"/>
              <a:t>nd</a:t>
            </a:r>
            <a:r>
              <a:rPr lang="en-US" sz="1600" i="1"/>
              <a:t> </a:t>
            </a:r>
            <a:r>
              <a:rPr lang="en-US" sz="1600"/>
              <a:t>ed. Jossey-Bass.</a:t>
            </a:r>
          </a:p>
          <a:p>
            <a:pPr marL="0" marR="0" lvl="0" indent="0" algn="l" defTabSz="914400" rtl="0" eaLnBrk="1" fontAlgn="auto" latinLnBrk="0" hangingPunct="1">
              <a:lnSpc>
                <a:spcPct val="100000"/>
              </a:lnSpc>
              <a:spcBef>
                <a:spcPct val="20000"/>
              </a:spcBef>
              <a:spcAft>
                <a:spcPts val="0"/>
              </a:spcAft>
              <a:buClrTx/>
              <a:buSzTx/>
              <a:buNone/>
              <a:tabLst/>
              <a:defRPr/>
            </a:pPr>
            <a:r>
              <a:rPr kumimoji="0" lang="en-US" sz="1600" b="0" u="none" strike="noStrike" kern="1200" cap="none" spc="0" normalizeH="0" baseline="0" noProof="0">
                <a:ln>
                  <a:noFill/>
                </a:ln>
                <a:solidFill>
                  <a:prstClr val="black"/>
                </a:solidFill>
                <a:effectLst/>
                <a:uLnTx/>
                <a:uFillTx/>
                <a:latin typeface="+mj-lt"/>
                <a:ea typeface="+mn-ea"/>
              </a:rPr>
              <a:t>Darby, Flower with Jim Lang (2019</a:t>
            </a:r>
            <a:r>
              <a:rPr kumimoji="0" lang="en-US" sz="1600" b="0" i="1" u="none" strike="noStrike" kern="1200" cap="none" spc="0" normalizeH="0" baseline="0" noProof="0">
                <a:ln>
                  <a:noFill/>
                </a:ln>
                <a:solidFill>
                  <a:prstClr val="black"/>
                </a:solidFill>
                <a:effectLst/>
                <a:uLnTx/>
                <a:uFillTx/>
                <a:latin typeface="+mj-lt"/>
                <a:ea typeface="+mn-ea"/>
              </a:rPr>
              <a:t>).  Small Teaching Online: Applying Learning Science in Online Classes.</a:t>
            </a:r>
            <a:r>
              <a:rPr kumimoji="0" lang="en-US" sz="1600" b="0" i="0" u="none" strike="noStrike" kern="1200" cap="none" spc="0" normalizeH="0" baseline="0" noProof="0">
                <a:ln>
                  <a:noFill/>
                </a:ln>
                <a:solidFill>
                  <a:prstClr val="black"/>
                </a:solidFill>
                <a:effectLst/>
                <a:uLnTx/>
                <a:uFillTx/>
                <a:latin typeface="+mj-lt"/>
                <a:ea typeface="+mn-ea"/>
              </a:rPr>
              <a:t> Jossey-Bass.</a:t>
            </a:r>
            <a:endParaRPr lang="en-US" sz="1600">
              <a:latin typeface="+mj-lt"/>
            </a:endParaRPr>
          </a:p>
          <a:p>
            <a:pPr marL="0" indent="0">
              <a:buNone/>
            </a:pPr>
            <a:r>
              <a:rPr lang="en-US" sz="1600" err="1"/>
              <a:t>Winkelmes</a:t>
            </a:r>
            <a:r>
              <a:rPr lang="en-US" sz="1600"/>
              <a:t>, M. Boye, A. and Tapp, A. eds (2019). </a:t>
            </a:r>
            <a:r>
              <a:rPr lang="en-US" sz="1600" i="1"/>
              <a:t>Transparent Design in Higher Education Teaching and Learning</a:t>
            </a:r>
            <a:r>
              <a:rPr lang="en-US" sz="1600"/>
              <a:t>. Stylus.</a:t>
            </a:r>
          </a:p>
          <a:p>
            <a:r>
              <a:rPr lang="en-US" sz="1600">
                <a:hlinkClick r:id="rId3"/>
              </a:rPr>
              <a:t>Tilt in Higher Education.  https://tilthighered.com/</a:t>
            </a:r>
            <a:r>
              <a:rPr lang="en-US" sz="1600"/>
              <a:t> </a:t>
            </a:r>
          </a:p>
          <a:p>
            <a:pPr marL="0" indent="0">
              <a:buNone/>
            </a:pPr>
            <a:r>
              <a:rPr lang="en-US" sz="1600" i="1"/>
              <a:t>Delivering on the Promise of High Impact Practices </a:t>
            </a:r>
            <a:r>
              <a:rPr lang="en-US" sz="1600"/>
              <a:t>(2022). Edited By John </a:t>
            </a:r>
            <a:r>
              <a:rPr lang="en-US" sz="1600" err="1"/>
              <a:t>Zilvinskis</a:t>
            </a:r>
            <a:r>
              <a:rPr lang="en-US" sz="1600"/>
              <a:t>, Jillian Kinzie, Jerry </a:t>
            </a:r>
            <a:r>
              <a:rPr lang="en-US" sz="1600" err="1"/>
              <a:t>Daday</a:t>
            </a:r>
            <a:r>
              <a:rPr lang="en-US" sz="1600"/>
              <a:t>, Ken O'Donnell, Carleen Vande Zande. Routledge Press. </a:t>
            </a:r>
            <a:endParaRPr lang="en-US" sz="1600">
              <a:solidFill>
                <a:prstClr val="black">
                  <a:lumMod val="75000"/>
                  <a:lumOff val="25000"/>
                </a:prstClr>
              </a:solidFill>
              <a:latin typeface="Trebuchet MS" panose="020B0603020202020204"/>
              <a:cs typeface="+mn-cs"/>
            </a:endParaRPr>
          </a:p>
          <a:p>
            <a:pPr marL="0" indent="0">
              <a:buNone/>
            </a:pPr>
            <a:r>
              <a:rPr lang="en-US" sz="1600"/>
              <a:t>Kuh, George, et al (2008). High Impact Practices: What They Are, Who has Access to Them, and Why They are Important (AACU).</a:t>
            </a:r>
          </a:p>
          <a:p>
            <a:pPr marL="0" indent="0">
              <a:buNone/>
            </a:pPr>
            <a:r>
              <a:rPr lang="en-US" sz="1600"/>
              <a:t>Kuh, George, et al (2013). Ensuring Quality and Taking High Impact Practices to Scale. (AACU).</a:t>
            </a:r>
          </a:p>
          <a:p>
            <a:pPr marL="0" indent="0">
              <a:buNone/>
            </a:pPr>
            <a:r>
              <a:rPr lang="en-US" sz="1600"/>
              <a:t>Rogers, Satu and Jeff Galle (2015). How to Make Your Campus a ‘HIP’ Campus. Rowman and Littlefield.</a:t>
            </a:r>
          </a:p>
          <a:p>
            <a:endParaRPr lang="en-US" sz="2400"/>
          </a:p>
        </p:txBody>
      </p:sp>
      <p:sp>
        <p:nvSpPr>
          <p:cNvPr id="4" name="Slide Number Placeholder 3"/>
          <p:cNvSpPr>
            <a:spLocks noGrp="1"/>
          </p:cNvSpPr>
          <p:nvPr>
            <p:ph type="sldNum" sz="quarter" idx="12"/>
          </p:nvPr>
        </p:nvSpPr>
        <p:spPr/>
        <p:txBody>
          <a:bodyPr/>
          <a:lstStyle/>
          <a:p>
            <a:fld id="{64336152-522D-534E-A387-BE770A7CAF94}" type="slidenum">
              <a:rPr lang="en-US" smtClean="0"/>
              <a:pPr/>
              <a:t>14</a:t>
            </a:fld>
            <a:endParaRPr lang="en-US"/>
          </a:p>
        </p:txBody>
      </p:sp>
    </p:spTree>
    <p:extLst>
      <p:ext uri="{BB962C8B-B14F-4D97-AF65-F5344CB8AC3E}">
        <p14:creationId xmlns:p14="http://schemas.microsoft.com/office/powerpoint/2010/main" val="624791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08828"/>
            <a:ext cx="7886700" cy="993775"/>
          </a:xfrm>
        </p:spPr>
        <p:txBody>
          <a:bodyPr>
            <a:normAutofit fontScale="90000"/>
          </a:bodyPr>
          <a:lstStyle/>
          <a:p>
            <a:r>
              <a:rPr lang="en-US"/>
              <a:t>Thank you</a:t>
            </a:r>
            <a:br>
              <a:rPr lang="en-US"/>
            </a:br>
            <a:r>
              <a:rPr lang="en-US" sz="3600"/>
              <a:t>and please contact me with any questions </a:t>
            </a:r>
          </a:p>
        </p:txBody>
      </p:sp>
      <p:sp>
        <p:nvSpPr>
          <p:cNvPr id="3" name="TextBox 2">
            <a:extLst>
              <a:ext uri="{FF2B5EF4-FFF2-40B4-BE49-F238E27FC236}">
                <a16:creationId xmlns:a16="http://schemas.microsoft.com/office/drawing/2014/main" id="{98B1AEDB-0C31-4F21-BBD5-77A0691F76DC}"/>
              </a:ext>
            </a:extLst>
          </p:cNvPr>
          <p:cNvSpPr txBox="1"/>
          <p:nvPr/>
        </p:nvSpPr>
        <p:spPr>
          <a:xfrm>
            <a:off x="2094437" y="2703493"/>
            <a:ext cx="467868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Jeffery Galle, Ph.D.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Creative Engagement for Faculty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hlinkClick r:id="rId3"/>
              </a:rPr>
              <a:t>ellag55@gmail.com</a:t>
            </a:r>
            <a:r>
              <a:rPr kumimoji="0" lang="en-US" sz="1400" b="0" i="0" u="none" strike="noStrike" kern="1200" cap="none" spc="0" normalizeH="0" baseline="0" noProof="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hlinkClick r:id="rId4"/>
              </a:rPr>
              <a:t>https://Jgalle.com</a:t>
            </a:r>
            <a:r>
              <a:rPr kumimoji="0" lang="en-US" sz="1400" b="0" i="0" u="none" strike="noStrike" kern="1200" cap="none" spc="0" normalizeH="0" baseline="0" noProof="0">
                <a:ln>
                  <a:noFill/>
                </a:ln>
                <a:solidFill>
                  <a:prstClr val="black"/>
                </a:solidFill>
                <a:effectLst/>
                <a:uLnTx/>
                <a:uFillTx/>
                <a:latin typeface="Calibri"/>
                <a:ea typeface="+mn-ea"/>
                <a:cs typeface="+mn-cs"/>
              </a:rPr>
              <a:t>  (website)</a:t>
            </a:r>
          </a:p>
        </p:txBody>
      </p:sp>
    </p:spTree>
    <p:extLst>
      <p:ext uri="{BB962C8B-B14F-4D97-AF65-F5344CB8AC3E}">
        <p14:creationId xmlns:p14="http://schemas.microsoft.com/office/powerpoint/2010/main" val="631817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679938"/>
          </a:xfrm>
        </p:spPr>
        <p:txBody>
          <a:bodyPr anchor="ctr">
            <a:normAutofit/>
          </a:bodyPr>
          <a:lstStyle/>
          <a:p>
            <a:r>
              <a:rPr lang="en-US"/>
              <a:t>In group conversations, faculty . . . </a:t>
            </a:r>
          </a:p>
        </p:txBody>
      </p:sp>
      <p:pic>
        <p:nvPicPr>
          <p:cNvPr id="8" name="Content Placeholder 7" descr="A person giving a presentation to a group of people&#10;&#10;Description automatically generated">
            <a:extLst>
              <a:ext uri="{FF2B5EF4-FFF2-40B4-BE49-F238E27FC236}">
                <a16:creationId xmlns:a16="http://schemas.microsoft.com/office/drawing/2014/main" id="{340C78B7-07FB-E841-B51E-FD37CE740985}"/>
              </a:ext>
            </a:extLst>
          </p:cNvPr>
          <p:cNvPicPr>
            <a:picLocks noGrp="1" noChangeAspect="1"/>
          </p:cNvPicPr>
          <p:nvPr>
            <p:ph sz="half" idx="1"/>
          </p:nvPr>
        </p:nvPicPr>
        <p:blipFill>
          <a:blip r:embed="rId3"/>
          <a:stretch>
            <a:fillRect/>
          </a:stretch>
        </p:blipFill>
        <p:spPr>
          <a:xfrm>
            <a:off x="956346" y="1063229"/>
            <a:ext cx="3217302" cy="3640633"/>
          </a:xfrm>
        </p:spPr>
      </p:pic>
      <p:sp>
        <p:nvSpPr>
          <p:cNvPr id="3" name="Content Placeholder 2"/>
          <p:cNvSpPr>
            <a:spLocks noGrp="1"/>
          </p:cNvSpPr>
          <p:nvPr>
            <p:ph sz="half" idx="2"/>
          </p:nvPr>
        </p:nvSpPr>
        <p:spPr>
          <a:xfrm>
            <a:off x="4705350" y="1357164"/>
            <a:ext cx="3810000" cy="3257550"/>
          </a:xfrm>
        </p:spPr>
        <p:txBody>
          <a:bodyPr>
            <a:normAutofit lnSpcReduction="10000"/>
          </a:bodyPr>
          <a:lstStyle/>
          <a:p>
            <a:pPr>
              <a:lnSpc>
                <a:spcPct val="90000"/>
              </a:lnSpc>
            </a:pPr>
            <a:r>
              <a:rPr lang="en-US" sz="2000"/>
              <a:t>Discover/apply strategies</a:t>
            </a:r>
          </a:p>
          <a:p>
            <a:pPr>
              <a:lnSpc>
                <a:spcPct val="90000"/>
              </a:lnSpc>
            </a:pPr>
            <a:r>
              <a:rPr lang="en-US" sz="2000"/>
              <a:t>Apply course changes</a:t>
            </a:r>
          </a:p>
          <a:p>
            <a:pPr>
              <a:lnSpc>
                <a:spcPct val="90000"/>
              </a:lnSpc>
            </a:pPr>
            <a:r>
              <a:rPr lang="en-US" sz="2000"/>
              <a:t>Support our colleagues’ efforts </a:t>
            </a:r>
          </a:p>
          <a:p>
            <a:pPr>
              <a:lnSpc>
                <a:spcPct val="90000"/>
              </a:lnSpc>
            </a:pPr>
            <a:r>
              <a:rPr lang="en-US" sz="2000"/>
              <a:t>Can be accountable to each other in a community</a:t>
            </a:r>
          </a:p>
          <a:p>
            <a:pPr>
              <a:lnSpc>
                <a:spcPct val="90000"/>
              </a:lnSpc>
            </a:pPr>
            <a:r>
              <a:rPr lang="en-US" sz="2000"/>
              <a:t>Collaborate on common goals in a specific project</a:t>
            </a:r>
          </a:p>
          <a:p>
            <a:pPr>
              <a:lnSpc>
                <a:spcPct val="90000"/>
              </a:lnSpc>
            </a:pPr>
            <a:r>
              <a:rPr lang="en-US" sz="2000"/>
              <a:t>Share reflections on course strategies</a:t>
            </a:r>
          </a:p>
          <a:p>
            <a:pPr>
              <a:lnSpc>
                <a:spcPct val="90000"/>
              </a:lnSpc>
            </a:pPr>
            <a:endParaRPr lang="en-US" sz="2000"/>
          </a:p>
        </p:txBody>
      </p:sp>
      <p:sp>
        <p:nvSpPr>
          <p:cNvPr id="4" name="Slide Number Placeholder 3"/>
          <p:cNvSpPr>
            <a:spLocks noGrp="1"/>
          </p:cNvSpPr>
          <p:nvPr>
            <p:ph type="sldNum" sz="quarter" idx="12"/>
          </p:nvPr>
        </p:nvSpPr>
        <p:spPr/>
        <p:txBody>
          <a:bodyPr anchor="ctr">
            <a:normAutofit/>
          </a:bodyPr>
          <a:lstStyle/>
          <a:p>
            <a:pPr>
              <a:spcAft>
                <a:spcPts val="600"/>
              </a:spcAft>
            </a:pPr>
            <a:fld id="{64336152-522D-534E-A387-BE770A7CAF94}" type="slidenum">
              <a:rPr lang="en-US" smtClean="0"/>
              <a:pPr>
                <a:spcAft>
                  <a:spcPts val="600"/>
                </a:spcAft>
              </a:pPr>
              <a:t>2</a:t>
            </a:fld>
            <a:endParaRPr lang="en-US"/>
          </a:p>
        </p:txBody>
      </p:sp>
    </p:spTree>
    <p:extLst>
      <p:ext uri="{BB962C8B-B14F-4D97-AF65-F5344CB8AC3E}">
        <p14:creationId xmlns:p14="http://schemas.microsoft.com/office/powerpoint/2010/main" val="733714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1" name="Content Placeholder 30" descr="A group of people sitting at desks in a room&#10;&#10;AI-generated content may be incorrect.">
            <a:extLst>
              <a:ext uri="{FF2B5EF4-FFF2-40B4-BE49-F238E27FC236}">
                <a16:creationId xmlns:a16="http://schemas.microsoft.com/office/drawing/2014/main" id="{088D4BF2-E8EF-9844-7F89-62E5C25C43EA}"/>
              </a:ext>
            </a:extLst>
          </p:cNvPr>
          <p:cNvPicPr>
            <a:picLocks noGrp="1" noChangeAspect="1"/>
          </p:cNvPicPr>
          <p:nvPr>
            <p:ph sz="quarter" idx="12"/>
          </p:nvPr>
        </p:nvPicPr>
        <p:blipFill>
          <a:blip r:embed="rId3">
            <a:duotone>
              <a:prstClr val="black"/>
              <a:schemeClr val="tx2">
                <a:tint val="45000"/>
                <a:satMod val="400000"/>
              </a:schemeClr>
            </a:duotone>
            <a:alphaModFix amt="25000"/>
          </a:blip>
          <a:srcRect t="18530" b="6470"/>
          <a:stretch/>
        </p:blipFill>
        <p:spPr>
          <a:xfrm>
            <a:off x="20" y="10"/>
            <a:ext cx="9143980" cy="5143490"/>
          </a:xfrm>
          <a:prstGeom prst="rect">
            <a:avLst/>
          </a:prstGeom>
        </p:spPr>
      </p:pic>
      <p:sp>
        <p:nvSpPr>
          <p:cNvPr id="2" name="Title 1">
            <a:extLst>
              <a:ext uri="{FF2B5EF4-FFF2-40B4-BE49-F238E27FC236}">
                <a16:creationId xmlns:a16="http://schemas.microsoft.com/office/drawing/2014/main" id="{EBF9EE8E-1481-433C-BB3B-446B447395F3}"/>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r>
              <a:rPr lang="en-US" sz="5000" spc="100" dirty="0">
                <a:solidFill>
                  <a:schemeClr val="tx1"/>
                </a:solidFill>
              </a:rPr>
              <a:t>Scholar Responsibilities</a:t>
            </a:r>
          </a:p>
        </p:txBody>
      </p:sp>
      <p:cxnSp>
        <p:nvCxnSpPr>
          <p:cNvPr id="57" name="Straight Connector 56">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5"/>
          </p:nvPr>
        </p:nvSpPr>
        <p:spPr>
          <a:xfrm>
            <a:off x="8127999" y="4853028"/>
            <a:ext cx="730251" cy="205740"/>
          </a:xfrm>
        </p:spPr>
        <p:txBody>
          <a:bodyPr vert="horz" lIns="91440" tIns="45720" rIns="91440" bIns="45720" rtlCol="0" anchor="ctr">
            <a:normAutofit/>
          </a:bodyPr>
          <a:lstStyle/>
          <a:p>
            <a:pPr defTabSz="914400">
              <a:lnSpc>
                <a:spcPct val="90000"/>
              </a:lnSpc>
              <a:spcAft>
                <a:spcPts val="600"/>
              </a:spcAft>
            </a:pPr>
            <a:fld id="{64336152-522D-534E-A387-BE770A7CAF94}" type="slidenum">
              <a:rPr lang="en-US" sz="800">
                <a:solidFill>
                  <a:prstClr val="white">
                    <a:alpha val="80000"/>
                  </a:prstClr>
                </a:solidFill>
              </a:rPr>
              <a:pPr defTabSz="914400">
                <a:lnSpc>
                  <a:spcPct val="90000"/>
                </a:lnSpc>
                <a:spcAft>
                  <a:spcPts val="600"/>
                </a:spcAft>
              </a:pPr>
              <a:t>3</a:t>
            </a:fld>
            <a:endParaRPr lang="en-US" sz="800">
              <a:solidFill>
                <a:prstClr val="white">
                  <a:alpha val="80000"/>
                </a:prstClr>
              </a:solidFill>
            </a:endParaRPr>
          </a:p>
        </p:txBody>
      </p:sp>
      <p:graphicFrame>
        <p:nvGraphicFramePr>
          <p:cNvPr id="5" name="Content Placeholder 4">
            <a:extLst>
              <a:ext uri="{FF2B5EF4-FFF2-40B4-BE49-F238E27FC236}">
                <a16:creationId xmlns:a16="http://schemas.microsoft.com/office/drawing/2014/main" id="{3EF08ADC-BC76-11F0-6165-0A2C40903982}"/>
              </a:ext>
            </a:extLst>
          </p:cNvPr>
          <p:cNvGraphicFramePr>
            <a:graphicFrameLocks noGrp="1"/>
          </p:cNvGraphicFramePr>
          <p:nvPr>
            <p:ph sz="quarter" idx="11"/>
            <p:extLst>
              <p:ext uri="{D42A27DB-BD31-4B8C-83A1-F6EECF244321}">
                <p14:modId xmlns:p14="http://schemas.microsoft.com/office/powerpoint/2010/main" val="3000255756"/>
              </p:ext>
            </p:extLst>
          </p:nvPr>
        </p:nvGraphicFramePr>
        <p:xfrm>
          <a:off x="768096" y="1714500"/>
          <a:ext cx="7290054" cy="3017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762124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F9EE8E-1481-433C-BB3B-446B447395F3}"/>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r>
              <a:rPr lang="en-US" sz="4600" spc="100"/>
              <a:t>Learning encounters: 3 Contexts</a:t>
            </a:r>
          </a:p>
        </p:txBody>
      </p:sp>
      <p:pic>
        <p:nvPicPr>
          <p:cNvPr id="7" name="Video 6" descr="People Planning">
            <a:extLst>
              <a:ext uri="{FF2B5EF4-FFF2-40B4-BE49-F238E27FC236}">
                <a16:creationId xmlns:a16="http://schemas.microsoft.com/office/drawing/2014/main" id="{B0C7DF18-4C04-48E5-6821-355D7D7744D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3714" r="15468" b="1"/>
          <a:stretch/>
        </p:blipFill>
        <p:spPr>
          <a:xfrm>
            <a:off x="768095" y="1828855"/>
            <a:ext cx="2711704" cy="2508004"/>
          </a:xfrm>
          <a:prstGeom prst="rect">
            <a:avLst/>
          </a:prstGeom>
          <a:noFill/>
        </p:spPr>
      </p:pic>
      <p:sp>
        <p:nvSpPr>
          <p:cNvPr id="3" name="Content Placeholder 2">
            <a:extLst>
              <a:ext uri="{FF2B5EF4-FFF2-40B4-BE49-F238E27FC236}">
                <a16:creationId xmlns:a16="http://schemas.microsoft.com/office/drawing/2014/main" id="{E94356E2-366F-4A7B-85C3-2381370FE69E}"/>
              </a:ext>
            </a:extLst>
          </p:cNvPr>
          <p:cNvSpPr>
            <a:spLocks noGrp="1"/>
          </p:cNvSpPr>
          <p:nvPr>
            <p:ph sz="quarter" idx="11"/>
          </p:nvPr>
        </p:nvSpPr>
        <p:spPr>
          <a:xfrm>
            <a:off x="3797709" y="1714500"/>
            <a:ext cx="4260441" cy="3017520"/>
          </a:xfrm>
        </p:spPr>
        <p:txBody>
          <a:bodyPr vert="horz" lIns="45720" tIns="45720" rIns="45720" bIns="45720" rtlCol="0">
            <a:normAutofit/>
          </a:bodyPr>
          <a:lstStyle/>
          <a:p>
            <a:pPr defTabSz="914400">
              <a:lnSpc>
                <a:spcPct val="90000"/>
              </a:lnSpc>
            </a:pPr>
            <a:r>
              <a:rPr lang="en-US"/>
              <a:t>In the </a:t>
            </a:r>
            <a:r>
              <a:rPr lang="en-US" u="sng"/>
              <a:t>F2F classroom/online</a:t>
            </a:r>
            <a:r>
              <a:rPr lang="en-US"/>
              <a:t>: Small Teaching approach: cognitive exercises, 1st and Last 5, Pauses</a:t>
            </a:r>
          </a:p>
          <a:p>
            <a:pPr defTabSz="914400">
              <a:lnSpc>
                <a:spcPct val="90000"/>
              </a:lnSpc>
            </a:pPr>
            <a:r>
              <a:rPr lang="en-US"/>
              <a:t>Transparent/</a:t>
            </a:r>
            <a:r>
              <a:rPr lang="en-US" u="sng"/>
              <a:t>clear assignments</a:t>
            </a:r>
            <a:r>
              <a:rPr lang="en-US"/>
              <a:t>: TiLT-ing all student work </a:t>
            </a:r>
          </a:p>
          <a:p>
            <a:pPr defTabSz="914400">
              <a:lnSpc>
                <a:spcPct val="90000"/>
              </a:lnSpc>
            </a:pPr>
            <a:r>
              <a:rPr lang="en-US" u="sng"/>
              <a:t>Experiential learning </a:t>
            </a:r>
            <a:r>
              <a:rPr lang="en-US"/>
              <a:t>with HIPS and the 8 Elements; applying course content</a:t>
            </a:r>
          </a:p>
          <a:p>
            <a:pPr marL="0" indent="0" defTabSz="914400">
              <a:lnSpc>
                <a:spcPct val="90000"/>
              </a:lnSpc>
              <a:buNone/>
            </a:pPr>
            <a:endParaRPr lang="en-US"/>
          </a:p>
        </p:txBody>
      </p:sp>
      <p:sp>
        <p:nvSpPr>
          <p:cNvPr id="4" name="Slide Number Placeholder 3"/>
          <p:cNvSpPr>
            <a:spLocks noGrp="1"/>
          </p:cNvSpPr>
          <p:nvPr>
            <p:ph type="sldNum" sz="quarter" idx="15"/>
          </p:nvPr>
        </p:nvSpPr>
        <p:spPr>
          <a:xfrm>
            <a:off x="8127999" y="4853028"/>
            <a:ext cx="730251" cy="205740"/>
          </a:xfrm>
        </p:spPr>
        <p:txBody>
          <a:bodyPr vert="horz" lIns="91440" tIns="45720" rIns="91440" bIns="45720" rtlCol="0" anchor="ctr">
            <a:normAutofit/>
          </a:bodyPr>
          <a:lstStyle/>
          <a:p>
            <a:pPr defTabSz="914400">
              <a:lnSpc>
                <a:spcPct val="90000"/>
              </a:lnSpc>
              <a:spcAft>
                <a:spcPts val="600"/>
              </a:spcAft>
            </a:pPr>
            <a:fld id="{64336152-522D-534E-A387-BE770A7CAF94}" type="slidenum">
              <a:rPr lang="en-US" sz="800" smtClean="0"/>
              <a:pPr defTabSz="914400">
                <a:lnSpc>
                  <a:spcPct val="90000"/>
                </a:lnSpc>
                <a:spcAft>
                  <a:spcPts val="600"/>
                </a:spcAft>
              </a:pPr>
              <a:t>4</a:t>
            </a:fld>
            <a:endParaRPr lang="en-US" sz="800"/>
          </a:p>
        </p:txBody>
      </p:sp>
    </p:spTree>
    <p:extLst>
      <p:ext uri="{BB962C8B-B14F-4D97-AF65-F5344CB8AC3E}">
        <p14:creationId xmlns:p14="http://schemas.microsoft.com/office/powerpoint/2010/main" val="30717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010" fill="hold"/>
                                        <p:tgtEl>
                                          <p:spTgt spid="7"/>
                                        </p:tgtEl>
                                      </p:cBhvr>
                                    </p:cmd>
                                  </p:childTnLst>
                                </p:cTn>
                              </p:par>
                            </p:childTnLst>
                          </p:cTn>
                        </p:par>
                      </p:childTnLst>
                    </p:cTn>
                  </p:par>
                </p:childTnLst>
              </p:cTn>
              <p:nextCondLst>
                <p:cond evt="onClick" delay="0">
                  <p:tgtEl>
                    <p:spTgt spid="7"/>
                  </p:tgtEl>
                </p:cond>
              </p:nextCondLst>
            </p:seq>
            <p:video>
              <p:cMediaNode mute="1">
                <p:cTn id="27" repeatCount="indefinite" fill="hold" display="0">
                  <p:stCondLst>
                    <p:cond delay="indefinite"/>
                  </p:stCondLst>
                </p:cTn>
                <p:tgtEl>
                  <p:spTgt spid="7"/>
                </p:tgtEl>
              </p:cMediaNode>
            </p:vide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015370" y="396380"/>
            <a:ext cx="3750239" cy="4240447"/>
          </a:xfrm>
        </p:spPr>
        <p:txBody>
          <a:bodyPr>
            <a:normAutofit/>
          </a:bodyPr>
          <a:lstStyle/>
          <a:p>
            <a:br>
              <a:rPr lang="en-US" dirty="0"/>
            </a:br>
            <a:br>
              <a:rPr lang="en-US" dirty="0"/>
            </a:br>
            <a:br>
              <a:rPr lang="en-US" dirty="0"/>
            </a:br>
            <a:br>
              <a:rPr lang="en-US" dirty="0"/>
            </a:br>
            <a:br>
              <a:rPr lang="en-US" dirty="0"/>
            </a:br>
            <a:br>
              <a:rPr lang="en-US" dirty="0"/>
            </a:br>
            <a:br>
              <a:rPr lang="en-US" dirty="0"/>
            </a:br>
            <a:br>
              <a:rPr lang="en-US" dirty="0"/>
            </a:br>
            <a:br>
              <a:rPr lang="en-US" sz="2025" dirty="0">
                <a:solidFill>
                  <a:prstClr val="black"/>
                </a:solidFill>
                <a:latin typeface="Tisa Offc Serif Pro"/>
              </a:rPr>
            </a:br>
            <a:endParaRPr lang="en-US" dirty="0"/>
          </a:p>
        </p:txBody>
      </p:sp>
      <p:pic>
        <p:nvPicPr>
          <p:cNvPr id="4" name="Picture Placeholder 17">
            <a:extLst>
              <a:ext uri="{FF2B5EF4-FFF2-40B4-BE49-F238E27FC236}">
                <a16:creationId xmlns:a16="http://schemas.microsoft.com/office/drawing/2014/main" id="{5E6D83BB-8C90-A74A-7CB5-59884B99448A}"/>
              </a:ext>
            </a:extLst>
          </p:cNvPr>
          <p:cNvPicPr>
            <a:picLocks noGrp="1" noChangeAspect="1"/>
          </p:cNvPicPr>
          <p:nvPr>
            <p:ph type="pic" sz="quarter" idx="13"/>
          </p:nvPr>
        </p:nvPicPr>
        <p:blipFill>
          <a:blip r:embed="rId3"/>
          <a:srcRect l="1797" r="1797"/>
          <a:stretch/>
        </p:blipFill>
        <p:spPr>
          <a:xfrm>
            <a:off x="5077621" y="142022"/>
            <a:ext cx="3284579" cy="4859453"/>
          </a:xfrm>
        </p:spPr>
      </p:pic>
      <p:pic>
        <p:nvPicPr>
          <p:cNvPr id="8" name="Picture 7" descr="A book cover with a white circle and blue text&#10;&#10;AI-generated content may be incorrect.">
            <a:extLst>
              <a:ext uri="{FF2B5EF4-FFF2-40B4-BE49-F238E27FC236}">
                <a16:creationId xmlns:a16="http://schemas.microsoft.com/office/drawing/2014/main" id="{B99CC631-1FD9-E7C8-5448-BF6415EF9317}"/>
              </a:ext>
            </a:extLst>
          </p:cNvPr>
          <p:cNvPicPr>
            <a:picLocks noChangeAspect="1"/>
          </p:cNvPicPr>
          <p:nvPr/>
        </p:nvPicPr>
        <p:blipFill>
          <a:blip r:embed="rId4"/>
          <a:stretch>
            <a:fillRect/>
          </a:stretch>
        </p:blipFill>
        <p:spPr>
          <a:xfrm>
            <a:off x="1015370" y="142022"/>
            <a:ext cx="3167058" cy="4859453"/>
          </a:xfrm>
          <a:prstGeom prst="rect">
            <a:avLst/>
          </a:prstGeom>
        </p:spPr>
      </p:pic>
    </p:spTree>
    <p:extLst>
      <p:ext uri="{BB962C8B-B14F-4D97-AF65-F5344CB8AC3E}">
        <p14:creationId xmlns:p14="http://schemas.microsoft.com/office/powerpoint/2010/main" val="375211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101611" y="313881"/>
            <a:ext cx="7209782" cy="381063"/>
          </a:xfrm>
        </p:spPr>
        <p:txBody>
          <a:bodyPr>
            <a:normAutofit fontScale="90000"/>
          </a:bodyPr>
          <a:lstStyle/>
          <a:p>
            <a:pPr algn="ctr"/>
            <a:r>
              <a:rPr lang="en-US"/>
              <a:t>Getting started with other available materials</a:t>
            </a:r>
            <a:endParaRPr lang="en-ZA"/>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550420" y="786467"/>
            <a:ext cx="6414198" cy="4043151"/>
          </a:xfrm>
        </p:spPr>
        <p:txBody>
          <a:bodyPr>
            <a:normAutofit lnSpcReduction="10000"/>
          </a:bodyPr>
          <a:lstStyle/>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hlinkClick r:id="rId3"/>
              </a:rPr>
              <a:t>https://teachinginhighered.com/podcast/small-teaching-reprised/</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i="1" kern="100" dirty="0">
                <a:latin typeface="Aptos" panose="020B0004020202020204" pitchFamily="34" charset="0"/>
                <a:ea typeface="Aptos" panose="020B0004020202020204" pitchFamily="34" charset="0"/>
                <a:cs typeface="Times New Roman" panose="02020603050405020304" pitchFamily="18" charset="0"/>
              </a:rPr>
              <a:t>Inside Higher Ed</a:t>
            </a:r>
            <a:r>
              <a:rPr lang="en-US" sz="1800" kern="100" dirty="0">
                <a:latin typeface="Aptos" panose="020B0004020202020204" pitchFamily="34" charset="0"/>
                <a:ea typeface="Aptos" panose="020B0004020202020204" pitchFamily="34" charset="0"/>
                <a:cs typeface="Times New Roman" panose="02020603050405020304" pitchFamily="18" charset="0"/>
              </a:rPr>
              <a:t> interview with Jim Lang after 2nd ed of ST published. </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hlinkClick r:id="rId4"/>
              </a:rPr>
              <a:t>https://crln.acrl.org/index.php/crlnews/article/view/24768/32616</a:t>
            </a:r>
            <a:r>
              <a:rPr lang="en-US" sz="1800" kern="100" dirty="0">
                <a:latin typeface="Aptos" panose="020B0004020202020204" pitchFamily="34" charset="0"/>
                <a:ea typeface="Aptos" panose="020B0004020202020204" pitchFamily="34" charset="0"/>
                <a:cs typeface="Times New Roman" panose="02020603050405020304" pitchFamily="18" charset="0"/>
              </a:rPr>
              <a:t>    good survey, types, analysis</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hlinkClick r:id="rId5"/>
              </a:rPr>
              <a:t>https://gcci.uconn.edu/2019/08/19/applying-james-langs-small-teaching-in-stem-classrooms/</a:t>
            </a:r>
            <a:r>
              <a:rPr lang="en-US" sz="1800" kern="100" dirty="0">
                <a:latin typeface="Aptos" panose="020B0004020202020204" pitchFamily="34" charset="0"/>
                <a:ea typeface="Aptos" panose="020B0004020202020204" pitchFamily="34" charset="0"/>
                <a:cs typeface="Times New Roman" panose="02020603050405020304" pitchFamily="18" charset="0"/>
              </a:rPr>
              <a:t>    	applying ST in STEM courses</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latin typeface="Aptos" panose="020B0004020202020204" pitchFamily="34" charset="0"/>
                <a:ea typeface="Aptos" panose="020B0004020202020204" pitchFamily="34" charset="0"/>
                <a:cs typeface="Times New Roman" panose="02020603050405020304" pitchFamily="18" charset="0"/>
                <a:hlinkClick r:id="rId6"/>
              </a:rPr>
              <a:t>https://www.ala.org/acrl/publications/keeping_up_with/small_teaching</a:t>
            </a:r>
            <a:r>
              <a:rPr lang="en-US" sz="1800" kern="100" dirty="0">
                <a:latin typeface="Aptos" panose="020B0004020202020204" pitchFamily="34" charset="0"/>
                <a:ea typeface="Aptos" panose="020B0004020202020204" pitchFamily="34" charset="0"/>
                <a:cs typeface="Times New Roman" panose="02020603050405020304" pitchFamily="18" charset="0"/>
              </a:rPr>
              <a:t>    ST in Information Literacy, a course example</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hlinkClick r:id="rId7"/>
              </a:rPr>
              <a:t>https://cei.bd.psu.edu/2021/08/09/small-teaching-tips-the-beginning-middle-and-end-of-class/</a:t>
            </a:r>
            <a:r>
              <a:rPr lang="en-US" sz="1800" kern="100" dirty="0">
                <a:latin typeface="Aptos" panose="020B0004020202020204" pitchFamily="34" charset="0"/>
                <a:ea typeface="Aptos" panose="020B0004020202020204" pitchFamily="34" charset="0"/>
                <a:cs typeface="Times New Roman" panose="02020603050405020304" pitchFamily="18" charset="0"/>
              </a:rPr>
              <a:t>   ST for first 5, last 5, and middle pause work.</a:t>
            </a: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pPr defTabSz="685800"/>
            <a:fld id="{18D65601-5AE2-46FC-B138-694DDD2B510D}" type="slidenum">
              <a:rPr lang="en-US">
                <a:solidFill>
                  <a:prstClr val="black"/>
                </a:solidFill>
                <a:latin typeface="Univers Light"/>
              </a:rPr>
              <a:pPr defTabSz="685800"/>
              <a:t>6</a:t>
            </a:fld>
            <a:endParaRPr lang="en-US">
              <a:solidFill>
                <a:prstClr val="black"/>
              </a:solidFill>
              <a:latin typeface="Univers Light"/>
            </a:endParaRPr>
          </a:p>
        </p:txBody>
      </p:sp>
    </p:spTree>
    <p:extLst>
      <p:ext uri="{BB962C8B-B14F-4D97-AF65-F5344CB8AC3E}">
        <p14:creationId xmlns:p14="http://schemas.microsoft.com/office/powerpoint/2010/main" val="298799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a:extLst>
            <a:ext uri="{FF2B5EF4-FFF2-40B4-BE49-F238E27FC236}">
              <a16:creationId xmlns:a16="http://schemas.microsoft.com/office/drawing/2014/main" id="{5A05BBD5-8536-0C5D-78DF-018EE9941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2DC31-C3F2-0ADE-9A99-306D2DA45209}"/>
              </a:ext>
            </a:extLst>
          </p:cNvPr>
          <p:cNvSpPr>
            <a:spLocks noGrp="1"/>
          </p:cNvSpPr>
          <p:nvPr>
            <p:ph type="title"/>
          </p:nvPr>
        </p:nvSpPr>
        <p:spPr>
          <a:xfrm>
            <a:off x="1101611" y="313881"/>
            <a:ext cx="7209782" cy="381063"/>
          </a:xfrm>
        </p:spPr>
        <p:txBody>
          <a:bodyPr>
            <a:normAutofit fontScale="90000"/>
          </a:bodyPr>
          <a:lstStyle/>
          <a:p>
            <a:pPr algn="ctr"/>
            <a:r>
              <a:rPr lang="en-ZA"/>
              <a:t>ST:  Course examples</a:t>
            </a:r>
          </a:p>
        </p:txBody>
      </p:sp>
      <p:sp>
        <p:nvSpPr>
          <p:cNvPr id="3" name="Content Placeholder 2">
            <a:extLst>
              <a:ext uri="{FF2B5EF4-FFF2-40B4-BE49-F238E27FC236}">
                <a16:creationId xmlns:a16="http://schemas.microsoft.com/office/drawing/2014/main" id="{BF67BDEA-54DC-9BA3-238A-83F5BB2571C5}"/>
              </a:ext>
            </a:extLst>
          </p:cNvPr>
          <p:cNvSpPr>
            <a:spLocks noGrp="1"/>
          </p:cNvSpPr>
          <p:nvPr>
            <p:ph sz="quarter" idx="12"/>
          </p:nvPr>
        </p:nvSpPr>
        <p:spPr>
          <a:xfrm>
            <a:off x="1364105" y="766689"/>
            <a:ext cx="6947288" cy="4062929"/>
          </a:xfrm>
        </p:spPr>
        <p:txBody>
          <a:bodyPr>
            <a:normAutofit fontScale="92500" lnSpcReduction="10000"/>
          </a:bodyPr>
          <a:lstStyle/>
          <a:p>
            <a:pPr marL="0" indent="0">
              <a:lnSpc>
                <a:spcPct val="107000"/>
              </a:lnSpc>
              <a:spcAft>
                <a:spcPts val="600"/>
              </a:spcAft>
              <a:buNone/>
            </a:pPr>
            <a:r>
              <a:rPr lang="en-US" sz="1800" b="1" kern="100" dirty="0">
                <a:latin typeface="Aptos" panose="020B0004020202020204" pitchFamily="34" charset="0"/>
                <a:ea typeface="Aptos" panose="020B0004020202020204" pitchFamily="34" charset="0"/>
                <a:cs typeface="Times New Roman" panose="02020603050405020304" pitchFamily="18" charset="0"/>
              </a:rPr>
              <a:t>Knowledge activities</a:t>
            </a:r>
            <a:r>
              <a:rPr lang="en-US" sz="1800" kern="100" dirty="0">
                <a:latin typeface="Aptos" panose="020B0004020202020204" pitchFamily="34" charset="0"/>
                <a:ea typeface="Aptos" panose="020B0004020202020204" pitchFamily="34" charset="0"/>
                <a:cs typeface="Times New Roman" panose="02020603050405020304" pitchFamily="18" charset="0"/>
              </a:rPr>
              <a:t>: predicting, retrieving, interleaving</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--1</a:t>
            </a:r>
            <a:r>
              <a:rPr lang="en-US" sz="1800" kern="100" baseline="30000" dirty="0">
                <a:latin typeface="Aptos" panose="020B0004020202020204" pitchFamily="34" charset="0"/>
                <a:ea typeface="Aptos" panose="020B0004020202020204" pitchFamily="34" charset="0"/>
                <a:cs typeface="Times New Roman" panose="02020603050405020304" pitchFamily="18" charset="0"/>
              </a:rPr>
              <a:t>st</a:t>
            </a:r>
            <a:r>
              <a:rPr lang="en-US" sz="1800" kern="100" dirty="0">
                <a:latin typeface="Aptos" panose="020B0004020202020204" pitchFamily="34" charset="0"/>
                <a:ea typeface="Aptos" panose="020B0004020202020204" pitchFamily="34" charset="0"/>
                <a:cs typeface="Times New Roman" panose="02020603050405020304" pitchFamily="18" charset="0"/>
              </a:rPr>
              <a:t> five: daily quiz(can include at least 2 of cognitive activities)</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--Last five: What have we covered summary; muddiest point; next lesson</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--Pauses: recall a similar idea/fact/situation; summary</a:t>
            </a:r>
          </a:p>
          <a:p>
            <a:pPr marL="0" indent="0">
              <a:lnSpc>
                <a:spcPct val="107000"/>
              </a:lnSpc>
              <a:spcAft>
                <a:spcPts val="600"/>
              </a:spcAft>
              <a:buNone/>
            </a:pPr>
            <a:r>
              <a:rPr lang="en-US" sz="1800" b="1" kern="100" dirty="0">
                <a:latin typeface="Aptos" panose="020B0004020202020204" pitchFamily="34" charset="0"/>
                <a:ea typeface="Aptos" panose="020B0004020202020204" pitchFamily="34" charset="0"/>
                <a:cs typeface="Times New Roman" panose="02020603050405020304" pitchFamily="18" charset="0"/>
              </a:rPr>
              <a:t>Understanding activities</a:t>
            </a:r>
            <a:r>
              <a:rPr lang="en-US" sz="1800" kern="100" dirty="0">
                <a:latin typeface="Aptos" panose="020B0004020202020204" pitchFamily="34" charset="0"/>
                <a:ea typeface="Aptos" panose="020B0004020202020204" pitchFamily="34" charset="0"/>
                <a:cs typeface="Times New Roman" panose="02020603050405020304" pitchFamily="18" charset="0"/>
              </a:rPr>
              <a:t>: connecting, practicing, self-explaining</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--1</a:t>
            </a:r>
            <a:r>
              <a:rPr lang="en-US" sz="1800" kern="100" baseline="30000" dirty="0">
                <a:latin typeface="Aptos" panose="020B0004020202020204" pitchFamily="34" charset="0"/>
                <a:ea typeface="Aptos" panose="020B0004020202020204" pitchFamily="34" charset="0"/>
                <a:cs typeface="Times New Roman" panose="02020603050405020304" pitchFamily="18" charset="0"/>
              </a:rPr>
              <a:t>st</a:t>
            </a:r>
            <a:r>
              <a:rPr lang="en-US" sz="1800" kern="100" dirty="0">
                <a:latin typeface="Aptos" panose="020B0004020202020204" pitchFamily="34" charset="0"/>
                <a:ea typeface="Aptos" panose="020B0004020202020204" pitchFamily="34" charset="0"/>
                <a:cs typeface="Times New Roman" panose="02020603050405020304" pitchFamily="18" charset="0"/>
              </a:rPr>
              <a:t> five: Connecting previous quiz(</a:t>
            </a:r>
            <a:r>
              <a:rPr lang="en-US" sz="1800" kern="100" dirty="0" err="1">
                <a:latin typeface="Aptos" panose="020B0004020202020204" pitchFamily="34" charset="0"/>
                <a:ea typeface="Aptos" panose="020B0004020202020204" pitchFamily="34" charset="0"/>
                <a:cs typeface="Times New Roman" panose="02020603050405020304" pitchFamily="18" charset="0"/>
              </a:rPr>
              <a:t>zes</a:t>
            </a:r>
            <a:r>
              <a:rPr lang="en-US" sz="1800" kern="100" dirty="0">
                <a:latin typeface="Aptos" panose="020B0004020202020204" pitchFamily="34" charset="0"/>
                <a:ea typeface="Aptos" panose="020B0004020202020204" pitchFamily="34" charset="0"/>
                <a:cs typeface="Times New Roman" panose="02020603050405020304" pitchFamily="18" charset="0"/>
              </a:rPr>
              <a:t>) to current pages or topic</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--Last five: 5-minute prompt to connect current to previous info</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--Pauses: Paired work (self-explaining choice/answers recent essays)</a:t>
            </a:r>
          </a:p>
          <a:p>
            <a:pPr marL="0" indent="0">
              <a:lnSpc>
                <a:spcPct val="107000"/>
              </a:lnSpc>
              <a:spcAft>
                <a:spcPts val="600"/>
              </a:spcAft>
              <a:buNone/>
            </a:pPr>
            <a:r>
              <a:rPr lang="en-US" sz="1800" b="1" kern="100" dirty="0">
                <a:latin typeface="Aptos" panose="020B0004020202020204" pitchFamily="34" charset="0"/>
                <a:ea typeface="Aptos" panose="020B0004020202020204" pitchFamily="34" charset="0"/>
                <a:cs typeface="Times New Roman" panose="02020603050405020304" pitchFamily="18" charset="0"/>
              </a:rPr>
              <a:t>Inspiration activities</a:t>
            </a:r>
            <a:r>
              <a:rPr lang="en-US" sz="1800" kern="100" dirty="0">
                <a:latin typeface="Aptos" panose="020B0004020202020204" pitchFamily="34" charset="0"/>
                <a:ea typeface="Aptos" panose="020B0004020202020204" pitchFamily="34" charset="0"/>
                <a:cs typeface="Times New Roman" panose="02020603050405020304" pitchFamily="18" charset="0"/>
              </a:rPr>
              <a:t>:</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--1</a:t>
            </a:r>
            <a:r>
              <a:rPr lang="en-US" sz="1800" kern="100" baseline="30000" dirty="0">
                <a:latin typeface="Aptos" panose="020B0004020202020204" pitchFamily="34" charset="0"/>
                <a:ea typeface="Aptos" panose="020B0004020202020204" pitchFamily="34" charset="0"/>
                <a:cs typeface="Times New Roman" panose="02020603050405020304" pitchFamily="18" charset="0"/>
              </a:rPr>
              <a:t>st</a:t>
            </a:r>
            <a:r>
              <a:rPr lang="en-US" sz="1800" kern="100" dirty="0">
                <a:latin typeface="Aptos" panose="020B0004020202020204" pitchFamily="34" charset="0"/>
                <a:ea typeface="Aptos" panose="020B0004020202020204" pitchFamily="34" charset="0"/>
                <a:cs typeface="Times New Roman" panose="02020603050405020304" pitchFamily="18" charset="0"/>
              </a:rPr>
              <a:t> five: retaking particular quiz </a:t>
            </a:r>
          </a:p>
          <a:p>
            <a:pPr marL="0" indent="0">
              <a:lnSpc>
                <a:spcPct val="107000"/>
              </a:lnSpc>
              <a:spcAft>
                <a:spcPts val="6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--Last five: Sharing applications of course work in Service Learning project</a:t>
            </a:r>
          </a:p>
          <a:p>
            <a:pPr marL="0" indent="0">
              <a:lnSpc>
                <a:spcPct val="107000"/>
              </a:lnSpc>
              <a:spcAft>
                <a:spcPts val="600"/>
              </a:spcAft>
              <a:buNone/>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--Pauses: sharing individual journal entries or key moment in essay</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6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DD133D-D277-E3FB-DED9-AD897ED46AC5}"/>
              </a:ext>
            </a:extLst>
          </p:cNvPr>
          <p:cNvSpPr>
            <a:spLocks noGrp="1"/>
          </p:cNvSpPr>
          <p:nvPr>
            <p:ph type="sldNum" sz="quarter" idx="15"/>
          </p:nvPr>
        </p:nvSpPr>
        <p:spPr/>
        <p:txBody>
          <a:bodyPr/>
          <a:lstStyle/>
          <a:p>
            <a:pPr defTabSz="685800"/>
            <a:fld id="{18D65601-5AE2-46FC-B138-694DDD2B510D}" type="slidenum">
              <a:rPr lang="en-US">
                <a:solidFill>
                  <a:prstClr val="black"/>
                </a:solidFill>
                <a:latin typeface="Univers Light"/>
              </a:rPr>
              <a:pPr defTabSz="685800"/>
              <a:t>7</a:t>
            </a:fld>
            <a:endParaRPr lang="en-US">
              <a:solidFill>
                <a:prstClr val="black"/>
              </a:solidFill>
              <a:latin typeface="Univers Light"/>
            </a:endParaRPr>
          </a:p>
        </p:txBody>
      </p:sp>
    </p:spTree>
    <p:extLst>
      <p:ext uri="{BB962C8B-B14F-4D97-AF65-F5344CB8AC3E}">
        <p14:creationId xmlns:p14="http://schemas.microsoft.com/office/powerpoint/2010/main" val="176893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A black background with white text&#10;&#10;Description automatically generated">
            <a:extLst>
              <a:ext uri="{FF2B5EF4-FFF2-40B4-BE49-F238E27FC236}">
                <a16:creationId xmlns:a16="http://schemas.microsoft.com/office/drawing/2014/main" id="{5BD1CBEC-060F-DE9D-3DFF-8DBE29196999}"/>
              </a:ext>
            </a:extLst>
          </p:cNvPr>
          <p:cNvPicPr>
            <a:picLocks noGrp="1" noChangeAspect="1"/>
          </p:cNvPicPr>
          <p:nvPr>
            <p:ph idx="1"/>
          </p:nvPr>
        </p:nvPicPr>
        <p:blipFill>
          <a:blip r:embed="rId3"/>
          <a:stretch>
            <a:fillRect/>
          </a:stretch>
        </p:blipFill>
        <p:spPr>
          <a:xfrm>
            <a:off x="2771466" y="0"/>
            <a:ext cx="3819525" cy="923453"/>
          </a:xfrm>
        </p:spPr>
      </p:pic>
      <p:sp>
        <p:nvSpPr>
          <p:cNvPr id="4" name="Slide Number Placeholder 3"/>
          <p:cNvSpPr>
            <a:spLocks noGrp="1"/>
          </p:cNvSpPr>
          <p:nvPr>
            <p:ph type="sldNum" sz="quarter" idx="12"/>
          </p:nvPr>
        </p:nvSpPr>
        <p:spPr/>
        <p:txBody>
          <a:bodyPr/>
          <a:lstStyle/>
          <a:p>
            <a:fld id="{64336152-522D-534E-A387-BE770A7CAF94}" type="slidenum">
              <a:rPr lang="en-US" smtClean="0"/>
              <a:pPr/>
              <a:t>8</a:t>
            </a:fld>
            <a:endParaRPr lang="en-US"/>
          </a:p>
        </p:txBody>
      </p:sp>
      <p:graphicFrame>
        <p:nvGraphicFramePr>
          <p:cNvPr id="10" name="Table 9">
            <a:extLst>
              <a:ext uri="{FF2B5EF4-FFF2-40B4-BE49-F238E27FC236}">
                <a16:creationId xmlns:a16="http://schemas.microsoft.com/office/drawing/2014/main" id="{01E93F71-CDEC-2A60-E357-31EACE726766}"/>
              </a:ext>
            </a:extLst>
          </p:cNvPr>
          <p:cNvGraphicFramePr>
            <a:graphicFrameLocks noGrp="1"/>
          </p:cNvGraphicFramePr>
          <p:nvPr>
            <p:extLst>
              <p:ext uri="{D42A27DB-BD31-4B8C-83A1-F6EECF244321}">
                <p14:modId xmlns:p14="http://schemas.microsoft.com/office/powerpoint/2010/main" val="220586831"/>
              </p:ext>
            </p:extLst>
          </p:nvPr>
        </p:nvGraphicFramePr>
        <p:xfrm>
          <a:off x="896879" y="1589952"/>
          <a:ext cx="7568697" cy="1490980"/>
        </p:xfrm>
        <a:graphic>
          <a:graphicData uri="http://schemas.openxmlformats.org/drawingml/2006/table">
            <a:tbl>
              <a:tblPr firstRow="1" bandRow="1">
                <a:tableStyleId>{5C22544A-7EE6-4342-B048-85BDC9FD1C3A}</a:tableStyleId>
              </a:tblPr>
              <a:tblGrid>
                <a:gridCol w="2522899">
                  <a:extLst>
                    <a:ext uri="{9D8B030D-6E8A-4147-A177-3AD203B41FA5}">
                      <a16:colId xmlns:a16="http://schemas.microsoft.com/office/drawing/2014/main" val="3956168265"/>
                    </a:ext>
                  </a:extLst>
                </a:gridCol>
                <a:gridCol w="2522899">
                  <a:extLst>
                    <a:ext uri="{9D8B030D-6E8A-4147-A177-3AD203B41FA5}">
                      <a16:colId xmlns:a16="http://schemas.microsoft.com/office/drawing/2014/main" val="349297158"/>
                    </a:ext>
                  </a:extLst>
                </a:gridCol>
                <a:gridCol w="2522899">
                  <a:extLst>
                    <a:ext uri="{9D8B030D-6E8A-4147-A177-3AD203B41FA5}">
                      <a16:colId xmlns:a16="http://schemas.microsoft.com/office/drawing/2014/main" val="3215117236"/>
                    </a:ext>
                  </a:extLst>
                </a:gridCol>
              </a:tblGrid>
              <a:tr h="370840">
                <a:tc>
                  <a:txBody>
                    <a:bodyPr/>
                    <a:lstStyle/>
                    <a:p>
                      <a:r>
                        <a:rPr lang="en-US">
                          <a:solidFill>
                            <a:schemeClr val="tx1"/>
                          </a:solidFill>
                        </a:rPr>
                        <a:t>PURPOSE</a:t>
                      </a:r>
                    </a:p>
                  </a:txBody>
                  <a:tcPr/>
                </a:tc>
                <a:tc>
                  <a:txBody>
                    <a:bodyPr/>
                    <a:lstStyle/>
                    <a:p>
                      <a:r>
                        <a:rPr lang="en-US">
                          <a:solidFill>
                            <a:schemeClr val="tx1"/>
                          </a:solidFill>
                        </a:rPr>
                        <a:t>TASKS</a:t>
                      </a:r>
                    </a:p>
                  </a:txBody>
                  <a:tcPr/>
                </a:tc>
                <a:tc>
                  <a:txBody>
                    <a:bodyPr/>
                    <a:lstStyle/>
                    <a:p>
                      <a:r>
                        <a:rPr lang="en-US">
                          <a:solidFill>
                            <a:schemeClr val="tx1"/>
                          </a:solidFill>
                        </a:rPr>
                        <a:t>CRITERIA</a:t>
                      </a:r>
                    </a:p>
                  </a:txBody>
                  <a:tcPr/>
                </a:tc>
                <a:extLst>
                  <a:ext uri="{0D108BD9-81ED-4DB2-BD59-A6C34878D82A}">
                    <a16:rowId xmlns:a16="http://schemas.microsoft.com/office/drawing/2014/main" val="430764734"/>
                  </a:ext>
                </a:extLst>
              </a:tr>
              <a:tr h="370840">
                <a:tc>
                  <a:txBody>
                    <a:bodyPr/>
                    <a:lstStyle/>
                    <a:p>
                      <a:pPr marL="285750" indent="-285750">
                        <a:buFont typeface="Arial" panose="020B0604020202020204" pitchFamily="34" charset="0"/>
                        <a:buChar char="•"/>
                      </a:pPr>
                      <a:r>
                        <a:rPr lang="en-US"/>
                        <a:t>Uncovers relevance to students</a:t>
                      </a:r>
                    </a:p>
                    <a:p>
                      <a:pPr marL="285750" indent="-285750">
                        <a:buFont typeface="Arial" panose="020B0604020202020204" pitchFamily="34" charset="0"/>
                        <a:buChar char="•"/>
                      </a:pPr>
                      <a:r>
                        <a:rPr lang="en-US"/>
                        <a:t>Connects to learning outcomes</a:t>
                      </a:r>
                    </a:p>
                    <a:p>
                      <a:endParaRPr lang="en-US"/>
                    </a:p>
                  </a:txBody>
                  <a:tcPr/>
                </a:tc>
                <a:tc>
                  <a:txBody>
                    <a:bodyPr/>
                    <a:lstStyle/>
                    <a:p>
                      <a:pPr marL="285750" indent="-285750">
                        <a:buFont typeface="Arial" panose="020B0604020202020204" pitchFamily="34" charset="0"/>
                        <a:buChar char="•"/>
                      </a:pPr>
                      <a:r>
                        <a:rPr lang="en-US"/>
                        <a:t>Students know </a:t>
                      </a:r>
                      <a:r>
                        <a:rPr lang="en-US" i="1"/>
                        <a:t>what</a:t>
                      </a:r>
                      <a:r>
                        <a:rPr lang="en-US"/>
                        <a:t> to do</a:t>
                      </a:r>
                    </a:p>
                    <a:p>
                      <a:pPr marL="285750" indent="-285750">
                        <a:buFont typeface="Arial" panose="020B0604020202020204" pitchFamily="34" charset="0"/>
                        <a:buChar char="•"/>
                      </a:pPr>
                      <a:r>
                        <a:rPr lang="en-US"/>
                        <a:t>Students know </a:t>
                      </a:r>
                      <a:r>
                        <a:rPr lang="en-US" i="1"/>
                        <a:t>how </a:t>
                      </a:r>
                      <a:r>
                        <a:rPr lang="en-US"/>
                        <a:t>to do it</a:t>
                      </a:r>
                    </a:p>
                    <a:p>
                      <a:endParaRPr lang="en-US"/>
                    </a:p>
                  </a:txBody>
                  <a:tcPr/>
                </a:tc>
                <a:tc>
                  <a:txBody>
                    <a:bodyPr/>
                    <a:lstStyle/>
                    <a:p>
                      <a:pPr marL="285750" indent="-285750">
                        <a:buFont typeface="Arial" panose="020B0604020202020204" pitchFamily="34" charset="0"/>
                        <a:buChar char="•"/>
                      </a:pPr>
                      <a:r>
                        <a:rPr lang="en-US"/>
                        <a:t>Identifies specific expectations and criteria</a:t>
                      </a:r>
                    </a:p>
                    <a:p>
                      <a:pPr marL="285750" indent="-285750">
                        <a:buFont typeface="Arial" panose="020B0604020202020204" pitchFamily="34" charset="0"/>
                        <a:buChar char="•"/>
                      </a:pPr>
                      <a:r>
                        <a:rPr lang="en-US"/>
                        <a:t>Provides examples &amp; standards for success</a:t>
                      </a:r>
                    </a:p>
                    <a:p>
                      <a:endParaRPr lang="en-US"/>
                    </a:p>
                  </a:txBody>
                  <a:tcPr/>
                </a:tc>
                <a:extLst>
                  <a:ext uri="{0D108BD9-81ED-4DB2-BD59-A6C34878D82A}">
                    <a16:rowId xmlns:a16="http://schemas.microsoft.com/office/drawing/2014/main" val="1344815659"/>
                  </a:ext>
                </a:extLst>
              </a:tr>
            </a:tbl>
          </a:graphicData>
        </a:graphic>
      </p:graphicFrame>
    </p:spTree>
    <p:extLst>
      <p:ext uri="{BB962C8B-B14F-4D97-AF65-F5344CB8AC3E}">
        <p14:creationId xmlns:p14="http://schemas.microsoft.com/office/powerpoint/2010/main" val="3020902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6" name="Content Placeholder 5" descr="A black background with white text&#10;&#10;Description automatically generated">
            <a:extLst>
              <a:ext uri="{FF2B5EF4-FFF2-40B4-BE49-F238E27FC236}">
                <a16:creationId xmlns:a16="http://schemas.microsoft.com/office/drawing/2014/main" id="{5BD1CBEC-060F-DE9D-3DFF-8DBE29196999}"/>
              </a:ext>
            </a:extLst>
          </p:cNvPr>
          <p:cNvPicPr>
            <a:picLocks noGrp="1" noChangeAspect="1"/>
          </p:cNvPicPr>
          <p:nvPr>
            <p:ph idx="1"/>
          </p:nvPr>
        </p:nvPicPr>
        <p:blipFill>
          <a:blip r:embed="rId3"/>
          <a:stretch>
            <a:fillRect/>
          </a:stretch>
        </p:blipFill>
        <p:spPr>
          <a:xfrm>
            <a:off x="2771466" y="1"/>
            <a:ext cx="3819525" cy="733330"/>
          </a:xfrm>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36152-522D-534E-A387-BE770A7CAF94}" type="slidenum">
              <a:rPr kumimoji="0" lang="en-US" sz="1200" b="0" i="0" u="none" strike="noStrike" kern="1200" cap="none" spc="0" normalizeH="0" baseline="0" noProof="0" smtClean="0">
                <a:ln>
                  <a:noFill/>
                </a:ln>
                <a:solidFill>
                  <a:prstClr val="black"/>
                </a:solidFill>
                <a:effectLst/>
                <a:uLnTx/>
                <a:uFillTx/>
                <a:latin typeface="Century Gothic"/>
                <a:ea typeface="+mn-ea"/>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endParaRPr>
          </a:p>
        </p:txBody>
      </p:sp>
      <p:sp>
        <p:nvSpPr>
          <p:cNvPr id="8" name="TextBox 7">
            <a:extLst>
              <a:ext uri="{FF2B5EF4-FFF2-40B4-BE49-F238E27FC236}">
                <a16:creationId xmlns:a16="http://schemas.microsoft.com/office/drawing/2014/main" id="{012E2DA5-75E3-B24C-269E-A2615E77BBF2}"/>
              </a:ext>
            </a:extLst>
          </p:cNvPr>
          <p:cNvSpPr txBox="1"/>
          <p:nvPr/>
        </p:nvSpPr>
        <p:spPr>
          <a:xfrm>
            <a:off x="374904" y="1024128"/>
            <a:ext cx="8529133"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MS materials:  Kickoff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slidedeck</a:t>
            </a:r>
            <a:r>
              <a:rPr kumimoji="0" lang="en-US" sz="1800" b="0" i="0" u="none" strike="noStrike" kern="1200" cap="none" spc="0" normalizeH="0" baseline="0" noProof="0" dirty="0">
                <a:ln>
                  <a:noFill/>
                </a:ln>
                <a:solidFill>
                  <a:prstClr val="black"/>
                </a:solidFill>
                <a:effectLst/>
                <a:uLnTx/>
                <a:uFillTx/>
                <a:latin typeface="Calibri"/>
                <a:ea typeface="+mn-ea"/>
                <a:cs typeface="+mn-cs"/>
              </a:rPr>
              <a:t> and recording as well as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TiLT</a:t>
            </a:r>
            <a:r>
              <a:rPr kumimoji="0" lang="en-US" sz="1800" b="0" i="0" u="none" strike="noStrike" kern="1200" cap="none" spc="0" normalizeH="0" baseline="0" noProof="0" dirty="0">
                <a:ln>
                  <a:noFill/>
                </a:ln>
                <a:solidFill>
                  <a:prstClr val="black"/>
                </a:solidFill>
                <a:effectLst/>
                <a:uLnTx/>
                <a:uFillTx/>
                <a:latin typeface="Calibri"/>
                <a:ea typeface="+mn-ea"/>
                <a:cs typeface="+mn-cs"/>
              </a:rPr>
              <a:t> worksheet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Examples of Assignments, original and more transparent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Additional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TiLT</a:t>
            </a:r>
            <a:r>
              <a:rPr kumimoji="0" lang="en-US" sz="1800" b="0" i="0" u="none" strike="noStrike" kern="1200" cap="none" spc="0" normalizeH="0" baseline="0" noProof="0" dirty="0">
                <a:ln>
                  <a:noFill/>
                </a:ln>
                <a:solidFill>
                  <a:prstClr val="black"/>
                </a:solidFill>
                <a:effectLst/>
                <a:uLnTx/>
                <a:uFillTx/>
                <a:latin typeface="Calibri"/>
                <a:ea typeface="+mn-ea"/>
                <a:cs typeface="+mn-cs"/>
              </a:rPr>
              <a:t> resources: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https://tilthighered.com/tiltexamplesandresources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 the page, scroll down to ‘Example Assignments [more and less transparent]’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After reading several examples, consider how the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TiLT</a:t>
            </a:r>
            <a:r>
              <a:rPr kumimoji="0" lang="en-US" sz="1800" b="0" i="0" u="none" strike="noStrike" kern="1200" cap="none" spc="0" normalizeH="0" baseline="0" noProof="0" dirty="0">
                <a:ln>
                  <a:noFill/>
                </a:ln>
                <a:solidFill>
                  <a:prstClr val="black"/>
                </a:solidFill>
                <a:effectLst/>
                <a:uLnTx/>
                <a:uFillTx/>
                <a:latin typeface="Calibri"/>
                <a:ea typeface="+mn-ea"/>
                <a:cs typeface="+mn-cs"/>
              </a:rPr>
              <a:t> framework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Purpose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Task</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a:ea typeface="+mn-ea"/>
                <a:cs typeface="+mn-cs"/>
              </a:rPr>
              <a:t>Criteria</a:t>
            </a:r>
            <a:r>
              <a:rPr kumimoji="0" lang="en-US" sz="1800" b="0" i="0" u="none" strike="noStrike" kern="1200" cap="none" spc="0" normalizeH="0" baseline="0" noProof="0" dirty="0">
                <a:ln>
                  <a:noFill/>
                </a:ln>
                <a:solidFill>
                  <a:prstClr val="black"/>
                </a:solidFill>
                <a:effectLst/>
                <a:uLnTx/>
                <a:uFillTx/>
                <a:latin typeface="Calibri"/>
                <a:ea typeface="+mn-ea"/>
                <a:cs typeface="+mn-cs"/>
              </a:rPr>
              <a:t> and revised language can apply to your assignments.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65742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econdary slides USG Widescreen gre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_x0020_Type xmlns="bea27a18-983e-48aa-a267-dee16467ba8c">PowerPoint</Document_x0020_Type>
    <Description0 xmlns="bea27a18-983e-48aa-a267-dee16467ba8c">PPT for creating highly visual content best viewed on a screen – i.e., for a keynote or a conference presentation.</Description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574E941FCB3D4792A3CD1A3A3B4939" ma:contentTypeVersion="4" ma:contentTypeDescription="Create a new document." ma:contentTypeScope="" ma:versionID="8f46c86121eb24ce916b28128846f450">
  <xsd:schema xmlns:xsd="http://www.w3.org/2001/XMLSchema" xmlns:xs="http://www.w3.org/2001/XMLSchema" xmlns:p="http://schemas.microsoft.com/office/2006/metadata/properties" xmlns:ns2="bea27a18-983e-48aa-a267-dee16467ba8c" targetNamespace="http://schemas.microsoft.com/office/2006/metadata/properties" ma:root="true" ma:fieldsID="7eaca08a17ba3bbbc0ddf0ca281c1f50" ns2:_="">
    <xsd:import namespace="bea27a18-983e-48aa-a267-dee16467ba8c"/>
    <xsd:element name="properties">
      <xsd:complexType>
        <xsd:sequence>
          <xsd:element name="documentManagement">
            <xsd:complexType>
              <xsd:all>
                <xsd:element ref="ns2:Document_x0020_Type"/>
                <xsd:element ref="ns2:MediaServiceMetadata" minOccurs="0"/>
                <xsd:element ref="ns2:MediaServiceFastMetadata"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a27a18-983e-48aa-a267-dee16467ba8c" elementFormDefault="qualified">
    <xsd:import namespace="http://schemas.microsoft.com/office/2006/documentManagement/types"/>
    <xsd:import namespace="http://schemas.microsoft.com/office/infopath/2007/PartnerControls"/>
    <xsd:element name="Document_x0020_Type" ma:index="8" ma:displayName="Document Type" ma:default="Logo" ma:format="RadioButtons" ma:internalName="Document_x0020_Type">
      <xsd:simpleType>
        <xsd:restriction base="dms:Choice">
          <xsd:enumeration value="Logo"/>
          <xsd:enumeration value="PowerPoint"/>
          <xsd:enumeration value="Letterhead"/>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Description0" ma:index="11" nillable="true" ma:displayName="Description"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32E142-9852-4671-83F7-37DBC1B98663}">
  <ds:schemaRefs>
    <ds:schemaRef ds:uri="http://schemas.microsoft.com/sharepoint/v3/contenttype/forms"/>
  </ds:schemaRefs>
</ds:datastoreItem>
</file>

<file path=customXml/itemProps2.xml><?xml version="1.0" encoding="utf-8"?>
<ds:datastoreItem xmlns:ds="http://schemas.openxmlformats.org/officeDocument/2006/customXml" ds:itemID="{37DEBB71-B389-441C-9869-675452A02297}">
  <ds:schemaRefs>
    <ds:schemaRef ds:uri="bea27a18-983e-48aa-a267-dee16467ba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C41F3DD-E44D-4A3F-964C-8E95E9878455}">
  <ds:schemaRefs>
    <ds:schemaRef ds:uri="bea27a18-983e-48aa-a267-dee16467ba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156</TotalTime>
  <Words>2526</Words>
  <Application>Microsoft Office PowerPoint</Application>
  <PresentationFormat>On-screen Show (16:9)</PresentationFormat>
  <Paragraphs>228</Paragraphs>
  <Slides>15</Slides>
  <Notes>15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Aptos</vt:lpstr>
      <vt:lpstr>Arial</vt:lpstr>
      <vt:lpstr>Calibri</vt:lpstr>
      <vt:lpstr>Century</vt:lpstr>
      <vt:lpstr>Century Gothic</vt:lpstr>
      <vt:lpstr>Tisa Offc Serif Pro</vt:lpstr>
      <vt:lpstr>Trebuchet MS</vt:lpstr>
      <vt:lpstr>Tw Cen MT</vt:lpstr>
      <vt:lpstr>Tw Cen MT Condensed</vt:lpstr>
      <vt:lpstr>Univers Light</vt:lpstr>
      <vt:lpstr>Wingdings 3</vt:lpstr>
      <vt:lpstr>Secondary slides USG Widescreen grey</vt:lpstr>
      <vt:lpstr>Integral</vt:lpstr>
      <vt:lpstr>Meauxmentum Through MS  Learning Communities   (A review &amp; new resources)</vt:lpstr>
      <vt:lpstr>In group conversations, faculty . . . </vt:lpstr>
      <vt:lpstr>Scholar Responsibilities</vt:lpstr>
      <vt:lpstr>Learning encounters: 3 Contexts</vt:lpstr>
      <vt:lpstr>         </vt:lpstr>
      <vt:lpstr>Getting started with other available materials</vt:lpstr>
      <vt:lpstr>ST:  Course examples</vt:lpstr>
      <vt:lpstr>PowerPoint Presentation</vt:lpstr>
      <vt:lpstr>PowerPoint Presentation</vt:lpstr>
      <vt:lpstr>The High Impact Practices: Courses, Programs, &amp; 8 Elements</vt:lpstr>
      <vt:lpstr>Key HIP books</vt:lpstr>
      <vt:lpstr>Getting started with other available materials</vt:lpstr>
      <vt:lpstr>MULTIPLE HIPS Enriching every Course </vt:lpstr>
      <vt:lpstr>Selected FLC Resources by Topic</vt:lpstr>
      <vt:lpstr>Thank you and please contact me with any 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 PowerPoint Presentation Template</dc:title>
  <dc:subject/>
  <dc:creator>John Vanchella</dc:creator>
  <cp:keywords/>
  <dc:description/>
  <cp:lastModifiedBy>Jeff Galle</cp:lastModifiedBy>
  <cp:revision>3</cp:revision>
  <cp:lastPrinted>2018-10-21T21:46:41Z</cp:lastPrinted>
  <dcterms:created xsi:type="dcterms:W3CDTF">2016-05-06T18:44:28Z</dcterms:created>
  <dcterms:modified xsi:type="dcterms:W3CDTF">2025-01-29T20:19:12Z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0x0101001D574E941FCB3D4792A3CD1A3A3B4939</vt:lpwstr>
  </property>
</Properties>
</file>