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9" r:id="rId2"/>
    <p:sldId id="430" r:id="rId3"/>
    <p:sldId id="395" r:id="rId4"/>
    <p:sldId id="737" r:id="rId5"/>
    <p:sldId id="738" r:id="rId6"/>
    <p:sldId id="739" r:id="rId7"/>
    <p:sldId id="735" r:id="rId8"/>
    <p:sldId id="795" r:id="rId9"/>
    <p:sldId id="796" r:id="rId10"/>
    <p:sldId id="742" r:id="rId11"/>
    <p:sldId id="743" r:id="rId12"/>
    <p:sldId id="744" r:id="rId13"/>
    <p:sldId id="852" r:id="rId14"/>
    <p:sldId id="521" r:id="rId15"/>
    <p:sldId id="265" r:id="rId16"/>
    <p:sldId id="403" r:id="rId17"/>
    <p:sldId id="393" r:id="rId18"/>
    <p:sldId id="438" r:id="rId19"/>
    <p:sldId id="423" r:id="rId20"/>
    <p:sldId id="789" r:id="rId21"/>
    <p:sldId id="543" r:id="rId22"/>
    <p:sldId id="704" r:id="rId23"/>
    <p:sldId id="706" r:id="rId24"/>
    <p:sldId id="843" r:id="rId25"/>
    <p:sldId id="849" r:id="rId26"/>
    <p:sldId id="855" r:id="rId27"/>
    <p:sldId id="329" r:id="rId28"/>
    <p:sldId id="853" r:id="rId29"/>
    <p:sldId id="387" r:id="rId30"/>
    <p:sldId id="570" r:id="rId31"/>
    <p:sldId id="535" r:id="rId32"/>
    <p:sldId id="388" r:id="rId33"/>
    <p:sldId id="350" r:id="rId34"/>
    <p:sldId id="391" r:id="rId35"/>
    <p:sldId id="369" r:id="rId36"/>
    <p:sldId id="370" r:id="rId37"/>
    <p:sldId id="749" r:id="rId38"/>
    <p:sldId id="260" r:id="rId39"/>
    <p:sldId id="261" r:id="rId40"/>
    <p:sldId id="357" r:id="rId41"/>
    <p:sldId id="425" r:id="rId42"/>
    <p:sldId id="854" r:id="rId43"/>
    <p:sldId id="587" r:id="rId44"/>
    <p:sldId id="588" r:id="rId45"/>
    <p:sldId id="586" r:id="rId46"/>
    <p:sldId id="790" r:id="rId47"/>
    <p:sldId id="330" r:id="rId48"/>
    <p:sldId id="714" r:id="rId49"/>
    <p:sldId id="847" r:id="rId50"/>
    <p:sldId id="696" r:id="rId51"/>
    <p:sldId id="778" r:id="rId52"/>
    <p:sldId id="851" r:id="rId53"/>
    <p:sldId id="850" r:id="rId54"/>
    <p:sldId id="331" r:id="rId55"/>
    <p:sldId id="769" r:id="rId56"/>
    <p:sldId id="7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CC"/>
    <a:srgbClr val="37589B"/>
    <a:srgbClr val="BCFCE8"/>
    <a:srgbClr val="00A249"/>
    <a:srgbClr val="4274B0"/>
    <a:srgbClr val="FF6600"/>
    <a:srgbClr val="314F8B"/>
    <a:srgbClr val="7C3B06"/>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5" autoAdjust="0"/>
    <p:restoredTop sz="85492" autoAdjust="0"/>
  </p:normalViewPr>
  <p:slideViewPr>
    <p:cSldViewPr>
      <p:cViewPr varScale="1">
        <p:scale>
          <a:sx n="67" d="100"/>
          <a:sy n="67" d="100"/>
        </p:scale>
        <p:origin x="499" y="58"/>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F7695C-D36D-48FC-B07B-7DBED505FDDD}" type="datetimeFigureOut">
              <a:rPr lang="en-US" smtClean="0"/>
              <a:pPr/>
              <a:t>3/14/2025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AF1A6-75AF-40AF-808A-B95037224F02}" type="slidenum">
              <a:rPr lang="en-US" smtClean="0"/>
              <a:pPr/>
              <a:t>‹#›</a:t>
            </a:fld>
            <a:endParaRPr lang="en-US" dirty="0"/>
          </a:p>
        </p:txBody>
      </p:sp>
    </p:spTree>
    <p:extLst>
      <p:ext uri="{BB962C8B-B14F-4D97-AF65-F5344CB8AC3E}">
        <p14:creationId xmlns:p14="http://schemas.microsoft.com/office/powerpoint/2010/main" val="166060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sycnet.apa.org/doi/10.1037/cap000029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Sloppy Joe Town Hall Deli </a:t>
            </a:r>
          </a:p>
        </p:txBody>
      </p:sp>
      <p:sp>
        <p:nvSpPr>
          <p:cNvPr id="4" name="Slide Number Placeholder 3"/>
          <p:cNvSpPr>
            <a:spLocks noGrp="1"/>
          </p:cNvSpPr>
          <p:nvPr>
            <p:ph type="sldNum" sz="quarter" idx="5"/>
          </p:nvPr>
        </p:nvSpPr>
        <p:spPr/>
        <p:txBody>
          <a:bodyPr/>
          <a:lstStyle/>
          <a:p>
            <a:fld id="{370AF1A6-75AF-40AF-808A-B95037224F02}" type="slidenum">
              <a:rPr lang="en-US" smtClean="0"/>
              <a:pPr/>
              <a:t>1</a:t>
            </a:fld>
            <a:endParaRPr lang="en-US" dirty="0"/>
          </a:p>
        </p:txBody>
      </p:sp>
    </p:spTree>
    <p:extLst>
      <p:ext uri="{BB962C8B-B14F-4D97-AF65-F5344CB8AC3E}">
        <p14:creationId xmlns:p14="http://schemas.microsoft.com/office/powerpoint/2010/main" val="175006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8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If you don’t know poker:</a:t>
            </a:r>
          </a:p>
          <a:p>
            <a:r>
              <a:rPr lang="en-US" dirty="0"/>
              <a:t>How easy is this to understand?</a:t>
            </a:r>
          </a:p>
          <a:p>
            <a:r>
              <a:rPr lang="en-US" dirty="0"/>
              <a:t>How easily could you learn it? </a:t>
            </a:r>
          </a:p>
        </p:txBody>
      </p:sp>
      <p:sp>
        <p:nvSpPr>
          <p:cNvPr id="4" name="Slide Number Placeholder 3"/>
          <p:cNvSpPr>
            <a:spLocks noGrp="1"/>
          </p:cNvSpPr>
          <p:nvPr>
            <p:ph type="sldNum" sz="quarter" idx="5"/>
          </p:nvPr>
        </p:nvSpPr>
        <p:spPr/>
        <p:txBody>
          <a:bodyPr/>
          <a:lstStyle/>
          <a:p>
            <a:fld id="{370AF1A6-75AF-40AF-808A-B95037224F02}" type="slidenum">
              <a:rPr lang="en-US" smtClean="0"/>
              <a:pPr/>
              <a:t>24</a:t>
            </a:fld>
            <a:endParaRPr lang="en-US" dirty="0"/>
          </a:p>
        </p:txBody>
      </p:sp>
    </p:spTree>
    <p:extLst>
      <p:ext uri="{BB962C8B-B14F-4D97-AF65-F5344CB8AC3E}">
        <p14:creationId xmlns:p14="http://schemas.microsoft.com/office/powerpoint/2010/main" val="2547420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https://www.fizzicseducation.com.au/articles/kids-perceptions-on-how-the-world-works-youd-be-amazed-how-they-think/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12529"/>
                </a:solidFill>
                <a:effectLst/>
              </a:rPr>
              <a:t>Color is a property of an object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12529"/>
                </a:solidFill>
                <a:effectLst/>
              </a:rPr>
              <a:t>Batteries have electricity inside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12529"/>
                </a:solidFill>
                <a:effectLst/>
              </a:rPr>
              <a:t>Clouds are made of cotton, wool, or smoke.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529"/>
                </a:solidFill>
              </a:rPr>
              <a:t>Atoms are like cells with a membrane and nucleus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529"/>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529"/>
              </a:solidFill>
              <a:effectLst/>
            </a:endParaRPr>
          </a:p>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25</a:t>
            </a:fld>
            <a:endParaRPr lang="en-US" dirty="0"/>
          </a:p>
        </p:txBody>
      </p:sp>
    </p:spTree>
    <p:extLst>
      <p:ext uri="{BB962C8B-B14F-4D97-AF65-F5344CB8AC3E}">
        <p14:creationId xmlns:p14="http://schemas.microsoft.com/office/powerpoint/2010/main" val="201280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27</a:t>
            </a:fld>
            <a:endParaRPr lang="en-US" dirty="0"/>
          </a:p>
        </p:txBody>
      </p:sp>
    </p:spTree>
    <p:extLst>
      <p:ext uri="{BB962C8B-B14F-4D97-AF65-F5344CB8AC3E}">
        <p14:creationId xmlns:p14="http://schemas.microsoft.com/office/powerpoint/2010/main" val="266742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860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https://www.justpo.st/post/11407</a:t>
            </a:r>
          </a:p>
        </p:txBody>
      </p:sp>
      <p:sp>
        <p:nvSpPr>
          <p:cNvPr id="4" name="Slide Number Placeholder 3"/>
          <p:cNvSpPr>
            <a:spLocks noGrp="1"/>
          </p:cNvSpPr>
          <p:nvPr>
            <p:ph type="sldNum" sz="quarter" idx="5"/>
          </p:nvPr>
        </p:nvSpPr>
        <p:spPr/>
        <p:txBody>
          <a:bodyPr/>
          <a:lstStyle/>
          <a:p>
            <a:fld id="{370AF1A6-75AF-40AF-808A-B95037224F02}" type="slidenum">
              <a:rPr lang="en-US" smtClean="0"/>
              <a:pPr/>
              <a:t>35</a:t>
            </a:fld>
            <a:endParaRPr lang="en-US"/>
          </a:p>
        </p:txBody>
      </p:sp>
    </p:spTree>
    <p:extLst>
      <p:ext uri="{BB962C8B-B14F-4D97-AF65-F5344CB8AC3E}">
        <p14:creationId xmlns:p14="http://schemas.microsoft.com/office/powerpoint/2010/main" val="372076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a:t>
            </a:r>
            <a:r>
              <a:rPr lang="en-US" baseline="0" dirty="0"/>
              <a:t> people didn’t even try because it was too hard and you didn’t think it was worth the effort? What do you do when students tell you that? </a:t>
            </a:r>
          </a:p>
          <a:p>
            <a:endParaRPr lang="en-US" baseline="0" dirty="0"/>
          </a:p>
          <a:p>
            <a:r>
              <a:rPr lang="en-US" baseline="0" dirty="0"/>
              <a:t>Piece of advice: Study Harder! How useful is that? Not useful, but we tell students that all the time. </a:t>
            </a:r>
            <a:endParaRPr lang="en-US" dirty="0"/>
          </a:p>
        </p:txBody>
      </p:sp>
      <p:sp>
        <p:nvSpPr>
          <p:cNvPr id="4" name="Slide Number Placeholder 3"/>
          <p:cNvSpPr>
            <a:spLocks noGrp="1"/>
          </p:cNvSpPr>
          <p:nvPr>
            <p:ph type="sldNum" sz="quarter" idx="10"/>
          </p:nvPr>
        </p:nvSpPr>
        <p:spPr/>
        <p:txBody>
          <a:bodyPr/>
          <a:lstStyle/>
          <a:p>
            <a:fld id="{3D41E104-0894-4C6C-B238-1CCE9C85F279}" type="slidenum">
              <a:rPr lang="en-US" smtClean="0"/>
              <a:pPr/>
              <a:t>39</a:t>
            </a:fld>
            <a:endParaRPr lang="en-US" dirty="0"/>
          </a:p>
        </p:txBody>
      </p:sp>
    </p:spTree>
    <p:extLst>
      <p:ext uri="{BB962C8B-B14F-4D97-AF65-F5344CB8AC3E}">
        <p14:creationId xmlns:p14="http://schemas.microsoft.com/office/powerpoint/2010/main" val="317591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a:t>
            </a:r>
            <a:r>
              <a:rPr lang="en-US" baseline="0" dirty="0"/>
              <a:t> complete a task successfully but learn nothing from it if it took all of cognitive load. Schema formation is effortful.</a:t>
            </a:r>
            <a:endParaRPr lang="en-US" dirty="0"/>
          </a:p>
        </p:txBody>
      </p:sp>
      <p:sp>
        <p:nvSpPr>
          <p:cNvPr id="4" name="Slide Number Placeholder 3"/>
          <p:cNvSpPr>
            <a:spLocks noGrp="1"/>
          </p:cNvSpPr>
          <p:nvPr>
            <p:ph type="sldNum" sz="quarter" idx="10"/>
          </p:nvPr>
        </p:nvSpPr>
        <p:spPr/>
        <p:txBody>
          <a:bodyPr/>
          <a:lstStyle/>
          <a:p>
            <a:fld id="{3D41E104-0894-4C6C-B238-1CCE9C85F279}" type="slidenum">
              <a:rPr lang="en-US" smtClean="0"/>
              <a:pPr/>
              <a:t>40</a:t>
            </a:fld>
            <a:endParaRPr lang="en-US" dirty="0"/>
          </a:p>
        </p:txBody>
      </p:sp>
    </p:spTree>
    <p:extLst>
      <p:ext uri="{BB962C8B-B14F-4D97-AF65-F5344CB8AC3E}">
        <p14:creationId xmlns:p14="http://schemas.microsoft.com/office/powerpoint/2010/main" val="387948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705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48</a:t>
            </a:fld>
            <a:endParaRPr lang="en-US" dirty="0"/>
          </a:p>
        </p:txBody>
      </p:sp>
    </p:spTree>
    <p:extLst>
      <p:ext uri="{BB962C8B-B14F-4D97-AF65-F5344CB8AC3E}">
        <p14:creationId xmlns:p14="http://schemas.microsoft.com/office/powerpoint/2010/main" val="122138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teachers do. </a:t>
            </a:r>
          </a:p>
        </p:txBody>
      </p:sp>
      <p:sp>
        <p:nvSpPr>
          <p:cNvPr id="4" name="Slide Number Placeholder 3"/>
          <p:cNvSpPr>
            <a:spLocks noGrp="1"/>
          </p:cNvSpPr>
          <p:nvPr>
            <p:ph type="sldNum" sz="quarter" idx="10"/>
          </p:nvPr>
        </p:nvSpPr>
        <p:spPr/>
        <p:txBody>
          <a:bodyPr/>
          <a:lstStyle/>
          <a:p>
            <a:fld id="{F1EA4E55-178B-554B-85F5-27C44024EA30}" type="slidenum">
              <a:rPr lang="en-US" smtClean="0"/>
              <a:t>4</a:t>
            </a:fld>
            <a:endParaRPr lang="en-US" dirty="0"/>
          </a:p>
        </p:txBody>
      </p:sp>
    </p:spTree>
    <p:extLst>
      <p:ext uri="{BB962C8B-B14F-4D97-AF65-F5344CB8AC3E}">
        <p14:creationId xmlns:p14="http://schemas.microsoft.com/office/powerpoint/2010/main" val="3555601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50</a:t>
            </a:fld>
            <a:endParaRPr lang="en-US" dirty="0"/>
          </a:p>
        </p:txBody>
      </p:sp>
    </p:spTree>
    <p:extLst>
      <p:ext uri="{BB962C8B-B14F-4D97-AF65-F5344CB8AC3E}">
        <p14:creationId xmlns:p14="http://schemas.microsoft.com/office/powerpoint/2010/main" val="29875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drawing the IP model, have multiple arrows going from senses to SM and from SM to attention, showing attention is the first choke point </a:t>
            </a:r>
          </a:p>
          <a:p>
            <a:r>
              <a:rPr lang="en-US" b="0" i="0" u="sng" dirty="0">
                <a:solidFill>
                  <a:srgbClr val="23527C"/>
                </a:solidFill>
                <a:effectLst/>
                <a:latin typeface="Arial" panose="020B0604020202020204" pitchFamily="34" charset="0"/>
                <a:hlinkClick r:id="rId3"/>
              </a:rPr>
              <a:t>https://doi.org/10.1037/cap0000290</a:t>
            </a:r>
            <a:endParaRPr lang="en-US" dirty="0"/>
          </a:p>
        </p:txBody>
      </p:sp>
      <p:sp>
        <p:nvSpPr>
          <p:cNvPr id="4" name="Slide Number Placeholder 3"/>
          <p:cNvSpPr>
            <a:spLocks noGrp="1"/>
          </p:cNvSpPr>
          <p:nvPr>
            <p:ph type="sldNum" sz="quarter" idx="10"/>
          </p:nvPr>
        </p:nvSpPr>
        <p:spPr/>
        <p:txBody>
          <a:bodyPr/>
          <a:lstStyle/>
          <a:p>
            <a:fld id="{370AF1A6-75AF-40AF-808A-B95037224F02}" type="slidenum">
              <a:rPr lang="en-US" smtClean="0"/>
              <a:pPr/>
              <a:t>51</a:t>
            </a:fld>
            <a:endParaRPr lang="en-US"/>
          </a:p>
        </p:txBody>
      </p:sp>
    </p:spTree>
    <p:extLst>
      <p:ext uri="{BB962C8B-B14F-4D97-AF65-F5344CB8AC3E}">
        <p14:creationId xmlns:p14="http://schemas.microsoft.com/office/powerpoint/2010/main" val="1270215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a:p>
            <a:pPr marL="457200" indent="-457200">
              <a:buFont typeface="Arial" pitchFamily="34" charset="0"/>
              <a:buChar char="•"/>
            </a:pPr>
            <a:r>
              <a:rPr lang="en-US" sz="1200" dirty="0"/>
              <a:t>Student preconceptions about college advice</a:t>
            </a:r>
          </a:p>
          <a:p>
            <a:pPr marL="457200" indent="-457200">
              <a:buFont typeface="Arial" pitchFamily="34" charset="0"/>
              <a:buChar char="•"/>
            </a:pPr>
            <a:r>
              <a:rPr lang="en-US" sz="1200" dirty="0"/>
              <a:t>Students expect to be lectured to about how hard college is going to be and how hard they will have to work.</a:t>
            </a:r>
          </a:p>
          <a:p>
            <a:r>
              <a:rPr lang="en-US" dirty="0"/>
              <a:t>“I’m a college professor and you better study hard because college is tough!”</a:t>
            </a:r>
          </a:p>
          <a:p>
            <a:pPr lvl="1"/>
            <a:r>
              <a:rPr lang="en-US" dirty="0"/>
              <a:t>“Look to your left…”</a:t>
            </a:r>
          </a:p>
          <a:p>
            <a:pPr lvl="1"/>
            <a:r>
              <a:rPr lang="en-US" dirty="0"/>
              <a:t>e.g. space out learning; serial position; study in same place you will be tested</a:t>
            </a:r>
          </a:p>
          <a:p>
            <a:pPr lvl="1"/>
            <a:r>
              <a:rPr lang="en-US" dirty="0"/>
              <a:t>Not a recipe for best way to study</a:t>
            </a:r>
          </a:p>
          <a:p>
            <a:pPr lvl="1"/>
            <a:endParaRPr lang="en-US" dirty="0"/>
          </a:p>
          <a:p>
            <a:endParaRPr lang="en-US" dirty="0"/>
          </a:p>
          <a:p>
            <a:endParaRPr lang="en-US" dirty="0"/>
          </a:p>
          <a:p>
            <a:endParaRPr lang="en-US" dirty="0"/>
          </a:p>
          <a:p>
            <a:r>
              <a:rPr lang="en-US" dirty="0"/>
              <a:t>Overcome student misconceptions about learning</a:t>
            </a:r>
          </a:p>
          <a:p>
            <a:r>
              <a:rPr lang="en-US" dirty="0"/>
              <a:t>Give students a coherent, research-based framework for effective learning strategies</a:t>
            </a:r>
          </a:p>
          <a:p>
            <a:pPr lvl="1"/>
            <a:r>
              <a:rPr lang="en-US" dirty="0"/>
              <a:t>More than disconnected study tips</a:t>
            </a:r>
          </a:p>
          <a:p>
            <a:r>
              <a:rPr lang="en-US" dirty="0"/>
              <a:t>Show them how to apply the framework to their study</a:t>
            </a:r>
          </a:p>
          <a:p>
            <a:r>
              <a:rPr lang="en-US" dirty="0"/>
              <a:t>Make the videos engaging, accessible, and memorable</a:t>
            </a:r>
          </a:p>
          <a:p>
            <a:r>
              <a:rPr lang="en-US" dirty="0"/>
              <a:t>Do it in six brief (7-8 minute) videos</a:t>
            </a:r>
          </a:p>
          <a:p>
            <a:endParaRPr lang="en-US" dirty="0"/>
          </a:p>
        </p:txBody>
      </p:sp>
      <p:sp>
        <p:nvSpPr>
          <p:cNvPr id="4" name="Slide Number Placeholder 3"/>
          <p:cNvSpPr>
            <a:spLocks noGrp="1"/>
          </p:cNvSpPr>
          <p:nvPr>
            <p:ph type="sldNum" sz="quarter" idx="10"/>
          </p:nvPr>
        </p:nvSpPr>
        <p:spPr/>
        <p:txBody>
          <a:bodyPr/>
          <a:lstStyle/>
          <a:p>
            <a:fld id="{3D41E104-0894-4C6C-B238-1CCE9C85F279}" type="slidenum">
              <a:rPr lang="en-US" smtClean="0"/>
              <a:pPr/>
              <a:t>53</a:t>
            </a:fld>
            <a:endParaRPr lang="en-US" dirty="0"/>
          </a:p>
        </p:txBody>
      </p:sp>
    </p:spTree>
    <p:extLst>
      <p:ext uri="{BB962C8B-B14F-4D97-AF65-F5344CB8AC3E}">
        <p14:creationId xmlns:p14="http://schemas.microsoft.com/office/powerpoint/2010/main" val="380955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Challenges?</a:t>
            </a:r>
          </a:p>
          <a:p>
            <a:endParaRPr lang="en-US" dirty="0"/>
          </a:p>
          <a:p>
            <a:r>
              <a:rPr lang="en-US" dirty="0"/>
              <a:t>Adobe Stock file #: 116667863 </a:t>
            </a:r>
          </a:p>
        </p:txBody>
      </p:sp>
      <p:sp>
        <p:nvSpPr>
          <p:cNvPr id="4" name="Slide Number Placeholder 3"/>
          <p:cNvSpPr>
            <a:spLocks noGrp="1"/>
          </p:cNvSpPr>
          <p:nvPr>
            <p:ph type="sldNum" sz="quarter" idx="5"/>
          </p:nvPr>
        </p:nvSpPr>
        <p:spPr/>
        <p:txBody>
          <a:bodyPr/>
          <a:lstStyle/>
          <a:p>
            <a:fld id="{370AF1A6-75AF-40AF-808A-B95037224F02}" type="slidenum">
              <a:rPr lang="en-US" smtClean="0"/>
              <a:pPr/>
              <a:t>5</a:t>
            </a:fld>
            <a:endParaRPr lang="en-US" dirty="0"/>
          </a:p>
        </p:txBody>
      </p:sp>
    </p:spTree>
    <p:extLst>
      <p:ext uri="{BB962C8B-B14F-4D97-AF65-F5344CB8AC3E}">
        <p14:creationId xmlns:p14="http://schemas.microsoft.com/office/powerpoint/2010/main" val="253832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https://pxhere.com/en/photo/143255?utm_content=shareClip&amp;utm_medium=referral&amp;utm_source=pxhere</a:t>
            </a:r>
          </a:p>
        </p:txBody>
      </p:sp>
      <p:sp>
        <p:nvSpPr>
          <p:cNvPr id="4" name="Slide Number Placeholder 3"/>
          <p:cNvSpPr>
            <a:spLocks noGrp="1"/>
          </p:cNvSpPr>
          <p:nvPr>
            <p:ph type="sldNum" sz="quarter" idx="5"/>
          </p:nvPr>
        </p:nvSpPr>
        <p:spPr/>
        <p:txBody>
          <a:bodyPr/>
          <a:lstStyle/>
          <a:p>
            <a:fld id="{370AF1A6-75AF-40AF-808A-B95037224F02}" type="slidenum">
              <a:rPr lang="en-US" smtClean="0"/>
              <a:pPr/>
              <a:t>6</a:t>
            </a:fld>
            <a:endParaRPr lang="en-US" dirty="0"/>
          </a:p>
        </p:txBody>
      </p:sp>
    </p:spTree>
    <p:extLst>
      <p:ext uri="{BB962C8B-B14F-4D97-AF65-F5344CB8AC3E}">
        <p14:creationId xmlns:p14="http://schemas.microsoft.com/office/powerpoint/2010/main" val="32817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Students base their study strategies on how they think they learn best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Part of teacher development is developing an accurate model of learning and part of teaching is teaching students how to learn your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https://upload.wikimedia.org/wikipedia/commons/b/ba/Student_in_Class%2C_Tulane_University%2C_September_2002.jpg</a:t>
            </a:r>
          </a:p>
          <a:p>
            <a:r>
              <a:rPr lang="en-US" dirty="0"/>
              <a:t>https://www.pexels.com/photo/black-teacher-thinking-while-working-5905840/</a:t>
            </a:r>
          </a:p>
          <a:p>
            <a:r>
              <a:rPr lang="en-US" dirty="0"/>
              <a:t>https://www.pexels.com/photo/focused-black-female-teacher-explaining-class-plan-to-pupils-5905444/</a:t>
            </a:r>
          </a:p>
          <a:p>
            <a:r>
              <a:rPr lang="en-US" dirty="0"/>
              <a:t>https://www.pexels.com/photo/black-woman-with-marker-near-whiteboard-5905625/</a:t>
            </a:r>
          </a:p>
          <a:p>
            <a:endParaRPr lang="en-US" dirty="0"/>
          </a:p>
          <a:p>
            <a:r>
              <a:rPr lang="en-US" dirty="0"/>
              <a:t>Instead of focusing on what teachers do, we need to focus on what teachers know. </a:t>
            </a:r>
          </a:p>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7</a:t>
            </a:fld>
            <a:endParaRPr lang="en-US" dirty="0"/>
          </a:p>
        </p:txBody>
      </p:sp>
    </p:spTree>
    <p:extLst>
      <p:ext uri="{BB962C8B-B14F-4D97-AF65-F5344CB8AC3E}">
        <p14:creationId xmlns:p14="http://schemas.microsoft.com/office/powerpoint/2010/main" val="426959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teacher </a:t>
            </a:r>
            <a:r>
              <a:rPr lang="en-US" b="1" i="1" dirty="0"/>
              <a:t>knows</a:t>
            </a:r>
            <a:r>
              <a:rPr lang="en-US" dirty="0"/>
              <a:t> multiple strategies for solving a particular challenge and adapts to their situation</a:t>
            </a:r>
          </a:p>
          <a:p>
            <a:r>
              <a:rPr lang="en-US" dirty="0"/>
              <a:t>A good teacher </a:t>
            </a:r>
            <a:r>
              <a:rPr lang="en-US" b="1" i="1" dirty="0"/>
              <a:t>knows</a:t>
            </a:r>
            <a:r>
              <a:rPr lang="en-US" dirty="0"/>
              <a:t> the optimal way to implement a pedagogy to address specific challenges </a:t>
            </a:r>
          </a:p>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10</a:t>
            </a:fld>
            <a:endParaRPr lang="en-US" dirty="0"/>
          </a:p>
        </p:txBody>
      </p:sp>
    </p:spTree>
    <p:extLst>
      <p:ext uri="{BB962C8B-B14F-4D97-AF65-F5344CB8AC3E}">
        <p14:creationId xmlns:p14="http://schemas.microsoft.com/office/powerpoint/2010/main" val="325974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teaching and learning is contextual Increasing</a:t>
            </a:r>
            <a:r>
              <a:rPr lang="en-US" baseline="0" dirty="0"/>
              <a:t> a factor that helps learning may also cause another factor to hurt learning. </a:t>
            </a:r>
          </a:p>
          <a:p>
            <a:r>
              <a:rPr lang="en-US" baseline="0" dirty="0"/>
              <a:t>Deep processing and cognitive load. Prior knowledge and cognitive load. </a:t>
            </a:r>
            <a:endParaRPr lang="en-US" dirty="0"/>
          </a:p>
        </p:txBody>
      </p:sp>
      <p:sp>
        <p:nvSpPr>
          <p:cNvPr id="4" name="Slide Number Placeholder 3"/>
          <p:cNvSpPr>
            <a:spLocks noGrp="1"/>
          </p:cNvSpPr>
          <p:nvPr>
            <p:ph type="sldNum" sz="quarter" idx="10"/>
          </p:nvPr>
        </p:nvSpPr>
        <p:spPr/>
        <p:txBody>
          <a:bodyPr/>
          <a:lstStyle/>
          <a:p>
            <a:pPr>
              <a:defRPr/>
            </a:pPr>
            <a:fld id="{D6F7D450-E04E-42CF-B99A-2A208F1209B0}" type="slidenum">
              <a:rPr lang="en-US" smtClean="0"/>
              <a:pPr>
                <a:defRPr/>
              </a:pPr>
              <a:t>11</a:t>
            </a:fld>
            <a:endParaRPr lang="en-US" dirty="0"/>
          </a:p>
        </p:txBody>
      </p:sp>
    </p:spTree>
    <p:extLst>
      <p:ext uri="{BB962C8B-B14F-4D97-AF65-F5344CB8AC3E}">
        <p14:creationId xmlns:p14="http://schemas.microsoft.com/office/powerpoint/2010/main" val="26036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12</a:t>
            </a:fld>
            <a:endParaRPr lang="en-US" dirty="0"/>
          </a:p>
        </p:txBody>
      </p:sp>
    </p:spTree>
    <p:extLst>
      <p:ext uri="{BB962C8B-B14F-4D97-AF65-F5344CB8AC3E}">
        <p14:creationId xmlns:p14="http://schemas.microsoft.com/office/powerpoint/2010/main" val="3914130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AF1A6-75AF-40AF-808A-B95037224F02}" type="slidenum">
              <a:rPr lang="en-US" smtClean="0"/>
              <a:pPr/>
              <a:t>22</a:t>
            </a:fld>
            <a:endParaRPr lang="en-US" dirty="0"/>
          </a:p>
        </p:txBody>
      </p:sp>
    </p:spTree>
    <p:extLst>
      <p:ext uri="{BB962C8B-B14F-4D97-AF65-F5344CB8AC3E}">
        <p14:creationId xmlns:p14="http://schemas.microsoft.com/office/powerpoint/2010/main" val="17812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76401"/>
            <a:ext cx="10363200" cy="1470025"/>
          </a:xfrm>
        </p:spPr>
        <p:txBody>
          <a:bodyPr>
            <a:normAutofit/>
          </a:bodyPr>
          <a:lstStyle>
            <a:lvl1pPr>
              <a:defRPr sz="48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31F33526-C379-4F00-BD8D-647A0D6D7898}" type="slidenum">
              <a:rPr lang="en-US" altLang="en-US"/>
              <a:pPr/>
              <a:t>‹#›</a:t>
            </a:fld>
            <a:endParaRPr lang="en-US" altLang="en-US" dirty="0"/>
          </a:p>
        </p:txBody>
      </p:sp>
    </p:spTree>
    <p:extLst>
      <p:ext uri="{BB962C8B-B14F-4D97-AF65-F5344CB8AC3E}">
        <p14:creationId xmlns:p14="http://schemas.microsoft.com/office/powerpoint/2010/main" val="16569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F664D0-87BD-44D0-8732-F21B26ABEC49}" type="datetimeFigureOut">
              <a:rPr lang="en-US" smtClean="0"/>
              <a:pPr/>
              <a:t>3/14/2025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C52ED5-4CA9-45D0-B35C-228126CA70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664D0-87BD-44D0-8732-F21B26ABEC49}" type="datetimeFigureOut">
              <a:rPr lang="en-US" smtClean="0"/>
              <a:pPr/>
              <a:t>3/14/2025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52ED5-4CA9-45D0-B35C-228126CA701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lchew@samfor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G9itw9IVm_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slchew@samford.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co/RZ4N1b3jhi" TargetMode="External"/><Relationship Id="rId2" Type="http://schemas.openxmlformats.org/officeDocument/2006/relationships/hyperlink" Target="https://tinyurl.com/yk9czv7x" TargetMode="External"/><Relationship Id="rId1" Type="http://schemas.openxmlformats.org/officeDocument/2006/relationships/slideLayout" Target="../slideLayouts/slideLayout4.xml"/><Relationship Id="rId6" Type="http://schemas.openxmlformats.org/officeDocument/2006/relationships/hyperlink" Target="mailto:slchew@samford.edu"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hyperlink" Target="http://www.samford.edu/how-to-stud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XOKG2LrnwYo" TargetMode="Externa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bit.ly/3epVPHO" TargetMode="Externa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8" Type="http://schemas.openxmlformats.org/officeDocument/2006/relationships/hyperlink" Target="https://youtu.be/UiPPxDFQM2E" TargetMode="External"/><Relationship Id="rId3" Type="http://schemas.openxmlformats.org/officeDocument/2006/relationships/hyperlink" Target="https://youtu.be/tUdSxYlVAPM" TargetMode="External"/><Relationship Id="rId7" Type="http://schemas.openxmlformats.org/officeDocument/2006/relationships/hyperlink" Target="https://youtu.be/lbXvQG5cNxQ" TargetMode="External"/><Relationship Id="rId12" Type="http://schemas.openxmlformats.org/officeDocument/2006/relationships/image" Target="../media/image35.png"/><Relationship Id="rId2" Type="http://schemas.openxmlformats.org/officeDocument/2006/relationships/hyperlink" Target="https://tinyurl.com/yfgg8au3" TargetMode="External"/><Relationship Id="rId1" Type="http://schemas.openxmlformats.org/officeDocument/2006/relationships/slideLayout" Target="../slideLayouts/slideLayout2.xml"/><Relationship Id="rId6" Type="http://schemas.openxmlformats.org/officeDocument/2006/relationships/hyperlink" Target="https://youtu.be/4brOiCjMxp0" TargetMode="External"/><Relationship Id="rId11" Type="http://schemas.openxmlformats.org/officeDocument/2006/relationships/hyperlink" Target="https://youtu.be/QXgqJxKGsr4" TargetMode="External"/><Relationship Id="rId5" Type="http://schemas.openxmlformats.org/officeDocument/2006/relationships/hyperlink" Target="https://youtu.be/KfkX-IpG3sQ" TargetMode="External"/><Relationship Id="rId10" Type="http://schemas.openxmlformats.org/officeDocument/2006/relationships/hyperlink" Target="https://youtu.be/BeLuGzbyqus" TargetMode="External"/><Relationship Id="rId4" Type="http://schemas.openxmlformats.org/officeDocument/2006/relationships/hyperlink" Target="https://youtu.be/BUhZZCg3KzA" TargetMode="External"/><Relationship Id="rId9" Type="http://schemas.openxmlformats.org/officeDocument/2006/relationships/hyperlink" Target="https://youtu.be/ZKL8bNeLFL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67086"/>
            <a:ext cx="10972800" cy="2533314"/>
          </a:xfrm>
          <a:noFill/>
        </p:spPr>
        <p:txBody>
          <a:bodyPr>
            <a:noAutofit/>
          </a:bodyPr>
          <a:lstStyle/>
          <a:p>
            <a:pPr>
              <a:spcBef>
                <a:spcPts val="0"/>
              </a:spcBef>
            </a:pPr>
            <a:r>
              <a:rPr lang="en-US" sz="3200" dirty="0">
                <a:effectLst/>
                <a:latin typeface="+mn-lt"/>
                <a:ea typeface="Aptos" panose="020B0004020202020204" pitchFamily="34" charset="0"/>
                <a:cs typeface="Times New Roman" panose="02020603050405020304" pitchFamily="18" charset="0"/>
              </a:rPr>
              <a:t>Integrating Learning Science Principles to </a:t>
            </a:r>
            <a:br>
              <a:rPr lang="en-US" sz="3200" dirty="0">
                <a:effectLst/>
                <a:latin typeface="+mn-lt"/>
                <a:ea typeface="Aptos" panose="020B0004020202020204" pitchFamily="34" charset="0"/>
                <a:cs typeface="Times New Roman" panose="02020603050405020304" pitchFamily="18" charset="0"/>
              </a:rPr>
            </a:br>
            <a:r>
              <a:rPr lang="en-US" sz="3200" dirty="0">
                <a:effectLst/>
                <a:latin typeface="+mn-lt"/>
                <a:ea typeface="Aptos" panose="020B0004020202020204" pitchFamily="34" charset="0"/>
                <a:cs typeface="Times New Roman" panose="02020603050405020304" pitchFamily="18" charset="0"/>
              </a:rPr>
              <a:t>Deepen Classroom Learning </a:t>
            </a:r>
            <a:br>
              <a:rPr lang="en-US" sz="3200" dirty="0">
                <a:effectLst/>
                <a:latin typeface="+mn-lt"/>
                <a:ea typeface="Aptos" panose="020B0004020202020204" pitchFamily="34" charset="0"/>
                <a:cs typeface="Times New Roman" panose="02020603050405020304" pitchFamily="18" charset="0"/>
              </a:rPr>
            </a:br>
            <a:br>
              <a:rPr lang="en-US" sz="1000" kern="100" dirty="0">
                <a:effectLst/>
                <a:latin typeface="Calibri" panose="020F0502020204030204" pitchFamily="34" charset="0"/>
                <a:ea typeface="Calibri" panose="020F0502020204030204" pitchFamily="34" charset="0"/>
                <a:cs typeface="Times New Roman" panose="02020603050405020304" pitchFamily="18" charset="0"/>
              </a:rPr>
            </a:br>
            <a:r>
              <a:rPr lang="en-US" sz="6000" kern="100" dirty="0">
                <a:effectLst/>
                <a:latin typeface="Calibri" panose="020F0502020204030204" pitchFamily="34" charset="0"/>
                <a:ea typeface="Calibri" panose="020F0502020204030204" pitchFamily="34" charset="0"/>
                <a:cs typeface="Times New Roman" panose="02020603050405020304" pitchFamily="18" charset="0"/>
              </a:rPr>
              <a:t>The Cognitive Challenges of Effective Teaching</a:t>
            </a:r>
          </a:p>
        </p:txBody>
      </p:sp>
      <p:sp>
        <p:nvSpPr>
          <p:cNvPr id="3" name="Subtitle 2"/>
          <p:cNvSpPr>
            <a:spLocks noGrp="1"/>
          </p:cNvSpPr>
          <p:nvPr>
            <p:ph type="subTitle" idx="1"/>
          </p:nvPr>
        </p:nvSpPr>
        <p:spPr>
          <a:xfrm>
            <a:off x="1104901" y="5273696"/>
            <a:ext cx="9982199" cy="1127104"/>
          </a:xfrm>
          <a:noFill/>
        </p:spPr>
        <p:txBody>
          <a:bodyPr>
            <a:noAutofit/>
          </a:bodyPr>
          <a:lstStyle/>
          <a:p>
            <a:pPr marL="0" marR="0" algn="ctr">
              <a:spcBef>
                <a:spcPts val="0"/>
              </a:spcBef>
              <a:spcAft>
                <a:spcPts val="0"/>
              </a:spcAft>
            </a:pPr>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Meauxmentum</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Summit</a:t>
            </a:r>
          </a:p>
          <a:p>
            <a:pPr>
              <a:lnSpc>
                <a:spcPct val="90000"/>
              </a:lnSpc>
            </a:pPr>
            <a:r>
              <a:rPr lang="en-US" sz="2800" dirty="0">
                <a:latin typeface="+mj-lt"/>
              </a:rPr>
              <a:t>April 1-3, 2025</a:t>
            </a:r>
          </a:p>
        </p:txBody>
      </p:sp>
      <p:sp>
        <p:nvSpPr>
          <p:cNvPr id="6" name="TextBox 5">
            <a:extLst>
              <a:ext uri="{FF2B5EF4-FFF2-40B4-BE49-F238E27FC236}">
                <a16:creationId xmlns:a16="http://schemas.microsoft.com/office/drawing/2014/main" id="{CBBC5549-08B4-04FE-D97F-9E1F39ACA00F}"/>
              </a:ext>
            </a:extLst>
          </p:cNvPr>
          <p:cNvSpPr txBox="1"/>
          <p:nvPr/>
        </p:nvSpPr>
        <p:spPr>
          <a:xfrm>
            <a:off x="3833765" y="3597295"/>
            <a:ext cx="4448269" cy="1508105"/>
          </a:xfrm>
          <a:prstGeom prst="rect">
            <a:avLst/>
          </a:prstGeom>
          <a:noFill/>
        </p:spPr>
        <p:txBody>
          <a:bodyPr wrap="none" rtlCol="0">
            <a:spAutoFit/>
          </a:bodyPr>
          <a:lstStyle/>
          <a:p>
            <a:pPr algn="ctr"/>
            <a:r>
              <a:rPr lang="en-US" sz="3600" dirty="0"/>
              <a:t>Stephen L. Chew, PhD  </a:t>
            </a:r>
          </a:p>
          <a:p>
            <a:pPr algn="ctr"/>
            <a:r>
              <a:rPr lang="en-US" sz="2800" dirty="0"/>
              <a:t>Samford University</a:t>
            </a:r>
          </a:p>
          <a:p>
            <a:pPr algn="ctr"/>
            <a:r>
              <a:rPr lang="en-US" sz="2800" dirty="0">
                <a:hlinkClick r:id="rId3"/>
              </a:rPr>
              <a:t>slchew@samford.edu</a:t>
            </a:r>
            <a:endParaRPr lang="en-US" sz="2800" dirty="0"/>
          </a:p>
        </p:txBody>
      </p:sp>
    </p:spTree>
    <p:extLst>
      <p:ext uri="{BB962C8B-B14F-4D97-AF65-F5344CB8AC3E}">
        <p14:creationId xmlns:p14="http://schemas.microsoft.com/office/powerpoint/2010/main" val="266450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89AB-59DE-6688-D026-C7621849EC4D}"/>
              </a:ext>
            </a:extLst>
          </p:cNvPr>
          <p:cNvSpPr>
            <a:spLocks noGrp="1"/>
          </p:cNvSpPr>
          <p:nvPr>
            <p:ph type="title"/>
          </p:nvPr>
        </p:nvSpPr>
        <p:spPr/>
        <p:txBody>
          <a:bodyPr/>
          <a:lstStyle/>
          <a:p>
            <a:r>
              <a:rPr lang="en-US" dirty="0"/>
              <a:t>The Cognitive Challenges of Effective Teaching</a:t>
            </a:r>
          </a:p>
        </p:txBody>
      </p:sp>
      <p:sp>
        <p:nvSpPr>
          <p:cNvPr id="3" name="Content Placeholder 2">
            <a:extLst>
              <a:ext uri="{FF2B5EF4-FFF2-40B4-BE49-F238E27FC236}">
                <a16:creationId xmlns:a16="http://schemas.microsoft.com/office/drawing/2014/main" id="{0E1878BC-1AB2-EA48-6432-7B9B8C4C6673}"/>
              </a:ext>
            </a:extLst>
          </p:cNvPr>
          <p:cNvSpPr>
            <a:spLocks noGrp="1"/>
          </p:cNvSpPr>
          <p:nvPr>
            <p:ph idx="1"/>
          </p:nvPr>
        </p:nvSpPr>
        <p:spPr/>
        <p:txBody>
          <a:bodyPr>
            <a:normAutofit/>
          </a:bodyPr>
          <a:lstStyle/>
          <a:p>
            <a:r>
              <a:rPr lang="en-US" sz="3200" dirty="0"/>
              <a:t>What common challenges do all teachers have to solve? </a:t>
            </a:r>
          </a:p>
          <a:p>
            <a:r>
              <a:rPr lang="en-US" dirty="0"/>
              <a:t>How teachers solve a challenge depends on their teaching context</a:t>
            </a:r>
            <a:endParaRPr lang="en-US" sz="3200" dirty="0"/>
          </a:p>
          <a:p>
            <a:pPr lvl="1"/>
            <a:r>
              <a:rPr lang="en-US" dirty="0"/>
              <a:t>Teaching is constant </a:t>
            </a:r>
            <a:r>
              <a:rPr lang="en-US" b="1" dirty="0"/>
              <a:t>planning</a:t>
            </a:r>
            <a:r>
              <a:rPr lang="en-US" dirty="0"/>
              <a:t>, </a:t>
            </a:r>
            <a:r>
              <a:rPr lang="en-US" b="1" dirty="0"/>
              <a:t>assessment</a:t>
            </a:r>
            <a:r>
              <a:rPr lang="en-US" dirty="0"/>
              <a:t> and </a:t>
            </a:r>
            <a:r>
              <a:rPr lang="en-US" b="1" dirty="0"/>
              <a:t>adaptation</a:t>
            </a:r>
            <a:endParaRPr lang="en-US" dirty="0"/>
          </a:p>
          <a:p>
            <a:endParaRPr lang="en-US" dirty="0"/>
          </a:p>
        </p:txBody>
      </p:sp>
    </p:spTree>
    <p:extLst>
      <p:ext uri="{BB962C8B-B14F-4D97-AF65-F5344CB8AC3E}">
        <p14:creationId xmlns:p14="http://schemas.microsoft.com/office/powerpoint/2010/main" val="396960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251316" cy="1807305"/>
          </a:xfrm>
        </p:spPr>
        <p:txBody>
          <a:bodyPr>
            <a:normAutofit/>
          </a:bodyPr>
          <a:lstStyle/>
          <a:p>
            <a:pPr>
              <a:lnSpc>
                <a:spcPct val="90000"/>
              </a:lnSpc>
            </a:pPr>
            <a:r>
              <a:rPr lang="en-US" sz="3100" dirty="0"/>
              <a:t>The Cognitive Challenges to Teaching</a:t>
            </a:r>
            <a:br>
              <a:rPr lang="en-US" sz="3100" dirty="0"/>
            </a:br>
            <a:r>
              <a:rPr lang="en-US" sz="2800" dirty="0"/>
              <a:t>(that we know about thus far)</a:t>
            </a:r>
          </a:p>
        </p:txBody>
      </p:sp>
      <p:sp>
        <p:nvSpPr>
          <p:cNvPr id="3" name="Content Placeholder 2"/>
          <p:cNvSpPr>
            <a:spLocks noGrp="1"/>
          </p:cNvSpPr>
          <p:nvPr>
            <p:ph idx="1"/>
          </p:nvPr>
        </p:nvSpPr>
        <p:spPr>
          <a:xfrm>
            <a:off x="838200" y="2286000"/>
            <a:ext cx="5251316" cy="3843666"/>
          </a:xfrm>
        </p:spPr>
        <p:txBody>
          <a:bodyPr>
            <a:noAutofit/>
          </a:bodyPr>
          <a:lstStyle/>
          <a:p>
            <a:pPr marL="511175" indent="-511175">
              <a:spcBef>
                <a:spcPts val="600"/>
              </a:spcBef>
              <a:buFont typeface="+mj-lt"/>
              <a:buAutoNum type="arabicParenR"/>
            </a:pPr>
            <a:r>
              <a:rPr lang="en-US" sz="2400" dirty="0"/>
              <a:t>Student Mental Mindset</a:t>
            </a:r>
          </a:p>
          <a:p>
            <a:pPr marL="511175" indent="-511175">
              <a:spcBef>
                <a:spcPts val="600"/>
              </a:spcBef>
              <a:buFont typeface="+mj-lt"/>
              <a:buAutoNum type="arabicParenR"/>
            </a:pPr>
            <a:r>
              <a:rPr lang="en-US" sz="2400" dirty="0"/>
              <a:t>Metacognition and Self-regulation</a:t>
            </a:r>
          </a:p>
          <a:p>
            <a:pPr marL="511175" indent="-511175">
              <a:spcBef>
                <a:spcPts val="600"/>
              </a:spcBef>
              <a:buFont typeface="+mj-lt"/>
              <a:buAutoNum type="arabicParenR"/>
            </a:pPr>
            <a:r>
              <a:rPr lang="en-US" sz="2400" dirty="0"/>
              <a:t>Student Fear and Mistrust</a:t>
            </a:r>
          </a:p>
          <a:p>
            <a:pPr marL="511175" indent="-511175">
              <a:spcBef>
                <a:spcPts val="600"/>
              </a:spcBef>
              <a:buFont typeface="+mj-lt"/>
              <a:buAutoNum type="arabicParenR"/>
            </a:pPr>
            <a:r>
              <a:rPr lang="en-US" sz="2400" dirty="0"/>
              <a:t>Lack of Prior Knowledge</a:t>
            </a:r>
          </a:p>
          <a:p>
            <a:pPr marL="511175" indent="-511175">
              <a:spcBef>
                <a:spcPts val="600"/>
              </a:spcBef>
              <a:buFont typeface="+mj-lt"/>
              <a:buAutoNum type="arabicParenR"/>
            </a:pPr>
            <a:r>
              <a:rPr lang="en-US" sz="2400" dirty="0"/>
              <a:t>Misconceptions</a:t>
            </a:r>
          </a:p>
          <a:p>
            <a:pPr marL="511175" indent="-511175">
              <a:spcBef>
                <a:spcPts val="600"/>
              </a:spcBef>
              <a:buFont typeface="+mj-lt"/>
              <a:buAutoNum type="arabicParenR"/>
            </a:pPr>
            <a:r>
              <a:rPr lang="en-US" sz="2400" dirty="0"/>
              <a:t>Ineffective Learning Strategies </a:t>
            </a:r>
          </a:p>
          <a:p>
            <a:pPr marL="511175" indent="-511175">
              <a:spcBef>
                <a:spcPts val="600"/>
              </a:spcBef>
              <a:buFont typeface="+mj-lt"/>
              <a:buAutoNum type="arabicParenR"/>
            </a:pPr>
            <a:r>
              <a:rPr lang="en-US" sz="2400" dirty="0"/>
              <a:t>Transfer of Learning</a:t>
            </a:r>
          </a:p>
          <a:p>
            <a:pPr marL="511175" indent="-511175">
              <a:spcBef>
                <a:spcPts val="600"/>
              </a:spcBef>
              <a:buFont typeface="+mj-lt"/>
              <a:buAutoNum type="arabicParenR"/>
            </a:pPr>
            <a:r>
              <a:rPr lang="en-US" sz="2400" dirty="0"/>
              <a:t>Constraints of Selective Attention </a:t>
            </a:r>
          </a:p>
          <a:p>
            <a:pPr marL="511175" indent="-511175">
              <a:spcBef>
                <a:spcPts val="600"/>
              </a:spcBef>
              <a:buFont typeface="+mj-lt"/>
              <a:buAutoNum type="arabicParenR"/>
            </a:pPr>
            <a:r>
              <a:rPr lang="en-US" sz="2400" dirty="0"/>
              <a:t>Constraints of Mental Effort and Working Memory</a:t>
            </a:r>
          </a:p>
        </p:txBody>
      </p:sp>
      <p:pic>
        <p:nvPicPr>
          <p:cNvPr id="7" name="Picture 6" descr="A picture containing blur&#10;&#10;Description automatically generated">
            <a:extLst>
              <a:ext uri="{FF2B5EF4-FFF2-40B4-BE49-F238E27FC236}">
                <a16:creationId xmlns:a16="http://schemas.microsoft.com/office/drawing/2014/main" id="{2EDB6D54-F937-4C90-90DB-A985A41C9B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4E87BE18-C05F-19D9-3816-3596DE59B034}"/>
              </a:ext>
            </a:extLst>
          </p:cNvPr>
          <p:cNvSpPr txBox="1"/>
          <p:nvPr/>
        </p:nvSpPr>
        <p:spPr>
          <a:xfrm>
            <a:off x="5029200" y="3153103"/>
            <a:ext cx="3305179" cy="1754326"/>
          </a:xfrm>
          <a:prstGeom prst="rect">
            <a:avLst/>
          </a:prstGeom>
          <a:solidFill>
            <a:schemeClr val="bg1">
              <a:lumMod val="85000"/>
              <a:alpha val="24000"/>
            </a:schemeClr>
          </a:solidFill>
        </p:spPr>
        <p:txBody>
          <a:bodyPr wrap="square">
            <a:spAutoFit/>
          </a:bodyPr>
          <a:lstStyle/>
          <a:p>
            <a:pPr marL="0" indent="0" algn="ctr">
              <a:spcBef>
                <a:spcPts val="1200"/>
              </a:spcBef>
              <a:buNone/>
            </a:pPr>
            <a:r>
              <a:rPr lang="en-US" sz="3600" b="1" dirty="0"/>
              <a:t>And they all interact with each other!</a:t>
            </a:r>
          </a:p>
        </p:txBody>
      </p:sp>
    </p:spTree>
    <p:extLst>
      <p:ext uri="{BB962C8B-B14F-4D97-AF65-F5344CB8AC3E}">
        <p14:creationId xmlns:p14="http://schemas.microsoft.com/office/powerpoint/2010/main" val="3973295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458E64D-F605-1AC7-3EDA-51C8359FEA8E}"/>
              </a:ext>
            </a:extLst>
          </p:cNvPr>
          <p:cNvGraphicFramePr>
            <a:graphicFrameLocks noGrp="1"/>
          </p:cNvGraphicFramePr>
          <p:nvPr/>
        </p:nvGraphicFramePr>
        <p:xfrm>
          <a:off x="-1524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632523054"/>
                    </a:ext>
                  </a:extLst>
                </a:gridCol>
                <a:gridCol w="6096000">
                  <a:extLst>
                    <a:ext uri="{9D8B030D-6E8A-4147-A177-3AD203B41FA5}">
                      <a16:colId xmlns:a16="http://schemas.microsoft.com/office/drawing/2014/main" val="1769324960"/>
                    </a:ext>
                  </a:extLst>
                </a:gridCol>
              </a:tblGrid>
              <a:tr h="3429000">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alphaModFix amt="12000"/>
                      </a:blip>
                      <a:srcRect/>
                      <a:stretch>
                        <a:fillRect/>
                      </a:stretch>
                    </a:blipFill>
                  </a:tcPr>
                </a:tc>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alphaModFix amt="12000"/>
                      </a:blip>
                      <a:srcRect/>
                      <a:stretch>
                        <a:fillRect/>
                      </a:stretch>
                    </a:blipFill>
                  </a:tcPr>
                </a:tc>
                <a:extLst>
                  <a:ext uri="{0D108BD9-81ED-4DB2-BD59-A6C34878D82A}">
                    <a16:rowId xmlns:a16="http://schemas.microsoft.com/office/drawing/2014/main" val="3269342430"/>
                  </a:ext>
                </a:extLst>
              </a:tr>
              <a:tr h="3429000">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alphaModFix amt="12000"/>
                      </a:blip>
                      <a:srcRect/>
                      <a:stretch>
                        <a:fillRect/>
                      </a:stretch>
                    </a:blipFill>
                  </a:tcPr>
                </a:tc>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a:blip r:embed="rId6">
                        <a:alphaModFix amt="26000"/>
                      </a:blip>
                      <a:stretch>
                        <a:fillRect/>
                      </a:stretch>
                    </a:blipFill>
                  </a:tcPr>
                </a:tc>
                <a:extLst>
                  <a:ext uri="{0D108BD9-81ED-4DB2-BD59-A6C34878D82A}">
                    <a16:rowId xmlns:a16="http://schemas.microsoft.com/office/drawing/2014/main" val="1284909231"/>
                  </a:ext>
                </a:extLst>
              </a:tr>
            </a:tbl>
          </a:graphicData>
        </a:graphic>
      </p:graphicFrame>
      <p:sp>
        <p:nvSpPr>
          <p:cNvPr id="2" name="Title 1">
            <a:extLst>
              <a:ext uri="{FF2B5EF4-FFF2-40B4-BE49-F238E27FC236}">
                <a16:creationId xmlns:a16="http://schemas.microsoft.com/office/drawing/2014/main" id="{25F5A387-50F9-BF49-03E8-1536340EBFDF}"/>
              </a:ext>
            </a:extLst>
          </p:cNvPr>
          <p:cNvSpPr>
            <a:spLocks noGrp="1"/>
          </p:cNvSpPr>
          <p:nvPr>
            <p:ph type="title"/>
          </p:nvPr>
        </p:nvSpPr>
        <p:spPr>
          <a:xfrm>
            <a:off x="2736562" y="3024941"/>
            <a:ext cx="6705600" cy="863223"/>
          </a:xfrm>
          <a:solidFill>
            <a:schemeClr val="bg1">
              <a:alpha val="81000"/>
            </a:schemeClr>
          </a:solidFill>
        </p:spPr>
        <p:txBody>
          <a:bodyPr>
            <a:normAutofit fontScale="90000"/>
          </a:bodyPr>
          <a:lstStyle/>
          <a:p>
            <a:r>
              <a:rPr lang="en-US" sz="5400" b="1" dirty="0"/>
              <a:t>Four Types of Challenges</a:t>
            </a:r>
          </a:p>
        </p:txBody>
      </p:sp>
      <p:sp>
        <p:nvSpPr>
          <p:cNvPr id="5" name="TextBox 4">
            <a:extLst>
              <a:ext uri="{FF2B5EF4-FFF2-40B4-BE49-F238E27FC236}">
                <a16:creationId xmlns:a16="http://schemas.microsoft.com/office/drawing/2014/main" id="{485C6617-1699-E479-1343-812355985F69}"/>
              </a:ext>
            </a:extLst>
          </p:cNvPr>
          <p:cNvSpPr txBox="1"/>
          <p:nvPr/>
        </p:nvSpPr>
        <p:spPr>
          <a:xfrm>
            <a:off x="2736562" y="868242"/>
            <a:ext cx="3098683" cy="523220"/>
          </a:xfrm>
          <a:prstGeom prst="rect">
            <a:avLst/>
          </a:prstGeom>
          <a:noFill/>
          <a:ln w="19050">
            <a:noFill/>
          </a:ln>
        </p:spPr>
        <p:txBody>
          <a:bodyPr wrap="square" rtlCol="0">
            <a:spAutoFit/>
          </a:bodyPr>
          <a:lstStyle/>
          <a:p>
            <a:pPr algn="ctr"/>
            <a:r>
              <a:rPr lang="en-US" sz="2800" dirty="0">
                <a:solidFill>
                  <a:srgbClr val="314F8B"/>
                </a:solidFill>
              </a:rPr>
              <a:t>Mental Mindset</a:t>
            </a:r>
          </a:p>
        </p:txBody>
      </p:sp>
      <p:sp>
        <p:nvSpPr>
          <p:cNvPr id="6" name="TextBox 5">
            <a:extLst>
              <a:ext uri="{FF2B5EF4-FFF2-40B4-BE49-F238E27FC236}">
                <a16:creationId xmlns:a16="http://schemas.microsoft.com/office/drawing/2014/main" id="{4F2B6420-86A1-2139-F718-2588A12EDF2B}"/>
              </a:ext>
            </a:extLst>
          </p:cNvPr>
          <p:cNvSpPr txBox="1"/>
          <p:nvPr/>
        </p:nvSpPr>
        <p:spPr>
          <a:xfrm>
            <a:off x="2644832" y="2114091"/>
            <a:ext cx="3451168" cy="954107"/>
          </a:xfrm>
          <a:prstGeom prst="rect">
            <a:avLst/>
          </a:prstGeom>
          <a:noFill/>
          <a:ln w="19050">
            <a:noFill/>
          </a:ln>
        </p:spPr>
        <p:txBody>
          <a:bodyPr wrap="square" rtlCol="0">
            <a:spAutoFit/>
          </a:bodyPr>
          <a:lstStyle/>
          <a:p>
            <a:pPr algn="ctr"/>
            <a:r>
              <a:rPr lang="en-US" sz="2800" dirty="0">
                <a:solidFill>
                  <a:srgbClr val="314F8B"/>
                </a:solidFill>
              </a:rPr>
              <a:t>Metacognition &amp; Self-regulation</a:t>
            </a:r>
          </a:p>
        </p:txBody>
      </p:sp>
      <p:sp>
        <p:nvSpPr>
          <p:cNvPr id="7" name="TextBox 6">
            <a:extLst>
              <a:ext uri="{FF2B5EF4-FFF2-40B4-BE49-F238E27FC236}">
                <a16:creationId xmlns:a16="http://schemas.microsoft.com/office/drawing/2014/main" id="{9EC5FB20-B846-A0B9-D8E2-62CF253879FA}"/>
              </a:ext>
            </a:extLst>
          </p:cNvPr>
          <p:cNvSpPr txBox="1"/>
          <p:nvPr/>
        </p:nvSpPr>
        <p:spPr>
          <a:xfrm>
            <a:off x="2750993" y="1491166"/>
            <a:ext cx="3069819" cy="523220"/>
          </a:xfrm>
          <a:prstGeom prst="rect">
            <a:avLst/>
          </a:prstGeom>
          <a:noFill/>
          <a:ln w="19050">
            <a:noFill/>
          </a:ln>
        </p:spPr>
        <p:txBody>
          <a:bodyPr wrap="square" rtlCol="0">
            <a:spAutoFit/>
          </a:bodyPr>
          <a:lstStyle/>
          <a:p>
            <a:pPr algn="ctr">
              <a:spcBef>
                <a:spcPts val="600"/>
              </a:spcBef>
            </a:pPr>
            <a:r>
              <a:rPr lang="en-US" sz="2800" dirty="0">
                <a:solidFill>
                  <a:srgbClr val="314F8B"/>
                </a:solidFill>
              </a:rPr>
              <a:t>Fear and Mistrust</a:t>
            </a:r>
          </a:p>
        </p:txBody>
      </p:sp>
      <p:sp>
        <p:nvSpPr>
          <p:cNvPr id="8" name="TextBox 7">
            <a:extLst>
              <a:ext uri="{FF2B5EF4-FFF2-40B4-BE49-F238E27FC236}">
                <a16:creationId xmlns:a16="http://schemas.microsoft.com/office/drawing/2014/main" id="{EEAFA7B4-2CEE-C765-B0DA-FA89AA01BD63}"/>
              </a:ext>
            </a:extLst>
          </p:cNvPr>
          <p:cNvSpPr txBox="1"/>
          <p:nvPr/>
        </p:nvSpPr>
        <p:spPr>
          <a:xfrm>
            <a:off x="15240" y="636824"/>
            <a:ext cx="2765706" cy="2308324"/>
          </a:xfrm>
          <a:prstGeom prst="rect">
            <a:avLst/>
          </a:prstGeom>
          <a:noFill/>
          <a:ln w="19050">
            <a:noFill/>
          </a:ln>
        </p:spPr>
        <p:txBody>
          <a:bodyPr wrap="square">
            <a:spAutoFit/>
          </a:bodyPr>
          <a:lstStyle/>
          <a:p>
            <a:pPr marL="0" indent="0" algn="ctr">
              <a:buNone/>
            </a:pPr>
            <a:r>
              <a:rPr lang="en-US" sz="4800" b="0" i="0" dirty="0">
                <a:solidFill>
                  <a:srgbClr val="314F8B"/>
                </a:solidFill>
                <a:effectLst/>
              </a:rPr>
              <a:t>What</a:t>
            </a:r>
            <a:r>
              <a:rPr lang="en-US" sz="4800" b="0" i="0" dirty="0">
                <a:solidFill>
                  <a:srgbClr val="37589B"/>
                </a:solidFill>
                <a:effectLst/>
              </a:rPr>
              <a:t> Students </a:t>
            </a:r>
            <a:r>
              <a:rPr lang="en-US" sz="4800" b="1" i="0" dirty="0">
                <a:solidFill>
                  <a:srgbClr val="37589B"/>
                </a:solidFill>
                <a:effectLst/>
              </a:rPr>
              <a:t>Believe</a:t>
            </a:r>
          </a:p>
        </p:txBody>
      </p:sp>
      <p:sp>
        <p:nvSpPr>
          <p:cNvPr id="9" name="TextBox 8">
            <a:extLst>
              <a:ext uri="{FF2B5EF4-FFF2-40B4-BE49-F238E27FC236}">
                <a16:creationId xmlns:a16="http://schemas.microsoft.com/office/drawing/2014/main" id="{E73724C8-B9D9-4A0A-A6F4-3547AECAE947}"/>
              </a:ext>
            </a:extLst>
          </p:cNvPr>
          <p:cNvSpPr txBox="1"/>
          <p:nvPr/>
        </p:nvSpPr>
        <p:spPr>
          <a:xfrm>
            <a:off x="6287985" y="661513"/>
            <a:ext cx="2543767" cy="2308324"/>
          </a:xfrm>
          <a:prstGeom prst="rect">
            <a:avLst/>
          </a:prstGeom>
          <a:noFill/>
        </p:spPr>
        <p:txBody>
          <a:bodyPr wrap="square">
            <a:spAutoFit/>
          </a:bodyPr>
          <a:lstStyle/>
          <a:p>
            <a:pPr algn="ctr"/>
            <a:r>
              <a:rPr lang="en-US" sz="4800" dirty="0">
                <a:solidFill>
                  <a:srgbClr val="00A249"/>
                </a:solidFill>
              </a:rPr>
              <a:t>What Students </a:t>
            </a:r>
            <a:r>
              <a:rPr lang="en-US" sz="4800" b="1" dirty="0">
                <a:solidFill>
                  <a:srgbClr val="00A249"/>
                </a:solidFill>
              </a:rPr>
              <a:t>Know</a:t>
            </a:r>
          </a:p>
        </p:txBody>
      </p:sp>
      <p:sp>
        <p:nvSpPr>
          <p:cNvPr id="10" name="TextBox 9">
            <a:extLst>
              <a:ext uri="{FF2B5EF4-FFF2-40B4-BE49-F238E27FC236}">
                <a16:creationId xmlns:a16="http://schemas.microsoft.com/office/drawing/2014/main" id="{EFEE537D-3977-43BE-9929-D95FE76329F6}"/>
              </a:ext>
            </a:extLst>
          </p:cNvPr>
          <p:cNvSpPr txBox="1"/>
          <p:nvPr/>
        </p:nvSpPr>
        <p:spPr>
          <a:xfrm>
            <a:off x="8681912" y="1491166"/>
            <a:ext cx="3533136" cy="523220"/>
          </a:xfrm>
          <a:prstGeom prst="rect">
            <a:avLst/>
          </a:prstGeom>
          <a:noFill/>
          <a:ln w="19050">
            <a:noFill/>
          </a:ln>
        </p:spPr>
        <p:txBody>
          <a:bodyPr wrap="square" rtlCol="0">
            <a:spAutoFit/>
          </a:bodyPr>
          <a:lstStyle/>
          <a:p>
            <a:pPr algn="ctr"/>
            <a:r>
              <a:rPr lang="en-US" sz="2800" dirty="0">
                <a:solidFill>
                  <a:srgbClr val="00A249"/>
                </a:solidFill>
              </a:rPr>
              <a:t>Prior Knowledge</a:t>
            </a:r>
          </a:p>
        </p:txBody>
      </p:sp>
      <p:sp>
        <p:nvSpPr>
          <p:cNvPr id="11" name="TextBox 10">
            <a:extLst>
              <a:ext uri="{FF2B5EF4-FFF2-40B4-BE49-F238E27FC236}">
                <a16:creationId xmlns:a16="http://schemas.microsoft.com/office/drawing/2014/main" id="{64BB2820-D701-0A38-2841-992D3C2F3614}"/>
              </a:ext>
            </a:extLst>
          </p:cNvPr>
          <p:cNvSpPr txBox="1"/>
          <p:nvPr/>
        </p:nvSpPr>
        <p:spPr>
          <a:xfrm>
            <a:off x="9172931" y="846138"/>
            <a:ext cx="2526717" cy="523220"/>
          </a:xfrm>
          <a:prstGeom prst="rect">
            <a:avLst/>
          </a:prstGeom>
          <a:noFill/>
          <a:ln w="19050">
            <a:noFill/>
          </a:ln>
        </p:spPr>
        <p:txBody>
          <a:bodyPr wrap="none" rtlCol="0">
            <a:spAutoFit/>
          </a:bodyPr>
          <a:lstStyle/>
          <a:p>
            <a:pPr algn="ctr"/>
            <a:r>
              <a:rPr lang="en-US" sz="2800" dirty="0">
                <a:solidFill>
                  <a:srgbClr val="00A249"/>
                </a:solidFill>
              </a:rPr>
              <a:t>Misconceptions</a:t>
            </a:r>
          </a:p>
        </p:txBody>
      </p:sp>
      <p:sp>
        <p:nvSpPr>
          <p:cNvPr id="12" name="TextBox 11">
            <a:extLst>
              <a:ext uri="{FF2B5EF4-FFF2-40B4-BE49-F238E27FC236}">
                <a16:creationId xmlns:a16="http://schemas.microsoft.com/office/drawing/2014/main" id="{BA0ACD43-C779-2CFD-2ED3-93CD369E07A2}"/>
              </a:ext>
            </a:extLst>
          </p:cNvPr>
          <p:cNvSpPr txBox="1"/>
          <p:nvPr/>
        </p:nvSpPr>
        <p:spPr>
          <a:xfrm>
            <a:off x="8971198" y="2114091"/>
            <a:ext cx="2930182" cy="954107"/>
          </a:xfrm>
          <a:prstGeom prst="rect">
            <a:avLst/>
          </a:prstGeom>
          <a:noFill/>
          <a:ln w="19050">
            <a:noFill/>
          </a:ln>
        </p:spPr>
        <p:txBody>
          <a:bodyPr wrap="square" rtlCol="0">
            <a:spAutoFit/>
          </a:bodyPr>
          <a:lstStyle/>
          <a:p>
            <a:pPr algn="ctr"/>
            <a:r>
              <a:rPr lang="en-US" sz="2800" dirty="0">
                <a:solidFill>
                  <a:srgbClr val="00A249"/>
                </a:solidFill>
              </a:rPr>
              <a:t>Transfer of Learning</a:t>
            </a:r>
          </a:p>
        </p:txBody>
      </p:sp>
      <p:sp>
        <p:nvSpPr>
          <p:cNvPr id="13" name="TextBox 12">
            <a:extLst>
              <a:ext uri="{FF2B5EF4-FFF2-40B4-BE49-F238E27FC236}">
                <a16:creationId xmlns:a16="http://schemas.microsoft.com/office/drawing/2014/main" id="{26CC4213-B6C2-671B-84F6-61861FC36B0F}"/>
              </a:ext>
            </a:extLst>
          </p:cNvPr>
          <p:cNvSpPr txBox="1"/>
          <p:nvPr/>
        </p:nvSpPr>
        <p:spPr>
          <a:xfrm>
            <a:off x="131064" y="3912853"/>
            <a:ext cx="2765706" cy="2308324"/>
          </a:xfrm>
          <a:prstGeom prst="rect">
            <a:avLst/>
          </a:prstGeom>
          <a:noFill/>
        </p:spPr>
        <p:txBody>
          <a:bodyPr wrap="square">
            <a:spAutoFit/>
          </a:bodyPr>
          <a:lstStyle/>
          <a:p>
            <a:pPr algn="ctr"/>
            <a:r>
              <a:rPr lang="en-US" sz="4800" dirty="0">
                <a:solidFill>
                  <a:srgbClr val="7030A0"/>
                </a:solidFill>
              </a:rPr>
              <a:t>What Students </a:t>
            </a:r>
            <a:r>
              <a:rPr lang="en-US" sz="4800" b="1" dirty="0">
                <a:solidFill>
                  <a:srgbClr val="7030A0"/>
                </a:solidFill>
              </a:rPr>
              <a:t>Can Do</a:t>
            </a:r>
          </a:p>
        </p:txBody>
      </p:sp>
      <p:sp>
        <p:nvSpPr>
          <p:cNvPr id="14" name="TextBox 13">
            <a:extLst>
              <a:ext uri="{FF2B5EF4-FFF2-40B4-BE49-F238E27FC236}">
                <a16:creationId xmlns:a16="http://schemas.microsoft.com/office/drawing/2014/main" id="{0F664969-B815-2863-8FFC-42B80E83142C}"/>
              </a:ext>
            </a:extLst>
          </p:cNvPr>
          <p:cNvSpPr txBox="1"/>
          <p:nvPr/>
        </p:nvSpPr>
        <p:spPr>
          <a:xfrm>
            <a:off x="2815731" y="3910441"/>
            <a:ext cx="3019514" cy="954107"/>
          </a:xfrm>
          <a:prstGeom prst="rect">
            <a:avLst/>
          </a:prstGeom>
          <a:noFill/>
          <a:ln w="19050">
            <a:noFill/>
          </a:ln>
        </p:spPr>
        <p:txBody>
          <a:bodyPr wrap="square" rtlCol="0">
            <a:spAutoFit/>
          </a:bodyPr>
          <a:lstStyle/>
          <a:p>
            <a:pPr algn="ctr">
              <a:spcBef>
                <a:spcPts val="600"/>
              </a:spcBef>
            </a:pPr>
            <a:r>
              <a:rPr lang="en-US" sz="2800" dirty="0">
                <a:solidFill>
                  <a:srgbClr val="7030A0"/>
                </a:solidFill>
              </a:rPr>
              <a:t>Constraints of Selective Attention </a:t>
            </a:r>
          </a:p>
        </p:txBody>
      </p:sp>
      <p:sp>
        <p:nvSpPr>
          <p:cNvPr id="15" name="TextBox 14">
            <a:extLst>
              <a:ext uri="{FF2B5EF4-FFF2-40B4-BE49-F238E27FC236}">
                <a16:creationId xmlns:a16="http://schemas.microsoft.com/office/drawing/2014/main" id="{271AF92D-8475-5560-2B34-D69310483765}"/>
              </a:ext>
            </a:extLst>
          </p:cNvPr>
          <p:cNvSpPr txBox="1"/>
          <p:nvPr/>
        </p:nvSpPr>
        <p:spPr>
          <a:xfrm>
            <a:off x="2720513" y="5064534"/>
            <a:ext cx="3114732" cy="1384995"/>
          </a:xfrm>
          <a:prstGeom prst="rect">
            <a:avLst/>
          </a:prstGeom>
          <a:noFill/>
          <a:ln w="19050">
            <a:noFill/>
          </a:ln>
        </p:spPr>
        <p:txBody>
          <a:bodyPr wrap="square" rtlCol="0">
            <a:spAutoFit/>
          </a:bodyPr>
          <a:lstStyle/>
          <a:p>
            <a:pPr algn="ctr">
              <a:spcBef>
                <a:spcPts val="600"/>
              </a:spcBef>
            </a:pPr>
            <a:r>
              <a:rPr lang="en-US" sz="2800" dirty="0">
                <a:solidFill>
                  <a:srgbClr val="7030A0"/>
                </a:solidFill>
              </a:rPr>
              <a:t>Constraints of Mental Effort &amp; Working Memory</a:t>
            </a:r>
          </a:p>
        </p:txBody>
      </p:sp>
      <p:sp>
        <p:nvSpPr>
          <p:cNvPr id="16" name="TextBox 15">
            <a:extLst>
              <a:ext uri="{FF2B5EF4-FFF2-40B4-BE49-F238E27FC236}">
                <a16:creationId xmlns:a16="http://schemas.microsoft.com/office/drawing/2014/main" id="{6D5E96A5-A88B-5D51-7D45-F2E6A26F7F49}"/>
              </a:ext>
            </a:extLst>
          </p:cNvPr>
          <p:cNvSpPr txBox="1"/>
          <p:nvPr/>
        </p:nvSpPr>
        <p:spPr>
          <a:xfrm>
            <a:off x="6062579" y="3864205"/>
            <a:ext cx="2930182" cy="2308324"/>
          </a:xfrm>
          <a:prstGeom prst="rect">
            <a:avLst/>
          </a:prstGeom>
          <a:noFill/>
        </p:spPr>
        <p:txBody>
          <a:bodyPr wrap="square">
            <a:spAutoFit/>
          </a:bodyPr>
          <a:lstStyle/>
          <a:p>
            <a:pPr algn="ctr"/>
            <a:r>
              <a:rPr lang="en-US" sz="4800" dirty="0">
                <a:solidFill>
                  <a:srgbClr val="7C3B06"/>
                </a:solidFill>
              </a:rPr>
              <a:t>How Students </a:t>
            </a:r>
            <a:r>
              <a:rPr lang="en-US" sz="4800" b="1" dirty="0">
                <a:solidFill>
                  <a:srgbClr val="7C3B06"/>
                </a:solidFill>
              </a:rPr>
              <a:t>Learn</a:t>
            </a:r>
          </a:p>
        </p:txBody>
      </p:sp>
      <p:sp>
        <p:nvSpPr>
          <p:cNvPr id="17" name="TextBox 16">
            <a:extLst>
              <a:ext uri="{FF2B5EF4-FFF2-40B4-BE49-F238E27FC236}">
                <a16:creationId xmlns:a16="http://schemas.microsoft.com/office/drawing/2014/main" id="{B450AF20-A8F9-9997-044A-16D15C47C581}"/>
              </a:ext>
            </a:extLst>
          </p:cNvPr>
          <p:cNvSpPr txBox="1"/>
          <p:nvPr/>
        </p:nvSpPr>
        <p:spPr>
          <a:xfrm>
            <a:off x="9046302" y="5218422"/>
            <a:ext cx="2855078" cy="954107"/>
          </a:xfrm>
          <a:prstGeom prst="rect">
            <a:avLst/>
          </a:prstGeom>
          <a:noFill/>
          <a:ln w="19050">
            <a:noFill/>
          </a:ln>
        </p:spPr>
        <p:txBody>
          <a:bodyPr wrap="square" rtlCol="0">
            <a:spAutoFit/>
          </a:bodyPr>
          <a:lstStyle/>
          <a:p>
            <a:pPr algn="ctr">
              <a:spcBef>
                <a:spcPts val="600"/>
              </a:spcBef>
            </a:pPr>
            <a:r>
              <a:rPr lang="en-US" sz="2800" dirty="0">
                <a:solidFill>
                  <a:srgbClr val="7C3B06"/>
                </a:solidFill>
              </a:rPr>
              <a:t>Metacognition &amp; Self-Regulation</a:t>
            </a:r>
          </a:p>
        </p:txBody>
      </p:sp>
      <p:sp>
        <p:nvSpPr>
          <p:cNvPr id="18" name="TextBox 17">
            <a:extLst>
              <a:ext uri="{FF2B5EF4-FFF2-40B4-BE49-F238E27FC236}">
                <a16:creationId xmlns:a16="http://schemas.microsoft.com/office/drawing/2014/main" id="{F954B21B-49CC-B53C-1043-33FA1144FB1B}"/>
              </a:ext>
            </a:extLst>
          </p:cNvPr>
          <p:cNvSpPr txBox="1"/>
          <p:nvPr/>
        </p:nvSpPr>
        <p:spPr>
          <a:xfrm>
            <a:off x="8971198" y="4114984"/>
            <a:ext cx="3032158" cy="954107"/>
          </a:xfrm>
          <a:prstGeom prst="rect">
            <a:avLst/>
          </a:prstGeom>
          <a:noFill/>
          <a:ln w="19050">
            <a:noFill/>
          </a:ln>
        </p:spPr>
        <p:txBody>
          <a:bodyPr wrap="square" rtlCol="0">
            <a:spAutoFit/>
          </a:bodyPr>
          <a:lstStyle/>
          <a:p>
            <a:pPr algn="ctr">
              <a:spcBef>
                <a:spcPts val="600"/>
              </a:spcBef>
            </a:pPr>
            <a:r>
              <a:rPr lang="en-US" sz="2800" dirty="0">
                <a:solidFill>
                  <a:srgbClr val="7C3B06"/>
                </a:solidFill>
              </a:rPr>
              <a:t>Ineffective Learning Strategies </a:t>
            </a:r>
          </a:p>
        </p:txBody>
      </p:sp>
    </p:spTree>
    <p:extLst>
      <p:ext uri="{BB962C8B-B14F-4D97-AF65-F5344CB8AC3E}">
        <p14:creationId xmlns:p14="http://schemas.microsoft.com/office/powerpoint/2010/main" val="321916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57D2-D046-56F8-A228-1B0DA13508EC}"/>
              </a:ext>
            </a:extLst>
          </p:cNvPr>
          <p:cNvSpPr>
            <a:spLocks noGrp="1"/>
          </p:cNvSpPr>
          <p:nvPr>
            <p:ph type="title"/>
          </p:nvPr>
        </p:nvSpPr>
        <p:spPr/>
        <p:txBody>
          <a:bodyPr>
            <a:normAutofit fontScale="90000"/>
          </a:bodyPr>
          <a:lstStyle/>
          <a:p>
            <a:r>
              <a:rPr lang="en-US" dirty="0"/>
              <a:t>What Students Believe: </a:t>
            </a:r>
            <a:br>
              <a:rPr lang="en-US" dirty="0"/>
            </a:br>
            <a:r>
              <a:rPr lang="en-US" sz="3600" dirty="0"/>
              <a:t>Setting Expectations</a:t>
            </a:r>
          </a:p>
        </p:txBody>
      </p:sp>
      <p:pic>
        <p:nvPicPr>
          <p:cNvPr id="11" name="Content Placeholder 10" descr="A group of people sitting in a room&#10;&#10;Description automatically generated with low confidence">
            <a:extLst>
              <a:ext uri="{FF2B5EF4-FFF2-40B4-BE49-F238E27FC236}">
                <a16:creationId xmlns:a16="http://schemas.microsoft.com/office/drawing/2014/main" id="{5DDC904C-F403-09A1-D973-8C63307DCE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455353"/>
            <a:ext cx="12420600" cy="8284442"/>
          </a:xfrm>
        </p:spPr>
      </p:pic>
      <p:sp>
        <p:nvSpPr>
          <p:cNvPr id="12" name="Thought Bubble: Cloud 11">
            <a:extLst>
              <a:ext uri="{FF2B5EF4-FFF2-40B4-BE49-F238E27FC236}">
                <a16:creationId xmlns:a16="http://schemas.microsoft.com/office/drawing/2014/main" id="{E80229AE-167B-B7D4-0EAD-9607ACF55E48}"/>
              </a:ext>
            </a:extLst>
          </p:cNvPr>
          <p:cNvSpPr/>
          <p:nvPr/>
        </p:nvSpPr>
        <p:spPr>
          <a:xfrm flipH="1">
            <a:off x="21336" y="4597312"/>
            <a:ext cx="2743200" cy="1905000"/>
          </a:xfrm>
          <a:prstGeom prst="cloudCallout">
            <a:avLst>
              <a:gd name="adj1" fmla="val -77709"/>
              <a:gd name="adj2" fmla="val -42498"/>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where they weed out the people who don’t belong</a:t>
            </a:r>
          </a:p>
        </p:txBody>
      </p:sp>
      <p:sp>
        <p:nvSpPr>
          <p:cNvPr id="14" name="Thought Bubble: Cloud 13">
            <a:extLst>
              <a:ext uri="{FF2B5EF4-FFF2-40B4-BE49-F238E27FC236}">
                <a16:creationId xmlns:a16="http://schemas.microsoft.com/office/drawing/2014/main" id="{3BC58B3C-4664-D0EE-E215-469D36615B9D}"/>
              </a:ext>
            </a:extLst>
          </p:cNvPr>
          <p:cNvSpPr/>
          <p:nvPr/>
        </p:nvSpPr>
        <p:spPr>
          <a:xfrm>
            <a:off x="9281096" y="2743200"/>
            <a:ext cx="2362200" cy="1371600"/>
          </a:xfrm>
          <a:prstGeom prst="cloudCallout">
            <a:avLst>
              <a:gd name="adj1" fmla="val -32744"/>
              <a:gd name="adj2" fmla="val 86676"/>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already know all this stuff</a:t>
            </a:r>
          </a:p>
        </p:txBody>
      </p:sp>
      <p:sp>
        <p:nvSpPr>
          <p:cNvPr id="15" name="Thought Bubble: Cloud 14">
            <a:extLst>
              <a:ext uri="{FF2B5EF4-FFF2-40B4-BE49-F238E27FC236}">
                <a16:creationId xmlns:a16="http://schemas.microsoft.com/office/drawing/2014/main" id="{C8D37C05-B6ED-923C-170D-3121A6C14240}"/>
              </a:ext>
            </a:extLst>
          </p:cNvPr>
          <p:cNvSpPr/>
          <p:nvPr/>
        </p:nvSpPr>
        <p:spPr>
          <a:xfrm flipH="1">
            <a:off x="2115213" y="1745294"/>
            <a:ext cx="2743200" cy="1676400"/>
          </a:xfrm>
          <a:prstGeom prst="cloudCallout">
            <a:avLst>
              <a:gd name="adj1" fmla="val -44694"/>
              <a:gd name="adj2" fmla="val 753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don’t like this stuff, I’m bad at it, and it’s pointless.</a:t>
            </a:r>
          </a:p>
        </p:txBody>
      </p:sp>
      <p:sp>
        <p:nvSpPr>
          <p:cNvPr id="16" name="TextBox 15">
            <a:extLst>
              <a:ext uri="{FF2B5EF4-FFF2-40B4-BE49-F238E27FC236}">
                <a16:creationId xmlns:a16="http://schemas.microsoft.com/office/drawing/2014/main" id="{E30C9E6C-0D63-0CDA-ED56-2CE9C109E439}"/>
              </a:ext>
            </a:extLst>
          </p:cNvPr>
          <p:cNvSpPr txBox="1"/>
          <p:nvPr/>
        </p:nvSpPr>
        <p:spPr>
          <a:xfrm>
            <a:off x="1894741" y="3116894"/>
            <a:ext cx="3309239" cy="461665"/>
          </a:xfrm>
          <a:prstGeom prst="rect">
            <a:avLst/>
          </a:prstGeom>
          <a:solidFill>
            <a:schemeClr val="accent2"/>
          </a:solidFill>
        </p:spPr>
        <p:txBody>
          <a:bodyPr wrap="none" rtlCol="0">
            <a:spAutoFit/>
          </a:bodyPr>
          <a:lstStyle/>
          <a:p>
            <a:r>
              <a:rPr lang="en-US" sz="2400" b="1" dirty="0">
                <a:solidFill>
                  <a:schemeClr val="bg1"/>
                </a:solidFill>
              </a:rPr>
              <a:t>Student Mental Mindset</a:t>
            </a:r>
          </a:p>
        </p:txBody>
      </p:sp>
      <p:sp>
        <p:nvSpPr>
          <p:cNvPr id="17" name="TextBox 16">
            <a:extLst>
              <a:ext uri="{FF2B5EF4-FFF2-40B4-BE49-F238E27FC236}">
                <a16:creationId xmlns:a16="http://schemas.microsoft.com/office/drawing/2014/main" id="{B200BFFB-3B76-FEC6-B121-6306A1F0EED7}"/>
              </a:ext>
            </a:extLst>
          </p:cNvPr>
          <p:cNvSpPr txBox="1"/>
          <p:nvPr/>
        </p:nvSpPr>
        <p:spPr>
          <a:xfrm>
            <a:off x="360502" y="6040646"/>
            <a:ext cx="3509422" cy="461665"/>
          </a:xfrm>
          <a:prstGeom prst="rect">
            <a:avLst/>
          </a:prstGeom>
          <a:solidFill>
            <a:schemeClr val="accent2"/>
          </a:solidFill>
        </p:spPr>
        <p:txBody>
          <a:bodyPr wrap="none" rtlCol="0">
            <a:spAutoFit/>
          </a:bodyPr>
          <a:lstStyle/>
          <a:p>
            <a:r>
              <a:rPr lang="en-US" sz="2400" b="1" dirty="0">
                <a:solidFill>
                  <a:schemeClr val="bg1"/>
                </a:solidFill>
              </a:rPr>
              <a:t>Student Fear and Mistrust</a:t>
            </a:r>
          </a:p>
        </p:txBody>
      </p:sp>
      <p:sp>
        <p:nvSpPr>
          <p:cNvPr id="18" name="TextBox 17">
            <a:extLst>
              <a:ext uri="{FF2B5EF4-FFF2-40B4-BE49-F238E27FC236}">
                <a16:creationId xmlns:a16="http://schemas.microsoft.com/office/drawing/2014/main" id="{17F0DF59-7D52-2A5C-B42B-652DC55D8ADC}"/>
              </a:ext>
            </a:extLst>
          </p:cNvPr>
          <p:cNvSpPr txBox="1"/>
          <p:nvPr/>
        </p:nvSpPr>
        <p:spPr>
          <a:xfrm>
            <a:off x="9373711" y="3729335"/>
            <a:ext cx="2055178" cy="461665"/>
          </a:xfrm>
          <a:prstGeom prst="rect">
            <a:avLst/>
          </a:prstGeom>
          <a:solidFill>
            <a:schemeClr val="accent2"/>
          </a:solidFill>
        </p:spPr>
        <p:txBody>
          <a:bodyPr wrap="none" rtlCol="0">
            <a:spAutoFit/>
          </a:bodyPr>
          <a:lstStyle/>
          <a:p>
            <a:r>
              <a:rPr lang="en-US" sz="2400" b="1" dirty="0">
                <a:solidFill>
                  <a:schemeClr val="bg1"/>
                </a:solidFill>
              </a:rPr>
              <a:t>Metacognition</a:t>
            </a:r>
          </a:p>
        </p:txBody>
      </p:sp>
    </p:spTree>
    <p:extLst>
      <p:ext uri="{BB962C8B-B14F-4D97-AF65-F5344CB8AC3E}">
        <p14:creationId xmlns:p14="http://schemas.microsoft.com/office/powerpoint/2010/main" val="12724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noAutofit/>
          </a:bodyPr>
          <a:lstStyle/>
          <a:p>
            <a:pPr eaLnBrk="1" hangingPunct="1"/>
            <a:r>
              <a:rPr lang="en-US" sz="4000" dirty="0"/>
              <a:t>Beliefs about Learning that </a:t>
            </a:r>
            <a:br>
              <a:rPr lang="en-US" sz="4000" dirty="0"/>
            </a:br>
            <a:r>
              <a:rPr lang="en-US" sz="4000" dirty="0"/>
              <a:t>Make You Stupid</a:t>
            </a:r>
          </a:p>
        </p:txBody>
      </p:sp>
      <p:sp>
        <p:nvSpPr>
          <p:cNvPr id="18434" name="Rectangle 3"/>
          <p:cNvSpPr>
            <a:spLocks noGrp="1" noChangeArrowheads="1"/>
          </p:cNvSpPr>
          <p:nvPr>
            <p:ph idx="1"/>
          </p:nvPr>
        </p:nvSpPr>
        <p:spPr>
          <a:xfrm>
            <a:off x="609600" y="1722437"/>
            <a:ext cx="10972800" cy="4525963"/>
          </a:xfrm>
        </p:spPr>
        <p:txBody>
          <a:bodyPr/>
          <a:lstStyle/>
          <a:p>
            <a:pPr eaLnBrk="1" hangingPunct="1">
              <a:lnSpc>
                <a:spcPct val="90000"/>
              </a:lnSpc>
            </a:pPr>
            <a:r>
              <a:rPr lang="en-US" dirty="0"/>
              <a:t>Learning is fast</a:t>
            </a:r>
          </a:p>
          <a:p>
            <a:pPr eaLnBrk="1" hangingPunct="1">
              <a:lnSpc>
                <a:spcPct val="90000"/>
              </a:lnSpc>
            </a:pPr>
            <a:r>
              <a:rPr lang="en-US" dirty="0"/>
              <a:t>Being good at a subject is a matter of inborn talent rather than hard work</a:t>
            </a:r>
          </a:p>
          <a:p>
            <a:pPr eaLnBrk="1" hangingPunct="1">
              <a:lnSpc>
                <a:spcPct val="90000"/>
              </a:lnSpc>
            </a:pPr>
            <a:r>
              <a:rPr lang="en-US" dirty="0"/>
              <a:t>Knowledge is composed of isolated facts</a:t>
            </a:r>
          </a:p>
          <a:p>
            <a:pPr eaLnBrk="1" hangingPunct="1">
              <a:lnSpc>
                <a:spcPct val="90000"/>
              </a:lnSpc>
            </a:pPr>
            <a:r>
              <a:rPr lang="en-US" dirty="0"/>
              <a:t>I’m really good at multi-tasking, especially during class or studying</a:t>
            </a:r>
          </a:p>
        </p:txBody>
      </p:sp>
    </p:spTree>
    <p:extLst>
      <p:ext uri="{BB962C8B-B14F-4D97-AF65-F5344CB8AC3E}">
        <p14:creationId xmlns:p14="http://schemas.microsoft.com/office/powerpoint/2010/main" val="386258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Academic Mindset for Productive Persistence</a:t>
            </a:r>
            <a:br>
              <a:rPr lang="en-US" dirty="0"/>
            </a:br>
            <a:r>
              <a:rPr lang="en-US" sz="3100" dirty="0"/>
              <a:t>(Farrington, 2013)</a:t>
            </a:r>
          </a:p>
        </p:txBody>
      </p:sp>
      <p:sp>
        <p:nvSpPr>
          <p:cNvPr id="3" name="Content Placeholder 2"/>
          <p:cNvSpPr>
            <a:spLocks noGrp="1"/>
          </p:cNvSpPr>
          <p:nvPr>
            <p:ph idx="1"/>
          </p:nvPr>
        </p:nvSpPr>
        <p:spPr>
          <a:xfrm>
            <a:off x="609600" y="1600201"/>
            <a:ext cx="10972800" cy="3733799"/>
          </a:xfrm>
        </p:spPr>
        <p:txBody>
          <a:bodyPr>
            <a:normAutofit lnSpcReduction="10000"/>
          </a:bodyPr>
          <a:lstStyle/>
          <a:p>
            <a:pPr marL="514350" indent="-514350">
              <a:buFont typeface="+mj-lt"/>
              <a:buAutoNum type="arabicPeriod"/>
            </a:pPr>
            <a:r>
              <a:rPr lang="en-US" sz="2800" dirty="0"/>
              <a:t>I belong in this academic community </a:t>
            </a:r>
          </a:p>
          <a:p>
            <a:pPr marL="800100" lvl="1" indent="-400050"/>
            <a:r>
              <a:rPr lang="en-US" sz="2400" dirty="0"/>
              <a:t>Belongingness</a:t>
            </a:r>
          </a:p>
          <a:p>
            <a:pPr marL="514350" indent="-514350">
              <a:buFont typeface="+mj-lt"/>
              <a:buAutoNum type="arabicPeriod"/>
            </a:pPr>
            <a:r>
              <a:rPr lang="en-US" sz="2800" dirty="0"/>
              <a:t>My ability and competence grow with my effort</a:t>
            </a:r>
          </a:p>
          <a:p>
            <a:pPr marL="800100" lvl="1" indent="-400050"/>
            <a:r>
              <a:rPr lang="en-US" sz="2400" dirty="0"/>
              <a:t>Growth Mindset</a:t>
            </a:r>
          </a:p>
          <a:p>
            <a:pPr marL="514350" indent="-514350">
              <a:buFont typeface="+mj-lt"/>
              <a:buAutoNum type="arabicPeriod"/>
            </a:pPr>
            <a:r>
              <a:rPr lang="en-US" sz="2800" dirty="0"/>
              <a:t>I can succeed at this</a:t>
            </a:r>
          </a:p>
          <a:p>
            <a:pPr marL="800100" lvl="1" indent="-400050"/>
            <a:r>
              <a:rPr lang="en-US" sz="2400" dirty="0"/>
              <a:t>Academic Self-efficacy</a:t>
            </a:r>
          </a:p>
          <a:p>
            <a:pPr marL="514350" indent="-514350">
              <a:buFont typeface="+mj-lt"/>
              <a:buAutoNum type="arabicPeriod"/>
            </a:pPr>
            <a:r>
              <a:rPr lang="en-US" sz="2800" dirty="0"/>
              <a:t>This work has value for me</a:t>
            </a:r>
          </a:p>
          <a:p>
            <a:pPr marL="800100" lvl="1" indent="-400050">
              <a:buFont typeface="Calibri" panose="020F0502020204030204" pitchFamily="34" charset="0"/>
              <a:buChar char="−"/>
            </a:pPr>
            <a:r>
              <a:rPr lang="en-US" sz="2400" dirty="0"/>
              <a:t>Curiosity</a:t>
            </a:r>
          </a:p>
        </p:txBody>
      </p:sp>
      <p:sp>
        <p:nvSpPr>
          <p:cNvPr id="4" name="TextBox 3">
            <a:extLst>
              <a:ext uri="{FF2B5EF4-FFF2-40B4-BE49-F238E27FC236}">
                <a16:creationId xmlns:a16="http://schemas.microsoft.com/office/drawing/2014/main" id="{9B957370-48CA-BF3D-7A8C-D5AB7AD13D4A}"/>
              </a:ext>
            </a:extLst>
          </p:cNvPr>
          <p:cNvSpPr txBox="1"/>
          <p:nvPr/>
        </p:nvSpPr>
        <p:spPr>
          <a:xfrm>
            <a:off x="1136662" y="5663625"/>
            <a:ext cx="9918677" cy="584775"/>
          </a:xfrm>
          <a:prstGeom prst="rect">
            <a:avLst/>
          </a:prstGeom>
          <a:noFill/>
          <a:ln w="19050">
            <a:solidFill>
              <a:srgbClr val="0070C0"/>
            </a:solidFill>
          </a:ln>
        </p:spPr>
        <p:txBody>
          <a:bodyPr wrap="none" rtlCol="0">
            <a:spAutoFit/>
          </a:bodyPr>
          <a:lstStyle/>
          <a:p>
            <a:r>
              <a:rPr lang="en-US" sz="3200" dirty="0"/>
              <a:t>The Teacher’s Mindset Influences their Students’ Mindsets</a:t>
            </a:r>
          </a:p>
        </p:txBody>
      </p:sp>
    </p:spTree>
    <p:extLst>
      <p:ext uri="{BB962C8B-B14F-4D97-AF65-F5344CB8AC3E}">
        <p14:creationId xmlns:p14="http://schemas.microsoft.com/office/powerpoint/2010/main" val="219492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Trust in the Teacher</a:t>
            </a:r>
          </a:p>
        </p:txBody>
      </p:sp>
      <p:sp>
        <p:nvSpPr>
          <p:cNvPr id="5" name="Content Placeholder 4"/>
          <p:cNvSpPr>
            <a:spLocks noGrp="1"/>
          </p:cNvSpPr>
          <p:nvPr>
            <p:ph idx="1"/>
          </p:nvPr>
        </p:nvSpPr>
        <p:spPr/>
        <p:txBody>
          <a:bodyPr/>
          <a:lstStyle/>
          <a:p>
            <a:pPr marL="0" indent="0">
              <a:buNone/>
            </a:pPr>
            <a:r>
              <a:rPr lang="en-US" dirty="0"/>
              <a:t>Students’ willingness to risk vulnerability and pursue challenging work due to the belief that a teacher is competent, will demonstrate integrity, and will act in ways that are beneficial to students’ learning and development</a:t>
            </a:r>
          </a:p>
          <a:p>
            <a:pPr lvl="1"/>
            <a:r>
              <a:rPr lang="en-US" b="1" dirty="0"/>
              <a:t>Competence</a:t>
            </a:r>
            <a:r>
              <a:rPr lang="en-US" dirty="0"/>
              <a:t>: Has the knowledge and ability to fulfill teaching obligations</a:t>
            </a:r>
          </a:p>
          <a:p>
            <a:pPr lvl="1"/>
            <a:r>
              <a:rPr lang="en-US" b="1" dirty="0"/>
              <a:t>Integrity</a:t>
            </a:r>
            <a:r>
              <a:rPr lang="en-US" dirty="0"/>
              <a:t>: Is truthful, conscientious, and respectful of students</a:t>
            </a:r>
          </a:p>
          <a:p>
            <a:pPr lvl="1"/>
            <a:r>
              <a:rPr lang="en-US" b="1" dirty="0"/>
              <a:t>Beneficence</a:t>
            </a:r>
            <a:r>
              <a:rPr lang="en-US" dirty="0"/>
              <a:t>: Works to promote and enhance student learning and development</a:t>
            </a:r>
          </a:p>
        </p:txBody>
      </p:sp>
    </p:spTree>
    <p:extLst>
      <p:ext uri="{BB962C8B-B14F-4D97-AF65-F5344CB8AC3E}">
        <p14:creationId xmlns:p14="http://schemas.microsoft.com/office/powerpoint/2010/main" val="2658231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Wise Feedback</a:t>
            </a:r>
            <a:br>
              <a:rPr lang="en-US" dirty="0"/>
            </a:br>
            <a:r>
              <a:rPr lang="en-US" sz="3100" dirty="0"/>
              <a:t>(Yeager et al., 2012)</a:t>
            </a:r>
          </a:p>
        </p:txBody>
      </p:sp>
      <p:sp>
        <p:nvSpPr>
          <p:cNvPr id="6" name="Content Placeholder 5"/>
          <p:cNvSpPr>
            <a:spLocks noGrp="1"/>
          </p:cNvSpPr>
          <p:nvPr>
            <p:ph sz="half" idx="2"/>
          </p:nvPr>
        </p:nvSpPr>
        <p:spPr/>
        <p:txBody>
          <a:bodyPr>
            <a:normAutofit/>
          </a:bodyPr>
          <a:lstStyle/>
          <a:p>
            <a:r>
              <a:rPr lang="en-US" dirty="0"/>
              <a:t>Your paper contains a number of errors that are easily correctable. I can see that you are using some inefficient strategies to solve some of these problems. Please come by my office hours next week and let me go over this with you; I think I can really help you with this. (Anderman, 2016)</a:t>
            </a:r>
          </a:p>
          <a:p>
            <a:pPr marL="0" indent="0">
              <a:buNone/>
            </a:pPr>
            <a:endParaRPr lang="en-US" dirty="0"/>
          </a:p>
        </p:txBody>
      </p:sp>
      <p:pic>
        <p:nvPicPr>
          <p:cNvPr id="1030" name="Picture 6" descr="Bad Grad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828800"/>
            <a:ext cx="2092722" cy="13951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600" y="2264764"/>
            <a:ext cx="2529860" cy="523220"/>
          </a:xfrm>
          <a:prstGeom prst="rect">
            <a:avLst/>
          </a:prstGeom>
          <a:noFill/>
        </p:spPr>
        <p:txBody>
          <a:bodyPr wrap="none" rtlCol="0">
            <a:spAutoFit/>
          </a:bodyPr>
          <a:lstStyle/>
          <a:p>
            <a:r>
              <a:rPr lang="en-US" sz="2800" dirty="0">
                <a:latin typeface="MV Boli" panose="02000500030200090000" pitchFamily="2" charset="0"/>
                <a:cs typeface="MV Boli" panose="02000500030200090000" pitchFamily="2" charset="0"/>
              </a:rPr>
              <a:t>Please see me</a:t>
            </a:r>
          </a:p>
        </p:txBody>
      </p:sp>
      <p:sp>
        <p:nvSpPr>
          <p:cNvPr id="2" name="TextBox 1"/>
          <p:cNvSpPr txBox="1"/>
          <p:nvPr/>
        </p:nvSpPr>
        <p:spPr>
          <a:xfrm>
            <a:off x="495300" y="3817840"/>
            <a:ext cx="5295900" cy="2308324"/>
          </a:xfrm>
          <a:prstGeom prst="rect">
            <a:avLst/>
          </a:prstGeom>
          <a:noFill/>
          <a:ln>
            <a:solidFill>
              <a:srgbClr val="0070C0"/>
            </a:solidFill>
          </a:ln>
        </p:spPr>
        <p:txBody>
          <a:bodyPr wrap="square" rtlCol="0">
            <a:spAutoFit/>
          </a:bodyPr>
          <a:lstStyle/>
          <a:p>
            <a:pPr marL="342900" indent="-342900">
              <a:buFont typeface="+mj-lt"/>
              <a:buAutoNum type="arabicParenR"/>
            </a:pPr>
            <a:r>
              <a:rPr lang="en-US" sz="2400" dirty="0"/>
              <a:t>I am holding the class to high standards</a:t>
            </a:r>
          </a:p>
          <a:p>
            <a:pPr marL="342900" indent="-342900">
              <a:buFont typeface="+mj-lt"/>
              <a:buAutoNum type="arabicParenR"/>
            </a:pPr>
            <a:r>
              <a:rPr lang="en-US" sz="2400" dirty="0"/>
              <a:t>You have the ability to reach those standards</a:t>
            </a:r>
          </a:p>
          <a:p>
            <a:pPr marL="342900" indent="-342900">
              <a:buFont typeface="+mj-lt"/>
              <a:buAutoNum type="arabicParenR"/>
            </a:pPr>
            <a:r>
              <a:rPr lang="en-US" sz="2400" dirty="0"/>
              <a:t>I will provide you with needed resources</a:t>
            </a:r>
          </a:p>
        </p:txBody>
      </p:sp>
    </p:spTree>
    <p:extLst>
      <p:ext uri="{BB962C8B-B14F-4D97-AF65-F5344CB8AC3E}">
        <p14:creationId xmlns:p14="http://schemas.microsoft.com/office/powerpoint/2010/main" val="27902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dirty="0" err="1"/>
              <a:t>Metacognition</a:t>
            </a:r>
            <a:endParaRPr lang="en-US" dirty="0"/>
          </a:p>
        </p:txBody>
      </p:sp>
      <p:sp>
        <p:nvSpPr>
          <p:cNvPr id="19458" name="Rectangle 3"/>
          <p:cNvSpPr>
            <a:spLocks noGrp="1" noChangeArrowheads="1"/>
          </p:cNvSpPr>
          <p:nvPr>
            <p:ph idx="1"/>
          </p:nvPr>
        </p:nvSpPr>
        <p:spPr/>
        <p:txBody>
          <a:bodyPr/>
          <a:lstStyle/>
          <a:p>
            <a:pPr eaLnBrk="1" hangingPunct="1"/>
            <a:r>
              <a:rPr lang="en-US" dirty="0"/>
              <a:t>A student’s awareness of their level of understanding of a topic</a:t>
            </a:r>
          </a:p>
          <a:p>
            <a:pPr eaLnBrk="1" hangingPunct="1"/>
            <a:r>
              <a:rPr lang="en-US" dirty="0" err="1"/>
              <a:t>Metacognition</a:t>
            </a:r>
            <a:r>
              <a:rPr lang="en-US" dirty="0"/>
              <a:t> distinguishes between stronger and weaker students</a:t>
            </a:r>
          </a:p>
          <a:p>
            <a:pPr eaLnBrk="1" hangingPunct="1"/>
            <a:r>
              <a:rPr lang="en-US" dirty="0"/>
              <a:t>Struggling students tend to be highly overconfident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a:t>Self-Rating</a:t>
            </a:r>
          </a:p>
        </p:txBody>
      </p:sp>
      <p:sp>
        <p:nvSpPr>
          <p:cNvPr id="20482" name="Rectangle 3"/>
          <p:cNvSpPr>
            <a:spLocks noGrp="1" noChangeArrowheads="1"/>
          </p:cNvSpPr>
          <p:nvPr>
            <p:ph type="body" idx="1"/>
          </p:nvPr>
        </p:nvSpPr>
        <p:spPr>
          <a:xfrm>
            <a:off x="2209800" y="1828800"/>
            <a:ext cx="7772400" cy="4114800"/>
          </a:xfrm>
        </p:spPr>
        <p:txBody>
          <a:bodyPr/>
          <a:lstStyle/>
          <a:p>
            <a:pPr marL="0" indent="0">
              <a:buNone/>
            </a:pPr>
            <a:r>
              <a:rPr lang="en-US" sz="2800" dirty="0"/>
              <a:t>What is your best, most accurate judgment of the percentage of questions that you answered correctly on this exam? Your answer may range from 0 to 100%</a:t>
            </a:r>
          </a:p>
          <a:p>
            <a:pPr>
              <a:buNone/>
            </a:pPr>
            <a:r>
              <a:rPr lang="en-US" sz="2800" dirty="0"/>
              <a:t> </a:t>
            </a:r>
          </a:p>
          <a:p>
            <a:pPr>
              <a:buNone/>
            </a:pPr>
            <a:r>
              <a:rPr lang="en-US" sz="2800" dirty="0"/>
              <a:t> </a:t>
            </a:r>
          </a:p>
          <a:p>
            <a:pPr>
              <a:buNone/>
            </a:pPr>
            <a:r>
              <a:rPr lang="en-US" sz="2800" dirty="0"/>
              <a:t>_____________________% correct</a:t>
            </a:r>
          </a:p>
          <a:p>
            <a:pPr eaLnBrk="1" hangingPunct="1">
              <a:lnSpc>
                <a:spcPct val="90000"/>
              </a:lnSpc>
              <a:buFontTx/>
              <a:buNone/>
            </a:pPr>
            <a:endParaRPr lang="en-US" sz="1800" dirty="0"/>
          </a:p>
        </p:txBody>
      </p:sp>
    </p:spTree>
    <p:extLst>
      <p:ext uri="{BB962C8B-B14F-4D97-AF65-F5344CB8AC3E}">
        <p14:creationId xmlns:p14="http://schemas.microsoft.com/office/powerpoint/2010/main" val="539810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Presentation</a:t>
            </a:r>
          </a:p>
        </p:txBody>
      </p:sp>
      <p:sp>
        <p:nvSpPr>
          <p:cNvPr id="3" name="Content Placeholder 2"/>
          <p:cNvSpPr>
            <a:spLocks noGrp="1"/>
          </p:cNvSpPr>
          <p:nvPr>
            <p:ph idx="1"/>
          </p:nvPr>
        </p:nvSpPr>
        <p:spPr/>
        <p:txBody>
          <a:bodyPr>
            <a:normAutofit/>
          </a:bodyPr>
          <a:lstStyle/>
          <a:p>
            <a:pPr>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Describe the weakness of the current “best practices” approach to teaching</a:t>
            </a:r>
          </a:p>
          <a:p>
            <a:pPr>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Discuss the contextual nature of teaching and learning</a:t>
            </a:r>
          </a:p>
          <a:p>
            <a:pPr>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Describe a research-based framework of nine cognitive challenges that captures the contextual nature of learning</a:t>
            </a:r>
          </a:p>
          <a:p>
            <a:pPr>
              <a:spcBef>
                <a:spcPts val="0"/>
              </a:spcBef>
            </a:pPr>
            <a:r>
              <a:rPr lang="en-US" sz="2800" dirty="0">
                <a:effectLst/>
                <a:ea typeface="Calibri" panose="020F0502020204030204" pitchFamily="34" charset="0"/>
                <a:cs typeface="Calibri" panose="020F0502020204030204" pitchFamily="34" charset="0"/>
              </a:rPr>
              <a:t>Discuss strategies that teachers can use for addressing each cognitive challenge.</a:t>
            </a:r>
            <a:endParaRPr lang="en-US" sz="2800" dirty="0">
              <a:effectLst/>
              <a:ea typeface="Calibri" panose="020F0502020204030204" pitchFamily="34" charset="0"/>
              <a:cs typeface="Times New Roman" panose="02020603050405020304" pitchFamily="18" charset="0"/>
            </a:endParaRPr>
          </a:p>
          <a:p>
            <a:pPr>
              <a:spcBef>
                <a:spcPts val="0"/>
              </a:spcBef>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7270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a:xfrm>
            <a:off x="2209800" y="228600"/>
            <a:ext cx="7772400" cy="1143000"/>
          </a:xfrm>
        </p:spPr>
        <p:txBody>
          <a:bodyPr>
            <a:normAutofit fontScale="90000"/>
          </a:bodyPr>
          <a:lstStyle/>
          <a:p>
            <a:r>
              <a:rPr lang="en-US" sz="4000" dirty="0"/>
              <a:t>Estimated and Actual Grades for 800 Students: Econ 101</a:t>
            </a:r>
          </a:p>
        </p:txBody>
      </p:sp>
      <p:pic>
        <p:nvPicPr>
          <p:cNvPr id="4" name="Picture 3" descr="Goffe exam i w 1 bar.png"/>
          <p:cNvPicPr>
            <a:picLocks noChangeAspect="1"/>
          </p:cNvPicPr>
          <p:nvPr/>
        </p:nvPicPr>
        <p:blipFill>
          <a:blip r:embed="rId2" cstate="print"/>
          <a:stretch>
            <a:fillRect/>
          </a:stretch>
        </p:blipFill>
        <p:spPr>
          <a:xfrm>
            <a:off x="2514600" y="1524000"/>
            <a:ext cx="7010400" cy="4717280"/>
          </a:xfrm>
          <a:prstGeom prst="rect">
            <a:avLst/>
          </a:prstGeom>
          <a:ln w="19050">
            <a:solidFill>
              <a:schemeClr val="tx1"/>
            </a:solidFill>
          </a:ln>
        </p:spPr>
      </p:pic>
      <p:grpSp>
        <p:nvGrpSpPr>
          <p:cNvPr id="18" name="Group 17">
            <a:extLst>
              <a:ext uri="{FF2B5EF4-FFF2-40B4-BE49-F238E27FC236}">
                <a16:creationId xmlns:a16="http://schemas.microsoft.com/office/drawing/2014/main" id="{D1200F3D-ACCC-4CF9-98BD-CE9C110D8E42}"/>
              </a:ext>
            </a:extLst>
          </p:cNvPr>
          <p:cNvGrpSpPr/>
          <p:nvPr/>
        </p:nvGrpSpPr>
        <p:grpSpPr>
          <a:xfrm>
            <a:off x="3564568" y="1752600"/>
            <a:ext cx="3217232" cy="2286000"/>
            <a:chOff x="2040568" y="1752600"/>
            <a:chExt cx="3217232" cy="2286000"/>
          </a:xfrm>
        </p:grpSpPr>
        <p:sp>
          <p:nvSpPr>
            <p:cNvPr id="2" name="TextBox 1">
              <a:extLst>
                <a:ext uri="{FF2B5EF4-FFF2-40B4-BE49-F238E27FC236}">
                  <a16:creationId xmlns:a16="http://schemas.microsoft.com/office/drawing/2014/main" id="{FDF7178B-C957-45CF-83BC-F82B75FDFE69}"/>
                </a:ext>
              </a:extLst>
            </p:cNvPr>
            <p:cNvSpPr txBox="1"/>
            <p:nvPr/>
          </p:nvSpPr>
          <p:spPr>
            <a:xfrm>
              <a:off x="2040568" y="2971800"/>
              <a:ext cx="1797288" cy="707886"/>
            </a:xfrm>
            <a:prstGeom prst="rect">
              <a:avLst/>
            </a:prstGeom>
            <a:solidFill>
              <a:srgbClr val="CCFFFF"/>
            </a:solidFill>
          </p:spPr>
          <p:txBody>
            <a:bodyPr wrap="none" rtlCol="0">
              <a:spAutoFit/>
            </a:bodyPr>
            <a:lstStyle/>
            <a:p>
              <a:pPr algn="ctr"/>
              <a:r>
                <a:rPr lang="en-US" sz="2000" dirty="0"/>
                <a:t>Consider these </a:t>
              </a:r>
            </a:p>
            <a:p>
              <a:pPr algn="ctr"/>
              <a:r>
                <a:rPr lang="en-US" sz="2000" dirty="0"/>
                <a:t>two students</a:t>
              </a:r>
            </a:p>
          </p:txBody>
        </p:sp>
        <p:sp>
          <p:nvSpPr>
            <p:cNvPr id="3" name="Oval 2">
              <a:extLst>
                <a:ext uri="{FF2B5EF4-FFF2-40B4-BE49-F238E27FC236}">
                  <a16:creationId xmlns:a16="http://schemas.microsoft.com/office/drawing/2014/main" id="{78A95CDD-EA33-4BC8-B0B8-908411786976}"/>
                </a:ext>
              </a:extLst>
            </p:cNvPr>
            <p:cNvSpPr/>
            <p:nvPr/>
          </p:nvSpPr>
          <p:spPr bwMode="auto">
            <a:xfrm>
              <a:off x="4953000" y="1752600"/>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a:latin typeface="Times New Roman" pitchFamily="18" charset="0"/>
              </a:endParaRPr>
            </a:p>
          </p:txBody>
        </p:sp>
        <p:sp>
          <p:nvSpPr>
            <p:cNvPr id="6" name="Oval 5">
              <a:extLst>
                <a:ext uri="{FF2B5EF4-FFF2-40B4-BE49-F238E27FC236}">
                  <a16:creationId xmlns:a16="http://schemas.microsoft.com/office/drawing/2014/main" id="{9FD4D500-D7BC-4ECF-835F-AE9009588456}"/>
                </a:ext>
              </a:extLst>
            </p:cNvPr>
            <p:cNvSpPr/>
            <p:nvPr/>
          </p:nvSpPr>
          <p:spPr bwMode="auto">
            <a:xfrm>
              <a:off x="5029200" y="3810000"/>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a:latin typeface="Times New Roman" pitchFamily="18" charset="0"/>
              </a:endParaRPr>
            </a:p>
          </p:txBody>
        </p:sp>
        <p:cxnSp>
          <p:nvCxnSpPr>
            <p:cNvPr id="15" name="Straight Arrow Connector 14">
              <a:extLst>
                <a:ext uri="{FF2B5EF4-FFF2-40B4-BE49-F238E27FC236}">
                  <a16:creationId xmlns:a16="http://schemas.microsoft.com/office/drawing/2014/main" id="{809DDC1A-05EF-41E8-93AD-7D7CAEBFC081}"/>
                </a:ext>
              </a:extLst>
            </p:cNvPr>
            <p:cNvCxnSpPr>
              <a:stCxn id="2" idx="3"/>
              <a:endCxn id="3" idx="3"/>
            </p:cNvCxnSpPr>
            <p:nvPr/>
          </p:nvCxnSpPr>
          <p:spPr bwMode="auto">
            <a:xfrm flipV="1">
              <a:off x="3837856" y="1947722"/>
              <a:ext cx="1148622" cy="13780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A06EF5E-C7E4-4EBD-8B5F-B3E8B135E757}"/>
                </a:ext>
              </a:extLst>
            </p:cNvPr>
            <p:cNvCxnSpPr>
              <a:stCxn id="2" idx="3"/>
            </p:cNvCxnSpPr>
            <p:nvPr/>
          </p:nvCxnSpPr>
          <p:spPr bwMode="auto">
            <a:xfrm>
              <a:off x="3837856" y="3325743"/>
              <a:ext cx="1191344" cy="5568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4366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Metacognition</a:t>
            </a:r>
          </a:p>
        </p:txBody>
      </p:sp>
      <p:sp>
        <p:nvSpPr>
          <p:cNvPr id="3" name="Content Placeholder 2"/>
          <p:cNvSpPr>
            <a:spLocks noGrp="1"/>
          </p:cNvSpPr>
          <p:nvPr>
            <p:ph idx="1"/>
          </p:nvPr>
        </p:nvSpPr>
        <p:spPr/>
        <p:txBody>
          <a:bodyPr/>
          <a:lstStyle/>
          <a:p>
            <a:r>
              <a:rPr lang="en-US" dirty="0"/>
              <a:t>Give students opportunities to test their knowledge and get feedback about their level of understanding</a:t>
            </a:r>
          </a:p>
          <a:p>
            <a:r>
              <a:rPr lang="en-US" dirty="0"/>
              <a:t>Teach them how to use the feedback</a:t>
            </a:r>
          </a:p>
          <a:p>
            <a:r>
              <a:rPr lang="en-US" dirty="0"/>
              <a:t>Build self-assessment skill</a:t>
            </a:r>
          </a:p>
          <a:p>
            <a:endParaRPr lang="en-US" dirty="0"/>
          </a:p>
        </p:txBody>
      </p:sp>
    </p:spTree>
    <p:extLst>
      <p:ext uri="{BB962C8B-B14F-4D97-AF65-F5344CB8AC3E}">
        <p14:creationId xmlns:p14="http://schemas.microsoft.com/office/powerpoint/2010/main" val="2733999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14E3D3-1B1B-B536-14A8-9D52CF0D5161}"/>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a:lnSpc>
                <a:spcPct val="90000"/>
              </a:lnSpc>
            </a:pPr>
            <a:r>
              <a:rPr lang="en-US" sz="3700" kern="1200" dirty="0">
                <a:solidFill>
                  <a:srgbClr val="FFFFFF"/>
                </a:solidFill>
                <a:latin typeface="+mj-lt"/>
                <a:ea typeface="+mj-ea"/>
                <a:cs typeface="+mj-cs"/>
              </a:rPr>
              <a:t>The Challenge of What Students Believe</a:t>
            </a:r>
          </a:p>
        </p:txBody>
      </p:sp>
      <p:graphicFrame>
        <p:nvGraphicFramePr>
          <p:cNvPr id="4" name="Table 4">
            <a:extLst>
              <a:ext uri="{FF2B5EF4-FFF2-40B4-BE49-F238E27FC236}">
                <a16:creationId xmlns:a16="http://schemas.microsoft.com/office/drawing/2014/main" id="{037EEC47-2740-AB5A-98AD-F8A657B54DA1}"/>
              </a:ext>
            </a:extLst>
          </p:cNvPr>
          <p:cNvGraphicFramePr>
            <a:graphicFrameLocks noGrp="1"/>
          </p:cNvGraphicFramePr>
          <p:nvPr>
            <p:extLst>
              <p:ext uri="{D42A27DB-BD31-4B8C-83A1-F6EECF244321}">
                <p14:modId xmlns:p14="http://schemas.microsoft.com/office/powerpoint/2010/main" val="2606067292"/>
              </p:ext>
            </p:extLst>
          </p:nvPr>
        </p:nvGraphicFramePr>
        <p:xfrm>
          <a:off x="0" y="1524000"/>
          <a:ext cx="12191998" cy="5381861"/>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3225286367"/>
                    </a:ext>
                  </a:extLst>
                </a:gridCol>
                <a:gridCol w="4419599">
                  <a:extLst>
                    <a:ext uri="{9D8B030D-6E8A-4147-A177-3AD203B41FA5}">
                      <a16:colId xmlns:a16="http://schemas.microsoft.com/office/drawing/2014/main" val="1719334313"/>
                    </a:ext>
                  </a:extLst>
                </a:gridCol>
                <a:gridCol w="4190999">
                  <a:extLst>
                    <a:ext uri="{9D8B030D-6E8A-4147-A177-3AD203B41FA5}">
                      <a16:colId xmlns:a16="http://schemas.microsoft.com/office/drawing/2014/main" val="1472126504"/>
                    </a:ext>
                  </a:extLst>
                </a:gridCol>
              </a:tblGrid>
              <a:tr h="552004">
                <a:tc>
                  <a:txBody>
                    <a:bodyPr/>
                    <a:lstStyle/>
                    <a:p>
                      <a:pPr algn="ctr"/>
                      <a:r>
                        <a:rPr lang="en-US" sz="3200" b="1" dirty="0">
                          <a:solidFill>
                            <a:schemeClr val="tx1"/>
                          </a:solidFill>
                        </a:rPr>
                        <a:t>The Challenge</a:t>
                      </a:r>
                    </a:p>
                  </a:txBody>
                  <a:tcPr marL="96367" marR="96367" marT="48184" marB="48184" anchor="ctr">
                    <a:solidFill>
                      <a:schemeClr val="bg1">
                        <a:lumMod val="95000"/>
                      </a:schemeClr>
                    </a:solidFill>
                  </a:tcPr>
                </a:tc>
                <a:tc>
                  <a:txBody>
                    <a:bodyPr/>
                    <a:lstStyle/>
                    <a:p>
                      <a:pPr algn="ctr"/>
                      <a:r>
                        <a:rPr lang="en-US" sz="2400" b="1" dirty="0">
                          <a:solidFill>
                            <a:schemeClr val="tx1"/>
                          </a:solidFill>
                        </a:rPr>
                        <a:t>Defined</a:t>
                      </a:r>
                    </a:p>
                  </a:txBody>
                  <a:tcPr marL="96367" marR="96367" marT="48184" marB="48184" anchor="ctr">
                    <a:solidFill>
                      <a:schemeClr val="bg1">
                        <a:lumMod val="95000"/>
                      </a:schemeClr>
                    </a:solidFill>
                  </a:tcPr>
                </a:tc>
                <a:tc>
                  <a:txBody>
                    <a:bodyPr/>
                    <a:lstStyle/>
                    <a:p>
                      <a:pPr algn="ctr"/>
                      <a:r>
                        <a:rPr lang="en-US" sz="2400" b="1" dirty="0">
                          <a:solidFill>
                            <a:schemeClr val="tx1"/>
                          </a:solidFill>
                        </a:rPr>
                        <a:t>Possible Solutions</a:t>
                      </a:r>
                    </a:p>
                  </a:txBody>
                  <a:tcPr marL="96367" marR="96367" marT="48184" marB="48184" anchor="ctr">
                    <a:solidFill>
                      <a:schemeClr val="bg1">
                        <a:lumMod val="95000"/>
                      </a:schemeClr>
                    </a:solidFill>
                  </a:tcPr>
                </a:tc>
                <a:extLst>
                  <a:ext uri="{0D108BD9-81ED-4DB2-BD59-A6C34878D82A}">
                    <a16:rowId xmlns:a16="http://schemas.microsoft.com/office/drawing/2014/main" val="1257712895"/>
                  </a:ext>
                </a:extLst>
              </a:tr>
              <a:tr h="1805138">
                <a:tc>
                  <a:txBody>
                    <a:bodyPr/>
                    <a:lstStyle/>
                    <a:p>
                      <a:pPr algn="ctr"/>
                      <a:r>
                        <a:rPr lang="en-US" sz="3200" b="1" i="0" dirty="0">
                          <a:solidFill>
                            <a:srgbClr val="201F1E"/>
                          </a:solidFill>
                          <a:effectLst/>
                        </a:rPr>
                        <a:t>Student Mental Mindset</a:t>
                      </a:r>
                      <a:endParaRPr lang="en-US" sz="3200" b="1" dirty="0"/>
                    </a:p>
                  </a:txBody>
                  <a:tcPr marL="96367" marR="96367" marT="48184" marB="48184"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Student beliefs about the value of a topic, how hard they expect to work, &amp; how well they expect to do</a:t>
                      </a:r>
                    </a:p>
                    <a:p>
                      <a:pPr algn="ctr"/>
                      <a:endParaRPr lang="en-US" sz="2300" b="0" dirty="0"/>
                    </a:p>
                  </a:txBody>
                  <a:tcPr marL="96367" marR="96367" marT="48184" marB="48184"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Explain the purpose and value of work &amp; what is involved in doing well; promote belonging and productive persistence</a:t>
                      </a:r>
                      <a:endParaRPr lang="en-US" sz="2400" b="0" i="0" dirty="0">
                        <a:solidFill>
                          <a:srgbClr val="201F1E"/>
                        </a:solidFill>
                        <a:effectLst/>
                      </a:endParaRPr>
                    </a:p>
                    <a:p>
                      <a:pPr algn="ctr"/>
                      <a:endParaRPr lang="en-US" sz="2300" b="0" dirty="0"/>
                    </a:p>
                  </a:txBody>
                  <a:tcPr marL="96367" marR="96367" marT="48184" marB="48184" anchor="ctr">
                    <a:solidFill>
                      <a:schemeClr val="bg1">
                        <a:lumMod val="95000"/>
                      </a:schemeClr>
                    </a:solidFill>
                  </a:tcPr>
                </a:tc>
                <a:extLst>
                  <a:ext uri="{0D108BD9-81ED-4DB2-BD59-A6C34878D82A}">
                    <a16:rowId xmlns:a16="http://schemas.microsoft.com/office/drawing/2014/main" val="293117332"/>
                  </a:ext>
                </a:extLst>
              </a:tr>
              <a:tr h="962717">
                <a:tc>
                  <a:txBody>
                    <a:bodyPr/>
                    <a:lstStyle/>
                    <a:p>
                      <a:pPr algn="ctr"/>
                      <a:r>
                        <a:rPr lang="en-US" sz="3200" b="1" i="0" dirty="0">
                          <a:solidFill>
                            <a:srgbClr val="201F1E"/>
                          </a:solidFill>
                          <a:effectLst/>
                        </a:rPr>
                        <a:t>Fear and Mistrust </a:t>
                      </a:r>
                      <a:endParaRPr lang="en-US" sz="3200" b="1" dirty="0"/>
                    </a:p>
                  </a:txBody>
                  <a:tcPr marL="96367" marR="96367" marT="48184" marB="48184"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Student fears about teacher judgment and failure </a:t>
                      </a:r>
                    </a:p>
                  </a:txBody>
                  <a:tcPr marL="96367" marR="96367" marT="48184" marB="48184"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solidFill>
                            <a:srgbClr val="201F1E"/>
                          </a:solidFill>
                          <a:effectLst/>
                        </a:rPr>
                        <a:t>Acknowledge fears &amp; provide wise feedback</a:t>
                      </a:r>
                    </a:p>
                  </a:txBody>
                  <a:tcPr marL="96367" marR="96367" marT="48184" marB="48184" anchor="ctr">
                    <a:solidFill>
                      <a:schemeClr val="bg1">
                        <a:lumMod val="95000"/>
                      </a:schemeClr>
                    </a:solidFill>
                  </a:tcPr>
                </a:tc>
                <a:extLst>
                  <a:ext uri="{0D108BD9-81ED-4DB2-BD59-A6C34878D82A}">
                    <a16:rowId xmlns:a16="http://schemas.microsoft.com/office/drawing/2014/main" val="1432051952"/>
                  </a:ext>
                </a:extLst>
              </a:tr>
              <a:tr h="1819542">
                <a:tc>
                  <a:txBody>
                    <a:bodyPr/>
                    <a:lstStyle/>
                    <a:p>
                      <a:pPr algn="ctr"/>
                      <a:r>
                        <a:rPr lang="en-US" sz="3200" b="1" i="0" dirty="0">
                          <a:solidFill>
                            <a:srgbClr val="201F1E"/>
                          </a:solidFill>
                          <a:effectLst/>
                        </a:rPr>
                        <a:t>Metacognition</a:t>
                      </a:r>
                      <a:endParaRPr lang="en-US" sz="3200" b="1" dirty="0"/>
                    </a:p>
                  </a:txBody>
                  <a:tcPr marL="96367" marR="96367" marT="48184" marB="48184" anchor="ctr">
                    <a:solidFill>
                      <a:schemeClr val="bg1">
                        <a:lumMod val="95000"/>
                      </a:schemeClr>
                    </a:solidFill>
                  </a:tcPr>
                </a:tc>
                <a:tc>
                  <a:txBody>
                    <a:bodyPr/>
                    <a:lstStyle/>
                    <a:p>
                      <a:pPr algn="ctr"/>
                      <a:r>
                        <a:rPr lang="en-US" sz="2400" b="0" dirty="0">
                          <a:solidFill>
                            <a:srgbClr val="201F1E"/>
                          </a:solidFill>
                        </a:rPr>
                        <a:t>Student beliefs about their level of mastery of course content</a:t>
                      </a:r>
                      <a:endParaRPr lang="en-US" sz="2400" b="0" dirty="0"/>
                    </a:p>
                  </a:txBody>
                  <a:tcPr marL="96367" marR="96367" marT="48184" marB="48184"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Provide ample low-stakes opportunities for feedback about learning &amp; instruct students how to use feedback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i="0" dirty="0">
                        <a:solidFill>
                          <a:srgbClr val="201F1E"/>
                        </a:solidFill>
                        <a:effectLst/>
                      </a:endParaRPr>
                    </a:p>
                  </a:txBody>
                  <a:tcPr marL="96367" marR="96367" marT="48184" marB="48184" anchor="ctr">
                    <a:solidFill>
                      <a:schemeClr val="bg1">
                        <a:lumMod val="95000"/>
                      </a:schemeClr>
                    </a:solidFill>
                  </a:tcPr>
                </a:tc>
                <a:extLst>
                  <a:ext uri="{0D108BD9-81ED-4DB2-BD59-A6C34878D82A}">
                    <a16:rowId xmlns:a16="http://schemas.microsoft.com/office/drawing/2014/main" val="3247887035"/>
                  </a:ext>
                </a:extLst>
              </a:tr>
            </a:tbl>
          </a:graphicData>
        </a:graphic>
      </p:graphicFrame>
    </p:spTree>
    <p:extLst>
      <p:ext uri="{BB962C8B-B14F-4D97-AF65-F5344CB8AC3E}">
        <p14:creationId xmlns:p14="http://schemas.microsoft.com/office/powerpoint/2010/main" val="3405251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3" name="Content Placeholder 12" descr="A picture containing indoor, person, auditorium, crowd&#10;&#10;Description automatically generated">
            <a:extLst>
              <a:ext uri="{FF2B5EF4-FFF2-40B4-BE49-F238E27FC236}">
                <a16:creationId xmlns:a16="http://schemas.microsoft.com/office/drawing/2014/main" id="{0FE63E81-DE31-2BA0-539E-DE361EBDBCA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319485"/>
            <a:ext cx="12280507" cy="5538515"/>
          </a:xfrm>
        </p:spPr>
      </p:pic>
      <p:sp>
        <p:nvSpPr>
          <p:cNvPr id="102" name="Google Shape;102;p2"/>
          <p:cNvSpPr txBox="1">
            <a:spLocks noGrp="1"/>
          </p:cNvSpPr>
          <p:nvPr>
            <p:ph type="title"/>
          </p:nvPr>
        </p:nvSpPr>
        <p:spPr>
          <a:xfrm>
            <a:off x="838200" y="365125"/>
            <a:ext cx="10515600" cy="8291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Calibri"/>
              <a:buNone/>
            </a:pPr>
            <a:r>
              <a:rPr lang="en-US" sz="4000" dirty="0">
                <a:latin typeface="Calibri"/>
                <a:cs typeface="Calibri"/>
                <a:sym typeface="Calibri"/>
              </a:rPr>
              <a:t>What Students Know: </a:t>
            </a:r>
            <a:br>
              <a:rPr lang="en-US" sz="4000" dirty="0">
                <a:latin typeface="Calibri"/>
                <a:cs typeface="Calibri"/>
                <a:sym typeface="Calibri"/>
              </a:rPr>
            </a:br>
            <a:r>
              <a:rPr lang="en-US" sz="3600" dirty="0">
                <a:latin typeface="Calibri"/>
                <a:cs typeface="Calibri"/>
                <a:sym typeface="Calibri"/>
              </a:rPr>
              <a:t>Using Knowledge</a:t>
            </a:r>
            <a:endParaRPr sz="3600" dirty="0"/>
          </a:p>
        </p:txBody>
      </p:sp>
      <p:pic>
        <p:nvPicPr>
          <p:cNvPr id="15" name="Picture 14" descr="Diagram&#10;&#10;Description automatically generated">
            <a:extLst>
              <a:ext uri="{FF2B5EF4-FFF2-40B4-BE49-F238E27FC236}">
                <a16:creationId xmlns:a16="http://schemas.microsoft.com/office/drawing/2014/main" id="{CF5F5B7A-9561-214F-52DB-B87808E07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5462" y="1930193"/>
            <a:ext cx="2163709" cy="1524618"/>
          </a:xfrm>
          <a:prstGeom prst="rect">
            <a:avLst/>
          </a:prstGeom>
          <a:scene3d>
            <a:camera prst="perspectiveLeft">
              <a:rot lat="21299997" lon="1499981" rev="0"/>
            </a:camera>
            <a:lightRig rig="threePt" dir="t"/>
          </a:scene3d>
        </p:spPr>
      </p:pic>
      <p:sp>
        <p:nvSpPr>
          <p:cNvPr id="18" name="Google Shape;105;p2">
            <a:extLst>
              <a:ext uri="{FF2B5EF4-FFF2-40B4-BE49-F238E27FC236}">
                <a16:creationId xmlns:a16="http://schemas.microsoft.com/office/drawing/2014/main" id="{F150AC9B-A05D-662F-3898-FE49B7BD19EE}"/>
              </a:ext>
            </a:extLst>
          </p:cNvPr>
          <p:cNvSpPr/>
          <p:nvPr/>
        </p:nvSpPr>
        <p:spPr>
          <a:xfrm>
            <a:off x="950103" y="3997034"/>
            <a:ext cx="2112818" cy="1235414"/>
          </a:xfrm>
          <a:prstGeom prst="cloudCallout">
            <a:avLst>
              <a:gd name="adj1" fmla="val 66283"/>
              <a:gd name="adj2" fmla="val 242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ea typeface="Calibri"/>
                <a:cs typeface="Calibri"/>
                <a:sym typeface="Calibri"/>
              </a:rPr>
              <a:t>So that’s what a brain looks like.</a:t>
            </a:r>
            <a:endParaRPr sz="1800" dirty="0">
              <a:solidFill>
                <a:schemeClr val="tx1"/>
              </a:solidFill>
              <a:ea typeface="Calibri"/>
              <a:cs typeface="Calibri"/>
              <a:sym typeface="Calibri"/>
            </a:endParaRPr>
          </a:p>
        </p:txBody>
      </p:sp>
      <p:sp>
        <p:nvSpPr>
          <p:cNvPr id="19" name="Google Shape;109;p2">
            <a:extLst>
              <a:ext uri="{FF2B5EF4-FFF2-40B4-BE49-F238E27FC236}">
                <a16:creationId xmlns:a16="http://schemas.microsoft.com/office/drawing/2014/main" id="{BFB3933F-CEE1-38B1-E154-6E728C709F38}"/>
              </a:ext>
            </a:extLst>
          </p:cNvPr>
          <p:cNvSpPr/>
          <p:nvPr/>
        </p:nvSpPr>
        <p:spPr>
          <a:xfrm>
            <a:off x="2653094" y="2699874"/>
            <a:ext cx="2112818" cy="1310966"/>
          </a:xfrm>
          <a:prstGeom prst="cloudCallout">
            <a:avLst>
              <a:gd name="adj1" fmla="val 17818"/>
              <a:gd name="adj2" fmla="val 8788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I remember this from AP Psych</a:t>
            </a:r>
            <a:endParaRPr dirty="0"/>
          </a:p>
        </p:txBody>
      </p:sp>
      <p:sp>
        <p:nvSpPr>
          <p:cNvPr id="23" name="Google Shape;105;p2">
            <a:extLst>
              <a:ext uri="{FF2B5EF4-FFF2-40B4-BE49-F238E27FC236}">
                <a16:creationId xmlns:a16="http://schemas.microsoft.com/office/drawing/2014/main" id="{8E1455AA-6D68-5741-2201-23CCC1C8AAC9}"/>
              </a:ext>
            </a:extLst>
          </p:cNvPr>
          <p:cNvSpPr/>
          <p:nvPr/>
        </p:nvSpPr>
        <p:spPr>
          <a:xfrm>
            <a:off x="9262954" y="2565879"/>
            <a:ext cx="2866939" cy="1952964"/>
          </a:xfrm>
          <a:prstGeom prst="cloudCallout">
            <a:avLst>
              <a:gd name="adj1" fmla="val 30470"/>
              <a:gd name="adj2" fmla="val 6051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dirty="0">
                <a:ea typeface="Calibri"/>
                <a:cs typeface="Calibri"/>
                <a:sym typeface="Calibri"/>
              </a:rPr>
              <a:t>   I hope we learn about left-brained and right-brained people</a:t>
            </a:r>
            <a:endParaRPr lang="en-US" sz="1600" dirty="0">
              <a:ea typeface="Calibri"/>
              <a:cs typeface="Calibri"/>
              <a:sym typeface="Calibri"/>
            </a:endParaRPr>
          </a:p>
        </p:txBody>
      </p:sp>
      <p:sp>
        <p:nvSpPr>
          <p:cNvPr id="24" name="TextBox 23">
            <a:extLst>
              <a:ext uri="{FF2B5EF4-FFF2-40B4-BE49-F238E27FC236}">
                <a16:creationId xmlns:a16="http://schemas.microsoft.com/office/drawing/2014/main" id="{8561ED94-294A-95B1-66BA-C54AB399DB40}"/>
              </a:ext>
            </a:extLst>
          </p:cNvPr>
          <p:cNvSpPr txBox="1"/>
          <p:nvPr/>
        </p:nvSpPr>
        <p:spPr>
          <a:xfrm>
            <a:off x="9337041" y="2432588"/>
            <a:ext cx="2193742" cy="461665"/>
          </a:xfrm>
          <a:prstGeom prst="rect">
            <a:avLst/>
          </a:prstGeom>
          <a:solidFill>
            <a:schemeClr val="accent2"/>
          </a:solidFill>
        </p:spPr>
        <p:txBody>
          <a:bodyPr wrap="none" rtlCol="0">
            <a:spAutoFit/>
          </a:bodyPr>
          <a:lstStyle/>
          <a:p>
            <a:r>
              <a:rPr lang="en-US" sz="2400" b="1" dirty="0">
                <a:solidFill>
                  <a:schemeClr val="bg1"/>
                </a:solidFill>
              </a:rPr>
              <a:t>Misconceptions</a:t>
            </a:r>
          </a:p>
        </p:txBody>
      </p:sp>
      <p:sp>
        <p:nvSpPr>
          <p:cNvPr id="25" name="Google Shape;105;p2">
            <a:extLst>
              <a:ext uri="{FF2B5EF4-FFF2-40B4-BE49-F238E27FC236}">
                <a16:creationId xmlns:a16="http://schemas.microsoft.com/office/drawing/2014/main" id="{A352F0ED-D045-B997-5126-CC154864AD72}"/>
              </a:ext>
            </a:extLst>
          </p:cNvPr>
          <p:cNvSpPr/>
          <p:nvPr/>
        </p:nvSpPr>
        <p:spPr>
          <a:xfrm>
            <a:off x="6288547" y="3957206"/>
            <a:ext cx="3238167" cy="2463800"/>
          </a:xfrm>
          <a:prstGeom prst="cloudCallout">
            <a:avLst>
              <a:gd name="adj1" fmla="val -38761"/>
              <a:gd name="adj2" fmla="val 5077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dirty="0">
                <a:solidFill>
                  <a:schemeClr val="tx1"/>
                </a:solidFill>
                <a:ea typeface="Calibri"/>
                <a:cs typeface="Calibri"/>
                <a:sym typeface="Calibri"/>
              </a:rPr>
              <a:t>That’s why my grandfather was paralyzed on his left  side after his stroke damaged his right frontal lobe. </a:t>
            </a:r>
            <a:endParaRPr dirty="0">
              <a:solidFill>
                <a:schemeClr val="tx1"/>
              </a:solidFill>
              <a:ea typeface="Calibri"/>
              <a:cs typeface="Calibri"/>
              <a:sym typeface="Calibri"/>
            </a:endParaRPr>
          </a:p>
        </p:txBody>
      </p:sp>
      <p:sp>
        <p:nvSpPr>
          <p:cNvPr id="26" name="TextBox 25">
            <a:extLst>
              <a:ext uri="{FF2B5EF4-FFF2-40B4-BE49-F238E27FC236}">
                <a16:creationId xmlns:a16="http://schemas.microsoft.com/office/drawing/2014/main" id="{DDBC1702-D7CB-E8D9-26CF-5A9E0CFD9849}"/>
              </a:ext>
            </a:extLst>
          </p:cNvPr>
          <p:cNvSpPr txBox="1"/>
          <p:nvPr/>
        </p:nvSpPr>
        <p:spPr>
          <a:xfrm>
            <a:off x="7415958" y="6007834"/>
            <a:ext cx="2717411" cy="461665"/>
          </a:xfrm>
          <a:prstGeom prst="rect">
            <a:avLst/>
          </a:prstGeom>
          <a:solidFill>
            <a:schemeClr val="accent2"/>
          </a:solidFill>
        </p:spPr>
        <p:txBody>
          <a:bodyPr wrap="none" rtlCol="0">
            <a:spAutoFit/>
          </a:bodyPr>
          <a:lstStyle/>
          <a:p>
            <a:r>
              <a:rPr lang="en-US" sz="2400" b="1" dirty="0">
                <a:solidFill>
                  <a:schemeClr val="bg1"/>
                </a:solidFill>
              </a:rPr>
              <a:t>Transfer of Learning</a:t>
            </a:r>
          </a:p>
        </p:txBody>
      </p:sp>
      <p:sp>
        <p:nvSpPr>
          <p:cNvPr id="27" name="TextBox 26">
            <a:extLst>
              <a:ext uri="{FF2B5EF4-FFF2-40B4-BE49-F238E27FC236}">
                <a16:creationId xmlns:a16="http://schemas.microsoft.com/office/drawing/2014/main" id="{18CE27FD-8A70-9D1A-6E70-9BB327052530}"/>
              </a:ext>
            </a:extLst>
          </p:cNvPr>
          <p:cNvSpPr txBox="1"/>
          <p:nvPr/>
        </p:nvSpPr>
        <p:spPr>
          <a:xfrm>
            <a:off x="947055" y="3608789"/>
            <a:ext cx="2308068" cy="461665"/>
          </a:xfrm>
          <a:prstGeom prst="rect">
            <a:avLst/>
          </a:prstGeom>
          <a:solidFill>
            <a:schemeClr val="accent2"/>
          </a:solidFill>
        </p:spPr>
        <p:txBody>
          <a:bodyPr wrap="none" rtlCol="0">
            <a:spAutoFit/>
          </a:bodyPr>
          <a:lstStyle/>
          <a:p>
            <a:r>
              <a:rPr lang="en-US" sz="2400" dirty="0">
                <a:solidFill>
                  <a:schemeClr val="bg1"/>
                </a:solidFill>
              </a:rPr>
              <a:t>Prior Knowledge </a:t>
            </a:r>
          </a:p>
        </p:txBody>
      </p:sp>
    </p:spTree>
    <p:extLst>
      <p:ext uri="{BB962C8B-B14F-4D97-AF65-F5344CB8AC3E}">
        <p14:creationId xmlns:p14="http://schemas.microsoft.com/office/powerpoint/2010/main" val="379573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0DEC-2590-7203-F120-1EE7336EE2B8}"/>
              </a:ext>
            </a:extLst>
          </p:cNvPr>
          <p:cNvSpPr>
            <a:spLocks noGrp="1"/>
          </p:cNvSpPr>
          <p:nvPr>
            <p:ph type="title"/>
          </p:nvPr>
        </p:nvSpPr>
        <p:spPr/>
        <p:txBody>
          <a:bodyPr/>
          <a:lstStyle/>
          <a:p>
            <a:r>
              <a:rPr lang="en-US" dirty="0"/>
              <a:t>Prior Knowledge Predicts Learning</a:t>
            </a:r>
          </a:p>
        </p:txBody>
      </p:sp>
      <p:sp>
        <p:nvSpPr>
          <p:cNvPr id="3" name="Content Placeholder 2">
            <a:extLst>
              <a:ext uri="{FF2B5EF4-FFF2-40B4-BE49-F238E27FC236}">
                <a16:creationId xmlns:a16="http://schemas.microsoft.com/office/drawing/2014/main" id="{EB6C5B81-870C-ED50-19E3-CA37CF6F08FA}"/>
              </a:ext>
            </a:extLst>
          </p:cNvPr>
          <p:cNvSpPr>
            <a:spLocks noGrp="1"/>
          </p:cNvSpPr>
          <p:nvPr>
            <p:ph sz="half" idx="1"/>
          </p:nvPr>
        </p:nvSpPr>
        <p:spPr>
          <a:xfrm>
            <a:off x="609600" y="1600201"/>
            <a:ext cx="6400800" cy="4525963"/>
          </a:xfrm>
        </p:spPr>
        <p:txBody>
          <a:bodyPr>
            <a:normAutofit lnSpcReduction="10000"/>
          </a:bodyPr>
          <a:lstStyle/>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“I’ve got King Five suited in the Big Blind. There’s a straddle on. The Button then raises to 40. I call for 30 more. The Under the Gun calls. We’re going three ways to the flop. Its Jack, Six, Four, rainbow.” </a:t>
            </a:r>
          </a:p>
          <a:p>
            <a:pPr marL="0" indent="0" algn="r">
              <a:buNone/>
            </a:pPr>
            <a:r>
              <a:rPr lang="en-US" dirty="0"/>
              <a:t>Brad Owen, </a:t>
            </a:r>
          </a:p>
          <a:p>
            <a:pPr marL="0" indent="0" algn="r">
              <a:buNone/>
            </a:pPr>
            <a:r>
              <a:rPr lang="en-US" dirty="0"/>
              <a:t>Professional Poker Player</a:t>
            </a:r>
          </a:p>
          <a:p>
            <a:pPr marL="0" indent="0" algn="r">
              <a:buNone/>
            </a:pPr>
            <a:endParaRPr lang="en-US" sz="1400" dirty="0"/>
          </a:p>
          <a:p>
            <a:pPr marL="0" indent="0">
              <a:buNone/>
            </a:pPr>
            <a:r>
              <a:rPr lang="en-US" sz="1400" dirty="0"/>
              <a:t>VLOG 177: </a:t>
            </a:r>
            <a:r>
              <a:rPr lang="en-US" sz="1400" dirty="0">
                <a:hlinkClick r:id="rId3"/>
              </a:rPr>
              <a:t>https://youtu.be/G9itw9IVm_s</a:t>
            </a:r>
            <a:r>
              <a:rPr lang="en-US" sz="1400" dirty="0"/>
              <a:t> </a:t>
            </a:r>
          </a:p>
        </p:txBody>
      </p:sp>
      <p:pic>
        <p:nvPicPr>
          <p:cNvPr id="1026" name="Picture 2">
            <a:extLst>
              <a:ext uri="{FF2B5EF4-FFF2-40B4-BE49-F238E27FC236}">
                <a16:creationId xmlns:a16="http://schemas.microsoft.com/office/drawing/2014/main" id="{68B0CE90-6E45-C403-9ADA-FD774751FF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752600"/>
            <a:ext cx="2819400" cy="3942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3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47AF2-CD9B-6CC3-507A-B53CCB51A4B7}"/>
              </a:ext>
            </a:extLst>
          </p:cNvPr>
          <p:cNvSpPr>
            <a:spLocks noGrp="1"/>
          </p:cNvSpPr>
          <p:nvPr>
            <p:ph type="title"/>
          </p:nvPr>
        </p:nvSpPr>
        <p:spPr/>
        <p:txBody>
          <a:bodyPr>
            <a:normAutofit fontScale="90000"/>
          </a:bodyPr>
          <a:lstStyle/>
          <a:p>
            <a:r>
              <a:rPr lang="en-US" dirty="0"/>
              <a:t>Common STEM Misconceptions</a:t>
            </a:r>
            <a:br>
              <a:rPr lang="en-US" dirty="0"/>
            </a:br>
            <a:r>
              <a:rPr lang="en-US" sz="2700" dirty="0"/>
              <a:t>(</a:t>
            </a:r>
            <a:r>
              <a:rPr lang="en-US" sz="2700" dirty="0" err="1"/>
              <a:t>Fizzics</a:t>
            </a:r>
            <a:r>
              <a:rPr lang="en-US" sz="2700" dirty="0"/>
              <a:t> Education)</a:t>
            </a:r>
          </a:p>
        </p:txBody>
      </p:sp>
      <p:sp>
        <p:nvSpPr>
          <p:cNvPr id="7" name="Content Placeholder 6">
            <a:extLst>
              <a:ext uri="{FF2B5EF4-FFF2-40B4-BE49-F238E27FC236}">
                <a16:creationId xmlns:a16="http://schemas.microsoft.com/office/drawing/2014/main" id="{FDE257CC-2AC1-2C3C-5465-C889479C15A3}"/>
              </a:ext>
            </a:extLst>
          </p:cNvPr>
          <p:cNvSpPr>
            <a:spLocks noGrp="1"/>
          </p:cNvSpPr>
          <p:nvPr>
            <p:ph sz="half" idx="1"/>
          </p:nvPr>
        </p:nvSpPr>
        <p:spPr>
          <a:xfrm>
            <a:off x="609600" y="1600201"/>
            <a:ext cx="5384800" cy="4724399"/>
          </a:xfrm>
        </p:spPr>
        <p:txBody>
          <a:bodyPr>
            <a:normAutofit/>
          </a:bodyPr>
          <a:lstStyle/>
          <a:p>
            <a:r>
              <a:rPr lang="en-US" sz="2600" b="0" i="0" dirty="0">
                <a:solidFill>
                  <a:srgbClr val="212529"/>
                </a:solidFill>
                <a:effectLst/>
              </a:rPr>
              <a:t>Rain comes from holes in clouds.</a:t>
            </a:r>
          </a:p>
          <a:p>
            <a:r>
              <a:rPr lang="en-US" sz="2600" b="0" i="0" dirty="0">
                <a:solidFill>
                  <a:srgbClr val="212529"/>
                </a:solidFill>
                <a:effectLst/>
              </a:rPr>
              <a:t>A giraffe’s neck got longer because it kept stretching to reach the trees.</a:t>
            </a:r>
          </a:p>
          <a:p>
            <a:r>
              <a:rPr lang="en-US" sz="2600" b="0" i="0" dirty="0">
                <a:solidFill>
                  <a:srgbClr val="212529"/>
                </a:solidFill>
                <a:effectLst/>
              </a:rPr>
              <a:t>Humans are responsible for the extinction of the dinosaurs.</a:t>
            </a:r>
          </a:p>
          <a:p>
            <a:r>
              <a:rPr lang="en-US" sz="2600" b="0" i="0" dirty="0">
                <a:solidFill>
                  <a:srgbClr val="212529"/>
                </a:solidFill>
                <a:effectLst/>
              </a:rPr>
              <a:t>The solar system contains only the sun, planets and the moon. </a:t>
            </a:r>
          </a:p>
          <a:p>
            <a:r>
              <a:rPr lang="en-US" sz="2600" dirty="0">
                <a:solidFill>
                  <a:srgbClr val="212529"/>
                </a:solidFill>
              </a:rPr>
              <a:t>All the stars in a constellation are near each other.</a:t>
            </a:r>
          </a:p>
          <a:p>
            <a:pPr marL="0" indent="0">
              <a:buNone/>
            </a:pPr>
            <a:endParaRPr lang="en-US" dirty="0"/>
          </a:p>
        </p:txBody>
      </p:sp>
      <p:sp>
        <p:nvSpPr>
          <p:cNvPr id="8" name="Content Placeholder 7">
            <a:extLst>
              <a:ext uri="{FF2B5EF4-FFF2-40B4-BE49-F238E27FC236}">
                <a16:creationId xmlns:a16="http://schemas.microsoft.com/office/drawing/2014/main" id="{C9CC1DF2-7E53-E92C-FA7C-47BC1BD834EB}"/>
              </a:ext>
            </a:extLst>
          </p:cNvPr>
          <p:cNvSpPr>
            <a:spLocks noGrp="1"/>
          </p:cNvSpPr>
          <p:nvPr>
            <p:ph sz="half" idx="2"/>
          </p:nvPr>
        </p:nvSpPr>
        <p:spPr/>
        <p:txBody>
          <a:bodyPr>
            <a:noAutofit/>
          </a:bodyPr>
          <a:lstStyle/>
          <a:p>
            <a:r>
              <a:rPr lang="en-US" sz="2600" dirty="0">
                <a:solidFill>
                  <a:srgbClr val="212529"/>
                </a:solidFill>
              </a:rPr>
              <a:t>Meteors are falling stars.</a:t>
            </a:r>
          </a:p>
          <a:p>
            <a:r>
              <a:rPr lang="en-US" sz="2600" b="0" i="0" dirty="0">
                <a:solidFill>
                  <a:srgbClr val="212529"/>
                </a:solidFill>
                <a:effectLst/>
              </a:rPr>
              <a:t>Atoms have electrons circling them like planets around a star</a:t>
            </a:r>
          </a:p>
          <a:p>
            <a:r>
              <a:rPr lang="en-US" sz="2600" b="0" i="0" dirty="0">
                <a:solidFill>
                  <a:srgbClr val="212529"/>
                </a:solidFill>
                <a:effectLst/>
              </a:rPr>
              <a:t>When white light passes through a colored filter, the filter adds color to the light.</a:t>
            </a:r>
          </a:p>
          <a:p>
            <a:r>
              <a:rPr lang="en-US" sz="2600" b="0" i="0" dirty="0">
                <a:solidFill>
                  <a:srgbClr val="212529"/>
                </a:solidFill>
                <a:effectLst/>
              </a:rPr>
              <a:t>An object at rest has no energy.</a:t>
            </a:r>
          </a:p>
          <a:p>
            <a:r>
              <a:rPr lang="en-US" sz="2600" b="0" i="0" dirty="0">
                <a:solidFill>
                  <a:srgbClr val="212529"/>
                </a:solidFill>
                <a:effectLst/>
              </a:rPr>
              <a:t>Objects float in water because they are lighter than water</a:t>
            </a:r>
            <a:r>
              <a:rPr lang="en-US" sz="2600" b="0" i="0" dirty="0">
                <a:solidFill>
                  <a:srgbClr val="212529"/>
                </a:solidFill>
                <a:effectLst/>
                <a:latin typeface="oswald" panose="00000500000000000000" pitchFamily="2" charset="0"/>
              </a:rPr>
              <a:t>.</a:t>
            </a:r>
            <a:br>
              <a:rPr lang="en-US" sz="2600" dirty="0"/>
            </a:br>
            <a:endParaRPr lang="en-US" sz="2600" dirty="0"/>
          </a:p>
        </p:txBody>
      </p:sp>
    </p:spTree>
    <p:extLst>
      <p:ext uri="{BB962C8B-B14F-4D97-AF65-F5344CB8AC3E}">
        <p14:creationId xmlns:p14="http://schemas.microsoft.com/office/powerpoint/2010/main" val="142965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9ABE-53D0-13CD-AFA1-35FD6A95D068}"/>
              </a:ext>
            </a:extLst>
          </p:cNvPr>
          <p:cNvSpPr>
            <a:spLocks noGrp="1"/>
          </p:cNvSpPr>
          <p:nvPr>
            <p:ph type="title"/>
          </p:nvPr>
        </p:nvSpPr>
        <p:spPr/>
        <p:txBody>
          <a:bodyPr/>
          <a:lstStyle/>
          <a:p>
            <a:r>
              <a:rPr lang="en-US" dirty="0"/>
              <a:t>Inert Knowledge</a:t>
            </a:r>
          </a:p>
        </p:txBody>
      </p:sp>
      <p:sp>
        <p:nvSpPr>
          <p:cNvPr id="5" name="Content Placeholder 4">
            <a:extLst>
              <a:ext uri="{FF2B5EF4-FFF2-40B4-BE49-F238E27FC236}">
                <a16:creationId xmlns:a16="http://schemas.microsoft.com/office/drawing/2014/main" id="{F81C82C1-3600-A5D5-D853-D3A09B363FDF}"/>
              </a:ext>
            </a:extLst>
          </p:cNvPr>
          <p:cNvSpPr>
            <a:spLocks noGrp="1"/>
          </p:cNvSpPr>
          <p:nvPr>
            <p:ph idx="1"/>
          </p:nvPr>
        </p:nvSpPr>
        <p:spPr/>
        <p:txBody>
          <a:bodyPr/>
          <a:lstStyle/>
          <a:p>
            <a:r>
              <a:rPr lang="en-US" dirty="0"/>
              <a:t>Students have relevant prior knowledge but fail to access it or apply it in novel situations</a:t>
            </a:r>
          </a:p>
          <a:p>
            <a:pPr lvl="1"/>
            <a:r>
              <a:rPr lang="en-US" dirty="0"/>
              <a:t>Failure of transfer</a:t>
            </a:r>
          </a:p>
          <a:p>
            <a:r>
              <a:rPr lang="en-US" dirty="0"/>
              <a:t>All new learning is context dependent</a:t>
            </a:r>
          </a:p>
          <a:p>
            <a:r>
              <a:rPr lang="en-US" dirty="0"/>
              <a:t>Students often fail to see the relevance of what they learn beyond doing well on the exam</a:t>
            </a:r>
          </a:p>
        </p:txBody>
      </p:sp>
    </p:spTree>
    <p:extLst>
      <p:ext uri="{BB962C8B-B14F-4D97-AF65-F5344CB8AC3E}">
        <p14:creationId xmlns:p14="http://schemas.microsoft.com/office/powerpoint/2010/main" val="1558445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61B67-7FA3-F300-8E8A-331552D1B119}"/>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a:lnSpc>
                <a:spcPct val="90000"/>
              </a:lnSpc>
            </a:pPr>
            <a:r>
              <a:rPr lang="en-US" sz="3700" kern="1200" dirty="0">
                <a:solidFill>
                  <a:srgbClr val="FFFFFF"/>
                </a:solidFill>
                <a:latin typeface="+mj-lt"/>
                <a:ea typeface="+mj-ea"/>
                <a:cs typeface="+mj-cs"/>
              </a:rPr>
              <a:t>The Challenge of What Students Know</a:t>
            </a:r>
          </a:p>
        </p:txBody>
      </p:sp>
      <p:graphicFrame>
        <p:nvGraphicFramePr>
          <p:cNvPr id="4" name="Table 4">
            <a:extLst>
              <a:ext uri="{FF2B5EF4-FFF2-40B4-BE49-F238E27FC236}">
                <a16:creationId xmlns:a16="http://schemas.microsoft.com/office/drawing/2014/main" id="{3BE8479D-4ED2-649F-1396-A676A8427CD5}"/>
              </a:ext>
            </a:extLst>
          </p:cNvPr>
          <p:cNvGraphicFramePr>
            <a:graphicFrameLocks noGrp="1"/>
          </p:cNvGraphicFramePr>
          <p:nvPr>
            <p:extLst>
              <p:ext uri="{D42A27DB-BD31-4B8C-83A1-F6EECF244321}">
                <p14:modId xmlns:p14="http://schemas.microsoft.com/office/powerpoint/2010/main" val="4262058928"/>
              </p:ext>
            </p:extLst>
          </p:nvPr>
        </p:nvGraphicFramePr>
        <p:xfrm>
          <a:off x="152400" y="1574310"/>
          <a:ext cx="11887200" cy="5248124"/>
        </p:xfrm>
        <a:graphic>
          <a:graphicData uri="http://schemas.openxmlformats.org/drawingml/2006/table">
            <a:tbl>
              <a:tblPr firstRow="1" bandRow="1">
                <a:tableStyleId>{5C22544A-7EE6-4342-B048-85BDC9FD1C3A}</a:tableStyleId>
              </a:tblPr>
              <a:tblGrid>
                <a:gridCol w="3437316">
                  <a:extLst>
                    <a:ext uri="{9D8B030D-6E8A-4147-A177-3AD203B41FA5}">
                      <a16:colId xmlns:a16="http://schemas.microsoft.com/office/drawing/2014/main" val="3225286367"/>
                    </a:ext>
                  </a:extLst>
                </a:gridCol>
                <a:gridCol w="4140198">
                  <a:extLst>
                    <a:ext uri="{9D8B030D-6E8A-4147-A177-3AD203B41FA5}">
                      <a16:colId xmlns:a16="http://schemas.microsoft.com/office/drawing/2014/main" val="1719334313"/>
                    </a:ext>
                  </a:extLst>
                </a:gridCol>
                <a:gridCol w="4309686">
                  <a:extLst>
                    <a:ext uri="{9D8B030D-6E8A-4147-A177-3AD203B41FA5}">
                      <a16:colId xmlns:a16="http://schemas.microsoft.com/office/drawing/2014/main" val="1472126504"/>
                    </a:ext>
                  </a:extLst>
                </a:gridCol>
              </a:tblGrid>
              <a:tr h="571046">
                <a:tc>
                  <a:txBody>
                    <a:bodyPr/>
                    <a:lstStyle/>
                    <a:p>
                      <a:pPr algn="ctr"/>
                      <a:r>
                        <a:rPr lang="en-US" sz="3200" b="1" dirty="0">
                          <a:solidFill>
                            <a:schemeClr val="tx1"/>
                          </a:solidFill>
                        </a:rPr>
                        <a:t>The Challenge</a:t>
                      </a:r>
                    </a:p>
                  </a:txBody>
                  <a:tcPr marL="96367" marR="96367" marT="48184" marB="48184" anchor="ctr">
                    <a:solidFill>
                      <a:schemeClr val="bg1">
                        <a:lumMod val="95000"/>
                      </a:schemeClr>
                    </a:solidFill>
                  </a:tcPr>
                </a:tc>
                <a:tc>
                  <a:txBody>
                    <a:bodyPr/>
                    <a:lstStyle/>
                    <a:p>
                      <a:pPr algn="ctr"/>
                      <a:r>
                        <a:rPr lang="en-US" sz="2400" b="1" dirty="0">
                          <a:solidFill>
                            <a:schemeClr val="tx1"/>
                          </a:solidFill>
                        </a:rPr>
                        <a:t>Defined</a:t>
                      </a:r>
                    </a:p>
                  </a:txBody>
                  <a:tcPr marL="96367" marR="96367" marT="48184" marB="48184" anchor="ctr">
                    <a:solidFill>
                      <a:schemeClr val="bg1">
                        <a:lumMod val="95000"/>
                      </a:schemeClr>
                    </a:solidFill>
                  </a:tcPr>
                </a:tc>
                <a:tc>
                  <a:txBody>
                    <a:bodyPr/>
                    <a:lstStyle/>
                    <a:p>
                      <a:pPr algn="ctr"/>
                      <a:r>
                        <a:rPr lang="en-US" sz="2400" b="1" dirty="0">
                          <a:solidFill>
                            <a:schemeClr val="tx1"/>
                          </a:solidFill>
                        </a:rPr>
                        <a:t>Possible Solutions</a:t>
                      </a:r>
                    </a:p>
                  </a:txBody>
                  <a:tcPr marL="96367" marR="96367" marT="48184" marB="48184" anchor="ctr">
                    <a:solidFill>
                      <a:schemeClr val="bg1">
                        <a:lumMod val="95000"/>
                      </a:schemeClr>
                    </a:solidFill>
                  </a:tcPr>
                </a:tc>
                <a:extLst>
                  <a:ext uri="{0D108BD9-81ED-4DB2-BD59-A6C34878D82A}">
                    <a16:rowId xmlns:a16="http://schemas.microsoft.com/office/drawing/2014/main" val="1671606722"/>
                  </a:ext>
                </a:extLst>
              </a:tr>
              <a:tr h="1162464">
                <a:tc>
                  <a:txBody>
                    <a:bodyPr/>
                    <a:lstStyle/>
                    <a:p>
                      <a:pPr algn="ctr"/>
                      <a:r>
                        <a:rPr lang="en-US" sz="3000" b="1" i="0" dirty="0">
                          <a:solidFill>
                            <a:srgbClr val="201F1E"/>
                          </a:solidFill>
                          <a:effectLst/>
                        </a:rPr>
                        <a:t>Insufficient Prior Knowledge</a:t>
                      </a:r>
                      <a:endParaRPr lang="en-US" sz="3000" b="1" dirty="0"/>
                    </a:p>
                  </a:txBody>
                  <a:tcPr marL="91651" marR="91651" marT="45826" marB="45826"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Students lack the prior knowledge needed to make sense of new information</a:t>
                      </a:r>
                      <a:endParaRPr lang="en-US" sz="2400" b="0" dirty="0"/>
                    </a:p>
                  </a:txBody>
                  <a:tcPr marL="91651" marR="91651" marT="45826" marB="45826"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Provide supplemental instruction to help students acquire relevant prior knowledge</a:t>
                      </a:r>
                      <a:endParaRPr lang="en-US" sz="2400" b="0" dirty="0"/>
                    </a:p>
                  </a:txBody>
                  <a:tcPr marL="91651" marR="91651" marT="45826" marB="45826" anchor="ctr">
                    <a:solidFill>
                      <a:schemeClr val="bg1">
                        <a:lumMod val="95000"/>
                      </a:schemeClr>
                    </a:solidFill>
                  </a:tcPr>
                </a:tc>
                <a:extLst>
                  <a:ext uri="{0D108BD9-81ED-4DB2-BD59-A6C34878D82A}">
                    <a16:rowId xmlns:a16="http://schemas.microsoft.com/office/drawing/2014/main" val="293117332"/>
                  </a:ext>
                </a:extLst>
              </a:tr>
              <a:tr h="1877699">
                <a:tc>
                  <a:txBody>
                    <a:bodyPr/>
                    <a:lstStyle/>
                    <a:p>
                      <a:pPr algn="ctr"/>
                      <a:r>
                        <a:rPr lang="en-US" sz="3000" b="1" dirty="0"/>
                        <a:t>Misconceptions</a:t>
                      </a:r>
                    </a:p>
                  </a:txBody>
                  <a:tcPr marL="91651" marR="91651" marT="45826" marB="45826"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Students hold faulty or mistaken beliefs about the content that lead them to misinterpret or reject new information</a:t>
                      </a:r>
                      <a:endParaRPr lang="en-US" sz="2400" b="0" dirty="0">
                        <a:solidFill>
                          <a:srgbClr val="201F1E"/>
                        </a:solidFill>
                      </a:endParaRPr>
                    </a:p>
                  </a:txBody>
                  <a:tcPr marL="91651" marR="91651" marT="45826" marB="45826"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solidFill>
                            <a:srgbClr val="201F1E"/>
                          </a:solidFill>
                          <a:effectLst/>
                        </a:rPr>
                        <a:t>Activate misconceptions then provide accurate versions of the concepts </a:t>
                      </a:r>
                    </a:p>
                  </a:txBody>
                  <a:tcPr marL="91651" marR="91651" marT="45826" marB="45826" anchor="ctr">
                    <a:solidFill>
                      <a:schemeClr val="bg1">
                        <a:lumMod val="95000"/>
                      </a:schemeClr>
                    </a:solidFill>
                  </a:tcPr>
                </a:tc>
                <a:extLst>
                  <a:ext uri="{0D108BD9-81ED-4DB2-BD59-A6C34878D82A}">
                    <a16:rowId xmlns:a16="http://schemas.microsoft.com/office/drawing/2014/main" val="1432051952"/>
                  </a:ext>
                </a:extLst>
              </a:tr>
              <a:tr h="1520081">
                <a:tc>
                  <a:txBody>
                    <a:bodyPr/>
                    <a:lstStyle/>
                    <a:p>
                      <a:pPr algn="ctr"/>
                      <a:r>
                        <a:rPr lang="en-US" sz="3000" b="1" i="0" dirty="0">
                          <a:solidFill>
                            <a:srgbClr val="201F1E"/>
                          </a:solidFill>
                          <a:effectLst/>
                        </a:rPr>
                        <a:t>Transfer of Learning</a:t>
                      </a:r>
                      <a:endParaRPr lang="en-US" sz="3000" b="1" dirty="0"/>
                    </a:p>
                  </a:txBody>
                  <a:tcPr marL="91651" marR="91651" marT="45826" marB="45826" anchor="ctr">
                    <a:solidFill>
                      <a:schemeClr val="bg1">
                        <a:lumMod val="95000"/>
                      </a:schemeClr>
                    </a:solidFill>
                  </a:tcPr>
                </a:tc>
                <a:tc>
                  <a:txBody>
                    <a:bodyPr/>
                    <a:lstStyle/>
                    <a:p>
                      <a:pPr algn="ctr"/>
                      <a:r>
                        <a:rPr lang="en-US" sz="2400" b="0" dirty="0">
                          <a:solidFill>
                            <a:srgbClr val="201F1E"/>
                          </a:solidFill>
                        </a:rPr>
                        <a:t>Students fail to apply their knowledge to new problems and situations</a:t>
                      </a:r>
                      <a:endParaRPr lang="en-US" sz="2400" b="0" dirty="0"/>
                    </a:p>
                  </a:txBody>
                  <a:tcPr marL="91651" marR="91651" marT="45826" marB="45826"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201F1E"/>
                          </a:solidFill>
                        </a:rPr>
                        <a:t>Provide opportunities for students to practice applying their knowledge to new problems and contexts</a:t>
                      </a:r>
                      <a:endParaRPr lang="en-US" sz="2400" b="0" i="0" dirty="0">
                        <a:solidFill>
                          <a:srgbClr val="201F1E"/>
                        </a:solidFill>
                        <a:effectLst/>
                      </a:endParaRPr>
                    </a:p>
                  </a:txBody>
                  <a:tcPr marL="91651" marR="91651" marT="45826" marB="45826" anchor="ctr">
                    <a:solidFill>
                      <a:schemeClr val="bg1">
                        <a:lumMod val="95000"/>
                      </a:schemeClr>
                    </a:solidFill>
                  </a:tcPr>
                </a:tc>
                <a:extLst>
                  <a:ext uri="{0D108BD9-81ED-4DB2-BD59-A6C34878D82A}">
                    <a16:rowId xmlns:a16="http://schemas.microsoft.com/office/drawing/2014/main" val="3247887035"/>
                  </a:ext>
                </a:extLst>
              </a:tr>
            </a:tbl>
          </a:graphicData>
        </a:graphic>
      </p:graphicFrame>
    </p:spTree>
    <p:extLst>
      <p:ext uri="{BB962C8B-B14F-4D97-AF65-F5344CB8AC3E}">
        <p14:creationId xmlns:p14="http://schemas.microsoft.com/office/powerpoint/2010/main" val="4013408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8" name="Content Placeholder 7" descr="A person giving a presentation to an audience&#10;&#10;Description automatically generated with medium confidence">
            <a:extLst>
              <a:ext uri="{FF2B5EF4-FFF2-40B4-BE49-F238E27FC236}">
                <a16:creationId xmlns:a16="http://schemas.microsoft.com/office/drawing/2014/main" id="{47101B04-DDD4-0D27-576D-9272A8D1DF1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162506"/>
            <a:ext cx="12192000" cy="7005040"/>
          </a:xfrm>
        </p:spPr>
      </p:pic>
      <p:sp>
        <p:nvSpPr>
          <p:cNvPr id="102" name="Google Shape;102;p2"/>
          <p:cNvSpPr txBox="1">
            <a:spLocks noGrp="1"/>
          </p:cNvSpPr>
          <p:nvPr>
            <p:ph type="title"/>
          </p:nvPr>
        </p:nvSpPr>
        <p:spPr>
          <a:xfrm>
            <a:off x="838200" y="304800"/>
            <a:ext cx="10515600" cy="8291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000"/>
              <a:buFont typeface="Calibri"/>
              <a:buNone/>
            </a:pPr>
            <a:r>
              <a:rPr lang="en-US" sz="4000" b="0" i="0" dirty="0">
                <a:solidFill>
                  <a:srgbClr val="201F1E"/>
                </a:solidFill>
                <a:effectLst/>
              </a:rPr>
              <a:t>What Students Can Do: </a:t>
            </a:r>
            <a:br>
              <a:rPr lang="en-US" sz="4000" b="0" i="0" dirty="0">
                <a:solidFill>
                  <a:srgbClr val="201F1E"/>
                </a:solidFill>
                <a:effectLst/>
              </a:rPr>
            </a:br>
            <a:r>
              <a:rPr lang="en-US" sz="3200" b="0" i="0" dirty="0">
                <a:solidFill>
                  <a:srgbClr val="201F1E"/>
                </a:solidFill>
                <a:effectLst/>
              </a:rPr>
              <a:t>Recognizing Constraints</a:t>
            </a:r>
            <a:endParaRPr dirty="0"/>
          </a:p>
        </p:txBody>
      </p:sp>
      <p:pic>
        <p:nvPicPr>
          <p:cNvPr id="3" name="Picture 2">
            <a:extLst>
              <a:ext uri="{FF2B5EF4-FFF2-40B4-BE49-F238E27FC236}">
                <a16:creationId xmlns:a16="http://schemas.microsoft.com/office/drawing/2014/main" id="{05DB6C2E-E263-717B-9CE4-BF619EE5E8CB}"/>
              </a:ext>
            </a:extLst>
          </p:cNvPr>
          <p:cNvPicPr>
            <a:picLocks noChangeAspect="1"/>
          </p:cNvPicPr>
          <p:nvPr/>
        </p:nvPicPr>
        <p:blipFill>
          <a:blip r:embed="rId4"/>
          <a:stretch>
            <a:fillRect/>
          </a:stretch>
        </p:blipFill>
        <p:spPr>
          <a:xfrm>
            <a:off x="3733800" y="1517425"/>
            <a:ext cx="4859194" cy="2269540"/>
          </a:xfrm>
          <a:prstGeom prst="rect">
            <a:avLst/>
          </a:prstGeom>
        </p:spPr>
      </p:pic>
      <p:sp>
        <p:nvSpPr>
          <p:cNvPr id="4" name="Thought Bubble: Cloud 3">
            <a:extLst>
              <a:ext uri="{FF2B5EF4-FFF2-40B4-BE49-F238E27FC236}">
                <a16:creationId xmlns:a16="http://schemas.microsoft.com/office/drawing/2014/main" id="{8C9E944F-39E1-CBB6-2B45-4F473031689D}"/>
              </a:ext>
            </a:extLst>
          </p:cNvPr>
          <p:cNvSpPr/>
          <p:nvPr/>
        </p:nvSpPr>
        <p:spPr>
          <a:xfrm flipH="1">
            <a:off x="408042" y="3261008"/>
            <a:ext cx="2362200" cy="1447798"/>
          </a:xfrm>
          <a:prstGeom prst="cloudCallout">
            <a:avLst>
              <a:gd name="adj1" fmla="val -55714"/>
              <a:gd name="adj2" fmla="val 1053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Where am I supposed to be looking?</a:t>
            </a:r>
          </a:p>
        </p:txBody>
      </p:sp>
      <p:sp>
        <p:nvSpPr>
          <p:cNvPr id="5" name="Thought Bubble: Cloud 4">
            <a:extLst>
              <a:ext uri="{FF2B5EF4-FFF2-40B4-BE49-F238E27FC236}">
                <a16:creationId xmlns:a16="http://schemas.microsoft.com/office/drawing/2014/main" id="{A9AE5ED8-7C28-2936-9DC4-97C71F1D20B1}"/>
              </a:ext>
            </a:extLst>
          </p:cNvPr>
          <p:cNvSpPr/>
          <p:nvPr/>
        </p:nvSpPr>
        <p:spPr>
          <a:xfrm>
            <a:off x="9050478" y="3870606"/>
            <a:ext cx="2819400" cy="1676400"/>
          </a:xfrm>
          <a:prstGeom prst="cloudCallout">
            <a:avLst>
              <a:gd name="adj1" fmla="val -38416"/>
              <a:gd name="adj2" fmla="val 607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can’t keep up with everything he’s saying</a:t>
            </a:r>
          </a:p>
        </p:txBody>
      </p:sp>
      <p:sp>
        <p:nvSpPr>
          <p:cNvPr id="12" name="Thought Bubble: Cloud 11">
            <a:extLst>
              <a:ext uri="{FF2B5EF4-FFF2-40B4-BE49-F238E27FC236}">
                <a16:creationId xmlns:a16="http://schemas.microsoft.com/office/drawing/2014/main" id="{4D896FD5-BE98-9AD4-FB1A-03D9B0577093}"/>
              </a:ext>
            </a:extLst>
          </p:cNvPr>
          <p:cNvSpPr/>
          <p:nvPr/>
        </p:nvSpPr>
        <p:spPr>
          <a:xfrm>
            <a:off x="6999670" y="3107367"/>
            <a:ext cx="3124200" cy="1555407"/>
          </a:xfrm>
          <a:prstGeom prst="cloudCallout">
            <a:avLst>
              <a:gd name="adj1" fmla="val -36368"/>
              <a:gd name="adj2" fmla="val 1297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I’m overwhelmed. I give up.</a:t>
            </a:r>
          </a:p>
        </p:txBody>
      </p:sp>
      <p:sp>
        <p:nvSpPr>
          <p:cNvPr id="18" name="TextBox 17">
            <a:extLst>
              <a:ext uri="{FF2B5EF4-FFF2-40B4-BE49-F238E27FC236}">
                <a16:creationId xmlns:a16="http://schemas.microsoft.com/office/drawing/2014/main" id="{566C9301-C57E-6F3F-A7CB-9EAE412E0F89}"/>
              </a:ext>
            </a:extLst>
          </p:cNvPr>
          <p:cNvSpPr txBox="1"/>
          <p:nvPr/>
        </p:nvSpPr>
        <p:spPr>
          <a:xfrm>
            <a:off x="408042" y="2313936"/>
            <a:ext cx="2609818" cy="830997"/>
          </a:xfrm>
          <a:prstGeom prst="rect">
            <a:avLst/>
          </a:prstGeom>
          <a:solidFill>
            <a:schemeClr val="accent2"/>
          </a:solidFill>
        </p:spPr>
        <p:txBody>
          <a:bodyPr wrap="none" rtlCol="0">
            <a:spAutoFit/>
          </a:bodyPr>
          <a:lstStyle/>
          <a:p>
            <a:pPr algn="ctr"/>
            <a:r>
              <a:rPr lang="en-US" sz="2400" b="1" dirty="0">
                <a:solidFill>
                  <a:schemeClr val="bg1"/>
                </a:solidFill>
              </a:rPr>
              <a:t>Constraint of </a:t>
            </a:r>
          </a:p>
          <a:p>
            <a:pPr algn="ctr"/>
            <a:r>
              <a:rPr lang="en-US" sz="2400" b="1" dirty="0">
                <a:solidFill>
                  <a:schemeClr val="bg1"/>
                </a:solidFill>
              </a:rPr>
              <a:t>Selective Attention</a:t>
            </a:r>
          </a:p>
        </p:txBody>
      </p:sp>
      <p:sp>
        <p:nvSpPr>
          <p:cNvPr id="19" name="TextBox 18">
            <a:extLst>
              <a:ext uri="{FF2B5EF4-FFF2-40B4-BE49-F238E27FC236}">
                <a16:creationId xmlns:a16="http://schemas.microsoft.com/office/drawing/2014/main" id="{3F018140-20DA-6E9A-1B02-207D8A07B9A8}"/>
              </a:ext>
            </a:extLst>
          </p:cNvPr>
          <p:cNvSpPr txBox="1"/>
          <p:nvPr/>
        </p:nvSpPr>
        <p:spPr>
          <a:xfrm>
            <a:off x="8756279" y="2598003"/>
            <a:ext cx="3272435" cy="830997"/>
          </a:xfrm>
          <a:prstGeom prst="rect">
            <a:avLst/>
          </a:prstGeom>
          <a:solidFill>
            <a:schemeClr val="accent2"/>
          </a:solidFill>
        </p:spPr>
        <p:txBody>
          <a:bodyPr wrap="none" rtlCol="0">
            <a:spAutoFit/>
          </a:bodyPr>
          <a:lstStyle/>
          <a:p>
            <a:pPr algn="ctr"/>
            <a:r>
              <a:rPr lang="en-US" sz="2400" b="1" dirty="0">
                <a:solidFill>
                  <a:schemeClr val="bg1"/>
                </a:solidFill>
              </a:rPr>
              <a:t>Constraint of Mental </a:t>
            </a:r>
          </a:p>
          <a:p>
            <a:pPr algn="ctr"/>
            <a:r>
              <a:rPr lang="en-US" sz="2400" b="1" dirty="0">
                <a:solidFill>
                  <a:schemeClr val="bg1"/>
                </a:solidFill>
              </a:rPr>
              <a:t>Effort/Working Memory</a:t>
            </a:r>
          </a:p>
        </p:txBody>
      </p:sp>
    </p:spTree>
    <p:extLst>
      <p:ext uri="{BB962C8B-B14F-4D97-AF65-F5344CB8AC3E}">
        <p14:creationId xmlns:p14="http://schemas.microsoft.com/office/powerpoint/2010/main" val="21138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Selective Attention </a:t>
            </a:r>
          </a:p>
        </p:txBody>
      </p:sp>
      <p:sp>
        <p:nvSpPr>
          <p:cNvPr id="3" name="Content Placeholder 2"/>
          <p:cNvSpPr>
            <a:spLocks noGrp="1"/>
          </p:cNvSpPr>
          <p:nvPr>
            <p:ph idx="1"/>
          </p:nvPr>
        </p:nvSpPr>
        <p:spPr/>
        <p:txBody>
          <a:bodyPr/>
          <a:lstStyle/>
          <a:p>
            <a:pPr marL="0" indent="0">
              <a:buNone/>
            </a:pPr>
            <a:r>
              <a:rPr lang="en-US" dirty="0"/>
              <a:t>Attention is like a small spotlight in a darkened room. </a:t>
            </a:r>
          </a:p>
          <a:p>
            <a:r>
              <a:rPr lang="en-US" dirty="0"/>
              <a:t>Narrow focus</a:t>
            </a:r>
          </a:p>
          <a:p>
            <a:r>
              <a:rPr lang="en-US" dirty="0"/>
              <a:t>Anything that draws attention away from what we should be focusing on hurts learning</a:t>
            </a:r>
          </a:p>
          <a:p>
            <a:r>
              <a:rPr lang="en-US" dirty="0"/>
              <a:t>We miss anything outside our focus of awareness</a:t>
            </a:r>
          </a:p>
          <a:p>
            <a:endParaRPr lang="en-US" dirty="0"/>
          </a:p>
        </p:txBody>
      </p:sp>
    </p:spTree>
    <p:extLst>
      <p:ext uri="{BB962C8B-B14F-4D97-AF65-F5344CB8AC3E}">
        <p14:creationId xmlns:p14="http://schemas.microsoft.com/office/powerpoint/2010/main" val="1534410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209800" y="457200"/>
            <a:ext cx="7772400" cy="1143000"/>
          </a:xfrm>
        </p:spPr>
        <p:txBody>
          <a:bodyPr>
            <a:noAutofit/>
          </a:bodyPr>
          <a:lstStyle/>
          <a:p>
            <a:r>
              <a:rPr lang="en-US" sz="3600" dirty="0"/>
              <a:t>Three Kinds of Knowledge for </a:t>
            </a:r>
            <a:br>
              <a:rPr lang="en-US" sz="3600" dirty="0"/>
            </a:br>
            <a:r>
              <a:rPr lang="en-US" sz="3600" dirty="0"/>
              <a:t>Effective Teaching</a:t>
            </a:r>
          </a:p>
        </p:txBody>
      </p:sp>
      <p:sp>
        <p:nvSpPr>
          <p:cNvPr id="126979" name="Oval 3"/>
          <p:cNvSpPr>
            <a:spLocks noChangeArrowheads="1"/>
          </p:cNvSpPr>
          <p:nvPr/>
        </p:nvSpPr>
        <p:spPr bwMode="auto">
          <a:xfrm>
            <a:off x="4191000" y="1828800"/>
            <a:ext cx="3810000" cy="3505200"/>
          </a:xfrm>
          <a:prstGeom prst="ellipse">
            <a:avLst/>
          </a:prstGeom>
          <a:noFill/>
          <a:ln w="28575">
            <a:solidFill>
              <a:schemeClr val="tx1"/>
            </a:solidFill>
            <a:prstDash val="dashDot"/>
            <a:round/>
            <a:headEnd/>
            <a:tailEnd/>
          </a:ln>
          <a:effectLst/>
        </p:spPr>
        <p:txBody>
          <a:bodyPr wrap="none" anchor="ctr"/>
          <a:lstStyle/>
          <a:p>
            <a:endParaRPr lang="en-US"/>
          </a:p>
        </p:txBody>
      </p:sp>
      <p:sp>
        <p:nvSpPr>
          <p:cNvPr id="126980" name="Oval 4"/>
          <p:cNvSpPr>
            <a:spLocks noChangeArrowheads="1"/>
          </p:cNvSpPr>
          <p:nvPr/>
        </p:nvSpPr>
        <p:spPr bwMode="auto">
          <a:xfrm>
            <a:off x="3200400" y="2895600"/>
            <a:ext cx="3810000" cy="3505200"/>
          </a:xfrm>
          <a:prstGeom prst="ellipse">
            <a:avLst/>
          </a:prstGeom>
          <a:noFill/>
          <a:ln w="28575">
            <a:solidFill>
              <a:schemeClr val="tx1"/>
            </a:solidFill>
            <a:round/>
            <a:headEnd/>
            <a:tailEnd/>
          </a:ln>
          <a:effectLst/>
        </p:spPr>
        <p:txBody>
          <a:bodyPr wrap="none" anchor="ctr"/>
          <a:lstStyle/>
          <a:p>
            <a:endParaRPr lang="en-US"/>
          </a:p>
        </p:txBody>
      </p:sp>
      <p:sp>
        <p:nvSpPr>
          <p:cNvPr id="126981" name="Oval 5"/>
          <p:cNvSpPr>
            <a:spLocks noChangeArrowheads="1"/>
          </p:cNvSpPr>
          <p:nvPr/>
        </p:nvSpPr>
        <p:spPr bwMode="auto">
          <a:xfrm>
            <a:off x="5334000" y="2895600"/>
            <a:ext cx="3810000" cy="3505200"/>
          </a:xfrm>
          <a:prstGeom prst="ellipse">
            <a:avLst/>
          </a:prstGeom>
          <a:noFill/>
          <a:ln w="28575">
            <a:solidFill>
              <a:schemeClr val="tx1"/>
            </a:solidFill>
            <a:prstDash val="sysDot"/>
            <a:round/>
            <a:headEnd/>
            <a:tailEnd/>
          </a:ln>
          <a:effectLst/>
        </p:spPr>
        <p:txBody>
          <a:bodyPr wrap="none" anchor="ctr"/>
          <a:lstStyle/>
          <a:p>
            <a:endParaRPr lang="en-US"/>
          </a:p>
        </p:txBody>
      </p:sp>
      <p:sp>
        <p:nvSpPr>
          <p:cNvPr id="126982" name="Text Box 6"/>
          <p:cNvSpPr txBox="1">
            <a:spLocks noChangeArrowheads="1"/>
          </p:cNvSpPr>
          <p:nvPr/>
        </p:nvSpPr>
        <p:spPr bwMode="auto">
          <a:xfrm>
            <a:off x="5439470" y="4038601"/>
            <a:ext cx="1418530" cy="830997"/>
          </a:xfrm>
          <a:prstGeom prst="rect">
            <a:avLst/>
          </a:prstGeom>
          <a:noFill/>
          <a:ln w="9525">
            <a:noFill/>
            <a:miter lim="800000"/>
            <a:headEnd/>
            <a:tailEnd/>
          </a:ln>
          <a:effectLst/>
        </p:spPr>
        <p:txBody>
          <a:bodyPr wrap="none">
            <a:spAutoFit/>
          </a:bodyPr>
          <a:lstStyle/>
          <a:p>
            <a:r>
              <a:rPr lang="en-US" sz="2400" dirty="0">
                <a:latin typeface="Arial" charset="0"/>
              </a:rPr>
              <a:t>Effective</a:t>
            </a:r>
          </a:p>
          <a:p>
            <a:r>
              <a:rPr lang="en-US" sz="2400" dirty="0">
                <a:latin typeface="Arial" charset="0"/>
              </a:rPr>
              <a:t>Teaching</a:t>
            </a:r>
          </a:p>
        </p:txBody>
      </p:sp>
      <p:sp>
        <p:nvSpPr>
          <p:cNvPr id="126983" name="Text Box 7"/>
          <p:cNvSpPr txBox="1">
            <a:spLocks noChangeArrowheads="1"/>
          </p:cNvSpPr>
          <p:nvPr/>
        </p:nvSpPr>
        <p:spPr bwMode="auto">
          <a:xfrm>
            <a:off x="5289550" y="2133600"/>
            <a:ext cx="1568450" cy="641350"/>
          </a:xfrm>
          <a:prstGeom prst="rect">
            <a:avLst/>
          </a:prstGeom>
          <a:noFill/>
          <a:ln w="9525">
            <a:noFill/>
            <a:miter lim="800000"/>
            <a:headEnd/>
            <a:tailEnd/>
          </a:ln>
          <a:effectLst/>
        </p:spPr>
        <p:txBody>
          <a:bodyPr wrap="none">
            <a:spAutoFit/>
          </a:bodyPr>
          <a:lstStyle/>
          <a:p>
            <a:pPr algn="ctr"/>
            <a:r>
              <a:rPr lang="en-US" dirty="0">
                <a:latin typeface="Arial" charset="0"/>
              </a:rPr>
              <a:t>Knowledge of</a:t>
            </a:r>
          </a:p>
          <a:p>
            <a:pPr algn="ctr"/>
            <a:r>
              <a:rPr lang="en-US" dirty="0">
                <a:latin typeface="Arial" charset="0"/>
              </a:rPr>
              <a:t>Your Field</a:t>
            </a:r>
          </a:p>
        </p:txBody>
      </p:sp>
      <p:sp>
        <p:nvSpPr>
          <p:cNvPr id="126984" name="Text Box 8"/>
          <p:cNvSpPr txBox="1">
            <a:spLocks noChangeArrowheads="1"/>
          </p:cNvSpPr>
          <p:nvPr/>
        </p:nvSpPr>
        <p:spPr bwMode="auto">
          <a:xfrm>
            <a:off x="3553659" y="5029201"/>
            <a:ext cx="1928733" cy="923330"/>
          </a:xfrm>
          <a:prstGeom prst="rect">
            <a:avLst/>
          </a:prstGeom>
          <a:noFill/>
          <a:ln w="9525">
            <a:noFill/>
            <a:miter lim="800000"/>
            <a:headEnd/>
            <a:tailEnd/>
          </a:ln>
          <a:effectLst/>
        </p:spPr>
        <p:txBody>
          <a:bodyPr wrap="none">
            <a:spAutoFit/>
          </a:bodyPr>
          <a:lstStyle/>
          <a:p>
            <a:pPr algn="ctr"/>
            <a:r>
              <a:rPr lang="en-US" dirty="0">
                <a:latin typeface="Arial" charset="0"/>
              </a:rPr>
              <a:t>Knowledge </a:t>
            </a:r>
          </a:p>
          <a:p>
            <a:pPr algn="ctr"/>
            <a:r>
              <a:rPr lang="en-US" dirty="0">
                <a:latin typeface="Arial" charset="0"/>
              </a:rPr>
              <a:t>Of How Students</a:t>
            </a:r>
          </a:p>
          <a:p>
            <a:pPr algn="ctr"/>
            <a:r>
              <a:rPr lang="en-US" dirty="0">
                <a:latin typeface="Arial" charset="0"/>
              </a:rPr>
              <a:t>Learn</a:t>
            </a:r>
          </a:p>
        </p:txBody>
      </p:sp>
      <p:sp>
        <p:nvSpPr>
          <p:cNvPr id="126985" name="Text Box 9"/>
          <p:cNvSpPr txBox="1">
            <a:spLocks noChangeArrowheads="1"/>
          </p:cNvSpPr>
          <p:nvPr/>
        </p:nvSpPr>
        <p:spPr bwMode="auto">
          <a:xfrm>
            <a:off x="6934200" y="5105401"/>
            <a:ext cx="2152650" cy="915987"/>
          </a:xfrm>
          <a:prstGeom prst="rect">
            <a:avLst/>
          </a:prstGeom>
          <a:noFill/>
          <a:ln w="9525">
            <a:noFill/>
            <a:miter lim="800000"/>
            <a:headEnd/>
            <a:tailEnd/>
          </a:ln>
          <a:effectLst/>
        </p:spPr>
        <p:txBody>
          <a:bodyPr wrap="none">
            <a:spAutoFit/>
          </a:bodyPr>
          <a:lstStyle/>
          <a:p>
            <a:r>
              <a:rPr lang="en-US" dirty="0">
                <a:latin typeface="Arial" charset="0"/>
              </a:rPr>
              <a:t>Knowledge of How </a:t>
            </a:r>
          </a:p>
          <a:p>
            <a:r>
              <a:rPr lang="en-US" dirty="0">
                <a:latin typeface="Arial" charset="0"/>
              </a:rPr>
              <a:t>Students Learn </a:t>
            </a:r>
          </a:p>
          <a:p>
            <a:r>
              <a:rPr lang="en-US" dirty="0">
                <a:latin typeface="Arial" charset="0"/>
              </a:rPr>
              <a:t>Your Area</a:t>
            </a:r>
          </a:p>
        </p:txBody>
      </p:sp>
      <p:sp>
        <p:nvSpPr>
          <p:cNvPr id="11" name="TextBox 10">
            <a:extLst>
              <a:ext uri="{FF2B5EF4-FFF2-40B4-BE49-F238E27FC236}">
                <a16:creationId xmlns:a16="http://schemas.microsoft.com/office/drawing/2014/main" id="{BDCD366F-0B20-46B4-B535-ED63C316D96C}"/>
              </a:ext>
            </a:extLst>
          </p:cNvPr>
          <p:cNvSpPr txBox="1"/>
          <p:nvPr/>
        </p:nvSpPr>
        <p:spPr>
          <a:xfrm>
            <a:off x="496976" y="1256436"/>
            <a:ext cx="2703424" cy="923330"/>
          </a:xfrm>
          <a:prstGeom prst="rect">
            <a:avLst/>
          </a:prstGeom>
          <a:noFill/>
          <a:ln w="19050">
            <a:solidFill>
              <a:schemeClr val="accent1"/>
            </a:solidFill>
          </a:ln>
        </p:spPr>
        <p:txBody>
          <a:bodyPr wrap="square">
            <a:spAutoFit/>
          </a:bodyPr>
          <a:lstStyle/>
          <a:p>
            <a:r>
              <a:rPr lang="en-US" dirty="0"/>
              <a:t>Learning only occurs in one location, inside the brain of each student</a:t>
            </a:r>
          </a:p>
        </p:txBody>
      </p:sp>
      <p:sp>
        <p:nvSpPr>
          <p:cNvPr id="12" name="TextBox 11">
            <a:extLst>
              <a:ext uri="{FF2B5EF4-FFF2-40B4-BE49-F238E27FC236}">
                <a16:creationId xmlns:a16="http://schemas.microsoft.com/office/drawing/2014/main" id="{342202B5-AACA-4DC1-8252-FAE217E5820D}"/>
              </a:ext>
            </a:extLst>
          </p:cNvPr>
          <p:cNvSpPr txBox="1"/>
          <p:nvPr/>
        </p:nvSpPr>
        <p:spPr>
          <a:xfrm>
            <a:off x="8935288" y="1254367"/>
            <a:ext cx="2703424" cy="1477328"/>
          </a:xfrm>
          <a:prstGeom prst="rect">
            <a:avLst/>
          </a:prstGeom>
          <a:noFill/>
          <a:ln w="19050">
            <a:solidFill>
              <a:schemeClr val="accent1"/>
            </a:solidFill>
          </a:ln>
        </p:spPr>
        <p:txBody>
          <a:bodyPr wrap="square">
            <a:spAutoFit/>
          </a:bodyPr>
          <a:lstStyle/>
          <a:p>
            <a:r>
              <a:rPr lang="en-US" dirty="0"/>
              <a:t>Both teaching and learning strategies must mesh with the strengths and weaknesses of how the mind learns</a:t>
            </a:r>
          </a:p>
        </p:txBody>
      </p:sp>
    </p:spTree>
    <p:extLst>
      <p:ext uri="{BB962C8B-B14F-4D97-AF65-F5344CB8AC3E}">
        <p14:creationId xmlns:p14="http://schemas.microsoft.com/office/powerpoint/2010/main" val="41265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 of Multitasking </a:t>
            </a:r>
          </a:p>
        </p:txBody>
      </p:sp>
      <p:sp>
        <p:nvSpPr>
          <p:cNvPr id="3" name="Content Placeholder 2"/>
          <p:cNvSpPr>
            <a:spLocks noGrp="1"/>
          </p:cNvSpPr>
          <p:nvPr>
            <p:ph idx="1"/>
          </p:nvPr>
        </p:nvSpPr>
        <p:spPr/>
        <p:txBody>
          <a:bodyPr>
            <a:normAutofit/>
          </a:bodyPr>
          <a:lstStyle/>
          <a:p>
            <a:r>
              <a:rPr lang="en-US" dirty="0"/>
              <a:t>Partner up; you will need a stopwatch </a:t>
            </a:r>
          </a:p>
          <a:p>
            <a:r>
              <a:rPr lang="en-US" dirty="0"/>
              <a:t>Time each other doing the following:</a:t>
            </a:r>
          </a:p>
          <a:p>
            <a:pPr marL="914400" lvl="1" indent="-514350">
              <a:buFont typeface="+mj-lt"/>
              <a:buAutoNum type="arabicPeriod"/>
            </a:pPr>
            <a:r>
              <a:rPr lang="en-US" dirty="0"/>
              <a:t>As quick as you can, count down from 10 to 0, then immediately say the alphabet out loud from A-K</a:t>
            </a:r>
          </a:p>
          <a:p>
            <a:pPr marL="914400" lvl="1" indent="-514350">
              <a:buFont typeface="+mj-lt"/>
              <a:buAutoNum type="arabicPeriod"/>
            </a:pPr>
            <a:r>
              <a:rPr lang="en-US" dirty="0"/>
              <a:t>Now, alternate between the alphabet and counting down, 10-A, 9-B,…</a:t>
            </a:r>
          </a:p>
          <a:p>
            <a:r>
              <a:rPr lang="en-US" dirty="0"/>
              <a:t>Divide your second task time by your first task time</a:t>
            </a:r>
          </a:p>
          <a:p>
            <a:pPr marL="514350" indent="-514350">
              <a:buFont typeface="+mj-lt"/>
              <a:buAutoNum type="arabicPeriod"/>
            </a:pPr>
            <a:endParaRPr lang="en-US" dirty="0"/>
          </a:p>
        </p:txBody>
      </p:sp>
    </p:spTree>
    <p:extLst>
      <p:ext uri="{BB962C8B-B14F-4D97-AF65-F5344CB8AC3E}">
        <p14:creationId xmlns:p14="http://schemas.microsoft.com/office/powerpoint/2010/main" val="367993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latin typeface="+mn-lt"/>
              </a:rPr>
              <a:t>The Arithmetic of Distracted Studying</a:t>
            </a:r>
          </a:p>
        </p:txBody>
      </p:sp>
      <p:sp>
        <p:nvSpPr>
          <p:cNvPr id="5" name="TextBox 4"/>
          <p:cNvSpPr txBox="1"/>
          <p:nvPr/>
        </p:nvSpPr>
        <p:spPr>
          <a:xfrm>
            <a:off x="2155539" y="2921701"/>
            <a:ext cx="2002216" cy="707886"/>
          </a:xfrm>
          <a:prstGeom prst="rect">
            <a:avLst/>
          </a:prstGeom>
          <a:noFill/>
          <a:ln>
            <a:solidFill>
              <a:schemeClr val="tx1"/>
            </a:solidFill>
          </a:ln>
        </p:spPr>
        <p:txBody>
          <a:bodyPr wrap="none" rtlCol="0">
            <a:spAutoFit/>
          </a:bodyPr>
          <a:lstStyle/>
          <a:p>
            <a:pPr algn="ctr"/>
            <a:r>
              <a:rPr lang="en-US" sz="2000" dirty="0"/>
              <a:t>Focused Study </a:t>
            </a:r>
          </a:p>
          <a:p>
            <a:pPr algn="ctr"/>
            <a:r>
              <a:rPr lang="en-US" sz="2000" dirty="0"/>
              <a:t>Takes 30 Minutes</a:t>
            </a:r>
          </a:p>
        </p:txBody>
      </p:sp>
      <p:sp>
        <p:nvSpPr>
          <p:cNvPr id="6" name="TextBox 5"/>
          <p:cNvSpPr txBox="1"/>
          <p:nvPr/>
        </p:nvSpPr>
        <p:spPr>
          <a:xfrm>
            <a:off x="4271924" y="2921701"/>
            <a:ext cx="1973361" cy="707886"/>
          </a:xfrm>
          <a:prstGeom prst="rect">
            <a:avLst/>
          </a:prstGeom>
          <a:noFill/>
          <a:ln>
            <a:solidFill>
              <a:schemeClr val="tx1"/>
            </a:solidFill>
          </a:ln>
        </p:spPr>
        <p:txBody>
          <a:bodyPr wrap="none" rtlCol="0">
            <a:spAutoFit/>
          </a:bodyPr>
          <a:lstStyle/>
          <a:p>
            <a:pPr algn="ctr"/>
            <a:r>
              <a:rPr lang="en-US" sz="2000" dirty="0"/>
              <a:t>Distracted Study</a:t>
            </a:r>
          </a:p>
          <a:p>
            <a:pPr algn="ctr"/>
            <a:r>
              <a:rPr lang="en-US" sz="2000" dirty="0"/>
              <a:t>Takes 90 minutes</a:t>
            </a:r>
          </a:p>
        </p:txBody>
      </p:sp>
      <p:sp>
        <p:nvSpPr>
          <p:cNvPr id="7" name="TextBox 6"/>
          <p:cNvSpPr txBox="1"/>
          <p:nvPr/>
        </p:nvSpPr>
        <p:spPr>
          <a:xfrm>
            <a:off x="6287588" y="2921701"/>
            <a:ext cx="3905814" cy="707886"/>
          </a:xfrm>
          <a:prstGeom prst="rect">
            <a:avLst/>
          </a:prstGeom>
          <a:noFill/>
          <a:ln>
            <a:solidFill>
              <a:schemeClr val="tx1"/>
            </a:solidFill>
          </a:ln>
        </p:spPr>
        <p:txBody>
          <a:bodyPr wrap="none" rtlCol="0">
            <a:spAutoFit/>
          </a:bodyPr>
          <a:lstStyle/>
          <a:p>
            <a:pPr algn="ctr"/>
            <a:r>
              <a:rPr lang="en-US" sz="2000" dirty="0"/>
              <a:t>Focused Study gives you </a:t>
            </a:r>
          </a:p>
          <a:p>
            <a:pPr algn="ctr"/>
            <a:r>
              <a:rPr lang="en-US" sz="2000" dirty="0"/>
              <a:t>60 Minutes (undistracted) free time</a:t>
            </a:r>
          </a:p>
        </p:txBody>
      </p:sp>
      <p:sp>
        <p:nvSpPr>
          <p:cNvPr id="8" name="TextBox 7"/>
          <p:cNvSpPr txBox="1"/>
          <p:nvPr/>
        </p:nvSpPr>
        <p:spPr>
          <a:xfrm>
            <a:off x="2884352" y="1989371"/>
            <a:ext cx="6423297" cy="738664"/>
          </a:xfrm>
          <a:prstGeom prst="rect">
            <a:avLst/>
          </a:prstGeom>
          <a:noFill/>
        </p:spPr>
        <p:txBody>
          <a:bodyPr wrap="none" rtlCol="0">
            <a:spAutoFit/>
          </a:bodyPr>
          <a:lstStyle/>
          <a:p>
            <a:pPr algn="ctr"/>
            <a:r>
              <a:rPr lang="en-US" sz="2100" dirty="0"/>
              <a:t>Assuming Distracted Study takes three times longer than </a:t>
            </a:r>
          </a:p>
          <a:p>
            <a:pPr algn="ctr"/>
            <a:r>
              <a:rPr lang="en-US" sz="2100" dirty="0"/>
              <a:t>Focused Study to achieve the same level of learning</a:t>
            </a:r>
          </a:p>
        </p:txBody>
      </p:sp>
      <p:sp>
        <p:nvSpPr>
          <p:cNvPr id="10" name="Rectangle 9"/>
          <p:cNvSpPr/>
          <p:nvPr/>
        </p:nvSpPr>
        <p:spPr>
          <a:xfrm>
            <a:off x="2688773" y="3763738"/>
            <a:ext cx="805543" cy="59871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55834" y="3763738"/>
            <a:ext cx="805543" cy="1883228"/>
          </a:xfrm>
          <a:prstGeom prst="rect">
            <a:avLst/>
          </a:prstGeom>
          <a:pattFill prst="wdDnDiag">
            <a:fgClr>
              <a:schemeClr val="accent5">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548744" y="3785508"/>
            <a:ext cx="1235529" cy="1817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41940" y="4379853"/>
            <a:ext cx="1269521" cy="126711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49727" y="3733800"/>
            <a:ext cx="1045928" cy="707886"/>
          </a:xfrm>
          <a:prstGeom prst="rect">
            <a:avLst/>
          </a:prstGeom>
          <a:noFill/>
        </p:spPr>
        <p:txBody>
          <a:bodyPr wrap="none" rtlCol="0">
            <a:spAutoFit/>
          </a:bodyPr>
          <a:lstStyle/>
          <a:p>
            <a:pPr algn="ctr"/>
            <a:r>
              <a:rPr lang="en-US" sz="2000" dirty="0"/>
              <a:t>30 </a:t>
            </a:r>
          </a:p>
          <a:p>
            <a:pPr algn="ctr"/>
            <a:r>
              <a:rPr lang="en-US" sz="2000" dirty="0"/>
              <a:t>Minutes</a:t>
            </a:r>
          </a:p>
        </p:txBody>
      </p:sp>
      <p:sp>
        <p:nvSpPr>
          <p:cNvPr id="24" name="TextBox 23"/>
          <p:cNvSpPr txBox="1"/>
          <p:nvPr/>
        </p:nvSpPr>
        <p:spPr>
          <a:xfrm>
            <a:off x="3556331" y="3886200"/>
            <a:ext cx="1363323" cy="707886"/>
          </a:xfrm>
          <a:prstGeom prst="rect">
            <a:avLst/>
          </a:prstGeom>
          <a:noFill/>
        </p:spPr>
        <p:txBody>
          <a:bodyPr wrap="none" rtlCol="0">
            <a:spAutoFit/>
          </a:bodyPr>
          <a:lstStyle/>
          <a:p>
            <a:pPr algn="ctr"/>
            <a:r>
              <a:rPr lang="en-US" sz="2000" dirty="0"/>
              <a:t>Turns into</a:t>
            </a:r>
          </a:p>
          <a:p>
            <a:pPr algn="ctr"/>
            <a:r>
              <a:rPr lang="en-US" sz="2000" dirty="0"/>
              <a:t>90 Minutes</a:t>
            </a:r>
          </a:p>
        </p:txBody>
      </p:sp>
      <p:sp>
        <p:nvSpPr>
          <p:cNvPr id="25" name="TextBox 24"/>
          <p:cNvSpPr txBox="1"/>
          <p:nvPr/>
        </p:nvSpPr>
        <p:spPr>
          <a:xfrm>
            <a:off x="5685344" y="4137478"/>
            <a:ext cx="1500732" cy="707886"/>
          </a:xfrm>
          <a:prstGeom prst="rect">
            <a:avLst/>
          </a:prstGeom>
          <a:noFill/>
          <a:ln>
            <a:noFill/>
          </a:ln>
        </p:spPr>
        <p:txBody>
          <a:bodyPr wrap="none" rtlCol="0">
            <a:spAutoFit/>
          </a:bodyPr>
          <a:lstStyle/>
          <a:p>
            <a:pPr algn="ctr"/>
            <a:r>
              <a:rPr lang="en-US" sz="2000" dirty="0"/>
              <a:t>Which could</a:t>
            </a:r>
          </a:p>
          <a:p>
            <a:pPr algn="ctr"/>
            <a:r>
              <a:rPr lang="en-US" sz="2000" dirty="0"/>
              <a:t>be</a:t>
            </a:r>
          </a:p>
        </p:txBody>
      </p:sp>
      <p:grpSp>
        <p:nvGrpSpPr>
          <p:cNvPr id="2" name="Group 1"/>
          <p:cNvGrpSpPr/>
          <p:nvPr/>
        </p:nvGrpSpPr>
        <p:grpSpPr>
          <a:xfrm>
            <a:off x="7069416" y="3810001"/>
            <a:ext cx="2379384" cy="1883229"/>
            <a:chOff x="5621616" y="3810000"/>
            <a:chExt cx="2379384" cy="1883229"/>
          </a:xfrm>
        </p:grpSpPr>
        <p:sp>
          <p:nvSpPr>
            <p:cNvPr id="12" name="Rectangle 11"/>
            <p:cNvSpPr/>
            <p:nvPr/>
          </p:nvSpPr>
          <p:spPr>
            <a:xfrm>
              <a:off x="7195457" y="3810001"/>
              <a:ext cx="805543" cy="18832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95457" y="3810000"/>
              <a:ext cx="805543" cy="59871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824549" y="3891306"/>
              <a:ext cx="1363323" cy="707886"/>
            </a:xfrm>
            <a:prstGeom prst="rect">
              <a:avLst/>
            </a:prstGeom>
            <a:noFill/>
          </p:spPr>
          <p:txBody>
            <a:bodyPr wrap="none" rtlCol="0">
              <a:spAutoFit/>
            </a:bodyPr>
            <a:lstStyle/>
            <a:p>
              <a:pPr algn="ctr"/>
              <a:r>
                <a:rPr lang="en-US" sz="2000" dirty="0"/>
                <a:t>30 Minutes</a:t>
              </a:r>
            </a:p>
            <a:p>
              <a:pPr algn="ctr"/>
              <a:r>
                <a:rPr lang="en-US" sz="2000" dirty="0"/>
                <a:t>of Study</a:t>
              </a:r>
            </a:p>
          </p:txBody>
        </p:sp>
        <p:sp>
          <p:nvSpPr>
            <p:cNvPr id="28" name="TextBox 27"/>
            <p:cNvSpPr txBox="1"/>
            <p:nvPr/>
          </p:nvSpPr>
          <p:spPr>
            <a:xfrm>
              <a:off x="5621616" y="4798024"/>
              <a:ext cx="1565621" cy="707886"/>
            </a:xfrm>
            <a:prstGeom prst="rect">
              <a:avLst/>
            </a:prstGeom>
            <a:noFill/>
          </p:spPr>
          <p:txBody>
            <a:bodyPr wrap="none" rtlCol="0">
              <a:spAutoFit/>
            </a:bodyPr>
            <a:lstStyle/>
            <a:p>
              <a:pPr algn="ctr"/>
              <a:r>
                <a:rPr lang="en-US" sz="2000" dirty="0"/>
                <a:t>60 Minutes </a:t>
              </a:r>
            </a:p>
            <a:p>
              <a:pPr algn="ctr"/>
              <a:r>
                <a:rPr lang="en-US" sz="2000" dirty="0"/>
                <a:t>Of Free Time</a:t>
              </a:r>
            </a:p>
          </p:txBody>
        </p:sp>
      </p:grpSp>
    </p:spTree>
    <p:extLst>
      <p:ext uri="{BB962C8B-B14F-4D97-AF65-F5344CB8AC3E}">
        <p14:creationId xmlns:p14="http://schemas.microsoft.com/office/powerpoint/2010/main" val="2421189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normAutofit/>
          </a:bodyPr>
          <a:lstStyle/>
          <a:p>
            <a:r>
              <a:rPr lang="en-US" dirty="0"/>
              <a:t>Inattentional Blindness</a:t>
            </a:r>
          </a:p>
        </p:txBody>
      </p:sp>
      <p:pic>
        <p:nvPicPr>
          <p:cNvPr id="5" name="Content Placeholder 4"/>
          <p:cNvPicPr>
            <a:picLocks noGrp="1" noChangeAspect="1"/>
          </p:cNvPicPr>
          <p:nvPr>
            <p:ph idx="1"/>
          </p:nvPr>
        </p:nvPicPr>
        <p:blipFill>
          <a:blip r:embed="rId2"/>
          <a:stretch>
            <a:fillRect/>
          </a:stretch>
        </p:blipFill>
        <p:spPr>
          <a:xfrm>
            <a:off x="3841567" y="2511688"/>
            <a:ext cx="8198033" cy="3965312"/>
          </a:xfrm>
          <a:prstGeom prst="rect">
            <a:avLst/>
          </a:prstGeom>
        </p:spPr>
      </p:pic>
      <p:sp>
        <p:nvSpPr>
          <p:cNvPr id="6" name="TextBox 5">
            <a:extLst>
              <a:ext uri="{FF2B5EF4-FFF2-40B4-BE49-F238E27FC236}">
                <a16:creationId xmlns:a16="http://schemas.microsoft.com/office/drawing/2014/main" id="{DB404FC7-C8F8-02E0-5720-0E6D54B42A28}"/>
              </a:ext>
            </a:extLst>
          </p:cNvPr>
          <p:cNvSpPr txBox="1"/>
          <p:nvPr/>
        </p:nvSpPr>
        <p:spPr>
          <a:xfrm>
            <a:off x="4633775" y="1836003"/>
            <a:ext cx="6613617" cy="830997"/>
          </a:xfrm>
          <a:prstGeom prst="rect">
            <a:avLst/>
          </a:prstGeom>
          <a:noFill/>
        </p:spPr>
        <p:txBody>
          <a:bodyPr wrap="square">
            <a:spAutoFit/>
          </a:bodyPr>
          <a:lstStyle/>
          <a:p>
            <a:pPr algn="ctr"/>
            <a:r>
              <a:rPr lang="en-US" sz="2800" dirty="0"/>
              <a:t>What the Distracted Driver Sees (or Misses)</a:t>
            </a:r>
            <a:br>
              <a:rPr lang="en-US" sz="2800" dirty="0"/>
            </a:br>
            <a:r>
              <a:rPr lang="en-US" sz="2000" dirty="0"/>
              <a:t>(Strayer, et al., 2011) </a:t>
            </a:r>
          </a:p>
        </p:txBody>
      </p:sp>
      <p:sp>
        <p:nvSpPr>
          <p:cNvPr id="7" name="TextBox 6">
            <a:extLst>
              <a:ext uri="{FF2B5EF4-FFF2-40B4-BE49-F238E27FC236}">
                <a16:creationId xmlns:a16="http://schemas.microsoft.com/office/drawing/2014/main" id="{FDA09FCA-60A8-0650-95C1-489054A4C54B}"/>
              </a:ext>
            </a:extLst>
          </p:cNvPr>
          <p:cNvSpPr txBox="1"/>
          <p:nvPr/>
        </p:nvSpPr>
        <p:spPr>
          <a:xfrm>
            <a:off x="457200" y="1828800"/>
            <a:ext cx="3124200" cy="2677656"/>
          </a:xfrm>
          <a:prstGeom prst="rect">
            <a:avLst/>
          </a:prstGeom>
          <a:noFill/>
          <a:ln w="19050">
            <a:solidFill>
              <a:schemeClr val="accent1"/>
            </a:solidFill>
          </a:ln>
        </p:spPr>
        <p:txBody>
          <a:bodyPr wrap="square">
            <a:spAutoFit/>
          </a:bodyPr>
          <a:lstStyle/>
          <a:p>
            <a:r>
              <a:rPr lang="en-US" sz="2800" dirty="0"/>
              <a:t>We miss most everything outside our focus of attention, and we are unaware that we missed anything</a:t>
            </a:r>
          </a:p>
        </p:txBody>
      </p:sp>
    </p:spTree>
    <p:extLst>
      <p:ext uri="{BB962C8B-B14F-4D97-AF65-F5344CB8AC3E}">
        <p14:creationId xmlns:p14="http://schemas.microsoft.com/office/powerpoint/2010/main" val="892786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normAutofit/>
          </a:bodyPr>
          <a:lstStyle/>
          <a:p>
            <a:r>
              <a:rPr lang="en-US" sz="4000" dirty="0"/>
              <a:t>The Importance of </a:t>
            </a:r>
            <a:r>
              <a:rPr lang="en-US" sz="4000" b="1" i="1" dirty="0"/>
              <a:t>Undivided</a:t>
            </a:r>
            <a:r>
              <a:rPr lang="en-US" sz="4000" dirty="0"/>
              <a:t> Attention</a:t>
            </a:r>
            <a:endParaRPr lang="en-US" sz="4200" dirty="0"/>
          </a:p>
        </p:txBody>
      </p:sp>
      <p:sp>
        <p:nvSpPr>
          <p:cNvPr id="43010" name="Content Placeholder 2"/>
          <p:cNvSpPr>
            <a:spLocks noGrp="1"/>
          </p:cNvSpPr>
          <p:nvPr>
            <p:ph sz="half" idx="1"/>
          </p:nvPr>
        </p:nvSpPr>
        <p:spPr>
          <a:xfrm>
            <a:off x="609600" y="1524000"/>
            <a:ext cx="6019800" cy="4983162"/>
          </a:xfrm>
        </p:spPr>
        <p:txBody>
          <a:bodyPr>
            <a:normAutofit fontScale="92500" lnSpcReduction="10000"/>
          </a:bodyPr>
          <a:lstStyle/>
          <a:p>
            <a:r>
              <a:rPr lang="en-US" b="1" i="1" dirty="0"/>
              <a:t>NO </a:t>
            </a:r>
            <a:r>
              <a:rPr lang="en-US" dirty="0"/>
              <a:t>evidence that multi-tasking is as effective as concentrating on one task at a time</a:t>
            </a:r>
          </a:p>
          <a:p>
            <a:r>
              <a:rPr lang="en-US" dirty="0"/>
              <a:t>Even small distractions significantly reduce learning </a:t>
            </a:r>
          </a:p>
          <a:p>
            <a:pPr lvl="1"/>
            <a:r>
              <a:rPr lang="en-US" dirty="0"/>
              <a:t>Resisting temptation is a distraction</a:t>
            </a:r>
          </a:p>
          <a:p>
            <a:r>
              <a:rPr lang="en-US" dirty="0"/>
              <a:t>There is no such thing as a </a:t>
            </a:r>
            <a:r>
              <a:rPr lang="en-US" b="1" i="1" dirty="0"/>
              <a:t>momentary</a:t>
            </a:r>
            <a:r>
              <a:rPr lang="en-US" dirty="0"/>
              <a:t> distraction</a:t>
            </a:r>
          </a:p>
          <a:p>
            <a:r>
              <a:rPr lang="en-US" dirty="0"/>
              <a:t>Remove distractions from your presence</a:t>
            </a:r>
          </a:p>
          <a:p>
            <a:r>
              <a:rPr lang="en-US" dirty="0"/>
              <a:t>Focused attention isn’t so much about willpower as it is about your environment</a:t>
            </a:r>
          </a:p>
        </p:txBody>
      </p:sp>
      <p:pic>
        <p:nvPicPr>
          <p:cNvPr id="5" name="Picture 2" descr="Image: Business people using technology in offic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946492" y="1752600"/>
            <a:ext cx="461246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3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dissolve">
                                      <p:cBhvr>
                                        <p:cTn id="7" dur="500"/>
                                        <p:tgtEl>
                                          <p:spTgt spid="43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010">
                                            <p:txEl>
                                              <p:pRg st="1" end="1"/>
                                            </p:txEl>
                                          </p:spTgt>
                                        </p:tgtEl>
                                        <p:attrNameLst>
                                          <p:attrName>style.visibility</p:attrName>
                                        </p:attrNameLst>
                                      </p:cBhvr>
                                      <p:to>
                                        <p:strVal val="visible"/>
                                      </p:to>
                                    </p:set>
                                    <p:animEffect transition="in" filter="dissolve">
                                      <p:cBhvr>
                                        <p:cTn id="12" dur="500"/>
                                        <p:tgtEl>
                                          <p:spTgt spid="43010">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animEffect transition="in" filter="dissolve">
                                      <p:cBhvr>
                                        <p:cTn id="15" dur="500"/>
                                        <p:tgtEl>
                                          <p:spTgt spid="430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3010">
                                            <p:txEl>
                                              <p:pRg st="3" end="3"/>
                                            </p:txEl>
                                          </p:spTgt>
                                        </p:tgtEl>
                                        <p:attrNameLst>
                                          <p:attrName>style.visibility</p:attrName>
                                        </p:attrNameLst>
                                      </p:cBhvr>
                                      <p:to>
                                        <p:strVal val="visible"/>
                                      </p:to>
                                    </p:set>
                                    <p:animEffect transition="in" filter="dissolve">
                                      <p:cBhvr>
                                        <p:cTn id="20" dur="500"/>
                                        <p:tgtEl>
                                          <p:spTgt spid="430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3010">
                                            <p:txEl>
                                              <p:pRg st="4" end="4"/>
                                            </p:txEl>
                                          </p:spTgt>
                                        </p:tgtEl>
                                        <p:attrNameLst>
                                          <p:attrName>style.visibility</p:attrName>
                                        </p:attrNameLst>
                                      </p:cBhvr>
                                      <p:to>
                                        <p:strVal val="visible"/>
                                      </p:to>
                                    </p:set>
                                    <p:animEffect transition="in" filter="dissolve">
                                      <p:cBhvr>
                                        <p:cTn id="25" dur="500"/>
                                        <p:tgtEl>
                                          <p:spTgt spid="4301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3010">
                                            <p:txEl>
                                              <p:pRg st="5" end="5"/>
                                            </p:txEl>
                                          </p:spTgt>
                                        </p:tgtEl>
                                        <p:attrNameLst>
                                          <p:attrName>style.visibility</p:attrName>
                                        </p:attrNameLst>
                                      </p:cBhvr>
                                      <p:to>
                                        <p:strVal val="visible"/>
                                      </p:to>
                                    </p:set>
                                    <p:animEffect transition="in" filter="dissolve">
                                      <p:cBhvr>
                                        <p:cTn id="30" dur="500"/>
                                        <p:tgtEl>
                                          <p:spTgt spid="430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Beware Seductive Details</a:t>
            </a:r>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2228" y="2688716"/>
            <a:ext cx="3884850" cy="2188084"/>
          </a:xfrm>
        </p:spPr>
      </p:pic>
      <p:pic>
        <p:nvPicPr>
          <p:cNvPr id="1026" name="Picture 2" descr="https://upload.wikimedia.org/wikipedia/commons/b/b1/Coton_de_Tule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200" y="2588975"/>
            <a:ext cx="2362200" cy="2975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62101" y="1371600"/>
            <a:ext cx="9067799" cy="830997"/>
          </a:xfrm>
          <a:prstGeom prst="rect">
            <a:avLst/>
          </a:prstGeom>
          <a:noFill/>
        </p:spPr>
        <p:txBody>
          <a:bodyPr wrap="square" rtlCol="0">
            <a:spAutoFit/>
          </a:bodyPr>
          <a:lstStyle/>
          <a:p>
            <a:pPr algn="ctr"/>
            <a:r>
              <a:rPr lang="en-US" sz="2400" dirty="0"/>
              <a:t>Highly interesting and entertaining information that is only tangentially related to the topic but is irrelevant to the author's intended theme</a:t>
            </a:r>
          </a:p>
        </p:txBody>
      </p:sp>
      <p:pic>
        <p:nvPicPr>
          <p:cNvPr id="1028" name="Picture 4" descr="https://cdn-assets.insomniac.com/emoji_sexfa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174694"/>
            <a:ext cx="1488383" cy="1488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7806" y="5725180"/>
            <a:ext cx="6476388" cy="523220"/>
          </a:xfrm>
          <a:prstGeom prst="rect">
            <a:avLst/>
          </a:prstGeom>
          <a:noFill/>
        </p:spPr>
        <p:txBody>
          <a:bodyPr wrap="none" rtlCol="0">
            <a:spAutoFit/>
          </a:bodyPr>
          <a:lstStyle/>
          <a:p>
            <a:r>
              <a:rPr lang="en-US" sz="2800" dirty="0"/>
              <a:t>Much of teaching is attention management</a:t>
            </a:r>
          </a:p>
        </p:txBody>
      </p:sp>
    </p:spTree>
    <p:extLst>
      <p:ext uri="{BB962C8B-B14F-4D97-AF65-F5344CB8AC3E}">
        <p14:creationId xmlns:p14="http://schemas.microsoft.com/office/powerpoint/2010/main" val="156070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r>
              <a:rPr lang="en-US" dirty="0"/>
              <a:t>Cognitive Load Theory</a:t>
            </a:r>
            <a:br>
              <a:rPr lang="en-US" dirty="0"/>
            </a:br>
            <a:r>
              <a:rPr lang="en-US" sz="2700" dirty="0"/>
              <a:t>(e.g., van </a:t>
            </a:r>
            <a:r>
              <a:rPr lang="en-US" sz="2700" dirty="0" err="1"/>
              <a:t>Merrienboer</a:t>
            </a:r>
            <a:r>
              <a:rPr lang="en-US" sz="2700" dirty="0"/>
              <a:t> &amp; </a:t>
            </a:r>
            <a:r>
              <a:rPr lang="en-US" sz="2700" dirty="0" err="1"/>
              <a:t>Sweller</a:t>
            </a:r>
            <a:r>
              <a:rPr lang="en-US" sz="2700" dirty="0"/>
              <a:t>, 2005) </a:t>
            </a:r>
          </a:p>
        </p:txBody>
      </p:sp>
      <p:sp>
        <p:nvSpPr>
          <p:cNvPr id="36867" name="Rectangle 3"/>
          <p:cNvSpPr>
            <a:spLocks noGrp="1" noChangeArrowheads="1"/>
          </p:cNvSpPr>
          <p:nvPr>
            <p:ph sz="half" idx="1"/>
          </p:nvPr>
        </p:nvSpPr>
        <p:spPr>
          <a:xfrm>
            <a:off x="609600" y="1600201"/>
            <a:ext cx="6324600" cy="4525963"/>
          </a:xfrm>
        </p:spPr>
        <p:txBody>
          <a:bodyPr>
            <a:normAutofit fontScale="92500"/>
          </a:bodyPr>
          <a:lstStyle/>
          <a:p>
            <a:pPr eaLnBrk="1" hangingPunct="1"/>
            <a:r>
              <a:rPr lang="en-US" sz="2800" b="1" i="1" dirty="0"/>
              <a:t>Mental effort: </a:t>
            </a:r>
            <a:r>
              <a:rPr lang="en-US" sz="2800" dirty="0"/>
              <a:t>the amount of concentration a person has available</a:t>
            </a:r>
          </a:p>
          <a:p>
            <a:pPr lvl="1"/>
            <a:r>
              <a:rPr lang="en-US" sz="2400" dirty="0"/>
              <a:t>Always a limited resource</a:t>
            </a:r>
          </a:p>
          <a:p>
            <a:pPr eaLnBrk="1" hangingPunct="1"/>
            <a:r>
              <a:rPr lang="en-US" sz="2800" b="1" i="1" dirty="0"/>
              <a:t>Cognitive Load: </a:t>
            </a:r>
            <a:r>
              <a:rPr lang="en-US" sz="2800" dirty="0"/>
              <a:t>the total amount of mental effort a task requires to complete it </a:t>
            </a:r>
          </a:p>
          <a:p>
            <a:pPr eaLnBrk="1" hangingPunct="1"/>
            <a:r>
              <a:rPr lang="en-US" sz="2800" dirty="0"/>
              <a:t>A person can do multiple tasks as long as the total cognitive load does not exceed available mental effort</a:t>
            </a:r>
          </a:p>
          <a:p>
            <a:pPr eaLnBrk="1" hangingPunct="1"/>
            <a:r>
              <a:rPr lang="en-US" sz="2800" dirty="0"/>
              <a:t>If cognitive load exceeds available mental effort, then performance suffers</a:t>
            </a:r>
          </a:p>
        </p:txBody>
      </p:sp>
      <p:pic>
        <p:nvPicPr>
          <p:cNvPr id="1026" name="Picture 2" descr="road signs, numerous, confusion, highway, north, south, east, west">
            <a:extLst>
              <a:ext uri="{FF2B5EF4-FFF2-40B4-BE49-F238E27FC236}">
                <a16:creationId xmlns:a16="http://schemas.microsoft.com/office/drawing/2014/main" id="{0215D4F6-04B0-01AE-A57A-CF263B4BCCA0}"/>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7848600" y="1961685"/>
            <a:ext cx="3003448"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634ADC-7399-E4CC-DDC7-3355B6510275}"/>
              </a:ext>
            </a:extLst>
          </p:cNvPr>
          <p:cNvSpPr txBox="1"/>
          <p:nvPr/>
        </p:nvSpPr>
        <p:spPr>
          <a:xfrm>
            <a:off x="1295400" y="6315732"/>
            <a:ext cx="6094324" cy="276999"/>
          </a:xfrm>
          <a:prstGeom prst="rect">
            <a:avLst/>
          </a:prstGeom>
          <a:noFill/>
        </p:spPr>
        <p:txBody>
          <a:bodyPr wrap="square">
            <a:spAutoFit/>
          </a:bodyPr>
          <a:lstStyle/>
          <a:p>
            <a:r>
              <a:rPr lang="en-US" sz="1200" dirty="0"/>
              <a:t>https://d.justpo.st/media/images/2013/05/d95999dfb30299f0589edee03b906484.jpg</a:t>
            </a:r>
          </a:p>
        </p:txBody>
      </p:sp>
    </p:spTree>
    <p:extLst>
      <p:ext uri="{BB962C8B-B14F-4D97-AF65-F5344CB8AC3E}">
        <p14:creationId xmlns:p14="http://schemas.microsoft.com/office/powerpoint/2010/main" val="594698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pPr eaLnBrk="1" hangingPunct="1"/>
            <a:r>
              <a:rPr lang="en-US" sz="3600" dirty="0"/>
              <a:t>Student mental effort must meet the demands of instructional cognitive load </a:t>
            </a:r>
          </a:p>
        </p:txBody>
      </p:sp>
      <p:sp>
        <p:nvSpPr>
          <p:cNvPr id="38915" name="Text Box 3"/>
          <p:cNvSpPr txBox="1">
            <a:spLocks noChangeArrowheads="1"/>
          </p:cNvSpPr>
          <p:nvPr/>
        </p:nvSpPr>
        <p:spPr bwMode="auto">
          <a:xfrm>
            <a:off x="2639280" y="3224642"/>
            <a:ext cx="1532535" cy="1200329"/>
          </a:xfrm>
          <a:prstGeom prst="rect">
            <a:avLst/>
          </a:prstGeom>
          <a:noFill/>
          <a:ln w="19050">
            <a:solidFill>
              <a:schemeClr val="tx1"/>
            </a:solidFill>
            <a:miter lim="800000"/>
            <a:headEnd/>
            <a:tailEnd/>
          </a:ln>
        </p:spPr>
        <p:txBody>
          <a:bodyPr wrap="none">
            <a:spAutoFit/>
          </a:bodyPr>
          <a:lstStyle/>
          <a:p>
            <a:r>
              <a:rPr lang="en-US" sz="2400" dirty="0"/>
              <a:t>Teachers </a:t>
            </a:r>
          </a:p>
          <a:p>
            <a:r>
              <a:rPr lang="en-US" sz="2400" dirty="0"/>
              <a:t>design </a:t>
            </a:r>
          </a:p>
          <a:p>
            <a:r>
              <a:rPr lang="en-US" sz="2400" dirty="0"/>
              <a:t>instruction</a:t>
            </a:r>
          </a:p>
        </p:txBody>
      </p:sp>
      <p:sp>
        <p:nvSpPr>
          <p:cNvPr id="38917" name="Text Box 5"/>
          <p:cNvSpPr txBox="1">
            <a:spLocks noChangeArrowheads="1"/>
          </p:cNvSpPr>
          <p:nvPr/>
        </p:nvSpPr>
        <p:spPr bwMode="auto">
          <a:xfrm>
            <a:off x="995536" y="4774818"/>
            <a:ext cx="2563138" cy="830997"/>
          </a:xfrm>
          <a:prstGeom prst="rect">
            <a:avLst/>
          </a:prstGeom>
          <a:noFill/>
          <a:ln w="19050">
            <a:solidFill>
              <a:schemeClr val="tx1"/>
            </a:solidFill>
            <a:miter lim="800000"/>
            <a:headEnd/>
            <a:tailEnd/>
          </a:ln>
        </p:spPr>
        <p:txBody>
          <a:bodyPr wrap="none">
            <a:spAutoFit/>
          </a:bodyPr>
          <a:lstStyle/>
          <a:p>
            <a:r>
              <a:rPr lang="en-US" sz="2400" dirty="0"/>
              <a:t>Tasks and concepts</a:t>
            </a:r>
          </a:p>
          <a:p>
            <a:r>
              <a:rPr lang="en-US" sz="2400" dirty="0"/>
              <a:t>possess difficulty</a:t>
            </a:r>
          </a:p>
        </p:txBody>
      </p:sp>
      <p:sp>
        <p:nvSpPr>
          <p:cNvPr id="38918" name="Rectangle 6"/>
          <p:cNvSpPr>
            <a:spLocks noChangeArrowheads="1"/>
          </p:cNvSpPr>
          <p:nvPr/>
        </p:nvSpPr>
        <p:spPr bwMode="auto">
          <a:xfrm>
            <a:off x="8958654" y="3338784"/>
            <a:ext cx="1417249" cy="1515596"/>
          </a:xfrm>
          <a:prstGeom prst="rect">
            <a:avLst/>
          </a:prstGeom>
          <a:solidFill>
            <a:schemeClr val="accent1"/>
          </a:solidFill>
          <a:ln w="19050">
            <a:solidFill>
              <a:schemeClr val="tx1"/>
            </a:solidFill>
            <a:miter lim="800000"/>
            <a:headEnd/>
            <a:tailEnd/>
          </a:ln>
        </p:spPr>
        <p:txBody>
          <a:bodyPr wrap="none" anchor="ctr"/>
          <a:lstStyle/>
          <a:p>
            <a:endParaRPr lang="en-US" sz="1125"/>
          </a:p>
        </p:txBody>
      </p:sp>
      <p:sp>
        <p:nvSpPr>
          <p:cNvPr id="38919" name="AutoShape 7"/>
          <p:cNvSpPr>
            <a:spLocks noChangeArrowheads="1"/>
          </p:cNvSpPr>
          <p:nvPr/>
        </p:nvSpPr>
        <p:spPr bwMode="auto">
          <a:xfrm>
            <a:off x="9039943" y="3657600"/>
            <a:ext cx="1254671" cy="899368"/>
          </a:xfrm>
          <a:prstGeom prst="roundRect">
            <a:avLst>
              <a:gd name="adj" fmla="val 16667"/>
            </a:avLst>
          </a:prstGeom>
          <a:solidFill>
            <a:schemeClr val="accent1">
              <a:lumMod val="20000"/>
              <a:lumOff val="80000"/>
            </a:schemeClr>
          </a:solidFill>
          <a:ln w="9525">
            <a:solidFill>
              <a:schemeClr val="tx1"/>
            </a:solidFill>
            <a:prstDash val="dash"/>
            <a:round/>
            <a:headEnd/>
            <a:tailEnd/>
          </a:ln>
        </p:spPr>
        <p:txBody>
          <a:bodyPr wrap="none" anchor="ctr"/>
          <a:lstStyle/>
          <a:p>
            <a:pPr algn="ctr"/>
            <a:r>
              <a:rPr lang="en-US" sz="2000" dirty="0"/>
              <a:t>Limited </a:t>
            </a:r>
          </a:p>
          <a:p>
            <a:pPr algn="ctr"/>
            <a:r>
              <a:rPr lang="en-US" sz="2000" dirty="0"/>
              <a:t>Resource</a:t>
            </a:r>
          </a:p>
        </p:txBody>
      </p:sp>
      <p:sp>
        <p:nvSpPr>
          <p:cNvPr id="38923" name="Text Box 11"/>
          <p:cNvSpPr txBox="1">
            <a:spLocks noChangeArrowheads="1"/>
          </p:cNvSpPr>
          <p:nvPr/>
        </p:nvSpPr>
        <p:spPr bwMode="auto">
          <a:xfrm>
            <a:off x="4762245" y="2057400"/>
            <a:ext cx="2324355" cy="954107"/>
          </a:xfrm>
          <a:prstGeom prst="rect">
            <a:avLst/>
          </a:prstGeom>
          <a:noFill/>
          <a:ln w="9525">
            <a:noFill/>
            <a:miter lim="800000"/>
            <a:headEnd/>
            <a:tailEnd/>
          </a:ln>
        </p:spPr>
        <p:txBody>
          <a:bodyPr wrap="none">
            <a:spAutoFit/>
          </a:bodyPr>
          <a:lstStyle/>
          <a:p>
            <a:pPr algn="ctr"/>
            <a:r>
              <a:rPr lang="en-US" sz="2800" dirty="0"/>
              <a:t>Cognitive Load</a:t>
            </a:r>
          </a:p>
          <a:p>
            <a:pPr algn="ctr"/>
            <a:r>
              <a:rPr lang="en-US" sz="2800" dirty="0"/>
              <a:t>of Teaching</a:t>
            </a:r>
          </a:p>
        </p:txBody>
      </p:sp>
      <p:sp>
        <p:nvSpPr>
          <p:cNvPr id="38924" name="Line 12"/>
          <p:cNvSpPr>
            <a:spLocks noChangeShapeType="1"/>
          </p:cNvSpPr>
          <p:nvPr/>
        </p:nvSpPr>
        <p:spPr bwMode="auto">
          <a:xfrm flipV="1">
            <a:off x="4171815" y="3534127"/>
            <a:ext cx="668429" cy="228739"/>
          </a:xfrm>
          <a:prstGeom prst="line">
            <a:avLst/>
          </a:prstGeom>
          <a:noFill/>
          <a:ln w="28575">
            <a:solidFill>
              <a:schemeClr val="tx1"/>
            </a:solidFill>
            <a:round/>
            <a:headEnd/>
            <a:tailEnd type="triangle" w="lg" len="med"/>
          </a:ln>
        </p:spPr>
        <p:txBody>
          <a:bodyPr/>
          <a:lstStyle/>
          <a:p>
            <a:endParaRPr lang="en-US" sz="1125"/>
          </a:p>
        </p:txBody>
      </p:sp>
      <p:sp>
        <p:nvSpPr>
          <p:cNvPr id="38925" name="Line 13"/>
          <p:cNvSpPr>
            <a:spLocks noChangeShapeType="1"/>
          </p:cNvSpPr>
          <p:nvPr/>
        </p:nvSpPr>
        <p:spPr bwMode="auto">
          <a:xfrm>
            <a:off x="4171815" y="3772261"/>
            <a:ext cx="668429" cy="285742"/>
          </a:xfrm>
          <a:prstGeom prst="line">
            <a:avLst/>
          </a:prstGeom>
          <a:noFill/>
          <a:ln w="28575">
            <a:solidFill>
              <a:schemeClr val="tx1"/>
            </a:solidFill>
            <a:round/>
            <a:headEnd/>
            <a:tailEnd type="triangle" w="lg" len="med"/>
          </a:ln>
        </p:spPr>
        <p:txBody>
          <a:bodyPr/>
          <a:lstStyle/>
          <a:p>
            <a:endParaRPr lang="en-US" sz="1125"/>
          </a:p>
        </p:txBody>
      </p:sp>
      <p:sp>
        <p:nvSpPr>
          <p:cNvPr id="38926" name="Line 14"/>
          <p:cNvSpPr>
            <a:spLocks noChangeShapeType="1"/>
          </p:cNvSpPr>
          <p:nvPr/>
        </p:nvSpPr>
        <p:spPr bwMode="auto">
          <a:xfrm flipV="1">
            <a:off x="3558674" y="4644262"/>
            <a:ext cx="1281566" cy="537338"/>
          </a:xfrm>
          <a:prstGeom prst="line">
            <a:avLst/>
          </a:prstGeom>
          <a:noFill/>
          <a:ln w="28575">
            <a:solidFill>
              <a:schemeClr val="tx1"/>
            </a:solidFill>
            <a:round/>
            <a:headEnd/>
            <a:tailEnd type="triangle" w="lg" len="med"/>
          </a:ln>
        </p:spPr>
        <p:txBody>
          <a:bodyPr/>
          <a:lstStyle/>
          <a:p>
            <a:endParaRPr lang="en-US" sz="1125"/>
          </a:p>
        </p:txBody>
      </p:sp>
      <p:sp>
        <p:nvSpPr>
          <p:cNvPr id="38921" name="Rectangle 9"/>
          <p:cNvSpPr>
            <a:spLocks noChangeArrowheads="1"/>
          </p:cNvSpPr>
          <p:nvPr/>
        </p:nvSpPr>
        <p:spPr bwMode="auto">
          <a:xfrm>
            <a:off x="4840360" y="3739395"/>
            <a:ext cx="2168125" cy="619125"/>
          </a:xfrm>
          <a:prstGeom prst="rect">
            <a:avLst/>
          </a:prstGeom>
          <a:solidFill>
            <a:srgbClr val="FF9900"/>
          </a:solidFill>
          <a:ln w="19050">
            <a:solidFill>
              <a:schemeClr val="tx1"/>
            </a:solidFill>
            <a:miter lim="800000"/>
            <a:headEnd/>
            <a:tailEnd/>
          </a:ln>
        </p:spPr>
        <p:txBody>
          <a:bodyPr wrap="none" anchor="ctr"/>
          <a:lstStyle/>
          <a:p>
            <a:pPr algn="ctr"/>
            <a:r>
              <a:rPr lang="en-US" sz="2000" b="1" dirty="0"/>
              <a:t>Germane Load</a:t>
            </a:r>
          </a:p>
        </p:txBody>
      </p:sp>
      <p:sp>
        <p:nvSpPr>
          <p:cNvPr id="38922" name="Rectangle 10"/>
          <p:cNvSpPr>
            <a:spLocks noChangeArrowheads="1"/>
          </p:cNvSpPr>
          <p:nvPr/>
        </p:nvSpPr>
        <p:spPr bwMode="auto">
          <a:xfrm>
            <a:off x="4840356" y="3215520"/>
            <a:ext cx="2168133" cy="523875"/>
          </a:xfrm>
          <a:prstGeom prst="rect">
            <a:avLst/>
          </a:prstGeom>
          <a:solidFill>
            <a:srgbClr val="FF0000"/>
          </a:solidFill>
          <a:ln w="19050">
            <a:solidFill>
              <a:schemeClr val="tx1"/>
            </a:solidFill>
            <a:miter lim="800000"/>
            <a:headEnd/>
            <a:tailEnd/>
          </a:ln>
        </p:spPr>
        <p:txBody>
          <a:bodyPr wrap="none" anchor="ctr"/>
          <a:lstStyle/>
          <a:p>
            <a:pPr algn="ctr"/>
            <a:r>
              <a:rPr lang="en-US" sz="2000" b="1" dirty="0"/>
              <a:t>Extraneous Load</a:t>
            </a:r>
          </a:p>
        </p:txBody>
      </p:sp>
      <p:sp>
        <p:nvSpPr>
          <p:cNvPr id="38928" name="Rectangle 16"/>
          <p:cNvSpPr>
            <a:spLocks noChangeArrowheads="1"/>
          </p:cNvSpPr>
          <p:nvPr/>
        </p:nvSpPr>
        <p:spPr bwMode="auto">
          <a:xfrm>
            <a:off x="4840360" y="4358520"/>
            <a:ext cx="2168125" cy="619125"/>
          </a:xfrm>
          <a:prstGeom prst="rect">
            <a:avLst/>
          </a:prstGeom>
          <a:solidFill>
            <a:srgbClr val="FFFF00"/>
          </a:solidFill>
          <a:ln w="19050">
            <a:solidFill>
              <a:schemeClr val="tx1"/>
            </a:solidFill>
            <a:miter lim="800000"/>
            <a:headEnd/>
            <a:tailEnd/>
          </a:ln>
        </p:spPr>
        <p:txBody>
          <a:bodyPr wrap="none" anchor="ctr"/>
          <a:lstStyle/>
          <a:p>
            <a:pPr algn="ctr"/>
            <a:r>
              <a:rPr lang="en-US" sz="2000" b="1" dirty="0"/>
              <a:t>Intrinsic Load</a:t>
            </a:r>
          </a:p>
        </p:txBody>
      </p:sp>
      <p:sp>
        <p:nvSpPr>
          <p:cNvPr id="3" name="TextBox 2"/>
          <p:cNvSpPr txBox="1"/>
          <p:nvPr/>
        </p:nvSpPr>
        <p:spPr>
          <a:xfrm>
            <a:off x="8818957" y="1839647"/>
            <a:ext cx="1696643" cy="1384995"/>
          </a:xfrm>
          <a:prstGeom prst="rect">
            <a:avLst/>
          </a:prstGeom>
          <a:noFill/>
          <a:ln>
            <a:noFill/>
          </a:ln>
        </p:spPr>
        <p:txBody>
          <a:bodyPr wrap="square" rtlCol="0" anchor="ctr">
            <a:spAutoFit/>
          </a:bodyPr>
          <a:lstStyle/>
          <a:p>
            <a:pPr algn="ctr"/>
            <a:r>
              <a:rPr lang="en-US" sz="2800" dirty="0"/>
              <a:t>Available</a:t>
            </a:r>
          </a:p>
          <a:p>
            <a:pPr algn="ctr"/>
            <a:r>
              <a:rPr lang="en-US" sz="2800" dirty="0"/>
              <a:t>Mental Effort</a:t>
            </a:r>
          </a:p>
        </p:txBody>
      </p:sp>
      <p:sp>
        <p:nvSpPr>
          <p:cNvPr id="14" name="TextBox 13"/>
          <p:cNvSpPr txBox="1"/>
          <p:nvPr/>
        </p:nvSpPr>
        <p:spPr>
          <a:xfrm>
            <a:off x="7261141" y="3681084"/>
            <a:ext cx="1292341" cy="830997"/>
          </a:xfrm>
          <a:prstGeom prst="rect">
            <a:avLst/>
          </a:prstGeom>
          <a:noFill/>
          <a:ln>
            <a:solidFill>
              <a:schemeClr val="tx1"/>
            </a:solidFill>
          </a:ln>
        </p:spPr>
        <p:txBody>
          <a:bodyPr wrap="none" rtlCol="0">
            <a:spAutoFit/>
          </a:bodyPr>
          <a:lstStyle/>
          <a:p>
            <a:pPr algn="ctr"/>
            <a:r>
              <a:rPr lang="en-US" sz="2400" dirty="0"/>
              <a:t>Must be</a:t>
            </a:r>
          </a:p>
          <a:p>
            <a:pPr algn="ctr"/>
            <a:r>
              <a:rPr lang="en-US" sz="2400" dirty="0"/>
              <a:t>less than</a:t>
            </a:r>
          </a:p>
        </p:txBody>
      </p:sp>
    </p:spTree>
    <p:extLst>
      <p:ext uri="{BB962C8B-B14F-4D97-AF65-F5344CB8AC3E}">
        <p14:creationId xmlns:p14="http://schemas.microsoft.com/office/powerpoint/2010/main" val="1888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dissolve">
                                      <p:cBhvr>
                                        <p:cTn id="7" dur="500"/>
                                        <p:tgtEl>
                                          <p:spTgt spid="389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919"/>
                                        </p:tgtEl>
                                        <p:attrNameLst>
                                          <p:attrName>style.visibility</p:attrName>
                                        </p:attrNameLst>
                                      </p:cBhvr>
                                      <p:to>
                                        <p:strVal val="visible"/>
                                      </p:to>
                                    </p:set>
                                    <p:animEffect transition="in" filter="dissolve">
                                      <p:cBhvr>
                                        <p:cTn id="10" dur="500"/>
                                        <p:tgtEl>
                                          <p:spTgt spid="389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8928"/>
                                        </p:tgtEl>
                                        <p:attrNameLst>
                                          <p:attrName>style.visibility</p:attrName>
                                        </p:attrNameLst>
                                      </p:cBhvr>
                                      <p:to>
                                        <p:strVal val="visible"/>
                                      </p:to>
                                    </p:set>
                                    <p:anim calcmode="lin" valueType="num">
                                      <p:cBhvr additive="base">
                                        <p:cTn id="18" dur="500" fill="hold"/>
                                        <p:tgtEl>
                                          <p:spTgt spid="38928"/>
                                        </p:tgtEl>
                                        <p:attrNameLst>
                                          <p:attrName>ppt_x</p:attrName>
                                        </p:attrNameLst>
                                      </p:cBhvr>
                                      <p:tavLst>
                                        <p:tav tm="0">
                                          <p:val>
                                            <p:strVal val="#ppt_x"/>
                                          </p:val>
                                        </p:tav>
                                        <p:tav tm="100000">
                                          <p:val>
                                            <p:strVal val="#ppt_x"/>
                                          </p:val>
                                        </p:tav>
                                      </p:tavLst>
                                    </p:anim>
                                    <p:anim calcmode="lin" valueType="num">
                                      <p:cBhvr additive="base">
                                        <p:cTn id="19" dur="500" fill="hold"/>
                                        <p:tgtEl>
                                          <p:spTgt spid="3892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38926"/>
                                        </p:tgtEl>
                                        <p:attrNameLst>
                                          <p:attrName>style.visibility</p:attrName>
                                        </p:attrNameLst>
                                      </p:cBhvr>
                                      <p:to>
                                        <p:strVal val="visible"/>
                                      </p:to>
                                    </p:set>
                                    <p:anim calcmode="lin" valueType="num">
                                      <p:cBhvr additive="base">
                                        <p:cTn id="22" dur="500" fill="hold"/>
                                        <p:tgtEl>
                                          <p:spTgt spid="38926"/>
                                        </p:tgtEl>
                                        <p:attrNameLst>
                                          <p:attrName>ppt_x</p:attrName>
                                        </p:attrNameLst>
                                      </p:cBhvr>
                                      <p:tavLst>
                                        <p:tav tm="0">
                                          <p:val>
                                            <p:strVal val="#ppt_x"/>
                                          </p:val>
                                        </p:tav>
                                        <p:tav tm="100000">
                                          <p:val>
                                            <p:strVal val="#ppt_x"/>
                                          </p:val>
                                        </p:tav>
                                      </p:tavLst>
                                    </p:anim>
                                    <p:anim calcmode="lin" valueType="num">
                                      <p:cBhvr additive="base">
                                        <p:cTn id="23" dur="500" fill="hold"/>
                                        <p:tgtEl>
                                          <p:spTgt spid="3892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38923"/>
                                        </p:tgtEl>
                                        <p:attrNameLst>
                                          <p:attrName>style.visibility</p:attrName>
                                        </p:attrNameLst>
                                      </p:cBhvr>
                                      <p:to>
                                        <p:strVal val="visible"/>
                                      </p:to>
                                    </p:set>
                                    <p:anim calcmode="lin" valueType="num">
                                      <p:cBhvr additive="base">
                                        <p:cTn id="26" dur="500" fill="hold"/>
                                        <p:tgtEl>
                                          <p:spTgt spid="38923"/>
                                        </p:tgtEl>
                                        <p:attrNameLst>
                                          <p:attrName>ppt_x</p:attrName>
                                        </p:attrNameLst>
                                      </p:cBhvr>
                                      <p:tavLst>
                                        <p:tav tm="0">
                                          <p:val>
                                            <p:strVal val="#ppt_x"/>
                                          </p:val>
                                        </p:tav>
                                        <p:tav tm="100000">
                                          <p:val>
                                            <p:strVal val="#ppt_x"/>
                                          </p:val>
                                        </p:tav>
                                      </p:tavLst>
                                    </p:anim>
                                    <p:anim calcmode="lin" valueType="num">
                                      <p:cBhvr additive="base">
                                        <p:cTn id="27" dur="500" fill="hold"/>
                                        <p:tgtEl>
                                          <p:spTgt spid="38923"/>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38917"/>
                                        </p:tgtEl>
                                        <p:attrNameLst>
                                          <p:attrName>style.visibility</p:attrName>
                                        </p:attrNameLst>
                                      </p:cBhvr>
                                      <p:to>
                                        <p:strVal val="visible"/>
                                      </p:to>
                                    </p:set>
                                    <p:anim calcmode="lin" valueType="num">
                                      <p:cBhvr additive="base">
                                        <p:cTn id="30" dur="500" fill="hold"/>
                                        <p:tgtEl>
                                          <p:spTgt spid="38917"/>
                                        </p:tgtEl>
                                        <p:attrNameLst>
                                          <p:attrName>ppt_x</p:attrName>
                                        </p:attrNameLst>
                                      </p:cBhvr>
                                      <p:tavLst>
                                        <p:tav tm="0">
                                          <p:val>
                                            <p:strVal val="#ppt_x"/>
                                          </p:val>
                                        </p:tav>
                                        <p:tav tm="100000">
                                          <p:val>
                                            <p:strVal val="#ppt_x"/>
                                          </p:val>
                                        </p:tav>
                                      </p:tavLst>
                                    </p:anim>
                                    <p:anim calcmode="lin" valueType="num">
                                      <p:cBhvr additive="base">
                                        <p:cTn id="31"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8921"/>
                                        </p:tgtEl>
                                        <p:attrNameLst>
                                          <p:attrName>style.visibility</p:attrName>
                                        </p:attrNameLst>
                                      </p:cBhvr>
                                      <p:to>
                                        <p:strVal val="visible"/>
                                      </p:to>
                                    </p:set>
                                    <p:anim calcmode="lin" valueType="num">
                                      <p:cBhvr additive="base">
                                        <p:cTn id="36" dur="500" fill="hold"/>
                                        <p:tgtEl>
                                          <p:spTgt spid="38921"/>
                                        </p:tgtEl>
                                        <p:attrNameLst>
                                          <p:attrName>ppt_x</p:attrName>
                                        </p:attrNameLst>
                                      </p:cBhvr>
                                      <p:tavLst>
                                        <p:tav tm="0">
                                          <p:val>
                                            <p:strVal val="#ppt_x"/>
                                          </p:val>
                                        </p:tav>
                                        <p:tav tm="100000">
                                          <p:val>
                                            <p:strVal val="#ppt_x"/>
                                          </p:val>
                                        </p:tav>
                                      </p:tavLst>
                                    </p:anim>
                                    <p:anim calcmode="lin" valueType="num">
                                      <p:cBhvr additive="base">
                                        <p:cTn id="37" dur="500" fill="hold"/>
                                        <p:tgtEl>
                                          <p:spTgt spid="389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38922"/>
                                        </p:tgtEl>
                                        <p:attrNameLst>
                                          <p:attrName>style.visibility</p:attrName>
                                        </p:attrNameLst>
                                      </p:cBhvr>
                                      <p:to>
                                        <p:strVal val="visible"/>
                                      </p:to>
                                    </p:set>
                                    <p:anim calcmode="lin" valueType="num">
                                      <p:cBhvr additive="base">
                                        <p:cTn id="42" dur="500" fill="hold"/>
                                        <p:tgtEl>
                                          <p:spTgt spid="38922"/>
                                        </p:tgtEl>
                                        <p:attrNameLst>
                                          <p:attrName>ppt_x</p:attrName>
                                        </p:attrNameLst>
                                      </p:cBhvr>
                                      <p:tavLst>
                                        <p:tav tm="0">
                                          <p:val>
                                            <p:strVal val="#ppt_x"/>
                                          </p:val>
                                        </p:tav>
                                        <p:tav tm="100000">
                                          <p:val>
                                            <p:strVal val="#ppt_x"/>
                                          </p:val>
                                        </p:tav>
                                      </p:tavLst>
                                    </p:anim>
                                    <p:anim calcmode="lin" valueType="num">
                                      <p:cBhvr additive="base">
                                        <p:cTn id="43" dur="500" fill="hold"/>
                                        <p:tgtEl>
                                          <p:spTgt spid="3892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38915"/>
                                        </p:tgtEl>
                                        <p:attrNameLst>
                                          <p:attrName>style.visibility</p:attrName>
                                        </p:attrNameLst>
                                      </p:cBhvr>
                                      <p:to>
                                        <p:strVal val="visible"/>
                                      </p:to>
                                    </p:set>
                                    <p:anim calcmode="lin" valueType="num">
                                      <p:cBhvr additive="base">
                                        <p:cTn id="46" dur="500" fill="hold"/>
                                        <p:tgtEl>
                                          <p:spTgt spid="38915"/>
                                        </p:tgtEl>
                                        <p:attrNameLst>
                                          <p:attrName>ppt_x</p:attrName>
                                        </p:attrNameLst>
                                      </p:cBhvr>
                                      <p:tavLst>
                                        <p:tav tm="0">
                                          <p:val>
                                            <p:strVal val="#ppt_x"/>
                                          </p:val>
                                        </p:tav>
                                        <p:tav tm="100000">
                                          <p:val>
                                            <p:strVal val="#ppt_x"/>
                                          </p:val>
                                        </p:tav>
                                      </p:tavLst>
                                    </p:anim>
                                    <p:anim calcmode="lin" valueType="num">
                                      <p:cBhvr additive="base">
                                        <p:cTn id="47" dur="500" fill="hold"/>
                                        <p:tgtEl>
                                          <p:spTgt spid="38915"/>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38924"/>
                                        </p:tgtEl>
                                        <p:attrNameLst>
                                          <p:attrName>style.visibility</p:attrName>
                                        </p:attrNameLst>
                                      </p:cBhvr>
                                      <p:to>
                                        <p:strVal val="visible"/>
                                      </p:to>
                                    </p:set>
                                    <p:anim calcmode="lin" valueType="num">
                                      <p:cBhvr additive="base">
                                        <p:cTn id="50" dur="500" fill="hold"/>
                                        <p:tgtEl>
                                          <p:spTgt spid="38924"/>
                                        </p:tgtEl>
                                        <p:attrNameLst>
                                          <p:attrName>ppt_x</p:attrName>
                                        </p:attrNameLst>
                                      </p:cBhvr>
                                      <p:tavLst>
                                        <p:tav tm="0">
                                          <p:val>
                                            <p:strVal val="#ppt_x"/>
                                          </p:val>
                                        </p:tav>
                                        <p:tav tm="100000">
                                          <p:val>
                                            <p:strVal val="#ppt_x"/>
                                          </p:val>
                                        </p:tav>
                                      </p:tavLst>
                                    </p:anim>
                                    <p:anim calcmode="lin" valueType="num">
                                      <p:cBhvr additive="base">
                                        <p:cTn id="51" dur="500" fill="hold"/>
                                        <p:tgtEl>
                                          <p:spTgt spid="38924"/>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38925"/>
                                        </p:tgtEl>
                                        <p:attrNameLst>
                                          <p:attrName>style.visibility</p:attrName>
                                        </p:attrNameLst>
                                      </p:cBhvr>
                                      <p:to>
                                        <p:strVal val="visible"/>
                                      </p:to>
                                    </p:set>
                                    <p:anim calcmode="lin" valueType="num">
                                      <p:cBhvr additive="base">
                                        <p:cTn id="54" dur="500" fill="hold"/>
                                        <p:tgtEl>
                                          <p:spTgt spid="38925"/>
                                        </p:tgtEl>
                                        <p:attrNameLst>
                                          <p:attrName>ppt_x</p:attrName>
                                        </p:attrNameLst>
                                      </p:cBhvr>
                                      <p:tavLst>
                                        <p:tav tm="0">
                                          <p:val>
                                            <p:strVal val="#ppt_x"/>
                                          </p:val>
                                        </p:tav>
                                        <p:tav tm="100000">
                                          <p:val>
                                            <p:strVal val="#ppt_x"/>
                                          </p:val>
                                        </p:tav>
                                      </p:tavLst>
                                    </p:anim>
                                    <p:anim calcmode="lin" valueType="num">
                                      <p:cBhvr additive="base">
                                        <p:cTn id="55" dur="500" fill="hold"/>
                                        <p:tgtEl>
                                          <p:spTgt spid="38925"/>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7" grpId="0" animBg="1"/>
      <p:bldP spid="38918" grpId="0" animBg="1"/>
      <p:bldP spid="38919" grpId="0" animBg="1"/>
      <p:bldP spid="38923" grpId="0"/>
      <p:bldP spid="38924" grpId="0" animBg="1"/>
      <p:bldP spid="38925" grpId="0" animBg="1"/>
      <p:bldP spid="38926" grpId="0" animBg="1"/>
      <p:bldP spid="38921" grpId="0" animBg="1"/>
      <p:bldP spid="38922" grpId="0" animBg="1"/>
      <p:bldP spid="38928" grpId="0" animBg="1"/>
      <p:bldP spid="3"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Name the days of the week out loud and in order as fast as you can</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98956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algn="ctr"/>
            <a:r>
              <a:rPr lang="en-US" dirty="0"/>
              <a:t>About this Activity</a:t>
            </a:r>
          </a:p>
        </p:txBody>
      </p:sp>
      <p:sp>
        <p:nvSpPr>
          <p:cNvPr id="279555" name="Rectangle 3"/>
          <p:cNvSpPr>
            <a:spLocks noGrp="1" noChangeArrowheads="1"/>
          </p:cNvSpPr>
          <p:nvPr>
            <p:ph type="body" idx="1"/>
          </p:nvPr>
        </p:nvSpPr>
        <p:spPr/>
        <p:txBody>
          <a:bodyPr>
            <a:normAutofit/>
          </a:bodyPr>
          <a:lstStyle/>
          <a:p>
            <a:pPr>
              <a:lnSpc>
                <a:spcPct val="90000"/>
              </a:lnSpc>
            </a:pPr>
            <a:r>
              <a:rPr lang="en-US" sz="3200" dirty="0"/>
              <a:t>Were you </a:t>
            </a:r>
            <a:r>
              <a:rPr lang="en-US" sz="3200" b="1" i="1" dirty="0"/>
              <a:t>engaged</a:t>
            </a:r>
            <a:r>
              <a:rPr lang="en-US" sz="3200" dirty="0"/>
              <a:t>?</a:t>
            </a:r>
          </a:p>
          <a:p>
            <a:pPr>
              <a:lnSpc>
                <a:spcPct val="90000"/>
              </a:lnSpc>
            </a:pPr>
            <a:r>
              <a:rPr lang="en-US" sz="3200" dirty="0"/>
              <a:t>Were you </a:t>
            </a:r>
            <a:r>
              <a:rPr lang="en-US" sz="3200" b="1" i="1" dirty="0"/>
              <a:t>active?</a:t>
            </a:r>
          </a:p>
          <a:p>
            <a:pPr>
              <a:lnSpc>
                <a:spcPct val="90000"/>
              </a:lnSpc>
            </a:pPr>
            <a:r>
              <a:rPr lang="en-US" dirty="0"/>
              <a:t>Were you </a:t>
            </a:r>
            <a:r>
              <a:rPr lang="en-US" b="1" i="1" dirty="0"/>
              <a:t>practicing retrieval?</a:t>
            </a:r>
            <a:endParaRPr lang="en-US" sz="3200" b="1" i="1" dirty="0"/>
          </a:p>
          <a:p>
            <a:pPr>
              <a:lnSpc>
                <a:spcPct val="90000"/>
              </a:lnSpc>
            </a:pPr>
            <a:r>
              <a:rPr lang="en-US" sz="3200" dirty="0"/>
              <a:t>Were you</a:t>
            </a:r>
            <a:r>
              <a:rPr lang="en-US" sz="3200" b="1" i="1" dirty="0"/>
              <a:t> working hard and struggling? </a:t>
            </a:r>
          </a:p>
          <a:p>
            <a:pPr>
              <a:lnSpc>
                <a:spcPct val="90000"/>
              </a:lnSpc>
            </a:pPr>
            <a:r>
              <a:rPr lang="en-US" sz="3200" dirty="0"/>
              <a:t>What was the 4</a:t>
            </a:r>
            <a:r>
              <a:rPr lang="en-US" sz="3200" baseline="30000" dirty="0"/>
              <a:t>th</a:t>
            </a:r>
            <a:r>
              <a:rPr lang="en-US" sz="3200" dirty="0"/>
              <a:t> day in the list? </a:t>
            </a:r>
          </a:p>
        </p:txBody>
      </p:sp>
    </p:spTree>
    <p:extLst>
      <p:ext uri="{BB962C8B-B14F-4D97-AF65-F5344CB8AC3E}">
        <p14:creationId xmlns:p14="http://schemas.microsoft.com/office/powerpoint/2010/main" val="19617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9554"/>
                                        </p:tgtEl>
                                        <p:attrNameLst>
                                          <p:attrName>style.visibility</p:attrName>
                                        </p:attrNameLst>
                                      </p:cBhvr>
                                      <p:to>
                                        <p:strVal val="visible"/>
                                      </p:to>
                                    </p:set>
                                    <p:animEffect transition="in" filter="dissolve">
                                      <p:cBhvr>
                                        <p:cTn id="7" dur="500"/>
                                        <p:tgtEl>
                                          <p:spTgt spid="2795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55">
                                            <p:txEl>
                                              <p:pRg st="0" end="0"/>
                                            </p:txEl>
                                          </p:spTgt>
                                        </p:tgtEl>
                                        <p:attrNameLst>
                                          <p:attrName>style.visibility</p:attrName>
                                        </p:attrNameLst>
                                      </p:cBhvr>
                                      <p:to>
                                        <p:strVal val="visible"/>
                                      </p:to>
                                    </p:set>
                                    <p:animEffect transition="in" filter="dissolve">
                                      <p:cBhvr>
                                        <p:cTn id="12" dur="500"/>
                                        <p:tgtEl>
                                          <p:spTgt spid="279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9555">
                                            <p:txEl>
                                              <p:pRg st="1" end="1"/>
                                            </p:txEl>
                                          </p:spTgt>
                                        </p:tgtEl>
                                        <p:attrNameLst>
                                          <p:attrName>style.visibility</p:attrName>
                                        </p:attrNameLst>
                                      </p:cBhvr>
                                      <p:to>
                                        <p:strVal val="visible"/>
                                      </p:to>
                                    </p:set>
                                    <p:animEffect transition="in" filter="dissolve">
                                      <p:cBhvr>
                                        <p:cTn id="17" dur="500"/>
                                        <p:tgtEl>
                                          <p:spTgt spid="279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9555">
                                            <p:txEl>
                                              <p:pRg st="2" end="2"/>
                                            </p:txEl>
                                          </p:spTgt>
                                        </p:tgtEl>
                                        <p:attrNameLst>
                                          <p:attrName>style.visibility</p:attrName>
                                        </p:attrNameLst>
                                      </p:cBhvr>
                                      <p:to>
                                        <p:strVal val="visible"/>
                                      </p:to>
                                    </p:set>
                                    <p:animEffect transition="in" filter="dissolve">
                                      <p:cBhvr>
                                        <p:cTn id="22" dur="500"/>
                                        <p:tgtEl>
                                          <p:spTgt spid="2795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9555">
                                            <p:txEl>
                                              <p:pRg st="3" end="3"/>
                                            </p:txEl>
                                          </p:spTgt>
                                        </p:tgtEl>
                                        <p:attrNameLst>
                                          <p:attrName>style.visibility</p:attrName>
                                        </p:attrNameLst>
                                      </p:cBhvr>
                                      <p:to>
                                        <p:strVal val="visible"/>
                                      </p:to>
                                    </p:set>
                                    <p:animEffect transition="in" filter="dissolve">
                                      <p:cBhvr>
                                        <p:cTn id="27" dur="500"/>
                                        <p:tgtEl>
                                          <p:spTgt spid="27955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9555">
                                            <p:txEl>
                                              <p:pRg st="4" end="4"/>
                                            </p:txEl>
                                          </p:spTgt>
                                        </p:tgtEl>
                                        <p:attrNameLst>
                                          <p:attrName>style.visibility</p:attrName>
                                        </p:attrNameLst>
                                      </p:cBhvr>
                                      <p:to>
                                        <p:strVal val="visible"/>
                                      </p:to>
                                    </p:set>
                                    <p:animEffect transition="in" filter="dissolve">
                                      <p:cBhvr>
                                        <p:cTn id="32" dur="500"/>
                                        <p:tgtEl>
                                          <p:spTgt spid="279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p:bldP spid="279555"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274637"/>
            <a:ext cx="10972800" cy="1325563"/>
          </a:xfrm>
        </p:spPr>
        <p:txBody>
          <a:bodyPr>
            <a:normAutofit/>
          </a:bodyPr>
          <a:lstStyle/>
          <a:p>
            <a:r>
              <a:rPr lang="en-US" sz="4000" dirty="0"/>
              <a:t>The Days of the Week</a:t>
            </a:r>
            <a:br>
              <a:rPr lang="en-US" sz="4000" dirty="0"/>
            </a:br>
            <a:r>
              <a:rPr lang="en-US" sz="2700" dirty="0"/>
              <a:t>(In Alphabetical Order)</a:t>
            </a:r>
          </a:p>
        </p:txBody>
      </p:sp>
      <p:sp>
        <p:nvSpPr>
          <p:cNvPr id="34820" name="Rectangle 4"/>
          <p:cNvSpPr>
            <a:spLocks noGrp="1" noChangeArrowheads="1"/>
          </p:cNvSpPr>
          <p:nvPr>
            <p:ph type="body" idx="1"/>
          </p:nvPr>
        </p:nvSpPr>
        <p:spPr/>
        <p:txBody>
          <a:bodyPr>
            <a:normAutofit/>
          </a:bodyPr>
          <a:lstStyle/>
          <a:p>
            <a:pPr marL="514350" indent="-514350">
              <a:buFont typeface="+mj-lt"/>
              <a:buAutoNum type="arabicParenR"/>
            </a:pPr>
            <a:r>
              <a:rPr lang="en-US" dirty="0"/>
              <a:t>Friday</a:t>
            </a:r>
          </a:p>
          <a:p>
            <a:pPr marL="514350" indent="-514350">
              <a:buFont typeface="+mj-lt"/>
              <a:buAutoNum type="arabicParenR"/>
            </a:pPr>
            <a:r>
              <a:rPr lang="en-US" dirty="0"/>
              <a:t>Monday</a:t>
            </a:r>
          </a:p>
          <a:p>
            <a:pPr marL="514350" indent="-514350">
              <a:buFont typeface="+mj-lt"/>
              <a:buAutoNum type="arabicParenR"/>
            </a:pPr>
            <a:r>
              <a:rPr lang="en-US" dirty="0"/>
              <a:t>Saturday</a:t>
            </a:r>
          </a:p>
          <a:p>
            <a:pPr marL="514350" indent="-514350">
              <a:buFont typeface="+mj-lt"/>
              <a:buAutoNum type="arabicParenR"/>
            </a:pPr>
            <a:r>
              <a:rPr lang="en-US" dirty="0"/>
              <a:t>Sunday</a:t>
            </a:r>
          </a:p>
          <a:p>
            <a:pPr marL="514350" indent="-514350">
              <a:buFont typeface="+mj-lt"/>
              <a:buAutoNum type="arabicParenR"/>
            </a:pPr>
            <a:r>
              <a:rPr lang="en-US" dirty="0"/>
              <a:t>Thursday</a:t>
            </a:r>
          </a:p>
          <a:p>
            <a:pPr marL="514350" indent="-514350">
              <a:buFont typeface="+mj-lt"/>
              <a:buAutoNum type="arabicParenR"/>
            </a:pPr>
            <a:r>
              <a:rPr lang="en-US" dirty="0"/>
              <a:t>Tuesday</a:t>
            </a:r>
          </a:p>
          <a:p>
            <a:pPr marL="514350" indent="-514350">
              <a:buFont typeface="+mj-lt"/>
              <a:buAutoNum type="arabicParenR"/>
            </a:pPr>
            <a:r>
              <a:rPr lang="en-US" dirty="0"/>
              <a:t>Wednesday</a:t>
            </a:r>
          </a:p>
        </p:txBody>
      </p:sp>
    </p:spTree>
    <p:extLst>
      <p:ext uri="{BB962C8B-B14F-4D97-AF65-F5344CB8AC3E}">
        <p14:creationId xmlns:p14="http://schemas.microsoft.com/office/powerpoint/2010/main" val="281423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293383" y="775010"/>
            <a:ext cx="3898617" cy="1828800"/>
          </a:xfrm>
        </p:spPr>
        <p:txBody>
          <a:bodyPr>
            <a:noAutofit/>
          </a:bodyPr>
          <a:lstStyle/>
          <a:p>
            <a:pPr algn="ctr" eaLnBrk="1" hangingPunct="1"/>
            <a:r>
              <a:rPr lang="en-US" altLang="en-US" sz="4000" b="1" dirty="0"/>
              <a:t>The False Promise of </a:t>
            </a:r>
            <a:br>
              <a:rPr lang="en-US" altLang="en-US" sz="4000" b="1" dirty="0"/>
            </a:br>
            <a:r>
              <a:rPr lang="en-US" altLang="en-US" sz="4000" b="1" dirty="0"/>
              <a:t>“Best Practices”</a:t>
            </a:r>
          </a:p>
        </p:txBody>
      </p:sp>
      <p:sp>
        <p:nvSpPr>
          <p:cNvPr id="2" name="TextBox 1"/>
          <p:cNvSpPr txBox="1"/>
          <p:nvPr/>
        </p:nvSpPr>
        <p:spPr>
          <a:xfrm>
            <a:off x="9448800" y="5816769"/>
            <a:ext cx="2109786" cy="707886"/>
          </a:xfrm>
          <a:prstGeom prst="rect">
            <a:avLst/>
          </a:prstGeom>
          <a:noFill/>
        </p:spPr>
        <p:txBody>
          <a:bodyPr wrap="square" rtlCol="0">
            <a:spAutoFit/>
          </a:bodyPr>
          <a:lstStyle/>
          <a:p>
            <a:r>
              <a:rPr lang="en-US" sz="2000" dirty="0"/>
              <a:t>Adapted from Chew, (2018)</a:t>
            </a:r>
          </a:p>
        </p:txBody>
      </p:sp>
      <p:graphicFrame>
        <p:nvGraphicFramePr>
          <p:cNvPr id="5" name="Group 3">
            <a:extLst>
              <a:ext uri="{FF2B5EF4-FFF2-40B4-BE49-F238E27FC236}">
                <a16:creationId xmlns:a16="http://schemas.microsoft.com/office/drawing/2014/main" id="{4311E9FD-BA65-E5BE-C149-A82F54AC0E66}"/>
              </a:ext>
            </a:extLst>
          </p:cNvPr>
          <p:cNvGraphicFramePr>
            <a:graphicFrameLocks/>
          </p:cNvGraphicFramePr>
          <p:nvPr>
            <p:extLst>
              <p:ext uri="{D42A27DB-BD31-4B8C-83A1-F6EECF244321}">
                <p14:modId xmlns:p14="http://schemas.microsoft.com/office/powerpoint/2010/main" val="1326353151"/>
              </p:ext>
            </p:extLst>
          </p:nvPr>
        </p:nvGraphicFramePr>
        <p:xfrm>
          <a:off x="485776" y="656689"/>
          <a:ext cx="7836182" cy="5547360"/>
        </p:xfrm>
        <a:graphic>
          <a:graphicData uri="http://schemas.openxmlformats.org/drawingml/2006/table">
            <a:tbl>
              <a:tblPr>
                <a:tableStyleId>{22838BEF-8BB2-4498-84A7-C5851F593DF1}</a:tableStyleId>
              </a:tblPr>
              <a:tblGrid>
                <a:gridCol w="1735160">
                  <a:extLst>
                    <a:ext uri="{9D8B030D-6E8A-4147-A177-3AD203B41FA5}">
                      <a16:colId xmlns:a16="http://schemas.microsoft.com/office/drawing/2014/main" val="20000"/>
                    </a:ext>
                  </a:extLst>
                </a:gridCol>
                <a:gridCol w="1500339">
                  <a:extLst>
                    <a:ext uri="{9D8B030D-6E8A-4147-A177-3AD203B41FA5}">
                      <a16:colId xmlns:a16="http://schemas.microsoft.com/office/drawing/2014/main" val="20001"/>
                    </a:ext>
                  </a:extLst>
                </a:gridCol>
                <a:gridCol w="1224169">
                  <a:extLst>
                    <a:ext uri="{9D8B030D-6E8A-4147-A177-3AD203B41FA5}">
                      <a16:colId xmlns:a16="http://schemas.microsoft.com/office/drawing/2014/main" val="20002"/>
                    </a:ext>
                  </a:extLst>
                </a:gridCol>
                <a:gridCol w="1688257">
                  <a:extLst>
                    <a:ext uri="{9D8B030D-6E8A-4147-A177-3AD203B41FA5}">
                      <a16:colId xmlns:a16="http://schemas.microsoft.com/office/drawing/2014/main" val="20003"/>
                    </a:ext>
                  </a:extLst>
                </a:gridCol>
                <a:gridCol w="1688257">
                  <a:extLst>
                    <a:ext uri="{9D8B030D-6E8A-4147-A177-3AD203B41FA5}">
                      <a16:colId xmlns:a16="http://schemas.microsoft.com/office/drawing/2014/main" val="994673780"/>
                    </a:ext>
                  </a:extLst>
                </a:gridCol>
              </a:tblGrid>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Traditional lecture</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Active learning</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Service learning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Problem-based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Calibrated peer review</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0"/>
                  </a:ext>
                </a:extLst>
              </a:tr>
              <a:tr h="3755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Group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Mentoring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Cooperative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Discovery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Process Oriented Guided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Inquiry Learning (POGIL)</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1"/>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Inductive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Learning by example</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Inter-teaching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Project-based learning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Self-paced instruction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2"/>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Flipped class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Curriculum Centered</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On-line teaching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Clickers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Learning Communities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3"/>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PowerPoint</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Concept grids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Team-based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Teachable moments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Student teaching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4"/>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Universal design of instruction</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Competency-based</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Multiple Intelligences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Kolb’s learning styles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MOOCs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5"/>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Journaling</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Reflective practice</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Reciprocal teaching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Decoding the disciplines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Observation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6"/>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Concept maps</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Question generation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Peer-led team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Laboratory-based instruction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Immersion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7"/>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Video clips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Role playing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Modeling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Programmed instruction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Undergraduate research</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8"/>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Mastery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Reacting to the past</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Guided practice</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Collaborative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Reaction papers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09"/>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Apprenticeship</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Situated learning</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Authentic assessment</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Formative assessment</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Reflection papers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0"/>
                  </a:ext>
                </a:extLst>
              </a:tr>
              <a:tr h="374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Classroom assessment techniques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High impact practices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Class discussion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Small group discussion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Brain-based education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1"/>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Think-pair-share</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Peer instruction</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ConcepTests </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Panel of experts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Writing Across the Curriculum</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2"/>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Brainstorming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Case-based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Worksheets</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Guest speakers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Web enhanced</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3"/>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Structured controversy</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Jeopardy</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Portfolios</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Personalized learning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Independent research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4"/>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Flashcards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Research papers</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Interviewing </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Lecture with discussion</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Independent study or tutorials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5"/>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Oral reports</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Study abroad </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Mock convention</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Textbook assignments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Socratic method</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6"/>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Just-in-time teaching </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Jigsaw method </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a:ln>
                            <a:noFill/>
                          </a:ln>
                          <a:solidFill>
                            <a:schemeClr val="tx1"/>
                          </a:solidFill>
                          <a:effectLst/>
                        </a:rPr>
                        <a:t>Wikis</a:t>
                      </a:r>
                      <a:endParaRPr kumimoji="0" lang="en-US" sz="1000" b="0" i="0" u="none" strike="noStrike" cap="none" normalizeH="0" baseline="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Team teaching</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Podcasts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extLst>
                  <a:ext uri="{0D108BD9-81ED-4DB2-BD59-A6C34878D82A}">
                    <a16:rowId xmlns:a16="http://schemas.microsoft.com/office/drawing/2014/main" val="10017"/>
                  </a:ext>
                </a:extLst>
              </a:tr>
              <a:tr h="24064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a:ln>
                            <a:noFill/>
                          </a:ln>
                          <a:solidFill>
                            <a:schemeClr val="tx1"/>
                          </a:solidFill>
                          <a:effectLst/>
                        </a:rPr>
                        <a:t>Modules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000" b="0" u="none" strike="noStrike" cap="none" normalizeH="0" baseline="0" dirty="0">
                          <a:ln>
                            <a:noFill/>
                          </a:ln>
                          <a:solidFill>
                            <a:schemeClr val="tx1"/>
                          </a:solidFill>
                          <a:effectLst/>
                        </a:rPr>
                        <a:t>Internships or practicums</a:t>
                      </a:r>
                      <a:endParaRPr kumimoji="0" lang="en-US" sz="1000" b="0" i="0" u="none" strike="noStrike" cap="none" normalizeH="0" baseline="0" dirty="0">
                        <a:ln>
                          <a:noFill/>
                        </a:ln>
                        <a:solidFill>
                          <a:schemeClr val="tx1"/>
                        </a:solidFill>
                        <a:effectLst/>
                        <a:latin typeface="Arial" charset="0"/>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mn-lt"/>
                        </a:rPr>
                        <a:t>Hybrid learning</a:t>
                      </a: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err="1">
                          <a:ln>
                            <a:noFill/>
                          </a:ln>
                          <a:solidFill>
                            <a:schemeClr val="tx1"/>
                          </a:solidFill>
                          <a:effectLst/>
                          <a:latin typeface="+mn-lt"/>
                        </a:rPr>
                        <a:t>Hyflex</a:t>
                      </a:r>
                      <a:endParaRPr kumimoji="0" lang="en-US" sz="1000" b="0" i="0" u="none" strike="noStrike" cap="none" normalizeH="0" baseline="0" dirty="0">
                        <a:ln>
                          <a:noFill/>
                        </a:ln>
                        <a:solidFill>
                          <a:schemeClr val="tx1"/>
                        </a:solidFill>
                        <a:effectLst/>
                        <a:latin typeface="+mn-lt"/>
                      </a:endParaRPr>
                    </a:p>
                  </a:txBody>
                  <a:tcPr marL="68580" marR="68580"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mn-lt"/>
                        </a:rPr>
                        <a:t>Zoom</a:t>
                      </a:r>
                    </a:p>
                  </a:txBody>
                  <a:tcPr marL="68580" marR="68580" horzOverflow="overflow"/>
                </a:tc>
                <a:extLst>
                  <a:ext uri="{0D108BD9-81ED-4DB2-BD59-A6C34878D82A}">
                    <a16:rowId xmlns:a16="http://schemas.microsoft.com/office/drawing/2014/main" val="10018"/>
                  </a:ext>
                </a:extLst>
              </a:tr>
            </a:tbl>
          </a:graphicData>
        </a:graphic>
      </p:graphicFrame>
      <p:sp>
        <p:nvSpPr>
          <p:cNvPr id="4" name="TextBox 3">
            <a:extLst>
              <a:ext uri="{FF2B5EF4-FFF2-40B4-BE49-F238E27FC236}">
                <a16:creationId xmlns:a16="http://schemas.microsoft.com/office/drawing/2014/main" id="{376EE4CB-0E84-53AD-F8E4-8B18F63996A2}"/>
              </a:ext>
            </a:extLst>
          </p:cNvPr>
          <p:cNvSpPr txBox="1"/>
          <p:nvPr/>
        </p:nvSpPr>
        <p:spPr>
          <a:xfrm>
            <a:off x="9183658" y="2736502"/>
            <a:ext cx="2522566" cy="1384995"/>
          </a:xfrm>
          <a:prstGeom prst="rect">
            <a:avLst/>
          </a:prstGeom>
          <a:noFill/>
        </p:spPr>
        <p:txBody>
          <a:bodyPr wrap="square" rtlCol="0">
            <a:spAutoFit/>
          </a:bodyPr>
          <a:lstStyle/>
          <a:p>
            <a:r>
              <a:rPr lang="en-US" sz="2800" dirty="0"/>
              <a:t>Implement the practice, and it </a:t>
            </a:r>
          </a:p>
          <a:p>
            <a:r>
              <a:rPr lang="en-US" sz="2800" dirty="0"/>
              <a:t>will work</a:t>
            </a:r>
          </a:p>
        </p:txBody>
      </p:sp>
    </p:spTree>
    <p:extLst>
      <p:ext uri="{BB962C8B-B14F-4D97-AF65-F5344CB8AC3E}">
        <p14:creationId xmlns:p14="http://schemas.microsoft.com/office/powerpoint/2010/main" val="1160639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r>
              <a:rPr lang="en-US" sz="3333" dirty="0"/>
              <a:t>Implications of Cognitive Load Theory</a:t>
            </a:r>
          </a:p>
        </p:txBody>
      </p:sp>
      <p:sp>
        <p:nvSpPr>
          <p:cNvPr id="143363" name="Rectangle 3"/>
          <p:cNvSpPr>
            <a:spLocks noGrp="1" noChangeArrowheads="1"/>
          </p:cNvSpPr>
          <p:nvPr>
            <p:ph idx="1"/>
          </p:nvPr>
        </p:nvSpPr>
        <p:spPr/>
        <p:txBody>
          <a:bodyPr>
            <a:normAutofit/>
          </a:bodyPr>
          <a:lstStyle/>
          <a:p>
            <a:pPr>
              <a:lnSpc>
                <a:spcPct val="90000"/>
              </a:lnSpc>
            </a:pPr>
            <a:r>
              <a:rPr lang="en-US" sz="2800" dirty="0"/>
              <a:t>If the cognitive load exceeds available mental effort, then learning will not occur</a:t>
            </a:r>
          </a:p>
          <a:p>
            <a:pPr>
              <a:lnSpc>
                <a:spcPct val="90000"/>
              </a:lnSpc>
            </a:pPr>
            <a:r>
              <a:rPr lang="en-US" sz="2800" dirty="0"/>
              <a:t>If the cognitive load takes up most or all of available cognitive effort, then there will not be enough mental effort available for learning or schema formation</a:t>
            </a:r>
          </a:p>
        </p:txBody>
      </p:sp>
    </p:spTree>
    <p:extLst>
      <p:ext uri="{BB962C8B-B14F-4D97-AF65-F5344CB8AC3E}">
        <p14:creationId xmlns:p14="http://schemas.microsoft.com/office/powerpoint/2010/main" val="806345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DC97E-A2C4-21BE-3E65-9C228E3FC1A8}"/>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a:lnSpc>
                <a:spcPct val="90000"/>
              </a:lnSpc>
            </a:pPr>
            <a:r>
              <a:rPr lang="en-US" sz="3700" kern="1200" dirty="0">
                <a:solidFill>
                  <a:srgbClr val="FFFFFF"/>
                </a:solidFill>
                <a:latin typeface="+mj-lt"/>
                <a:ea typeface="+mj-ea"/>
                <a:cs typeface="+mj-cs"/>
              </a:rPr>
              <a:t>The Challenge of What Students Can Do</a:t>
            </a:r>
          </a:p>
        </p:txBody>
      </p:sp>
      <p:graphicFrame>
        <p:nvGraphicFramePr>
          <p:cNvPr id="4" name="Table 3">
            <a:extLst>
              <a:ext uri="{FF2B5EF4-FFF2-40B4-BE49-F238E27FC236}">
                <a16:creationId xmlns:a16="http://schemas.microsoft.com/office/drawing/2014/main" id="{AE74FEEF-304A-04D3-E313-003A88ED6A2F}"/>
              </a:ext>
            </a:extLst>
          </p:cNvPr>
          <p:cNvGraphicFramePr>
            <a:graphicFrameLocks noGrp="1"/>
          </p:cNvGraphicFramePr>
          <p:nvPr>
            <p:extLst>
              <p:ext uri="{D42A27DB-BD31-4B8C-83A1-F6EECF244321}">
                <p14:modId xmlns:p14="http://schemas.microsoft.com/office/powerpoint/2010/main" val="1702805100"/>
              </p:ext>
            </p:extLst>
          </p:nvPr>
        </p:nvGraphicFramePr>
        <p:xfrm>
          <a:off x="0" y="1676400"/>
          <a:ext cx="12191999" cy="5181600"/>
        </p:xfrm>
        <a:graphic>
          <a:graphicData uri="http://schemas.openxmlformats.org/drawingml/2006/table">
            <a:tbl>
              <a:tblPr firstRow="1" bandRow="1">
                <a:tableStyleId>{5C22544A-7EE6-4342-B048-85BDC9FD1C3A}</a:tableStyleId>
              </a:tblPr>
              <a:tblGrid>
                <a:gridCol w="3766327">
                  <a:extLst>
                    <a:ext uri="{9D8B030D-6E8A-4147-A177-3AD203B41FA5}">
                      <a16:colId xmlns:a16="http://schemas.microsoft.com/office/drawing/2014/main" val="2989659904"/>
                    </a:ext>
                  </a:extLst>
                </a:gridCol>
                <a:gridCol w="4524100">
                  <a:extLst>
                    <a:ext uri="{9D8B030D-6E8A-4147-A177-3AD203B41FA5}">
                      <a16:colId xmlns:a16="http://schemas.microsoft.com/office/drawing/2014/main" val="3607052592"/>
                    </a:ext>
                  </a:extLst>
                </a:gridCol>
                <a:gridCol w="3901572">
                  <a:extLst>
                    <a:ext uri="{9D8B030D-6E8A-4147-A177-3AD203B41FA5}">
                      <a16:colId xmlns:a16="http://schemas.microsoft.com/office/drawing/2014/main" val="3298200823"/>
                    </a:ext>
                  </a:extLst>
                </a:gridCol>
              </a:tblGrid>
              <a:tr h="863600">
                <a:tc>
                  <a:txBody>
                    <a:bodyPr/>
                    <a:lstStyle/>
                    <a:p>
                      <a:pPr algn="ctr"/>
                      <a:r>
                        <a:rPr lang="en-US" sz="3200" b="1" dirty="0">
                          <a:solidFill>
                            <a:schemeClr val="tx1"/>
                          </a:solidFill>
                        </a:rPr>
                        <a:t>The Challenge</a:t>
                      </a:r>
                    </a:p>
                  </a:txBody>
                  <a:tcPr marL="96367" marR="96367" marT="48184" marB="48184" anchor="ctr">
                    <a:solidFill>
                      <a:schemeClr val="bg1">
                        <a:lumMod val="95000"/>
                      </a:schemeClr>
                    </a:solidFill>
                  </a:tcPr>
                </a:tc>
                <a:tc>
                  <a:txBody>
                    <a:bodyPr/>
                    <a:lstStyle/>
                    <a:p>
                      <a:pPr algn="ctr"/>
                      <a:r>
                        <a:rPr lang="en-US" sz="2400" b="1" dirty="0">
                          <a:solidFill>
                            <a:schemeClr val="tx1"/>
                          </a:solidFill>
                        </a:rPr>
                        <a:t>Defined</a:t>
                      </a:r>
                    </a:p>
                  </a:txBody>
                  <a:tcPr marL="96367" marR="96367" marT="48184" marB="48184" anchor="ctr">
                    <a:solidFill>
                      <a:schemeClr val="bg1">
                        <a:lumMod val="95000"/>
                      </a:schemeClr>
                    </a:solidFill>
                  </a:tcPr>
                </a:tc>
                <a:tc>
                  <a:txBody>
                    <a:bodyPr/>
                    <a:lstStyle/>
                    <a:p>
                      <a:pPr algn="ctr"/>
                      <a:r>
                        <a:rPr lang="en-US" sz="2400" b="1" dirty="0">
                          <a:solidFill>
                            <a:schemeClr val="tx1"/>
                          </a:solidFill>
                        </a:rPr>
                        <a:t>Possible Solutions</a:t>
                      </a:r>
                    </a:p>
                  </a:txBody>
                  <a:tcPr marL="96367" marR="96367" marT="48184" marB="48184" anchor="ctr">
                    <a:solidFill>
                      <a:schemeClr val="bg1">
                        <a:lumMod val="95000"/>
                      </a:schemeClr>
                    </a:solidFill>
                  </a:tcPr>
                </a:tc>
                <a:extLst>
                  <a:ext uri="{0D108BD9-81ED-4DB2-BD59-A6C34878D82A}">
                    <a16:rowId xmlns:a16="http://schemas.microsoft.com/office/drawing/2014/main" val="320709509"/>
                  </a:ext>
                </a:extLst>
              </a:tr>
              <a:tr h="1937902">
                <a:tc>
                  <a:txBody>
                    <a:bodyPr/>
                    <a:lstStyle/>
                    <a:p>
                      <a:pPr algn="ctr"/>
                      <a:r>
                        <a:rPr lang="en-US" sz="3500" b="1" dirty="0">
                          <a:solidFill>
                            <a:schemeClr val="tx1"/>
                          </a:solidFill>
                        </a:rPr>
                        <a:t>Selective Attention</a:t>
                      </a:r>
                    </a:p>
                  </a:txBody>
                  <a:tcPr marL="106684" marR="106684" marT="53343" marB="5334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dirty="0">
                          <a:solidFill>
                            <a:schemeClr val="tx1"/>
                          </a:solidFill>
                        </a:rPr>
                        <a:t>People have a narrow focus of awareness and miss anything outside that focus</a:t>
                      </a:r>
                    </a:p>
                  </a:txBody>
                  <a:tcPr marL="106684" marR="106684" marT="53343" marB="5334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0" dirty="0">
                          <a:solidFill>
                            <a:schemeClr val="tx1"/>
                          </a:solidFill>
                        </a:rPr>
                        <a:t>Have only one clearly defined focus of attention during class</a:t>
                      </a:r>
                    </a:p>
                  </a:txBody>
                  <a:tcPr marL="106684" marR="106684" marT="53343" marB="53343" anchor="ctr">
                    <a:solidFill>
                      <a:schemeClr val="bg1">
                        <a:lumMod val="95000"/>
                      </a:schemeClr>
                    </a:solidFill>
                  </a:tcPr>
                </a:tc>
                <a:extLst>
                  <a:ext uri="{0D108BD9-81ED-4DB2-BD59-A6C34878D82A}">
                    <a16:rowId xmlns:a16="http://schemas.microsoft.com/office/drawing/2014/main" val="3347845317"/>
                  </a:ext>
                </a:extLst>
              </a:tr>
              <a:tr h="2380098">
                <a:tc>
                  <a:txBody>
                    <a:bodyPr/>
                    <a:lstStyle/>
                    <a:p>
                      <a:pPr algn="ctr"/>
                      <a:r>
                        <a:rPr lang="en-US" sz="3500" b="1" dirty="0">
                          <a:solidFill>
                            <a:schemeClr val="tx1"/>
                          </a:solidFill>
                        </a:rPr>
                        <a:t>Mental Effort/Working Memory</a:t>
                      </a:r>
                    </a:p>
                  </a:txBody>
                  <a:tcPr marL="106684" marR="106684" marT="53343" marB="5334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chemeClr val="tx1"/>
                          </a:solidFill>
                        </a:rPr>
                        <a:t>People are limited in how hard they can concentrate and how much information they can store in conscious memory</a:t>
                      </a:r>
                      <a:endParaRPr lang="en-US" sz="2600" b="0" dirty="0">
                        <a:solidFill>
                          <a:schemeClr val="tx1"/>
                        </a:solidFill>
                      </a:endParaRPr>
                    </a:p>
                  </a:txBody>
                  <a:tcPr marL="106684" marR="106684" marT="53343" marB="53343"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chemeClr val="tx1"/>
                          </a:solidFill>
                        </a:rPr>
                        <a:t>Present information in manageable, coherent chunks and promote student reflection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600" b="0" i="0" dirty="0">
                        <a:solidFill>
                          <a:schemeClr val="tx1"/>
                        </a:solidFill>
                        <a:effectLst/>
                      </a:endParaRPr>
                    </a:p>
                  </a:txBody>
                  <a:tcPr marL="106684" marR="106684" marT="53343" marB="53343" anchor="ctr">
                    <a:solidFill>
                      <a:schemeClr val="bg1">
                        <a:lumMod val="95000"/>
                      </a:schemeClr>
                    </a:solidFill>
                  </a:tcPr>
                </a:tc>
                <a:extLst>
                  <a:ext uri="{0D108BD9-81ED-4DB2-BD59-A6C34878D82A}">
                    <a16:rowId xmlns:a16="http://schemas.microsoft.com/office/drawing/2014/main" val="679005076"/>
                  </a:ext>
                </a:extLst>
              </a:tr>
            </a:tbl>
          </a:graphicData>
        </a:graphic>
      </p:graphicFrame>
    </p:spTree>
    <p:extLst>
      <p:ext uri="{BB962C8B-B14F-4D97-AF65-F5344CB8AC3E}">
        <p14:creationId xmlns:p14="http://schemas.microsoft.com/office/powerpoint/2010/main" val="2710704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6" name="Picture 5" descr="A person giving a presentation to a group of people&#10;&#10;Description automatically generated">
            <a:extLst>
              <a:ext uri="{FF2B5EF4-FFF2-40B4-BE49-F238E27FC236}">
                <a16:creationId xmlns:a16="http://schemas.microsoft.com/office/drawing/2014/main" id="{676F9E46-18DE-2EBB-F9AC-C8550E21DB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1396050"/>
            <a:ext cx="12268200" cy="5461950"/>
          </a:xfrm>
          <a:prstGeom prst="rect">
            <a:avLst/>
          </a:prstGeom>
        </p:spPr>
      </p:pic>
      <p:sp>
        <p:nvSpPr>
          <p:cNvPr id="195" name="Google Shape;195;p8"/>
          <p:cNvSpPr txBox="1">
            <a:spLocks noGrp="1"/>
          </p:cNvSpPr>
          <p:nvPr>
            <p:ph type="title"/>
          </p:nvPr>
        </p:nvSpPr>
        <p:spPr>
          <a:xfrm>
            <a:off x="838199" y="-25408"/>
            <a:ext cx="10515600" cy="1553947"/>
          </a:xfrm>
          <a:prstGeom prst="rect">
            <a:avLst/>
          </a:prstGeom>
          <a:noFill/>
          <a:ln>
            <a:noFill/>
          </a:ln>
        </p:spPr>
        <p:txBody>
          <a:bodyPr spcFirstLastPara="1" wrap="square" lIns="91425" tIns="45700" rIns="91425" bIns="45700" anchor="ctr" anchorCtr="0">
            <a:normAutofit/>
          </a:bodyPr>
          <a:lstStyle/>
          <a:p>
            <a:pPr lvl="0" algn="ctr">
              <a:spcBef>
                <a:spcPts val="0"/>
              </a:spcBef>
              <a:buClr>
                <a:schemeClr val="dk1"/>
              </a:buClr>
              <a:buSzPts val="4000"/>
            </a:pPr>
            <a:r>
              <a:rPr lang="en-US" sz="3600" dirty="0">
                <a:latin typeface="Calibri"/>
                <a:ea typeface="Calibri"/>
                <a:cs typeface="Calibri"/>
                <a:sym typeface="Calibri"/>
              </a:rPr>
              <a:t>How Students Develop</a:t>
            </a:r>
            <a:r>
              <a:rPr lang="en-US" sz="4000" dirty="0">
                <a:latin typeface="Calibri"/>
                <a:ea typeface="Calibri"/>
                <a:cs typeface="Calibri"/>
                <a:sym typeface="Calibri"/>
              </a:rPr>
              <a:t>: </a:t>
            </a:r>
            <a:br>
              <a:rPr lang="en-US" sz="4000" dirty="0">
                <a:latin typeface="Calibri"/>
                <a:ea typeface="Calibri"/>
                <a:cs typeface="Calibri"/>
                <a:sym typeface="Calibri"/>
              </a:rPr>
            </a:br>
            <a:r>
              <a:rPr lang="en-US" sz="3200" dirty="0">
                <a:latin typeface="Calibri"/>
                <a:ea typeface="Calibri"/>
                <a:cs typeface="Calibri"/>
                <a:sym typeface="Calibri"/>
              </a:rPr>
              <a:t>Guiding Learning</a:t>
            </a:r>
            <a:endParaRPr sz="3200" dirty="0"/>
          </a:p>
        </p:txBody>
      </p:sp>
      <p:sp>
        <p:nvSpPr>
          <p:cNvPr id="197" name="Google Shape;197;p8"/>
          <p:cNvSpPr/>
          <p:nvPr/>
        </p:nvSpPr>
        <p:spPr>
          <a:xfrm flipH="1">
            <a:off x="357191" y="1349869"/>
            <a:ext cx="3229778" cy="1495167"/>
          </a:xfrm>
          <a:prstGeom prst="cloudCallout">
            <a:avLst>
              <a:gd name="adj1" fmla="val -43904"/>
              <a:gd name="adj2" fmla="val 61598"/>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I’ll retype my lecture notes and read them over a few times.</a:t>
            </a:r>
            <a:endParaRPr dirty="0"/>
          </a:p>
        </p:txBody>
      </p:sp>
      <p:sp>
        <p:nvSpPr>
          <p:cNvPr id="198" name="Google Shape;198;p8"/>
          <p:cNvSpPr/>
          <p:nvPr/>
        </p:nvSpPr>
        <p:spPr>
          <a:xfrm flipH="1">
            <a:off x="357191" y="3249303"/>
            <a:ext cx="2646506" cy="1178572"/>
          </a:xfrm>
          <a:prstGeom prst="cloudCallout">
            <a:avLst>
              <a:gd name="adj1" fmla="val -86258"/>
              <a:gd name="adj2" fmla="val -34113"/>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I’ll </a:t>
            </a:r>
            <a:r>
              <a:rPr lang="en-US" sz="1800" dirty="0">
                <a:latin typeface="Calibri"/>
                <a:ea typeface="Calibri"/>
                <a:cs typeface="Calibri"/>
                <a:sym typeface="Calibri"/>
              </a:rPr>
              <a:t>block</a:t>
            </a:r>
            <a:r>
              <a:rPr lang="en-US" sz="1800" dirty="0">
                <a:solidFill>
                  <a:schemeClr val="dk1"/>
                </a:solidFill>
                <a:latin typeface="Calibri"/>
                <a:ea typeface="Calibri"/>
                <a:cs typeface="Calibri"/>
                <a:sym typeface="Calibri"/>
              </a:rPr>
              <a:t> out </a:t>
            </a:r>
            <a:r>
              <a:rPr lang="en-US" dirty="0">
                <a:solidFill>
                  <a:schemeClr val="dk1"/>
                </a:solidFill>
                <a:latin typeface="Calibri"/>
                <a:ea typeface="Calibri"/>
                <a:cs typeface="Calibri"/>
                <a:sym typeface="Calibri"/>
              </a:rPr>
              <a:t>the</a:t>
            </a:r>
            <a:r>
              <a:rPr lang="en-US" sz="1800" dirty="0">
                <a:solidFill>
                  <a:schemeClr val="dk1"/>
                </a:solidFill>
                <a:latin typeface="Calibri"/>
                <a:ea typeface="Calibri"/>
                <a:cs typeface="Calibri"/>
                <a:sym typeface="Calibri"/>
              </a:rPr>
              <a:t> day before the exam to study </a:t>
            </a:r>
            <a:endParaRPr dirty="0"/>
          </a:p>
        </p:txBody>
      </p:sp>
      <p:sp>
        <p:nvSpPr>
          <p:cNvPr id="200" name="Google Shape;200;p8"/>
          <p:cNvSpPr/>
          <p:nvPr/>
        </p:nvSpPr>
        <p:spPr>
          <a:xfrm>
            <a:off x="8131041" y="3946159"/>
            <a:ext cx="3042141" cy="2215738"/>
          </a:xfrm>
          <a:prstGeom prst="cloudCallout">
            <a:avLst>
              <a:gd name="adj1" fmla="val -68450"/>
              <a:gd name="adj2" fmla="val -53884"/>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I have three exams that day—what can I do? I’ll just study for all of them whenever I have time.</a:t>
            </a:r>
            <a:endParaRPr dirty="0"/>
          </a:p>
        </p:txBody>
      </p:sp>
      <p:sp>
        <p:nvSpPr>
          <p:cNvPr id="2" name="Oval Callout 1">
            <a:extLst>
              <a:ext uri="{FF2B5EF4-FFF2-40B4-BE49-F238E27FC236}">
                <a16:creationId xmlns:a16="http://schemas.microsoft.com/office/drawing/2014/main" id="{77AC9AE2-6C51-2E44-8139-AE1FA72D6690}"/>
              </a:ext>
            </a:extLst>
          </p:cNvPr>
          <p:cNvSpPr/>
          <p:nvPr/>
        </p:nvSpPr>
        <p:spPr>
          <a:xfrm>
            <a:off x="8131041" y="379808"/>
            <a:ext cx="3301808" cy="1553947"/>
          </a:xfrm>
          <a:prstGeom prst="wedgeEllipseCallout">
            <a:avLst>
              <a:gd name="adj1" fmla="val -43698"/>
              <a:gd name="adj2" fmla="val 473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You should all be thinking about getting ready for the next exam.</a:t>
            </a:r>
          </a:p>
        </p:txBody>
      </p:sp>
      <p:sp>
        <p:nvSpPr>
          <p:cNvPr id="9" name="TextBox 8">
            <a:extLst>
              <a:ext uri="{FF2B5EF4-FFF2-40B4-BE49-F238E27FC236}">
                <a16:creationId xmlns:a16="http://schemas.microsoft.com/office/drawing/2014/main" id="{7F66165F-7D2E-3B88-58C9-E4537270E723}"/>
              </a:ext>
            </a:extLst>
          </p:cNvPr>
          <p:cNvSpPr txBox="1"/>
          <p:nvPr/>
        </p:nvSpPr>
        <p:spPr>
          <a:xfrm>
            <a:off x="573920" y="2590800"/>
            <a:ext cx="2646506" cy="830997"/>
          </a:xfrm>
          <a:prstGeom prst="rect">
            <a:avLst/>
          </a:prstGeom>
          <a:solidFill>
            <a:schemeClr val="accent2"/>
          </a:solidFill>
        </p:spPr>
        <p:txBody>
          <a:bodyPr wrap="square" rtlCol="0">
            <a:spAutoFit/>
          </a:bodyPr>
          <a:lstStyle/>
          <a:p>
            <a:pPr algn="ctr"/>
            <a:r>
              <a:rPr lang="en-US" sz="2400" b="1" dirty="0">
                <a:solidFill>
                  <a:schemeClr val="bg1"/>
                </a:solidFill>
              </a:rPr>
              <a:t>Ineffective Learning Strategies</a:t>
            </a:r>
          </a:p>
        </p:txBody>
      </p:sp>
      <p:sp>
        <p:nvSpPr>
          <p:cNvPr id="10" name="TextBox 9">
            <a:extLst>
              <a:ext uri="{FF2B5EF4-FFF2-40B4-BE49-F238E27FC236}">
                <a16:creationId xmlns:a16="http://schemas.microsoft.com/office/drawing/2014/main" id="{59906DB6-956D-312B-9EA9-93F8AE8D5C41}"/>
              </a:ext>
            </a:extLst>
          </p:cNvPr>
          <p:cNvSpPr txBox="1"/>
          <p:nvPr/>
        </p:nvSpPr>
        <p:spPr>
          <a:xfrm>
            <a:off x="10451884" y="4262671"/>
            <a:ext cx="1557478" cy="830997"/>
          </a:xfrm>
          <a:prstGeom prst="rect">
            <a:avLst/>
          </a:prstGeom>
          <a:solidFill>
            <a:schemeClr val="accent2"/>
          </a:solidFill>
        </p:spPr>
        <p:txBody>
          <a:bodyPr wrap="none" rtlCol="0">
            <a:spAutoFit/>
          </a:bodyPr>
          <a:lstStyle/>
          <a:p>
            <a:r>
              <a:rPr lang="en-US" sz="2400" b="1" dirty="0">
                <a:solidFill>
                  <a:schemeClr val="bg1"/>
                </a:solidFill>
              </a:rPr>
              <a:t>Poor Self-</a:t>
            </a:r>
          </a:p>
          <a:p>
            <a:r>
              <a:rPr lang="en-US" sz="2400" b="1" dirty="0">
                <a:solidFill>
                  <a:schemeClr val="bg1"/>
                </a:solidFill>
              </a:rPr>
              <a:t>Regulation</a:t>
            </a:r>
          </a:p>
        </p:txBody>
      </p:sp>
    </p:spTree>
    <p:extLst>
      <p:ext uri="{BB962C8B-B14F-4D97-AF65-F5344CB8AC3E}">
        <p14:creationId xmlns:p14="http://schemas.microsoft.com/office/powerpoint/2010/main" val="34613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
                                        </p:tgtEl>
                                        <p:attrNameLst>
                                          <p:attrName>style.visibility</p:attrName>
                                        </p:attrNameLst>
                                      </p:cBhvr>
                                      <p:to>
                                        <p:strVal val="visible"/>
                                      </p:to>
                                    </p:set>
                                    <p:animEffect transition="in" filter="fade">
                                      <p:cBhvr>
                                        <p:cTn id="17" dur="500"/>
                                        <p:tgtEl>
                                          <p:spTgt spid="2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200"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D460-5894-9501-4DE1-EDED5A433ACD}"/>
              </a:ext>
            </a:extLst>
          </p:cNvPr>
          <p:cNvSpPr>
            <a:spLocks noGrp="1"/>
          </p:cNvSpPr>
          <p:nvPr>
            <p:ph type="title"/>
          </p:nvPr>
        </p:nvSpPr>
        <p:spPr/>
        <p:txBody>
          <a:bodyPr>
            <a:normAutofit/>
          </a:bodyPr>
          <a:lstStyle/>
          <a:p>
            <a:r>
              <a:rPr lang="en-US" dirty="0"/>
              <a:t>Effective Learning Depends on</a:t>
            </a:r>
          </a:p>
        </p:txBody>
      </p:sp>
      <p:sp>
        <p:nvSpPr>
          <p:cNvPr id="3" name="Content Placeholder 2">
            <a:extLst>
              <a:ext uri="{FF2B5EF4-FFF2-40B4-BE49-F238E27FC236}">
                <a16:creationId xmlns:a16="http://schemas.microsoft.com/office/drawing/2014/main" id="{426A22FF-0920-35F3-5410-9BC9915B2186}"/>
              </a:ext>
            </a:extLst>
          </p:cNvPr>
          <p:cNvSpPr>
            <a:spLocks noGrp="1"/>
          </p:cNvSpPr>
          <p:nvPr>
            <p:ph idx="1"/>
          </p:nvPr>
        </p:nvSpPr>
        <p:spPr/>
        <p:txBody>
          <a:bodyPr/>
          <a:lstStyle/>
          <a:p>
            <a:r>
              <a:rPr lang="en-US" dirty="0"/>
              <a:t>Storage Strength: Encoding information in a way that optimizes meaningful associations and minimizes confusions</a:t>
            </a:r>
          </a:p>
          <a:p>
            <a:r>
              <a:rPr lang="en-US" dirty="0"/>
              <a:t>Retrieval Strength: Optimizing the likelihood that information will be recalled and applied accurately when appropriate</a:t>
            </a:r>
          </a:p>
          <a:p>
            <a:endParaRPr lang="en-US" dirty="0"/>
          </a:p>
          <a:p>
            <a:endParaRPr lang="en-US" dirty="0"/>
          </a:p>
        </p:txBody>
      </p:sp>
    </p:spTree>
    <p:extLst>
      <p:ext uri="{BB962C8B-B14F-4D97-AF65-F5344CB8AC3E}">
        <p14:creationId xmlns:p14="http://schemas.microsoft.com/office/powerpoint/2010/main" val="1485426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C851-7386-E03B-84E3-C61139ABE5CD}"/>
              </a:ext>
            </a:extLst>
          </p:cNvPr>
          <p:cNvSpPr>
            <a:spLocks noGrp="1"/>
          </p:cNvSpPr>
          <p:nvPr>
            <p:ph type="title"/>
          </p:nvPr>
        </p:nvSpPr>
        <p:spPr/>
        <p:txBody>
          <a:bodyPr/>
          <a:lstStyle/>
          <a:p>
            <a:r>
              <a:rPr lang="en-US" sz="4000" dirty="0"/>
              <a:t>Improving Storage and Retrieval Strength</a:t>
            </a:r>
          </a:p>
        </p:txBody>
      </p:sp>
      <p:sp>
        <p:nvSpPr>
          <p:cNvPr id="4" name="Text Placeholder 3">
            <a:extLst>
              <a:ext uri="{FF2B5EF4-FFF2-40B4-BE49-F238E27FC236}">
                <a16:creationId xmlns:a16="http://schemas.microsoft.com/office/drawing/2014/main" id="{45B95DB2-462C-9FE7-97A6-DC882EE32EAE}"/>
              </a:ext>
            </a:extLst>
          </p:cNvPr>
          <p:cNvSpPr>
            <a:spLocks noGrp="1"/>
          </p:cNvSpPr>
          <p:nvPr>
            <p:ph type="body" idx="1"/>
          </p:nvPr>
        </p:nvSpPr>
        <p:spPr/>
        <p:txBody>
          <a:bodyPr/>
          <a:lstStyle/>
          <a:p>
            <a:r>
              <a:rPr lang="en-US" dirty="0"/>
              <a:t>Storage Strength</a:t>
            </a:r>
          </a:p>
        </p:txBody>
      </p:sp>
      <p:sp>
        <p:nvSpPr>
          <p:cNvPr id="5" name="Content Placeholder 4">
            <a:extLst>
              <a:ext uri="{FF2B5EF4-FFF2-40B4-BE49-F238E27FC236}">
                <a16:creationId xmlns:a16="http://schemas.microsoft.com/office/drawing/2014/main" id="{56A82A53-66FF-E106-B9F9-5738509F4088}"/>
              </a:ext>
            </a:extLst>
          </p:cNvPr>
          <p:cNvSpPr>
            <a:spLocks noGrp="1"/>
          </p:cNvSpPr>
          <p:nvPr>
            <p:ph sz="half" idx="2"/>
          </p:nvPr>
        </p:nvSpPr>
        <p:spPr>
          <a:xfrm>
            <a:off x="609600" y="2174874"/>
            <a:ext cx="5386917" cy="4149725"/>
          </a:xfrm>
        </p:spPr>
        <p:txBody>
          <a:bodyPr>
            <a:normAutofit lnSpcReduction="10000"/>
          </a:bodyPr>
          <a:lstStyle/>
          <a:p>
            <a:r>
              <a:rPr lang="en-US" dirty="0"/>
              <a:t>Elaboration: Making meaningful associations </a:t>
            </a:r>
          </a:p>
          <a:p>
            <a:r>
              <a:rPr lang="en-US" dirty="0"/>
              <a:t>Distinctiveness: Focus on key distinctions</a:t>
            </a:r>
          </a:p>
          <a:p>
            <a:r>
              <a:rPr lang="en-US" dirty="0"/>
              <a:t>Chunking: Building coherent, meaningful groups of information </a:t>
            </a:r>
          </a:p>
          <a:p>
            <a:r>
              <a:rPr lang="en-US" dirty="0"/>
              <a:t>Personalization: Making a personal connection</a:t>
            </a:r>
          </a:p>
          <a:p>
            <a:r>
              <a:rPr lang="en-US" dirty="0"/>
              <a:t>Overlearning: Going beyond bare mastery</a:t>
            </a:r>
          </a:p>
          <a:p>
            <a:r>
              <a:rPr lang="en-US" dirty="0"/>
              <a:t>Working through examples</a:t>
            </a:r>
          </a:p>
        </p:txBody>
      </p:sp>
      <p:sp>
        <p:nvSpPr>
          <p:cNvPr id="6" name="Text Placeholder 5">
            <a:extLst>
              <a:ext uri="{FF2B5EF4-FFF2-40B4-BE49-F238E27FC236}">
                <a16:creationId xmlns:a16="http://schemas.microsoft.com/office/drawing/2014/main" id="{962A4AC4-9BDB-FEFA-26A5-AE069D8F493B}"/>
              </a:ext>
            </a:extLst>
          </p:cNvPr>
          <p:cNvSpPr>
            <a:spLocks noGrp="1"/>
          </p:cNvSpPr>
          <p:nvPr>
            <p:ph type="body" sz="quarter" idx="3"/>
          </p:nvPr>
        </p:nvSpPr>
        <p:spPr/>
        <p:txBody>
          <a:bodyPr/>
          <a:lstStyle/>
          <a:p>
            <a:r>
              <a:rPr lang="en-US" dirty="0"/>
              <a:t>Retrieval Strength</a:t>
            </a:r>
          </a:p>
        </p:txBody>
      </p:sp>
      <p:sp>
        <p:nvSpPr>
          <p:cNvPr id="7" name="Content Placeholder 6">
            <a:extLst>
              <a:ext uri="{FF2B5EF4-FFF2-40B4-BE49-F238E27FC236}">
                <a16:creationId xmlns:a16="http://schemas.microsoft.com/office/drawing/2014/main" id="{3F99B736-6BCD-F489-C155-F45DD43638DE}"/>
              </a:ext>
            </a:extLst>
          </p:cNvPr>
          <p:cNvSpPr>
            <a:spLocks noGrp="1"/>
          </p:cNvSpPr>
          <p:nvPr>
            <p:ph sz="quarter" idx="4"/>
          </p:nvPr>
        </p:nvSpPr>
        <p:spPr/>
        <p:txBody>
          <a:bodyPr>
            <a:normAutofit lnSpcReduction="10000"/>
          </a:bodyPr>
          <a:lstStyle/>
          <a:p>
            <a:r>
              <a:rPr lang="en-US" dirty="0"/>
              <a:t>Retrieval practice or self-testing </a:t>
            </a:r>
          </a:p>
          <a:p>
            <a:r>
              <a:rPr lang="en-US" dirty="0"/>
              <a:t>Spaced practice</a:t>
            </a:r>
          </a:p>
          <a:p>
            <a:r>
              <a:rPr lang="en-US" dirty="0"/>
              <a:t>Interleaving</a:t>
            </a:r>
          </a:p>
          <a:p>
            <a:r>
              <a:rPr lang="en-US" dirty="0"/>
              <a:t>Deliberate practice</a:t>
            </a:r>
          </a:p>
        </p:txBody>
      </p:sp>
    </p:spTree>
    <p:extLst>
      <p:ext uri="{BB962C8B-B14F-4D97-AF65-F5344CB8AC3E}">
        <p14:creationId xmlns:p14="http://schemas.microsoft.com/office/powerpoint/2010/main" val="236269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B9F3-4B49-4DE7-ED58-33F891427F8D}"/>
              </a:ext>
            </a:extLst>
          </p:cNvPr>
          <p:cNvSpPr>
            <a:spLocks noGrp="1"/>
          </p:cNvSpPr>
          <p:nvPr>
            <p:ph type="title"/>
          </p:nvPr>
        </p:nvSpPr>
        <p:spPr/>
        <p:txBody>
          <a:bodyPr/>
          <a:lstStyle/>
          <a:p>
            <a:r>
              <a:rPr lang="en-US" sz="4000" dirty="0"/>
              <a:t>What Doesn’t Lead to Effective Learning</a:t>
            </a:r>
          </a:p>
        </p:txBody>
      </p:sp>
      <p:sp>
        <p:nvSpPr>
          <p:cNvPr id="3" name="Content Placeholder 2">
            <a:extLst>
              <a:ext uri="{FF2B5EF4-FFF2-40B4-BE49-F238E27FC236}">
                <a16:creationId xmlns:a16="http://schemas.microsoft.com/office/drawing/2014/main" id="{7D1280EA-8670-3BB9-A2A3-6501263E717B}"/>
              </a:ext>
            </a:extLst>
          </p:cNvPr>
          <p:cNvSpPr>
            <a:spLocks noGrp="1"/>
          </p:cNvSpPr>
          <p:nvPr>
            <p:ph idx="1"/>
          </p:nvPr>
        </p:nvSpPr>
        <p:spPr/>
        <p:txBody>
          <a:bodyPr>
            <a:normAutofit fontScale="92500" lnSpcReduction="20000"/>
          </a:bodyPr>
          <a:lstStyle/>
          <a:p>
            <a:r>
              <a:rPr lang="en-US" dirty="0"/>
              <a:t>Time spent studying</a:t>
            </a:r>
          </a:p>
          <a:p>
            <a:r>
              <a:rPr lang="en-US" dirty="0"/>
              <a:t>Effort</a:t>
            </a:r>
          </a:p>
          <a:p>
            <a:r>
              <a:rPr lang="en-US" dirty="0"/>
              <a:t>Repetition </a:t>
            </a:r>
          </a:p>
          <a:p>
            <a:r>
              <a:rPr lang="en-US" dirty="0"/>
              <a:t>Highlighting</a:t>
            </a:r>
          </a:p>
          <a:p>
            <a:r>
              <a:rPr lang="en-US" dirty="0"/>
              <a:t>Familiarity with material </a:t>
            </a:r>
          </a:p>
          <a:p>
            <a:r>
              <a:rPr lang="en-US" dirty="0"/>
              <a:t>Motivation to learn</a:t>
            </a:r>
          </a:p>
          <a:p>
            <a:r>
              <a:rPr lang="en-US" dirty="0"/>
              <a:t>Learning Styles </a:t>
            </a:r>
          </a:p>
          <a:p>
            <a:r>
              <a:rPr lang="en-US" dirty="0"/>
              <a:t>Memorization of isolated facts</a:t>
            </a:r>
          </a:p>
          <a:p>
            <a:r>
              <a:rPr lang="en-US" dirty="0"/>
              <a:t>Studying while distracted or Multi-tasking</a:t>
            </a:r>
          </a:p>
          <a:p>
            <a:endParaRPr lang="en-US" dirty="0"/>
          </a:p>
          <a:p>
            <a:endParaRPr lang="en-US" dirty="0"/>
          </a:p>
        </p:txBody>
      </p:sp>
    </p:spTree>
    <p:extLst>
      <p:ext uri="{BB962C8B-B14F-4D97-AF65-F5344CB8AC3E}">
        <p14:creationId xmlns:p14="http://schemas.microsoft.com/office/powerpoint/2010/main" val="1298980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a:t>Bad Study Strategies </a:t>
            </a:r>
          </a:p>
        </p:txBody>
      </p:sp>
      <p:sp>
        <p:nvSpPr>
          <p:cNvPr id="56323" name="Rectangle 3"/>
          <p:cNvSpPr>
            <a:spLocks noGrp="1" noChangeArrowheads="1"/>
          </p:cNvSpPr>
          <p:nvPr>
            <p:ph idx="1"/>
          </p:nvPr>
        </p:nvSpPr>
        <p:spPr/>
        <p:txBody>
          <a:bodyPr/>
          <a:lstStyle/>
          <a:p>
            <a:r>
              <a:rPr lang="en-US" sz="2800" dirty="0"/>
              <a:t>Are usually easy to do, e.g., rote memorization of key terms, highlighting only key terms, reading only chapter summaries; “studying” with friends, studying with distractions</a:t>
            </a:r>
          </a:p>
          <a:p>
            <a:r>
              <a:rPr lang="en-US" sz="2800" dirty="0"/>
              <a:t>They promote familiarity, not learning</a:t>
            </a:r>
          </a:p>
          <a:p>
            <a:pPr lvl="1"/>
            <a:r>
              <a:rPr lang="en-US" sz="2400" dirty="0"/>
              <a:t>Mindless re-reading or skimming</a:t>
            </a:r>
          </a:p>
          <a:p>
            <a:r>
              <a:rPr lang="en-US" sz="2800" dirty="0"/>
              <a:t>They lead to shallow processing</a:t>
            </a:r>
          </a:p>
          <a:p>
            <a:r>
              <a:rPr lang="en-US" sz="2800" dirty="0"/>
              <a:t>They build false confidence</a:t>
            </a:r>
          </a:p>
        </p:txBody>
      </p:sp>
    </p:spTree>
    <p:extLst>
      <p:ext uri="{BB962C8B-B14F-4D97-AF65-F5344CB8AC3E}">
        <p14:creationId xmlns:p14="http://schemas.microsoft.com/office/powerpoint/2010/main" val="2327110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8FCEE2-573B-3EE7-B945-CD4484BF75D9}"/>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l">
              <a:lnSpc>
                <a:spcPct val="90000"/>
              </a:lnSpc>
            </a:pPr>
            <a:r>
              <a:rPr lang="en-US" sz="3700" kern="1200" dirty="0">
                <a:solidFill>
                  <a:srgbClr val="FFFFFF"/>
                </a:solidFill>
                <a:latin typeface="+mj-lt"/>
                <a:ea typeface="+mj-ea"/>
                <a:cs typeface="+mj-cs"/>
              </a:rPr>
              <a:t>The Challenge of How Students Learn</a:t>
            </a:r>
          </a:p>
        </p:txBody>
      </p:sp>
      <p:graphicFrame>
        <p:nvGraphicFramePr>
          <p:cNvPr id="4" name="Table 3">
            <a:extLst>
              <a:ext uri="{FF2B5EF4-FFF2-40B4-BE49-F238E27FC236}">
                <a16:creationId xmlns:a16="http://schemas.microsoft.com/office/drawing/2014/main" id="{E6A4BAF0-FDCF-7CAA-E6D0-72F4E44CCBBB}"/>
              </a:ext>
            </a:extLst>
          </p:cNvPr>
          <p:cNvGraphicFramePr>
            <a:graphicFrameLocks noGrp="1"/>
          </p:cNvGraphicFramePr>
          <p:nvPr>
            <p:extLst>
              <p:ext uri="{D42A27DB-BD31-4B8C-83A1-F6EECF244321}">
                <p14:modId xmlns:p14="http://schemas.microsoft.com/office/powerpoint/2010/main" val="3262585761"/>
              </p:ext>
            </p:extLst>
          </p:nvPr>
        </p:nvGraphicFramePr>
        <p:xfrm>
          <a:off x="0" y="1574310"/>
          <a:ext cx="12191997" cy="5283692"/>
        </p:xfrm>
        <a:graphic>
          <a:graphicData uri="http://schemas.openxmlformats.org/drawingml/2006/table">
            <a:tbl>
              <a:tblPr firstRow="1" bandRow="1">
                <a:tableStyleId>{5C22544A-7EE6-4342-B048-85BDC9FD1C3A}</a:tableStyleId>
              </a:tblPr>
              <a:tblGrid>
                <a:gridCol w="3105314">
                  <a:extLst>
                    <a:ext uri="{9D8B030D-6E8A-4147-A177-3AD203B41FA5}">
                      <a16:colId xmlns:a16="http://schemas.microsoft.com/office/drawing/2014/main" val="2989659904"/>
                    </a:ext>
                  </a:extLst>
                </a:gridCol>
                <a:gridCol w="4567102">
                  <a:extLst>
                    <a:ext uri="{9D8B030D-6E8A-4147-A177-3AD203B41FA5}">
                      <a16:colId xmlns:a16="http://schemas.microsoft.com/office/drawing/2014/main" val="3607052592"/>
                    </a:ext>
                  </a:extLst>
                </a:gridCol>
                <a:gridCol w="4519581">
                  <a:extLst>
                    <a:ext uri="{9D8B030D-6E8A-4147-A177-3AD203B41FA5}">
                      <a16:colId xmlns:a16="http://schemas.microsoft.com/office/drawing/2014/main" val="3298200823"/>
                    </a:ext>
                  </a:extLst>
                </a:gridCol>
              </a:tblGrid>
              <a:tr h="849638">
                <a:tc>
                  <a:txBody>
                    <a:bodyPr/>
                    <a:lstStyle/>
                    <a:p>
                      <a:pPr algn="ctr"/>
                      <a:r>
                        <a:rPr lang="en-US" sz="3200" b="1" dirty="0">
                          <a:solidFill>
                            <a:schemeClr val="tx1"/>
                          </a:solidFill>
                        </a:rPr>
                        <a:t>The Challenge</a:t>
                      </a:r>
                    </a:p>
                  </a:txBody>
                  <a:tcPr marL="96367" marR="96367" marT="48184" marB="48184" anchor="ctr">
                    <a:solidFill>
                      <a:schemeClr val="bg1">
                        <a:lumMod val="95000"/>
                      </a:schemeClr>
                    </a:solidFill>
                  </a:tcPr>
                </a:tc>
                <a:tc>
                  <a:txBody>
                    <a:bodyPr/>
                    <a:lstStyle/>
                    <a:p>
                      <a:pPr algn="ctr"/>
                      <a:r>
                        <a:rPr lang="en-US" sz="2400" b="1" dirty="0">
                          <a:solidFill>
                            <a:schemeClr val="tx1"/>
                          </a:solidFill>
                        </a:rPr>
                        <a:t>Defined</a:t>
                      </a:r>
                    </a:p>
                  </a:txBody>
                  <a:tcPr marL="96367" marR="96367" marT="48184" marB="48184" anchor="ctr">
                    <a:solidFill>
                      <a:schemeClr val="bg1">
                        <a:lumMod val="95000"/>
                      </a:schemeClr>
                    </a:solidFill>
                  </a:tcPr>
                </a:tc>
                <a:tc>
                  <a:txBody>
                    <a:bodyPr/>
                    <a:lstStyle/>
                    <a:p>
                      <a:pPr algn="ctr"/>
                      <a:r>
                        <a:rPr lang="en-US" sz="2400" b="1" dirty="0">
                          <a:solidFill>
                            <a:schemeClr val="tx1"/>
                          </a:solidFill>
                        </a:rPr>
                        <a:t>Possible Solutions</a:t>
                      </a:r>
                    </a:p>
                  </a:txBody>
                  <a:tcPr marL="96367" marR="96367" marT="48184" marB="48184" anchor="ctr">
                    <a:solidFill>
                      <a:schemeClr val="bg1">
                        <a:lumMod val="95000"/>
                      </a:schemeClr>
                    </a:solidFill>
                  </a:tcPr>
                </a:tc>
                <a:extLst>
                  <a:ext uri="{0D108BD9-81ED-4DB2-BD59-A6C34878D82A}">
                    <a16:rowId xmlns:a16="http://schemas.microsoft.com/office/drawing/2014/main" val="3220458922"/>
                  </a:ext>
                </a:extLst>
              </a:tr>
              <a:tr h="2217027">
                <a:tc>
                  <a:txBody>
                    <a:bodyPr/>
                    <a:lstStyle/>
                    <a:p>
                      <a:pPr algn="ctr"/>
                      <a:r>
                        <a:rPr lang="en-US" sz="3200" b="1" dirty="0">
                          <a:solidFill>
                            <a:schemeClr val="tx1"/>
                          </a:solidFill>
                        </a:rPr>
                        <a:t>Ineffective Learning Strategies</a:t>
                      </a:r>
                    </a:p>
                  </a:txBody>
                  <a:tcPr marL="111787" marR="111787" marT="55895" marB="55895" anchor="ctr">
                    <a:solidFill>
                      <a:schemeClr val="bg1">
                        <a:lumMod val="95000"/>
                      </a:schemeClr>
                    </a:solidFill>
                  </a:tcPr>
                </a:tc>
                <a:tc>
                  <a: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tx1"/>
                          </a:solidFill>
                          <a:effectLst/>
                          <a:uLnTx/>
                          <a:uFillTx/>
                          <a:latin typeface="Calibri"/>
                          <a:ea typeface="+mn-ea"/>
                          <a:cs typeface="+mn-cs"/>
                        </a:rPr>
                        <a:t>Students use ineffective learning strategies that limit their learning</a:t>
                      </a:r>
                    </a:p>
                  </a:txBody>
                  <a:tcPr marL="111787" marR="111787" marT="55895" marB="55895" anchor="ctr">
                    <a:solidFill>
                      <a:schemeClr val="bg1">
                        <a:lumMod val="95000"/>
                      </a:schemeClr>
                    </a:solidFill>
                  </a:tcPr>
                </a:tc>
                <a:tc>
                  <a:txBody>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0" dirty="0">
                          <a:solidFill>
                            <a:schemeClr val="tx1"/>
                          </a:solidFill>
                        </a:rPr>
                        <a:t>Incorporate effective strategies such as self-testing and self-explanation in the course</a:t>
                      </a:r>
                      <a:endParaRPr kumimoji="0" lang="en-US" sz="2400" b="0" i="0" u="none" strike="noStrike" kern="1200" cap="none" spc="0" normalizeH="0" baseline="0" noProof="0" dirty="0">
                        <a:ln>
                          <a:noFill/>
                        </a:ln>
                        <a:solidFill>
                          <a:schemeClr val="tx1"/>
                        </a:solidFill>
                        <a:effectLst/>
                        <a:uLnTx/>
                        <a:uFillTx/>
                        <a:latin typeface="Calibri"/>
                        <a:ea typeface="+mn-ea"/>
                        <a:cs typeface="+mn-cs"/>
                      </a:endParaRPr>
                    </a:p>
                  </a:txBody>
                  <a:tcPr marL="111787" marR="111787" marT="55895" marB="55895" anchor="ctr">
                    <a:solidFill>
                      <a:schemeClr val="bg1">
                        <a:lumMod val="95000"/>
                      </a:schemeClr>
                    </a:solidFill>
                  </a:tcPr>
                </a:tc>
                <a:extLst>
                  <a:ext uri="{0D108BD9-81ED-4DB2-BD59-A6C34878D82A}">
                    <a16:rowId xmlns:a16="http://schemas.microsoft.com/office/drawing/2014/main" val="3347845317"/>
                  </a:ext>
                </a:extLst>
              </a:tr>
              <a:tr h="2217027">
                <a:tc>
                  <a:txBody>
                    <a:bodyPr/>
                    <a:lstStyle/>
                    <a:p>
                      <a:pPr algn="ctr"/>
                      <a:r>
                        <a:rPr lang="en-US" sz="3200" b="1" dirty="0">
                          <a:solidFill>
                            <a:schemeClr val="tx1"/>
                          </a:solidFill>
                        </a:rPr>
                        <a:t>Self-Regulation</a:t>
                      </a:r>
                    </a:p>
                  </a:txBody>
                  <a:tcPr marL="111787" marR="111787" marT="55895" marB="55895"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Students have difficulty planning, monitoring, evaluating and regulate their learning</a:t>
                      </a:r>
                    </a:p>
                  </a:txBody>
                  <a:tcPr marL="111787" marR="111787" marT="55895" marB="55895"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Adopt assignments in which students plan how to study for exams and work on course projects</a:t>
                      </a:r>
                      <a:endParaRPr lang="en-US" sz="2400" b="0" i="0" dirty="0">
                        <a:solidFill>
                          <a:schemeClr val="tx1"/>
                        </a:solidFill>
                        <a:effectLst/>
                      </a:endParaRPr>
                    </a:p>
                  </a:txBody>
                  <a:tcPr marL="111787" marR="111787" marT="55895" marB="55895" anchor="ctr">
                    <a:solidFill>
                      <a:schemeClr val="bg1">
                        <a:lumMod val="95000"/>
                      </a:schemeClr>
                    </a:solidFill>
                  </a:tcPr>
                </a:tc>
                <a:extLst>
                  <a:ext uri="{0D108BD9-81ED-4DB2-BD59-A6C34878D82A}">
                    <a16:rowId xmlns:a16="http://schemas.microsoft.com/office/drawing/2014/main" val="679005076"/>
                  </a:ext>
                </a:extLst>
              </a:tr>
            </a:tbl>
          </a:graphicData>
        </a:graphic>
      </p:graphicFrame>
    </p:spTree>
    <p:extLst>
      <p:ext uri="{BB962C8B-B14F-4D97-AF65-F5344CB8AC3E}">
        <p14:creationId xmlns:p14="http://schemas.microsoft.com/office/powerpoint/2010/main" val="395572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458E64D-F605-1AC7-3EDA-51C8359FEA8E}"/>
              </a:ext>
            </a:extLst>
          </p:cNvPr>
          <p:cNvGraphicFramePr>
            <a:graphicFrameLocks noGrp="1"/>
          </p:cNvGraphicFramePr>
          <p:nvPr/>
        </p:nvGraphicFramePr>
        <p:xfrm>
          <a:off x="-1524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632523054"/>
                    </a:ext>
                  </a:extLst>
                </a:gridCol>
                <a:gridCol w="6096000">
                  <a:extLst>
                    <a:ext uri="{9D8B030D-6E8A-4147-A177-3AD203B41FA5}">
                      <a16:colId xmlns:a16="http://schemas.microsoft.com/office/drawing/2014/main" val="1769324960"/>
                    </a:ext>
                  </a:extLst>
                </a:gridCol>
              </a:tblGrid>
              <a:tr h="3429000">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alphaModFix amt="12000"/>
                      </a:blip>
                      <a:srcRect/>
                      <a:stretch>
                        <a:fillRect/>
                      </a:stretch>
                    </a:blipFill>
                  </a:tcPr>
                </a:tc>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4">
                        <a:alphaModFix amt="12000"/>
                      </a:blip>
                      <a:srcRect/>
                      <a:stretch>
                        <a:fillRect/>
                      </a:stretch>
                    </a:blipFill>
                  </a:tcPr>
                </a:tc>
                <a:extLst>
                  <a:ext uri="{0D108BD9-81ED-4DB2-BD59-A6C34878D82A}">
                    <a16:rowId xmlns:a16="http://schemas.microsoft.com/office/drawing/2014/main" val="3269342430"/>
                  </a:ext>
                </a:extLst>
              </a:tr>
              <a:tr h="3429000">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5">
                        <a:alphaModFix amt="12000"/>
                      </a:blip>
                      <a:srcRect/>
                      <a:stretch>
                        <a:fillRect/>
                      </a:stretch>
                    </a:blipFill>
                  </a:tcPr>
                </a:tc>
                <a:tc>
                  <a:txBody>
                    <a:bodyPr/>
                    <a:lstStyle/>
                    <a:p>
                      <a:endParaRPr lang="en-US" dirty="0"/>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blipFill>
                      <a:blip r:embed="rId6">
                        <a:alphaModFix amt="26000"/>
                      </a:blip>
                      <a:stretch>
                        <a:fillRect/>
                      </a:stretch>
                    </a:blipFill>
                  </a:tcPr>
                </a:tc>
                <a:extLst>
                  <a:ext uri="{0D108BD9-81ED-4DB2-BD59-A6C34878D82A}">
                    <a16:rowId xmlns:a16="http://schemas.microsoft.com/office/drawing/2014/main" val="1284909231"/>
                  </a:ext>
                </a:extLst>
              </a:tr>
            </a:tbl>
          </a:graphicData>
        </a:graphic>
      </p:graphicFrame>
      <p:sp>
        <p:nvSpPr>
          <p:cNvPr id="2" name="Title 1">
            <a:extLst>
              <a:ext uri="{FF2B5EF4-FFF2-40B4-BE49-F238E27FC236}">
                <a16:creationId xmlns:a16="http://schemas.microsoft.com/office/drawing/2014/main" id="{25F5A387-50F9-BF49-03E8-1536340EBFDF}"/>
              </a:ext>
            </a:extLst>
          </p:cNvPr>
          <p:cNvSpPr>
            <a:spLocks noGrp="1"/>
          </p:cNvSpPr>
          <p:nvPr>
            <p:ph type="title"/>
          </p:nvPr>
        </p:nvSpPr>
        <p:spPr>
          <a:xfrm>
            <a:off x="2736562" y="3024941"/>
            <a:ext cx="6705600" cy="863223"/>
          </a:xfrm>
          <a:solidFill>
            <a:schemeClr val="bg1">
              <a:alpha val="81000"/>
            </a:schemeClr>
          </a:solidFill>
        </p:spPr>
        <p:txBody>
          <a:bodyPr>
            <a:normAutofit fontScale="90000"/>
          </a:bodyPr>
          <a:lstStyle/>
          <a:p>
            <a:r>
              <a:rPr lang="en-US" sz="5400" b="1" dirty="0"/>
              <a:t>Our Challenges</a:t>
            </a:r>
          </a:p>
        </p:txBody>
      </p:sp>
      <p:sp>
        <p:nvSpPr>
          <p:cNvPr id="5" name="TextBox 4">
            <a:extLst>
              <a:ext uri="{FF2B5EF4-FFF2-40B4-BE49-F238E27FC236}">
                <a16:creationId xmlns:a16="http://schemas.microsoft.com/office/drawing/2014/main" id="{485C6617-1699-E479-1343-812355985F69}"/>
              </a:ext>
            </a:extLst>
          </p:cNvPr>
          <p:cNvSpPr txBox="1"/>
          <p:nvPr/>
        </p:nvSpPr>
        <p:spPr>
          <a:xfrm>
            <a:off x="2736562" y="868242"/>
            <a:ext cx="3098683" cy="523220"/>
          </a:xfrm>
          <a:prstGeom prst="rect">
            <a:avLst/>
          </a:prstGeom>
          <a:noFill/>
          <a:ln w="19050">
            <a:noFill/>
          </a:ln>
        </p:spPr>
        <p:txBody>
          <a:bodyPr wrap="square" rtlCol="0">
            <a:spAutoFit/>
          </a:bodyPr>
          <a:lstStyle/>
          <a:p>
            <a:pPr algn="ctr"/>
            <a:r>
              <a:rPr lang="en-US" sz="2800" dirty="0">
                <a:solidFill>
                  <a:srgbClr val="314F8B"/>
                </a:solidFill>
              </a:rPr>
              <a:t>Mental Mindset</a:t>
            </a:r>
          </a:p>
        </p:txBody>
      </p:sp>
      <p:sp>
        <p:nvSpPr>
          <p:cNvPr id="6" name="TextBox 5">
            <a:extLst>
              <a:ext uri="{FF2B5EF4-FFF2-40B4-BE49-F238E27FC236}">
                <a16:creationId xmlns:a16="http://schemas.microsoft.com/office/drawing/2014/main" id="{4F2B6420-86A1-2139-F718-2588A12EDF2B}"/>
              </a:ext>
            </a:extLst>
          </p:cNvPr>
          <p:cNvSpPr txBox="1"/>
          <p:nvPr/>
        </p:nvSpPr>
        <p:spPr>
          <a:xfrm>
            <a:off x="2644832" y="2114091"/>
            <a:ext cx="3451168" cy="954107"/>
          </a:xfrm>
          <a:prstGeom prst="rect">
            <a:avLst/>
          </a:prstGeom>
          <a:noFill/>
          <a:ln w="19050">
            <a:noFill/>
          </a:ln>
        </p:spPr>
        <p:txBody>
          <a:bodyPr wrap="square" rtlCol="0">
            <a:spAutoFit/>
          </a:bodyPr>
          <a:lstStyle/>
          <a:p>
            <a:pPr algn="ctr"/>
            <a:r>
              <a:rPr lang="en-US" sz="2800" dirty="0">
                <a:solidFill>
                  <a:srgbClr val="314F8B"/>
                </a:solidFill>
              </a:rPr>
              <a:t>Metacognition &amp; Self-regulation</a:t>
            </a:r>
          </a:p>
        </p:txBody>
      </p:sp>
      <p:sp>
        <p:nvSpPr>
          <p:cNvPr id="7" name="TextBox 6">
            <a:extLst>
              <a:ext uri="{FF2B5EF4-FFF2-40B4-BE49-F238E27FC236}">
                <a16:creationId xmlns:a16="http://schemas.microsoft.com/office/drawing/2014/main" id="{9EC5FB20-B846-A0B9-D8E2-62CF253879FA}"/>
              </a:ext>
            </a:extLst>
          </p:cNvPr>
          <p:cNvSpPr txBox="1"/>
          <p:nvPr/>
        </p:nvSpPr>
        <p:spPr>
          <a:xfrm>
            <a:off x="2750993" y="1491166"/>
            <a:ext cx="3069819" cy="523220"/>
          </a:xfrm>
          <a:prstGeom prst="rect">
            <a:avLst/>
          </a:prstGeom>
          <a:noFill/>
          <a:ln w="19050">
            <a:noFill/>
          </a:ln>
        </p:spPr>
        <p:txBody>
          <a:bodyPr wrap="square" rtlCol="0">
            <a:spAutoFit/>
          </a:bodyPr>
          <a:lstStyle/>
          <a:p>
            <a:pPr algn="ctr">
              <a:spcBef>
                <a:spcPts val="600"/>
              </a:spcBef>
            </a:pPr>
            <a:r>
              <a:rPr lang="en-US" sz="2800" dirty="0">
                <a:solidFill>
                  <a:srgbClr val="314F8B"/>
                </a:solidFill>
              </a:rPr>
              <a:t>Fear and Mistrust</a:t>
            </a:r>
          </a:p>
        </p:txBody>
      </p:sp>
      <p:sp>
        <p:nvSpPr>
          <p:cNvPr id="8" name="TextBox 7">
            <a:extLst>
              <a:ext uri="{FF2B5EF4-FFF2-40B4-BE49-F238E27FC236}">
                <a16:creationId xmlns:a16="http://schemas.microsoft.com/office/drawing/2014/main" id="{EEAFA7B4-2CEE-C765-B0DA-FA89AA01BD63}"/>
              </a:ext>
            </a:extLst>
          </p:cNvPr>
          <p:cNvSpPr txBox="1"/>
          <p:nvPr/>
        </p:nvSpPr>
        <p:spPr>
          <a:xfrm>
            <a:off x="15240" y="636824"/>
            <a:ext cx="2765706" cy="2308324"/>
          </a:xfrm>
          <a:prstGeom prst="rect">
            <a:avLst/>
          </a:prstGeom>
          <a:noFill/>
          <a:ln w="19050">
            <a:noFill/>
          </a:ln>
        </p:spPr>
        <p:txBody>
          <a:bodyPr wrap="square">
            <a:spAutoFit/>
          </a:bodyPr>
          <a:lstStyle/>
          <a:p>
            <a:pPr marL="0" indent="0" algn="ctr">
              <a:buNone/>
            </a:pPr>
            <a:r>
              <a:rPr lang="en-US" sz="4800" b="0" i="0" dirty="0">
                <a:solidFill>
                  <a:srgbClr val="314F8B"/>
                </a:solidFill>
                <a:effectLst/>
              </a:rPr>
              <a:t>What</a:t>
            </a:r>
            <a:r>
              <a:rPr lang="en-US" sz="4800" b="0" i="0" dirty="0">
                <a:solidFill>
                  <a:srgbClr val="37589B"/>
                </a:solidFill>
                <a:effectLst/>
              </a:rPr>
              <a:t> Students </a:t>
            </a:r>
            <a:r>
              <a:rPr lang="en-US" sz="4800" b="1" i="0" dirty="0">
                <a:solidFill>
                  <a:srgbClr val="37589B"/>
                </a:solidFill>
                <a:effectLst/>
              </a:rPr>
              <a:t>Believe</a:t>
            </a:r>
          </a:p>
        </p:txBody>
      </p:sp>
      <p:sp>
        <p:nvSpPr>
          <p:cNvPr id="9" name="TextBox 8">
            <a:extLst>
              <a:ext uri="{FF2B5EF4-FFF2-40B4-BE49-F238E27FC236}">
                <a16:creationId xmlns:a16="http://schemas.microsoft.com/office/drawing/2014/main" id="{E73724C8-B9D9-4A0A-A6F4-3547AECAE947}"/>
              </a:ext>
            </a:extLst>
          </p:cNvPr>
          <p:cNvSpPr txBox="1"/>
          <p:nvPr/>
        </p:nvSpPr>
        <p:spPr>
          <a:xfrm>
            <a:off x="6287985" y="661513"/>
            <a:ext cx="2543767" cy="2308324"/>
          </a:xfrm>
          <a:prstGeom prst="rect">
            <a:avLst/>
          </a:prstGeom>
          <a:noFill/>
        </p:spPr>
        <p:txBody>
          <a:bodyPr wrap="square">
            <a:spAutoFit/>
          </a:bodyPr>
          <a:lstStyle/>
          <a:p>
            <a:pPr algn="ctr"/>
            <a:r>
              <a:rPr lang="en-US" sz="4800" dirty="0">
                <a:solidFill>
                  <a:srgbClr val="00A249"/>
                </a:solidFill>
              </a:rPr>
              <a:t>What Students </a:t>
            </a:r>
            <a:r>
              <a:rPr lang="en-US" sz="4800" b="1" dirty="0">
                <a:solidFill>
                  <a:srgbClr val="00A249"/>
                </a:solidFill>
              </a:rPr>
              <a:t>Know</a:t>
            </a:r>
          </a:p>
        </p:txBody>
      </p:sp>
      <p:sp>
        <p:nvSpPr>
          <p:cNvPr id="10" name="TextBox 9">
            <a:extLst>
              <a:ext uri="{FF2B5EF4-FFF2-40B4-BE49-F238E27FC236}">
                <a16:creationId xmlns:a16="http://schemas.microsoft.com/office/drawing/2014/main" id="{EFEE537D-3977-43BE-9929-D95FE76329F6}"/>
              </a:ext>
            </a:extLst>
          </p:cNvPr>
          <p:cNvSpPr txBox="1"/>
          <p:nvPr/>
        </p:nvSpPr>
        <p:spPr>
          <a:xfrm>
            <a:off x="8681912" y="1491166"/>
            <a:ext cx="3533136" cy="523220"/>
          </a:xfrm>
          <a:prstGeom prst="rect">
            <a:avLst/>
          </a:prstGeom>
          <a:noFill/>
          <a:ln w="19050">
            <a:noFill/>
          </a:ln>
        </p:spPr>
        <p:txBody>
          <a:bodyPr wrap="square" rtlCol="0">
            <a:spAutoFit/>
          </a:bodyPr>
          <a:lstStyle/>
          <a:p>
            <a:pPr algn="ctr"/>
            <a:r>
              <a:rPr lang="en-US" sz="2800" dirty="0">
                <a:solidFill>
                  <a:srgbClr val="00A249"/>
                </a:solidFill>
              </a:rPr>
              <a:t>Prior Knowledge</a:t>
            </a:r>
          </a:p>
        </p:txBody>
      </p:sp>
      <p:sp>
        <p:nvSpPr>
          <p:cNvPr id="11" name="TextBox 10">
            <a:extLst>
              <a:ext uri="{FF2B5EF4-FFF2-40B4-BE49-F238E27FC236}">
                <a16:creationId xmlns:a16="http://schemas.microsoft.com/office/drawing/2014/main" id="{64BB2820-D701-0A38-2841-992D3C2F3614}"/>
              </a:ext>
            </a:extLst>
          </p:cNvPr>
          <p:cNvSpPr txBox="1"/>
          <p:nvPr/>
        </p:nvSpPr>
        <p:spPr>
          <a:xfrm>
            <a:off x="9172931" y="846138"/>
            <a:ext cx="2526717" cy="523220"/>
          </a:xfrm>
          <a:prstGeom prst="rect">
            <a:avLst/>
          </a:prstGeom>
          <a:noFill/>
          <a:ln w="19050">
            <a:noFill/>
          </a:ln>
        </p:spPr>
        <p:txBody>
          <a:bodyPr wrap="none" rtlCol="0">
            <a:spAutoFit/>
          </a:bodyPr>
          <a:lstStyle/>
          <a:p>
            <a:pPr algn="ctr"/>
            <a:r>
              <a:rPr lang="en-US" sz="2800" dirty="0">
                <a:solidFill>
                  <a:srgbClr val="00A249"/>
                </a:solidFill>
              </a:rPr>
              <a:t>Misconceptions</a:t>
            </a:r>
          </a:p>
        </p:txBody>
      </p:sp>
      <p:sp>
        <p:nvSpPr>
          <p:cNvPr id="12" name="TextBox 11">
            <a:extLst>
              <a:ext uri="{FF2B5EF4-FFF2-40B4-BE49-F238E27FC236}">
                <a16:creationId xmlns:a16="http://schemas.microsoft.com/office/drawing/2014/main" id="{BA0ACD43-C779-2CFD-2ED3-93CD369E07A2}"/>
              </a:ext>
            </a:extLst>
          </p:cNvPr>
          <p:cNvSpPr txBox="1"/>
          <p:nvPr/>
        </p:nvSpPr>
        <p:spPr>
          <a:xfrm>
            <a:off x="8971198" y="2114091"/>
            <a:ext cx="2930182" cy="954107"/>
          </a:xfrm>
          <a:prstGeom prst="rect">
            <a:avLst/>
          </a:prstGeom>
          <a:noFill/>
          <a:ln w="19050">
            <a:noFill/>
          </a:ln>
        </p:spPr>
        <p:txBody>
          <a:bodyPr wrap="square" rtlCol="0">
            <a:spAutoFit/>
          </a:bodyPr>
          <a:lstStyle/>
          <a:p>
            <a:pPr algn="ctr"/>
            <a:r>
              <a:rPr lang="en-US" sz="2800" dirty="0">
                <a:solidFill>
                  <a:srgbClr val="00A249"/>
                </a:solidFill>
              </a:rPr>
              <a:t>Transfer of Learning</a:t>
            </a:r>
          </a:p>
        </p:txBody>
      </p:sp>
      <p:sp>
        <p:nvSpPr>
          <p:cNvPr id="13" name="TextBox 12">
            <a:extLst>
              <a:ext uri="{FF2B5EF4-FFF2-40B4-BE49-F238E27FC236}">
                <a16:creationId xmlns:a16="http://schemas.microsoft.com/office/drawing/2014/main" id="{26CC4213-B6C2-671B-84F6-61861FC36B0F}"/>
              </a:ext>
            </a:extLst>
          </p:cNvPr>
          <p:cNvSpPr txBox="1"/>
          <p:nvPr/>
        </p:nvSpPr>
        <p:spPr>
          <a:xfrm>
            <a:off x="131064" y="3912853"/>
            <a:ext cx="2765706" cy="2308324"/>
          </a:xfrm>
          <a:prstGeom prst="rect">
            <a:avLst/>
          </a:prstGeom>
          <a:noFill/>
        </p:spPr>
        <p:txBody>
          <a:bodyPr wrap="square">
            <a:spAutoFit/>
          </a:bodyPr>
          <a:lstStyle/>
          <a:p>
            <a:pPr algn="ctr"/>
            <a:r>
              <a:rPr lang="en-US" sz="4800" dirty="0">
                <a:solidFill>
                  <a:srgbClr val="7030A0"/>
                </a:solidFill>
              </a:rPr>
              <a:t>What Students </a:t>
            </a:r>
            <a:r>
              <a:rPr lang="en-US" sz="4800" b="1" dirty="0">
                <a:solidFill>
                  <a:srgbClr val="7030A0"/>
                </a:solidFill>
              </a:rPr>
              <a:t>Can Do</a:t>
            </a:r>
          </a:p>
        </p:txBody>
      </p:sp>
      <p:sp>
        <p:nvSpPr>
          <p:cNvPr id="14" name="TextBox 13">
            <a:extLst>
              <a:ext uri="{FF2B5EF4-FFF2-40B4-BE49-F238E27FC236}">
                <a16:creationId xmlns:a16="http://schemas.microsoft.com/office/drawing/2014/main" id="{0F664969-B815-2863-8FFC-42B80E83142C}"/>
              </a:ext>
            </a:extLst>
          </p:cNvPr>
          <p:cNvSpPr txBox="1"/>
          <p:nvPr/>
        </p:nvSpPr>
        <p:spPr>
          <a:xfrm>
            <a:off x="2815731" y="3910441"/>
            <a:ext cx="3019514" cy="954107"/>
          </a:xfrm>
          <a:prstGeom prst="rect">
            <a:avLst/>
          </a:prstGeom>
          <a:noFill/>
          <a:ln w="19050">
            <a:noFill/>
          </a:ln>
        </p:spPr>
        <p:txBody>
          <a:bodyPr wrap="square" rtlCol="0">
            <a:spAutoFit/>
          </a:bodyPr>
          <a:lstStyle/>
          <a:p>
            <a:pPr algn="ctr">
              <a:spcBef>
                <a:spcPts val="600"/>
              </a:spcBef>
            </a:pPr>
            <a:r>
              <a:rPr lang="en-US" sz="2800" dirty="0">
                <a:solidFill>
                  <a:srgbClr val="7030A0"/>
                </a:solidFill>
              </a:rPr>
              <a:t>Constraints of Selective Attention </a:t>
            </a:r>
          </a:p>
        </p:txBody>
      </p:sp>
      <p:sp>
        <p:nvSpPr>
          <p:cNvPr id="15" name="TextBox 14">
            <a:extLst>
              <a:ext uri="{FF2B5EF4-FFF2-40B4-BE49-F238E27FC236}">
                <a16:creationId xmlns:a16="http://schemas.microsoft.com/office/drawing/2014/main" id="{271AF92D-8475-5560-2B34-D69310483765}"/>
              </a:ext>
            </a:extLst>
          </p:cNvPr>
          <p:cNvSpPr txBox="1"/>
          <p:nvPr/>
        </p:nvSpPr>
        <p:spPr>
          <a:xfrm>
            <a:off x="2720513" y="5064534"/>
            <a:ext cx="3114732" cy="1384995"/>
          </a:xfrm>
          <a:prstGeom prst="rect">
            <a:avLst/>
          </a:prstGeom>
          <a:noFill/>
          <a:ln w="19050">
            <a:noFill/>
          </a:ln>
        </p:spPr>
        <p:txBody>
          <a:bodyPr wrap="square" rtlCol="0">
            <a:spAutoFit/>
          </a:bodyPr>
          <a:lstStyle/>
          <a:p>
            <a:pPr algn="ctr">
              <a:spcBef>
                <a:spcPts val="600"/>
              </a:spcBef>
            </a:pPr>
            <a:r>
              <a:rPr lang="en-US" sz="2800" dirty="0">
                <a:solidFill>
                  <a:srgbClr val="7030A0"/>
                </a:solidFill>
              </a:rPr>
              <a:t>Constraints of Mental Effort &amp; Working Memory</a:t>
            </a:r>
          </a:p>
        </p:txBody>
      </p:sp>
      <p:sp>
        <p:nvSpPr>
          <p:cNvPr id="16" name="TextBox 15">
            <a:extLst>
              <a:ext uri="{FF2B5EF4-FFF2-40B4-BE49-F238E27FC236}">
                <a16:creationId xmlns:a16="http://schemas.microsoft.com/office/drawing/2014/main" id="{6D5E96A5-A88B-5D51-7D45-F2E6A26F7F49}"/>
              </a:ext>
            </a:extLst>
          </p:cNvPr>
          <p:cNvSpPr txBox="1"/>
          <p:nvPr/>
        </p:nvSpPr>
        <p:spPr>
          <a:xfrm>
            <a:off x="6062579" y="3864205"/>
            <a:ext cx="2930182" cy="2308324"/>
          </a:xfrm>
          <a:prstGeom prst="rect">
            <a:avLst/>
          </a:prstGeom>
          <a:noFill/>
        </p:spPr>
        <p:txBody>
          <a:bodyPr wrap="square">
            <a:spAutoFit/>
          </a:bodyPr>
          <a:lstStyle/>
          <a:p>
            <a:pPr algn="ctr"/>
            <a:r>
              <a:rPr lang="en-US" sz="4800" dirty="0">
                <a:solidFill>
                  <a:srgbClr val="7C3B06"/>
                </a:solidFill>
              </a:rPr>
              <a:t>How Students </a:t>
            </a:r>
            <a:r>
              <a:rPr lang="en-US" sz="4800" b="1" dirty="0">
                <a:solidFill>
                  <a:srgbClr val="7C3B06"/>
                </a:solidFill>
              </a:rPr>
              <a:t>Learn</a:t>
            </a:r>
          </a:p>
        </p:txBody>
      </p:sp>
      <p:sp>
        <p:nvSpPr>
          <p:cNvPr id="17" name="TextBox 16">
            <a:extLst>
              <a:ext uri="{FF2B5EF4-FFF2-40B4-BE49-F238E27FC236}">
                <a16:creationId xmlns:a16="http://schemas.microsoft.com/office/drawing/2014/main" id="{B450AF20-A8F9-9997-044A-16D15C47C581}"/>
              </a:ext>
            </a:extLst>
          </p:cNvPr>
          <p:cNvSpPr txBox="1"/>
          <p:nvPr/>
        </p:nvSpPr>
        <p:spPr>
          <a:xfrm>
            <a:off x="9046302" y="5218422"/>
            <a:ext cx="2855078" cy="954107"/>
          </a:xfrm>
          <a:prstGeom prst="rect">
            <a:avLst/>
          </a:prstGeom>
          <a:noFill/>
          <a:ln w="19050">
            <a:noFill/>
          </a:ln>
        </p:spPr>
        <p:txBody>
          <a:bodyPr wrap="square" rtlCol="0">
            <a:spAutoFit/>
          </a:bodyPr>
          <a:lstStyle/>
          <a:p>
            <a:pPr algn="ctr">
              <a:spcBef>
                <a:spcPts val="600"/>
              </a:spcBef>
            </a:pPr>
            <a:r>
              <a:rPr lang="en-US" sz="2800" dirty="0">
                <a:solidFill>
                  <a:srgbClr val="7C3B06"/>
                </a:solidFill>
              </a:rPr>
              <a:t>Metacognition &amp; Self-Regulation</a:t>
            </a:r>
          </a:p>
        </p:txBody>
      </p:sp>
      <p:sp>
        <p:nvSpPr>
          <p:cNvPr id="18" name="TextBox 17">
            <a:extLst>
              <a:ext uri="{FF2B5EF4-FFF2-40B4-BE49-F238E27FC236}">
                <a16:creationId xmlns:a16="http://schemas.microsoft.com/office/drawing/2014/main" id="{F954B21B-49CC-B53C-1043-33FA1144FB1B}"/>
              </a:ext>
            </a:extLst>
          </p:cNvPr>
          <p:cNvSpPr txBox="1"/>
          <p:nvPr/>
        </p:nvSpPr>
        <p:spPr>
          <a:xfrm>
            <a:off x="8971198" y="4114984"/>
            <a:ext cx="3032158" cy="954107"/>
          </a:xfrm>
          <a:prstGeom prst="rect">
            <a:avLst/>
          </a:prstGeom>
          <a:noFill/>
          <a:ln w="19050">
            <a:noFill/>
          </a:ln>
        </p:spPr>
        <p:txBody>
          <a:bodyPr wrap="square" rtlCol="0">
            <a:spAutoFit/>
          </a:bodyPr>
          <a:lstStyle/>
          <a:p>
            <a:pPr algn="ctr">
              <a:spcBef>
                <a:spcPts val="600"/>
              </a:spcBef>
            </a:pPr>
            <a:r>
              <a:rPr lang="en-US" sz="2800" dirty="0">
                <a:solidFill>
                  <a:srgbClr val="7C3B06"/>
                </a:solidFill>
              </a:rPr>
              <a:t>Ineffective Learning Strategies </a:t>
            </a:r>
          </a:p>
        </p:txBody>
      </p:sp>
    </p:spTree>
    <p:extLst>
      <p:ext uri="{BB962C8B-B14F-4D97-AF65-F5344CB8AC3E}">
        <p14:creationId xmlns:p14="http://schemas.microsoft.com/office/powerpoint/2010/main" val="4290674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641FD4-4856-607B-D440-64D9F7793F00}"/>
              </a:ext>
            </a:extLst>
          </p:cNvPr>
          <p:cNvSpPr>
            <a:spLocks noGrp="1"/>
          </p:cNvSpPr>
          <p:nvPr>
            <p:ph type="title"/>
          </p:nvPr>
        </p:nvSpPr>
        <p:spPr>
          <a:xfrm>
            <a:off x="609600" y="4436533"/>
            <a:ext cx="10972800" cy="1659467"/>
          </a:xfrm>
        </p:spPr>
        <p:txBody>
          <a:bodyPr>
            <a:normAutofit fontScale="90000"/>
          </a:bodyPr>
          <a:lstStyle/>
          <a:p>
            <a:r>
              <a:rPr lang="en-US" sz="4000" dirty="0"/>
              <a:t>Effective teaching is more than just selecting the “best” practice, it is knowing how to get the best from the practices you select</a:t>
            </a:r>
          </a:p>
        </p:txBody>
      </p:sp>
      <p:sp>
        <p:nvSpPr>
          <p:cNvPr id="2" name="Content Placeholder 1">
            <a:extLst>
              <a:ext uri="{FF2B5EF4-FFF2-40B4-BE49-F238E27FC236}">
                <a16:creationId xmlns:a16="http://schemas.microsoft.com/office/drawing/2014/main" id="{EE6D0A5E-3D28-ABCE-7D94-557B221B5087}"/>
              </a:ext>
            </a:extLst>
          </p:cNvPr>
          <p:cNvSpPr>
            <a:spLocks noGrp="1"/>
          </p:cNvSpPr>
          <p:nvPr>
            <p:ph idx="1"/>
          </p:nvPr>
        </p:nvSpPr>
        <p:spPr>
          <a:xfrm>
            <a:off x="609600" y="1600201"/>
            <a:ext cx="10972800" cy="2362199"/>
          </a:xfrm>
        </p:spPr>
        <p:txBody>
          <a:bodyPr>
            <a:normAutofit/>
          </a:bodyPr>
          <a:lstStyle/>
          <a:p>
            <a:r>
              <a:rPr lang="en-US" dirty="0"/>
              <a:t>Learning is contextual, therefore teaching is contextual</a:t>
            </a:r>
          </a:p>
          <a:p>
            <a:r>
              <a:rPr lang="en-US" dirty="0"/>
              <a:t>There is no such thing as best practices</a:t>
            </a:r>
          </a:p>
          <a:p>
            <a:r>
              <a:rPr lang="en-US" dirty="0"/>
              <a:t>The Cognitive Challenge Framework captures the complexity of teaching</a:t>
            </a:r>
          </a:p>
        </p:txBody>
      </p:sp>
      <p:sp>
        <p:nvSpPr>
          <p:cNvPr id="6" name="TextBox 5">
            <a:extLst>
              <a:ext uri="{FF2B5EF4-FFF2-40B4-BE49-F238E27FC236}">
                <a16:creationId xmlns:a16="http://schemas.microsoft.com/office/drawing/2014/main" id="{479BA703-640B-3547-40B8-45FC9A02B938}"/>
              </a:ext>
            </a:extLst>
          </p:cNvPr>
          <p:cNvSpPr txBox="1"/>
          <p:nvPr/>
        </p:nvSpPr>
        <p:spPr>
          <a:xfrm>
            <a:off x="1615511" y="762000"/>
            <a:ext cx="8960979" cy="769441"/>
          </a:xfrm>
          <a:prstGeom prst="rect">
            <a:avLst/>
          </a:prstGeom>
          <a:noFill/>
        </p:spPr>
        <p:txBody>
          <a:bodyPr wrap="none" rtlCol="0">
            <a:spAutoFit/>
          </a:bodyPr>
          <a:lstStyle/>
          <a:p>
            <a:r>
              <a:rPr lang="en-US" sz="4400" dirty="0"/>
              <a:t>Best Practices vs. Cognitive Challenges</a:t>
            </a:r>
          </a:p>
        </p:txBody>
      </p:sp>
    </p:spTree>
    <p:extLst>
      <p:ext uri="{BB962C8B-B14F-4D97-AF65-F5344CB8AC3E}">
        <p14:creationId xmlns:p14="http://schemas.microsoft.com/office/powerpoint/2010/main" val="26210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ngle yellow flower growing out of the sand&#10;&#10;Description automatically generated with low confidence">
            <a:extLst>
              <a:ext uri="{FF2B5EF4-FFF2-40B4-BE49-F238E27FC236}">
                <a16:creationId xmlns:a16="http://schemas.microsoft.com/office/drawing/2014/main" id="{F97A5428-586C-54CA-0E40-0FEF008EC0DF}"/>
              </a:ext>
            </a:extLst>
          </p:cNvPr>
          <p:cNvPicPr>
            <a:picLocks noChangeAspect="1"/>
          </p:cNvPicPr>
          <p:nvPr/>
        </p:nvPicPr>
        <p:blipFill rotWithShape="1">
          <a:blip r:embed="rId3" cstate="print">
            <a:alphaModFix amt="42000"/>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Content Placeholder 2">
            <a:extLst>
              <a:ext uri="{FF2B5EF4-FFF2-40B4-BE49-F238E27FC236}">
                <a16:creationId xmlns:a16="http://schemas.microsoft.com/office/drawing/2014/main" id="{F369A9DB-165A-F13F-2E08-3B5EA760CE3E}"/>
              </a:ext>
            </a:extLst>
          </p:cNvPr>
          <p:cNvSpPr>
            <a:spLocks noGrp="1"/>
          </p:cNvSpPr>
          <p:nvPr>
            <p:ph idx="1"/>
          </p:nvPr>
        </p:nvSpPr>
        <p:spPr>
          <a:xfrm>
            <a:off x="381000" y="1623218"/>
            <a:ext cx="6248400" cy="4693316"/>
          </a:xfrm>
        </p:spPr>
        <p:txBody>
          <a:bodyPr>
            <a:normAutofit/>
          </a:bodyPr>
          <a:lstStyle/>
          <a:p>
            <a:pPr lvl="1"/>
            <a:r>
              <a:rPr lang="en-US" dirty="0"/>
              <a:t>Successful learning, and therefore successful teaching, depends on a complex interaction of multiple factors</a:t>
            </a:r>
          </a:p>
          <a:p>
            <a:pPr lvl="1"/>
            <a:r>
              <a:rPr lang="en-US" dirty="0"/>
              <a:t>Any practice can be implemented well or poorly</a:t>
            </a:r>
          </a:p>
          <a:p>
            <a:pPr lvl="1"/>
            <a:r>
              <a:rPr lang="en-US" dirty="0"/>
              <a:t>Every class has its own character</a:t>
            </a:r>
          </a:p>
          <a:p>
            <a:pPr lvl="1"/>
            <a:r>
              <a:rPr lang="en-US" dirty="0"/>
              <a:t>There are no “best practices”</a:t>
            </a:r>
          </a:p>
          <a:p>
            <a:pPr lvl="1"/>
            <a:endParaRPr lang="en-US" dirty="0"/>
          </a:p>
          <a:p>
            <a:pPr marL="0" indent="0">
              <a:buNone/>
            </a:pPr>
            <a:endParaRPr lang="en-US" sz="2000" dirty="0"/>
          </a:p>
        </p:txBody>
      </p:sp>
      <p:sp>
        <p:nvSpPr>
          <p:cNvPr id="2" name="TextBox 1">
            <a:extLst>
              <a:ext uri="{FF2B5EF4-FFF2-40B4-BE49-F238E27FC236}">
                <a16:creationId xmlns:a16="http://schemas.microsoft.com/office/drawing/2014/main" id="{64EDF03E-EA72-E03E-66BE-348B8B355095}"/>
              </a:ext>
            </a:extLst>
          </p:cNvPr>
          <p:cNvSpPr txBox="1"/>
          <p:nvPr/>
        </p:nvSpPr>
        <p:spPr>
          <a:xfrm>
            <a:off x="3392440" y="541466"/>
            <a:ext cx="5407121" cy="769441"/>
          </a:xfrm>
          <a:prstGeom prst="rect">
            <a:avLst/>
          </a:prstGeom>
          <a:noFill/>
        </p:spPr>
        <p:txBody>
          <a:bodyPr wrap="none" rtlCol="0">
            <a:spAutoFit/>
          </a:bodyPr>
          <a:lstStyle/>
          <a:p>
            <a:pPr algn="ctr"/>
            <a:r>
              <a:rPr lang="en-US" sz="4400" b="1" dirty="0"/>
              <a:t>Learning is Contextual</a:t>
            </a:r>
            <a:r>
              <a:rPr lang="en-US" b="1" dirty="0"/>
              <a:t> </a:t>
            </a:r>
          </a:p>
        </p:txBody>
      </p:sp>
    </p:spTree>
    <p:extLst>
      <p:ext uri="{BB962C8B-B14F-4D97-AF65-F5344CB8AC3E}">
        <p14:creationId xmlns:p14="http://schemas.microsoft.com/office/powerpoint/2010/main" val="111517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6428A2-878F-3BF2-4645-8353579228FA}"/>
              </a:ext>
            </a:extLst>
          </p:cNvPr>
          <p:cNvSpPr txBox="1"/>
          <p:nvPr/>
        </p:nvSpPr>
        <p:spPr>
          <a:xfrm>
            <a:off x="1525841" y="502020"/>
            <a:ext cx="5323715" cy="16429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kern="1200" dirty="0">
                <a:solidFill>
                  <a:schemeClr val="tx2"/>
                </a:solidFill>
                <a:latin typeface="Script MT Bold" panose="03040602040607080904" pitchFamily="66" charset="0"/>
                <a:ea typeface="+mj-ea"/>
                <a:cs typeface="+mj-cs"/>
              </a:rPr>
              <a:t>Thank You</a:t>
            </a:r>
          </a:p>
        </p:txBody>
      </p:sp>
      <p:sp>
        <p:nvSpPr>
          <p:cNvPr id="3" name="Content Placeholder 2">
            <a:extLst>
              <a:ext uri="{FF2B5EF4-FFF2-40B4-BE49-F238E27FC236}">
                <a16:creationId xmlns:a16="http://schemas.microsoft.com/office/drawing/2014/main" id="{04B2E835-9589-5AA7-84AC-B3718D53896D}"/>
              </a:ext>
            </a:extLst>
          </p:cNvPr>
          <p:cNvSpPr>
            <a:spLocks noGrp="1"/>
          </p:cNvSpPr>
          <p:nvPr>
            <p:ph idx="1"/>
          </p:nvPr>
        </p:nvSpPr>
        <p:spPr>
          <a:xfrm>
            <a:off x="1136397" y="2647011"/>
            <a:ext cx="6102603" cy="1162989"/>
          </a:xfrm>
        </p:spPr>
        <p:txBody>
          <a:bodyPr vert="horz" lIns="91440" tIns="45720" rIns="91440" bIns="45720" rtlCol="0" anchor="t">
            <a:normAutofit/>
          </a:bodyPr>
          <a:lstStyle/>
          <a:p>
            <a:pPr marL="0" indent="0" algn="ctr">
              <a:buNone/>
            </a:pPr>
            <a:r>
              <a:rPr lang="en-US" sz="2800" dirty="0"/>
              <a:t>Stephen Chew (</a:t>
            </a:r>
            <a:r>
              <a:rPr lang="en-US" sz="2800" dirty="0">
                <a:hlinkClick r:id="rId3"/>
              </a:rPr>
              <a:t>slchew@samford.edu</a:t>
            </a:r>
            <a:r>
              <a:rPr lang="en-US" sz="2800" dirty="0"/>
              <a:t>)</a:t>
            </a:r>
          </a:p>
          <a:p>
            <a:pPr marL="0" indent="0" algn="ctr">
              <a:buNone/>
            </a:pPr>
            <a:r>
              <a:rPr lang="en-US" sz="2800" dirty="0"/>
              <a:t>Samford University</a:t>
            </a:r>
          </a:p>
          <a:p>
            <a:pPr marL="0" indent="0">
              <a:buNone/>
            </a:pPr>
            <a:endParaRPr lang="en-US" sz="1100" dirty="0"/>
          </a:p>
          <a:p>
            <a:pPr marL="0" indent="0">
              <a:buNone/>
            </a:pPr>
            <a:endParaRPr lang="en-US" sz="1100" dirty="0"/>
          </a:p>
          <a:p>
            <a:pPr marL="114300" indent="0">
              <a:lnSpc>
                <a:spcPct val="90000"/>
              </a:lnSpc>
              <a:buNone/>
            </a:pPr>
            <a:endParaRPr lang="en-US" sz="2000" dirty="0"/>
          </a:p>
        </p:txBody>
      </p:sp>
      <p:sp>
        <p:nvSpPr>
          <p:cNvPr id="2070" name="Rectangle 206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2" name="Rectangle 207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4" name="Rectangle 207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6" name="Rectangle 207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ntent Placeholder 4" descr="Logo, company name&#10;&#10;Description automatically generated">
            <a:extLst>
              <a:ext uri="{FF2B5EF4-FFF2-40B4-BE49-F238E27FC236}">
                <a16:creationId xmlns:a16="http://schemas.microsoft.com/office/drawing/2014/main" id="{535ED86C-C45D-A325-18B7-0A5BE8D8A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2693" y="685800"/>
            <a:ext cx="3733800" cy="3733800"/>
          </a:xfrm>
          <a:prstGeom prst="rect">
            <a:avLst/>
          </a:prstGeom>
        </p:spPr>
      </p:pic>
    </p:spTree>
    <p:extLst>
      <p:ext uri="{BB962C8B-B14F-4D97-AF65-F5344CB8AC3E}">
        <p14:creationId xmlns:p14="http://schemas.microsoft.com/office/powerpoint/2010/main" val="2451142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11675"/>
          </a:xfrm>
        </p:spPr>
        <p:txBody>
          <a:bodyPr>
            <a:normAutofit/>
          </a:bodyPr>
          <a:lstStyle/>
          <a:p>
            <a:r>
              <a:rPr lang="en-US" sz="4000" dirty="0"/>
              <a:t>Choke Points and Pitfalls in Learning</a:t>
            </a:r>
          </a:p>
        </p:txBody>
      </p:sp>
      <p:sp>
        <p:nvSpPr>
          <p:cNvPr id="4" name="TextBox 3"/>
          <p:cNvSpPr txBox="1"/>
          <p:nvPr/>
        </p:nvSpPr>
        <p:spPr>
          <a:xfrm>
            <a:off x="533400" y="3523565"/>
            <a:ext cx="994183" cy="646331"/>
          </a:xfrm>
          <a:prstGeom prst="rect">
            <a:avLst/>
          </a:prstGeom>
          <a:noFill/>
        </p:spPr>
        <p:txBody>
          <a:bodyPr wrap="none" rtlCol="0">
            <a:spAutoFit/>
          </a:bodyPr>
          <a:lstStyle/>
          <a:p>
            <a:r>
              <a:rPr lang="en-US" dirty="0"/>
              <a:t>Learning</a:t>
            </a:r>
          </a:p>
          <a:p>
            <a:r>
              <a:rPr lang="en-US" dirty="0"/>
              <a:t>Material</a:t>
            </a:r>
          </a:p>
        </p:txBody>
      </p:sp>
      <p:sp>
        <p:nvSpPr>
          <p:cNvPr id="8" name="TextBox 7"/>
          <p:cNvSpPr txBox="1"/>
          <p:nvPr/>
        </p:nvSpPr>
        <p:spPr>
          <a:xfrm>
            <a:off x="2626664" y="3523565"/>
            <a:ext cx="988925" cy="646331"/>
          </a:xfrm>
          <a:prstGeom prst="rect">
            <a:avLst/>
          </a:prstGeom>
          <a:noFill/>
          <a:ln>
            <a:solidFill>
              <a:schemeClr val="accent1">
                <a:shade val="95000"/>
                <a:satMod val="105000"/>
              </a:schemeClr>
            </a:solidFill>
          </a:ln>
        </p:spPr>
        <p:txBody>
          <a:bodyPr wrap="none" rtlCol="0">
            <a:spAutoFit/>
          </a:bodyPr>
          <a:lstStyle/>
          <a:p>
            <a:pPr algn="ctr"/>
            <a:r>
              <a:rPr lang="en-US" dirty="0"/>
              <a:t>Sensory </a:t>
            </a:r>
          </a:p>
          <a:p>
            <a:pPr algn="ctr"/>
            <a:r>
              <a:rPr lang="en-US" dirty="0"/>
              <a:t>Memory</a:t>
            </a:r>
          </a:p>
        </p:txBody>
      </p:sp>
      <p:sp>
        <p:nvSpPr>
          <p:cNvPr id="17" name="TextBox 16"/>
          <p:cNvSpPr txBox="1"/>
          <p:nvPr/>
        </p:nvSpPr>
        <p:spPr>
          <a:xfrm>
            <a:off x="1936510" y="2969567"/>
            <a:ext cx="381000" cy="1754326"/>
          </a:xfrm>
          <a:prstGeom prst="rect">
            <a:avLst/>
          </a:prstGeom>
          <a:noFill/>
          <a:ln w="19050">
            <a:solidFill>
              <a:schemeClr val="accent1">
                <a:shade val="95000"/>
                <a:satMod val="105000"/>
              </a:schemeClr>
            </a:solidFill>
          </a:ln>
        </p:spPr>
        <p:txBody>
          <a:bodyPr wrap="square" rtlCol="0">
            <a:spAutoFit/>
          </a:bodyPr>
          <a:lstStyle/>
          <a:p>
            <a:pPr algn="ctr"/>
            <a:r>
              <a:rPr lang="en-US" dirty="0"/>
              <a:t>Senses</a:t>
            </a:r>
          </a:p>
        </p:txBody>
      </p:sp>
      <p:sp>
        <p:nvSpPr>
          <p:cNvPr id="18" name="TextBox 17"/>
          <p:cNvSpPr txBox="1"/>
          <p:nvPr/>
        </p:nvSpPr>
        <p:spPr>
          <a:xfrm>
            <a:off x="3998264" y="2246530"/>
            <a:ext cx="513410" cy="3200400"/>
          </a:xfrm>
          <a:prstGeom prst="rect">
            <a:avLst/>
          </a:prstGeom>
          <a:noFill/>
          <a:ln w="19050">
            <a:solidFill>
              <a:schemeClr val="accent1">
                <a:shade val="95000"/>
                <a:satMod val="105000"/>
              </a:schemeClr>
            </a:solidFill>
          </a:ln>
        </p:spPr>
        <p:txBody>
          <a:bodyPr vert="wordArtVert" wrap="square" rtlCol="0">
            <a:spAutoFit/>
          </a:bodyPr>
          <a:lstStyle/>
          <a:p>
            <a:pPr algn="ctr"/>
            <a:r>
              <a:rPr lang="en-US" dirty="0"/>
              <a:t>Attention</a:t>
            </a:r>
          </a:p>
        </p:txBody>
      </p:sp>
      <p:sp>
        <p:nvSpPr>
          <p:cNvPr id="19" name="TextBox 18"/>
          <p:cNvSpPr txBox="1"/>
          <p:nvPr/>
        </p:nvSpPr>
        <p:spPr>
          <a:xfrm>
            <a:off x="5791200" y="3523565"/>
            <a:ext cx="1022972" cy="646331"/>
          </a:xfrm>
          <a:prstGeom prst="rect">
            <a:avLst/>
          </a:prstGeom>
          <a:noFill/>
          <a:ln w="19050">
            <a:solidFill>
              <a:schemeClr val="accent1">
                <a:shade val="95000"/>
                <a:satMod val="105000"/>
              </a:schemeClr>
            </a:solidFill>
          </a:ln>
        </p:spPr>
        <p:txBody>
          <a:bodyPr wrap="none" rtlCol="0">
            <a:spAutoFit/>
          </a:bodyPr>
          <a:lstStyle/>
          <a:p>
            <a:pPr algn="ctr"/>
            <a:r>
              <a:rPr lang="en-US" dirty="0"/>
              <a:t>Working </a:t>
            </a:r>
          </a:p>
          <a:p>
            <a:pPr algn="ctr"/>
            <a:r>
              <a:rPr lang="en-US" dirty="0"/>
              <a:t>Memory</a:t>
            </a:r>
          </a:p>
        </p:txBody>
      </p:sp>
      <p:sp>
        <p:nvSpPr>
          <p:cNvPr id="20" name="TextBox 19"/>
          <p:cNvSpPr txBox="1"/>
          <p:nvPr/>
        </p:nvSpPr>
        <p:spPr>
          <a:xfrm>
            <a:off x="8534400" y="3523565"/>
            <a:ext cx="1159998" cy="646331"/>
          </a:xfrm>
          <a:prstGeom prst="rect">
            <a:avLst/>
          </a:prstGeom>
          <a:noFill/>
          <a:ln w="19050">
            <a:solidFill>
              <a:schemeClr val="accent1">
                <a:shade val="95000"/>
                <a:satMod val="105000"/>
              </a:schemeClr>
            </a:solidFill>
          </a:ln>
        </p:spPr>
        <p:txBody>
          <a:bodyPr wrap="none" rtlCol="0">
            <a:spAutoFit/>
          </a:bodyPr>
          <a:lstStyle/>
          <a:p>
            <a:pPr algn="ctr"/>
            <a:r>
              <a:rPr lang="en-US" dirty="0"/>
              <a:t>Long-term</a:t>
            </a:r>
          </a:p>
          <a:p>
            <a:pPr algn="ctr"/>
            <a:r>
              <a:rPr lang="en-US" dirty="0"/>
              <a:t>Memory</a:t>
            </a:r>
          </a:p>
        </p:txBody>
      </p:sp>
      <p:cxnSp>
        <p:nvCxnSpPr>
          <p:cNvPr id="22" name="Straight Arrow Connector 21"/>
          <p:cNvCxnSpPr>
            <a:stCxn id="4" idx="3"/>
            <a:endCxn id="17" idx="1"/>
          </p:cNvCxnSpPr>
          <p:nvPr/>
        </p:nvCxnSpPr>
        <p:spPr>
          <a:xfrm flipV="1">
            <a:off x="1527583" y="3846730"/>
            <a:ext cx="408927" cy="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31" name="Rounded Rectangular Callout 30"/>
          <p:cNvSpPr/>
          <p:nvPr/>
        </p:nvSpPr>
        <p:spPr>
          <a:xfrm>
            <a:off x="1480760" y="5230113"/>
            <a:ext cx="2134829" cy="1262498"/>
          </a:xfrm>
          <a:prstGeom prst="wedgeRoundRectCallout">
            <a:avLst>
              <a:gd name="adj1" fmla="val 63977"/>
              <a:gd name="adj2" fmla="val -1090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chemeClr val="accent6">
                    <a:lumMod val="50000"/>
                  </a:schemeClr>
                </a:solidFill>
              </a:rPr>
              <a:t>Choke Points</a:t>
            </a:r>
          </a:p>
          <a:p>
            <a:pPr algn="ctr"/>
            <a:r>
              <a:rPr lang="en-US" sz="1400" b="1" dirty="0">
                <a:solidFill>
                  <a:schemeClr val="tx1"/>
                </a:solidFill>
              </a:rPr>
              <a:t>Narrow focus of attention </a:t>
            </a:r>
            <a:r>
              <a:rPr lang="en-US" sz="1400" dirty="0">
                <a:solidFill>
                  <a:schemeClr val="tx1"/>
                </a:solidFill>
              </a:rPr>
              <a:t>limits learning</a:t>
            </a:r>
          </a:p>
          <a:p>
            <a:pPr algn="ctr"/>
            <a:r>
              <a:rPr lang="en-US" sz="1400" b="1" u="sng" dirty="0">
                <a:solidFill>
                  <a:srgbClr val="008A3E"/>
                </a:solidFill>
              </a:rPr>
              <a:t>Solution</a:t>
            </a:r>
          </a:p>
          <a:p>
            <a:pPr algn="ctr"/>
            <a:r>
              <a:rPr lang="en-US" sz="1400" dirty="0">
                <a:solidFill>
                  <a:schemeClr val="tx1"/>
                </a:solidFill>
              </a:rPr>
              <a:t>Avoid distractions</a:t>
            </a:r>
          </a:p>
        </p:txBody>
      </p:sp>
      <p:sp>
        <p:nvSpPr>
          <p:cNvPr id="33" name="Rounded Rectangular Callout 32"/>
          <p:cNvSpPr/>
          <p:nvPr/>
        </p:nvSpPr>
        <p:spPr>
          <a:xfrm>
            <a:off x="4886077" y="4836425"/>
            <a:ext cx="2200523" cy="1869175"/>
          </a:xfrm>
          <a:prstGeom prst="wedgeRoundRectCallout">
            <a:avLst>
              <a:gd name="adj1" fmla="val -63772"/>
              <a:gd name="adj2" fmla="val -7158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rgbClr val="FF0000"/>
                </a:solidFill>
              </a:rPr>
              <a:t>Pitfall</a:t>
            </a:r>
          </a:p>
          <a:p>
            <a:pPr algn="ctr"/>
            <a:r>
              <a:rPr lang="en-US" sz="1400" b="1" dirty="0">
                <a:solidFill>
                  <a:schemeClr val="tx1"/>
                </a:solidFill>
              </a:rPr>
              <a:t>Multitasking and  distractions </a:t>
            </a:r>
            <a:r>
              <a:rPr lang="en-US" sz="1400" dirty="0">
                <a:solidFill>
                  <a:schemeClr val="tx1"/>
                </a:solidFill>
              </a:rPr>
              <a:t>greatly reduce learning</a:t>
            </a:r>
          </a:p>
          <a:p>
            <a:pPr algn="ctr"/>
            <a:r>
              <a:rPr lang="en-US" sz="1400" b="1" u="sng" dirty="0">
                <a:solidFill>
                  <a:srgbClr val="008A3E"/>
                </a:solidFill>
              </a:rPr>
              <a:t>Solution</a:t>
            </a:r>
          </a:p>
          <a:p>
            <a:pPr algn="ctr"/>
            <a:r>
              <a:rPr lang="en-US" sz="1400" dirty="0">
                <a:solidFill>
                  <a:schemeClr val="tx1"/>
                </a:solidFill>
              </a:rPr>
              <a:t>Remove distractions in order to study with full focus</a:t>
            </a:r>
          </a:p>
        </p:txBody>
      </p:sp>
      <p:cxnSp>
        <p:nvCxnSpPr>
          <p:cNvPr id="35" name="Straight Arrow Connector 34"/>
          <p:cNvCxnSpPr>
            <a:stCxn id="17" idx="3"/>
            <a:endCxn id="8" idx="1"/>
          </p:cNvCxnSpPr>
          <p:nvPr/>
        </p:nvCxnSpPr>
        <p:spPr>
          <a:xfrm>
            <a:off x="2317510" y="3846730"/>
            <a:ext cx="309154" cy="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3"/>
            <a:endCxn id="18" idx="1"/>
          </p:cNvCxnSpPr>
          <p:nvPr/>
        </p:nvCxnSpPr>
        <p:spPr>
          <a:xfrm flipV="1">
            <a:off x="3615589" y="3846730"/>
            <a:ext cx="382675" cy="1"/>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8" idx="3"/>
            <a:endCxn id="19" idx="1"/>
          </p:cNvCxnSpPr>
          <p:nvPr/>
        </p:nvCxnSpPr>
        <p:spPr>
          <a:xfrm>
            <a:off x="4511674" y="3846730"/>
            <a:ext cx="1279526" cy="1"/>
          </a:xfrm>
          <a:prstGeom prst="straightConnector1">
            <a:avLst/>
          </a:prstGeom>
          <a:ln w="25400">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3"/>
            <a:endCxn id="20" idx="1"/>
          </p:cNvCxnSpPr>
          <p:nvPr/>
        </p:nvCxnSpPr>
        <p:spPr>
          <a:xfrm>
            <a:off x="6814172" y="3846731"/>
            <a:ext cx="1720228" cy="0"/>
          </a:xfrm>
          <a:prstGeom prst="straightConnector1">
            <a:avLst/>
          </a:prstGeom>
          <a:ln w="254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3" name="Rounded Rectangular Callout 42"/>
          <p:cNvSpPr/>
          <p:nvPr/>
        </p:nvSpPr>
        <p:spPr>
          <a:xfrm>
            <a:off x="797864" y="1210560"/>
            <a:ext cx="2817725" cy="1435842"/>
          </a:xfrm>
          <a:prstGeom prst="wedgeRoundRectCallout">
            <a:avLst>
              <a:gd name="adj1" fmla="val 61574"/>
              <a:gd name="adj2" fmla="val 8712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chemeClr val="accent6">
                    <a:lumMod val="50000"/>
                  </a:schemeClr>
                </a:solidFill>
              </a:rPr>
              <a:t>Choke Points</a:t>
            </a:r>
          </a:p>
          <a:p>
            <a:pPr algn="ctr"/>
            <a:r>
              <a:rPr lang="en-US" sz="1400" b="1" dirty="0">
                <a:solidFill>
                  <a:schemeClr val="tx1"/>
                </a:solidFill>
              </a:rPr>
              <a:t>Mental effort or concentration</a:t>
            </a:r>
            <a:r>
              <a:rPr lang="en-US" sz="1400" dirty="0">
                <a:solidFill>
                  <a:schemeClr val="tx1"/>
                </a:solidFill>
              </a:rPr>
              <a:t> is  a limited resource</a:t>
            </a:r>
          </a:p>
          <a:p>
            <a:pPr algn="ctr"/>
            <a:r>
              <a:rPr lang="en-US" sz="1400" b="1" u="sng" dirty="0">
                <a:solidFill>
                  <a:srgbClr val="008A3E"/>
                </a:solidFill>
              </a:rPr>
              <a:t>Solution</a:t>
            </a:r>
          </a:p>
          <a:p>
            <a:pPr algn="ctr"/>
            <a:r>
              <a:rPr lang="en-US" sz="1400" dirty="0">
                <a:solidFill>
                  <a:schemeClr val="tx1"/>
                </a:solidFill>
              </a:rPr>
              <a:t>Overlearning and practice to make knowledge automatic</a:t>
            </a:r>
          </a:p>
        </p:txBody>
      </p:sp>
      <p:sp>
        <p:nvSpPr>
          <p:cNvPr id="44" name="Rounded Rectangular Callout 43"/>
          <p:cNvSpPr/>
          <p:nvPr/>
        </p:nvSpPr>
        <p:spPr>
          <a:xfrm>
            <a:off x="4648200" y="1186313"/>
            <a:ext cx="2192251" cy="1937887"/>
          </a:xfrm>
          <a:prstGeom prst="wedgeRoundRectCallout">
            <a:avLst>
              <a:gd name="adj1" fmla="val 23922"/>
              <a:gd name="adj2" fmla="val 67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chemeClr val="accent6">
                    <a:lumMod val="50000"/>
                  </a:schemeClr>
                </a:solidFill>
              </a:rPr>
              <a:t>Choke Points</a:t>
            </a:r>
          </a:p>
          <a:p>
            <a:pPr algn="ctr"/>
            <a:r>
              <a:rPr lang="en-US" sz="1400" b="1" dirty="0">
                <a:solidFill>
                  <a:schemeClr val="tx1"/>
                </a:solidFill>
              </a:rPr>
              <a:t>WM has a limited capacity </a:t>
            </a:r>
            <a:r>
              <a:rPr lang="en-US" sz="1400" dirty="0">
                <a:solidFill>
                  <a:schemeClr val="tx1"/>
                </a:solidFill>
              </a:rPr>
              <a:t>of about 4 chunks of information</a:t>
            </a:r>
          </a:p>
          <a:p>
            <a:pPr algn="ctr"/>
            <a:r>
              <a:rPr lang="en-US" sz="1400" b="1" u="sng" dirty="0">
                <a:solidFill>
                  <a:srgbClr val="008A3E"/>
                </a:solidFill>
              </a:rPr>
              <a:t>Solution</a:t>
            </a:r>
          </a:p>
          <a:p>
            <a:pPr algn="ctr"/>
            <a:r>
              <a:rPr lang="en-US" sz="1400" dirty="0">
                <a:solidFill>
                  <a:schemeClr val="tx1"/>
                </a:solidFill>
              </a:rPr>
              <a:t>Chunking: Organize information into large chunks</a:t>
            </a:r>
          </a:p>
        </p:txBody>
      </p:sp>
      <p:sp>
        <p:nvSpPr>
          <p:cNvPr id="45" name="Rounded Rectangular Callout 44"/>
          <p:cNvSpPr/>
          <p:nvPr/>
        </p:nvSpPr>
        <p:spPr>
          <a:xfrm>
            <a:off x="7239000" y="4665900"/>
            <a:ext cx="2743200" cy="1989216"/>
          </a:xfrm>
          <a:prstGeom prst="wedgeRoundRectCallout">
            <a:avLst>
              <a:gd name="adj1" fmla="val -1348"/>
              <a:gd name="adj2" fmla="val -7311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rgbClr val="FF0000"/>
                </a:solidFill>
              </a:rPr>
              <a:t>Pitfall</a:t>
            </a:r>
          </a:p>
          <a:p>
            <a:pPr algn="ctr"/>
            <a:r>
              <a:rPr lang="en-US" sz="1400" dirty="0">
                <a:solidFill>
                  <a:schemeClr val="tx1"/>
                </a:solidFill>
              </a:rPr>
              <a:t>People are often overconfident when judging their level of understanding </a:t>
            </a:r>
            <a:r>
              <a:rPr lang="en-US" sz="1400" b="1" dirty="0">
                <a:solidFill>
                  <a:schemeClr val="tx1"/>
                </a:solidFill>
              </a:rPr>
              <a:t>(Metacognition)</a:t>
            </a:r>
          </a:p>
          <a:p>
            <a:pPr algn="ctr"/>
            <a:r>
              <a:rPr lang="en-US" sz="1400" b="1" u="sng" dirty="0">
                <a:solidFill>
                  <a:srgbClr val="008A3E"/>
                </a:solidFill>
              </a:rPr>
              <a:t>Solution</a:t>
            </a:r>
          </a:p>
          <a:p>
            <a:pPr algn="ctr"/>
            <a:r>
              <a:rPr lang="en-US" sz="1400" dirty="0">
                <a:solidFill>
                  <a:schemeClr val="tx1"/>
                </a:solidFill>
              </a:rPr>
              <a:t>Find ways to assess your understanding, use feedback to regulate your learning</a:t>
            </a:r>
          </a:p>
        </p:txBody>
      </p:sp>
      <p:sp>
        <p:nvSpPr>
          <p:cNvPr id="46" name="Rounded Rectangular Callout 45"/>
          <p:cNvSpPr/>
          <p:nvPr/>
        </p:nvSpPr>
        <p:spPr>
          <a:xfrm>
            <a:off x="7010400" y="1137421"/>
            <a:ext cx="2667000" cy="2197013"/>
          </a:xfrm>
          <a:prstGeom prst="wedgeRoundRectCallout">
            <a:avLst>
              <a:gd name="adj1" fmla="val -27950"/>
              <a:gd name="adj2" fmla="val 6908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rgbClr val="FF0000"/>
                </a:solidFill>
              </a:rPr>
              <a:t>Pitfall</a:t>
            </a:r>
          </a:p>
          <a:p>
            <a:pPr algn="ctr"/>
            <a:r>
              <a:rPr lang="en-US" sz="1400" dirty="0">
                <a:solidFill>
                  <a:schemeClr val="tx1"/>
                </a:solidFill>
              </a:rPr>
              <a:t>Students often prefer the </a:t>
            </a:r>
            <a:r>
              <a:rPr lang="en-US" sz="1400" b="1" dirty="0">
                <a:solidFill>
                  <a:schemeClr val="tx1"/>
                </a:solidFill>
              </a:rPr>
              <a:t>least effective study strategies</a:t>
            </a:r>
            <a:r>
              <a:rPr lang="en-US" sz="1400" dirty="0">
                <a:solidFill>
                  <a:schemeClr val="tx1"/>
                </a:solidFill>
              </a:rPr>
              <a:t> for  long-term learning</a:t>
            </a:r>
          </a:p>
          <a:p>
            <a:pPr algn="ctr"/>
            <a:r>
              <a:rPr lang="en-US" sz="1400" b="1" u="sng" dirty="0">
                <a:solidFill>
                  <a:srgbClr val="008A3E"/>
                </a:solidFill>
              </a:rPr>
              <a:t>Solution</a:t>
            </a:r>
          </a:p>
          <a:p>
            <a:pPr algn="ctr"/>
            <a:r>
              <a:rPr lang="en-US" sz="1400" dirty="0">
                <a:solidFill>
                  <a:schemeClr val="tx1"/>
                </a:solidFill>
              </a:rPr>
              <a:t>Develop study strategies based on elaborative rehearsal and desirable difficulties</a:t>
            </a:r>
          </a:p>
        </p:txBody>
      </p:sp>
      <p:sp>
        <p:nvSpPr>
          <p:cNvPr id="47" name="Rounded Rectangular Callout 46"/>
          <p:cNvSpPr/>
          <p:nvPr/>
        </p:nvSpPr>
        <p:spPr>
          <a:xfrm>
            <a:off x="10125115" y="3962400"/>
            <a:ext cx="1914485" cy="1866962"/>
          </a:xfrm>
          <a:prstGeom prst="wedgeRoundRectCallout">
            <a:avLst>
              <a:gd name="adj1" fmla="val -70836"/>
              <a:gd name="adj2" fmla="val -5409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chemeClr val="accent6">
                    <a:lumMod val="50000"/>
                  </a:schemeClr>
                </a:solidFill>
              </a:rPr>
              <a:t>Choke Points</a:t>
            </a:r>
          </a:p>
          <a:p>
            <a:pPr algn="ctr"/>
            <a:r>
              <a:rPr lang="en-US" sz="1400" b="1" dirty="0">
                <a:solidFill>
                  <a:schemeClr val="tx1"/>
                </a:solidFill>
              </a:rPr>
              <a:t>Forgetting</a:t>
            </a:r>
            <a:r>
              <a:rPr lang="en-US" sz="1400" dirty="0">
                <a:solidFill>
                  <a:schemeClr val="tx1"/>
                </a:solidFill>
              </a:rPr>
              <a:t> occurs in WM and LTM</a:t>
            </a:r>
          </a:p>
          <a:p>
            <a:pPr algn="ctr"/>
            <a:r>
              <a:rPr lang="en-US" sz="1400" b="1" u="sng" dirty="0">
                <a:solidFill>
                  <a:srgbClr val="008A3E"/>
                </a:solidFill>
              </a:rPr>
              <a:t>Solution</a:t>
            </a:r>
          </a:p>
          <a:p>
            <a:pPr algn="ctr"/>
            <a:r>
              <a:rPr lang="en-US" sz="1400" dirty="0">
                <a:solidFill>
                  <a:schemeClr val="tx1"/>
                </a:solidFill>
              </a:rPr>
              <a:t>Distinctive, overlearned</a:t>
            </a:r>
          </a:p>
          <a:p>
            <a:pPr algn="ctr"/>
            <a:r>
              <a:rPr lang="en-US" sz="1400" dirty="0">
                <a:solidFill>
                  <a:schemeClr val="tx1"/>
                </a:solidFill>
              </a:rPr>
              <a:t>memories resist interference</a:t>
            </a:r>
          </a:p>
        </p:txBody>
      </p:sp>
      <p:sp>
        <p:nvSpPr>
          <p:cNvPr id="3" name="TextBox 2"/>
          <p:cNvSpPr txBox="1"/>
          <p:nvPr/>
        </p:nvSpPr>
        <p:spPr>
          <a:xfrm>
            <a:off x="3849506" y="5481935"/>
            <a:ext cx="810927" cy="461665"/>
          </a:xfrm>
          <a:prstGeom prst="rect">
            <a:avLst/>
          </a:prstGeom>
          <a:noFill/>
        </p:spPr>
        <p:txBody>
          <a:bodyPr wrap="none" rtlCol="0">
            <a:spAutoFit/>
          </a:bodyPr>
          <a:lstStyle/>
          <a:p>
            <a:pPr algn="ctr"/>
            <a:r>
              <a:rPr lang="en-US" sz="1200" dirty="0"/>
              <a:t>Selection</a:t>
            </a:r>
          </a:p>
          <a:p>
            <a:pPr algn="ctr"/>
            <a:r>
              <a:rPr lang="en-US" sz="1200" dirty="0"/>
              <a:t>and Focus</a:t>
            </a:r>
          </a:p>
        </p:txBody>
      </p:sp>
      <p:sp>
        <p:nvSpPr>
          <p:cNvPr id="5" name="TextBox 4"/>
          <p:cNvSpPr txBox="1"/>
          <p:nvPr/>
        </p:nvSpPr>
        <p:spPr>
          <a:xfrm>
            <a:off x="7239000" y="3846730"/>
            <a:ext cx="919226" cy="461665"/>
          </a:xfrm>
          <a:prstGeom prst="rect">
            <a:avLst/>
          </a:prstGeom>
          <a:noFill/>
        </p:spPr>
        <p:txBody>
          <a:bodyPr wrap="none" rtlCol="0">
            <a:spAutoFit/>
          </a:bodyPr>
          <a:lstStyle/>
          <a:p>
            <a:r>
              <a:rPr lang="en-US" sz="1200" dirty="0"/>
              <a:t>Elaborative </a:t>
            </a:r>
          </a:p>
          <a:p>
            <a:r>
              <a:rPr lang="en-US" sz="1200" dirty="0"/>
              <a:t>Rehearsal</a:t>
            </a:r>
          </a:p>
        </p:txBody>
      </p:sp>
      <p:pic>
        <p:nvPicPr>
          <p:cNvPr id="7" name="Picture 6" descr="A picture containing text, clipart, sign&#10;&#10;Description automatically generated">
            <a:extLst>
              <a:ext uri="{FF2B5EF4-FFF2-40B4-BE49-F238E27FC236}">
                <a16:creationId xmlns:a16="http://schemas.microsoft.com/office/drawing/2014/main" id="{8C75EEEF-CF9F-43EA-B436-3C0B9CECC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9675" y="6361034"/>
            <a:ext cx="984822" cy="344566"/>
          </a:xfrm>
          <a:prstGeom prst="rect">
            <a:avLst/>
          </a:prstGeom>
        </p:spPr>
      </p:pic>
      <p:sp>
        <p:nvSpPr>
          <p:cNvPr id="9" name="TextBox 8">
            <a:extLst>
              <a:ext uri="{FF2B5EF4-FFF2-40B4-BE49-F238E27FC236}">
                <a16:creationId xmlns:a16="http://schemas.microsoft.com/office/drawing/2014/main" id="{19975188-1EB1-421B-B29E-1A4C2FE92E63}"/>
              </a:ext>
            </a:extLst>
          </p:cNvPr>
          <p:cNvSpPr txBox="1"/>
          <p:nvPr/>
        </p:nvSpPr>
        <p:spPr>
          <a:xfrm>
            <a:off x="10668537" y="6019800"/>
            <a:ext cx="1107098" cy="307777"/>
          </a:xfrm>
          <a:prstGeom prst="rect">
            <a:avLst/>
          </a:prstGeom>
          <a:noFill/>
        </p:spPr>
        <p:txBody>
          <a:bodyPr wrap="none" rtlCol="0">
            <a:spAutoFit/>
          </a:bodyPr>
          <a:lstStyle/>
          <a:p>
            <a:r>
              <a:rPr lang="en-US" sz="1400" dirty="0"/>
              <a:t>Chew (2023)</a:t>
            </a:r>
          </a:p>
        </p:txBody>
      </p:sp>
      <p:sp>
        <p:nvSpPr>
          <p:cNvPr id="6" name="Rounded Rectangular Callout 45">
            <a:extLst>
              <a:ext uri="{FF2B5EF4-FFF2-40B4-BE49-F238E27FC236}">
                <a16:creationId xmlns:a16="http://schemas.microsoft.com/office/drawing/2014/main" id="{F43C2724-527A-68CB-0B1F-354958A6F98B}"/>
              </a:ext>
            </a:extLst>
          </p:cNvPr>
          <p:cNvSpPr/>
          <p:nvPr/>
        </p:nvSpPr>
        <p:spPr>
          <a:xfrm>
            <a:off x="9905999" y="1137420"/>
            <a:ext cx="2059076" cy="2197013"/>
          </a:xfrm>
          <a:prstGeom prst="wedgeRoundRectCallout">
            <a:avLst>
              <a:gd name="adj1" fmla="val -57104"/>
              <a:gd name="adj2" fmla="val 6351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u="sng" dirty="0">
                <a:solidFill>
                  <a:srgbClr val="FF0000"/>
                </a:solidFill>
              </a:rPr>
              <a:t>Pitfall</a:t>
            </a:r>
          </a:p>
          <a:p>
            <a:pPr algn="ctr"/>
            <a:r>
              <a:rPr lang="en-US" sz="1400" dirty="0">
                <a:solidFill>
                  <a:schemeClr val="tx1"/>
                </a:solidFill>
              </a:rPr>
              <a:t>Students have </a:t>
            </a:r>
            <a:r>
              <a:rPr lang="en-US" sz="1400" b="1" dirty="0">
                <a:solidFill>
                  <a:schemeClr val="tx1"/>
                </a:solidFill>
              </a:rPr>
              <a:t>mindsets</a:t>
            </a:r>
            <a:r>
              <a:rPr lang="en-US" sz="1400" dirty="0">
                <a:solidFill>
                  <a:schemeClr val="tx1"/>
                </a:solidFill>
              </a:rPr>
              <a:t> (beliefs and attitudes) that undermine learning</a:t>
            </a:r>
          </a:p>
          <a:p>
            <a:pPr algn="ctr"/>
            <a:r>
              <a:rPr lang="en-US" sz="1400" b="1" u="sng" dirty="0">
                <a:solidFill>
                  <a:srgbClr val="008A3E"/>
                </a:solidFill>
              </a:rPr>
              <a:t>Solution</a:t>
            </a:r>
          </a:p>
          <a:p>
            <a:pPr algn="ctr"/>
            <a:r>
              <a:rPr lang="en-US" sz="1400" dirty="0">
                <a:solidFill>
                  <a:schemeClr val="tx1"/>
                </a:solidFill>
              </a:rPr>
              <a:t>Develop a productive persistence mindset</a:t>
            </a:r>
          </a:p>
        </p:txBody>
      </p:sp>
    </p:spTree>
    <p:extLst>
      <p:ext uri="{BB962C8B-B14F-4D97-AF65-F5344CB8AC3E}">
        <p14:creationId xmlns:p14="http://schemas.microsoft.com/office/powerpoint/2010/main" val="108657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1087-6478-706E-F928-7A34657091E6}"/>
              </a:ext>
            </a:extLst>
          </p:cNvPr>
          <p:cNvSpPr>
            <a:spLocks noGrp="1"/>
          </p:cNvSpPr>
          <p:nvPr>
            <p:ph type="title"/>
          </p:nvPr>
        </p:nvSpPr>
        <p:spPr/>
        <p:txBody>
          <a:bodyPr>
            <a:normAutofit fontScale="90000"/>
          </a:bodyPr>
          <a:lstStyle/>
          <a:p>
            <a:r>
              <a:rPr lang="en-US" dirty="0"/>
              <a:t>More on the Cognitive Challenges of Effective Teaching </a:t>
            </a:r>
          </a:p>
        </p:txBody>
      </p:sp>
      <p:sp>
        <p:nvSpPr>
          <p:cNvPr id="3" name="Content Placeholder 2">
            <a:extLst>
              <a:ext uri="{FF2B5EF4-FFF2-40B4-BE49-F238E27FC236}">
                <a16:creationId xmlns:a16="http://schemas.microsoft.com/office/drawing/2014/main" id="{BCDA1DC5-9C76-32B1-BC83-34E6A5ECCDE2}"/>
              </a:ext>
            </a:extLst>
          </p:cNvPr>
          <p:cNvSpPr>
            <a:spLocks noGrp="1"/>
          </p:cNvSpPr>
          <p:nvPr>
            <p:ph sz="half" idx="1"/>
          </p:nvPr>
        </p:nvSpPr>
        <p:spPr/>
        <p:txBody>
          <a:bodyPr/>
          <a:lstStyle/>
          <a:p>
            <a:pPr marL="0" indent="0" algn="ctr">
              <a:buNone/>
            </a:pPr>
            <a:r>
              <a:rPr lang="en-US" sz="3600" b="0" i="0" dirty="0">
                <a:solidFill>
                  <a:srgbClr val="000000"/>
                </a:solidFill>
                <a:effectLst/>
                <a:latin typeface="Sentinel"/>
              </a:rPr>
              <a:t>Cognitive Challenges of Effective Teaching</a:t>
            </a:r>
          </a:p>
          <a:p>
            <a:pPr marL="0" indent="0" algn="ctr">
              <a:buNone/>
            </a:pPr>
            <a:r>
              <a:rPr lang="en-US" dirty="0">
                <a:solidFill>
                  <a:srgbClr val="000000"/>
                </a:solidFill>
                <a:latin typeface="Sentinel"/>
              </a:rPr>
              <a:t>Bill Cerbin</a:t>
            </a:r>
          </a:p>
          <a:p>
            <a:pPr marL="0" indent="0" algn="ctr">
              <a:buNone/>
            </a:pPr>
            <a:r>
              <a:rPr lang="en-US" sz="2400" i="1" dirty="0">
                <a:solidFill>
                  <a:srgbClr val="000000"/>
                </a:solidFill>
                <a:latin typeface="Sentinel"/>
              </a:rPr>
              <a:t>Psychology Teacher Network </a:t>
            </a:r>
            <a:r>
              <a:rPr lang="en-US" sz="2400" dirty="0">
                <a:solidFill>
                  <a:srgbClr val="000000"/>
                </a:solidFill>
                <a:latin typeface="Sentinel"/>
              </a:rPr>
              <a:t>(2021) </a:t>
            </a:r>
          </a:p>
          <a:p>
            <a:pPr marL="0" indent="0" algn="ctr">
              <a:buNone/>
            </a:pPr>
            <a:r>
              <a:rPr lang="en-US" sz="2400" dirty="0">
                <a:solidFill>
                  <a:srgbClr val="000000"/>
                </a:solidFill>
                <a:latin typeface="Sentinel"/>
                <a:hlinkClick r:id="rId2"/>
              </a:rPr>
              <a:t>https://tinyurl.com/yk9czv7x</a:t>
            </a:r>
            <a:r>
              <a:rPr lang="en-US" sz="2400" dirty="0">
                <a:solidFill>
                  <a:srgbClr val="000000"/>
                </a:solidFill>
                <a:latin typeface="Sentinel"/>
              </a:rPr>
              <a:t> </a:t>
            </a:r>
            <a:endParaRPr lang="en-US" sz="2400" b="0" i="0" dirty="0">
              <a:solidFill>
                <a:srgbClr val="000000"/>
              </a:solidFill>
              <a:effectLst/>
              <a:latin typeface="Sentinel"/>
            </a:endParaRPr>
          </a:p>
          <a:p>
            <a:endParaRPr lang="en-US" dirty="0"/>
          </a:p>
        </p:txBody>
      </p:sp>
      <p:sp>
        <p:nvSpPr>
          <p:cNvPr id="4" name="Content Placeholder 3">
            <a:extLst>
              <a:ext uri="{FF2B5EF4-FFF2-40B4-BE49-F238E27FC236}">
                <a16:creationId xmlns:a16="http://schemas.microsoft.com/office/drawing/2014/main" id="{B74DA7CB-2132-2B21-4357-CA9F5C613B9D}"/>
              </a:ext>
            </a:extLst>
          </p:cNvPr>
          <p:cNvSpPr>
            <a:spLocks noGrp="1"/>
          </p:cNvSpPr>
          <p:nvPr>
            <p:ph sz="half" idx="2"/>
          </p:nvPr>
        </p:nvSpPr>
        <p:spPr>
          <a:xfrm>
            <a:off x="6197600" y="1563512"/>
            <a:ext cx="5384800" cy="4525963"/>
          </a:xfrm>
        </p:spPr>
        <p:txBody>
          <a:bodyPr/>
          <a:lstStyle/>
          <a:p>
            <a:pPr marL="0" indent="0" algn="ctr">
              <a:buNone/>
            </a:pPr>
            <a:r>
              <a:rPr lang="en-US" sz="3600" dirty="0"/>
              <a:t>We Can Do Better than “Best Practices”</a:t>
            </a:r>
          </a:p>
          <a:p>
            <a:pPr marL="0" indent="0" algn="ctr">
              <a:buNone/>
            </a:pPr>
            <a:r>
              <a:rPr lang="en-US" dirty="0"/>
              <a:t>Stephen L. Chew</a:t>
            </a:r>
          </a:p>
          <a:p>
            <a:pPr marL="0" indent="0" algn="ctr">
              <a:buNone/>
            </a:pPr>
            <a:r>
              <a:rPr lang="en-US" sz="2400" i="1" dirty="0"/>
              <a:t>The Teaching Professor </a:t>
            </a:r>
            <a:r>
              <a:rPr lang="en-US" sz="2400" dirty="0"/>
              <a:t>(2023)</a:t>
            </a:r>
          </a:p>
          <a:p>
            <a:pPr marL="0" indent="0" algn="ctr">
              <a:buNone/>
            </a:pPr>
            <a:r>
              <a:rPr lang="en-US" sz="2400" dirty="0">
                <a:hlinkClick r:id="rId3"/>
              </a:rPr>
              <a:t>https://t.co/RZ4N1b3jhi</a:t>
            </a:r>
            <a:r>
              <a:rPr lang="en-US" sz="2400" dirty="0"/>
              <a:t> </a:t>
            </a:r>
          </a:p>
          <a:p>
            <a:pPr marL="0" indent="0" algn="ctr">
              <a:buNone/>
            </a:pPr>
            <a:endParaRPr lang="en-US" sz="2400" dirty="0"/>
          </a:p>
        </p:txBody>
      </p:sp>
      <p:pic>
        <p:nvPicPr>
          <p:cNvPr id="1026" name="Picture 2">
            <a:extLst>
              <a:ext uri="{FF2B5EF4-FFF2-40B4-BE49-F238E27FC236}">
                <a16:creationId xmlns:a16="http://schemas.microsoft.com/office/drawing/2014/main" id="{F7460AFB-AFBB-9A17-B203-1BC7273BA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0" y="42672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436BE32-7E16-BD30-8675-288DC1D836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2750" y="4267200"/>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71C6EFA-A704-95A7-39E8-88DE47CFF659}"/>
              </a:ext>
            </a:extLst>
          </p:cNvPr>
          <p:cNvSpPr txBox="1"/>
          <p:nvPr/>
        </p:nvSpPr>
        <p:spPr>
          <a:xfrm>
            <a:off x="2603500" y="6148742"/>
            <a:ext cx="6985000" cy="584775"/>
          </a:xfrm>
          <a:prstGeom prst="rect">
            <a:avLst/>
          </a:prstGeom>
          <a:noFill/>
        </p:spPr>
        <p:txBody>
          <a:bodyPr wrap="square">
            <a:spAutoFit/>
          </a:bodyPr>
          <a:lstStyle/>
          <a:p>
            <a:pPr marL="0" indent="0" algn="ctr">
              <a:buNone/>
            </a:pPr>
            <a:r>
              <a:rPr lang="en-US" sz="3200" dirty="0"/>
              <a:t>Stephen Chew (</a:t>
            </a:r>
            <a:r>
              <a:rPr lang="en-US" sz="3200" dirty="0">
                <a:hlinkClick r:id="rId6"/>
              </a:rPr>
              <a:t>slchew@samford.edu</a:t>
            </a:r>
            <a:r>
              <a:rPr lang="en-US" sz="3200" dirty="0"/>
              <a:t>)</a:t>
            </a:r>
          </a:p>
        </p:txBody>
      </p:sp>
    </p:spTree>
    <p:extLst>
      <p:ext uri="{BB962C8B-B14F-4D97-AF65-F5344CB8AC3E}">
        <p14:creationId xmlns:p14="http://schemas.microsoft.com/office/powerpoint/2010/main" val="3049103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33" dirty="0"/>
              <a:t>Video Series: How to Get the Most Out of Studying</a:t>
            </a:r>
            <a:br>
              <a:rPr lang="en-US" sz="3333" dirty="0"/>
            </a:br>
            <a:r>
              <a:rPr lang="en-US" sz="2250" dirty="0"/>
              <a:t>Webpage: </a:t>
            </a:r>
            <a:r>
              <a:rPr lang="en-US" sz="2250" dirty="0">
                <a:hlinkClick r:id="rId3"/>
              </a:rPr>
              <a:t>http://www.samford.edu/how-to-study/</a:t>
            </a:r>
            <a:r>
              <a:rPr lang="en-US" sz="2250" dirty="0"/>
              <a:t> </a:t>
            </a:r>
          </a:p>
        </p:txBody>
      </p:sp>
      <p:sp>
        <p:nvSpPr>
          <p:cNvPr id="3" name="Content Placeholder 2"/>
          <p:cNvSpPr>
            <a:spLocks noGrp="1"/>
          </p:cNvSpPr>
          <p:nvPr>
            <p:ph idx="1"/>
          </p:nvPr>
        </p:nvSpPr>
        <p:spPr/>
        <p:txBody>
          <a:bodyPr>
            <a:normAutofit/>
          </a:bodyPr>
          <a:lstStyle/>
          <a:p>
            <a:r>
              <a:rPr lang="en-US" sz="2333" b="1" dirty="0"/>
              <a:t>(Optional) Introductory Video: </a:t>
            </a:r>
            <a:r>
              <a:rPr lang="en-US" sz="2333" dirty="0"/>
              <a:t>Developing a Mindset for Successful Learning</a:t>
            </a:r>
          </a:p>
          <a:p>
            <a:r>
              <a:rPr lang="en-US" sz="2333" b="1" dirty="0"/>
              <a:t>Video 1: </a:t>
            </a:r>
            <a:r>
              <a:rPr lang="en-US" sz="2333" dirty="0"/>
              <a:t>Beliefs That Make You Fail…Or Succeed</a:t>
            </a:r>
          </a:p>
          <a:p>
            <a:r>
              <a:rPr lang="en-US" sz="2333" b="1" dirty="0"/>
              <a:t>Video 2: </a:t>
            </a:r>
            <a:r>
              <a:rPr lang="en-US" sz="2333" dirty="0"/>
              <a:t>What Students Should Understand About How People Learn</a:t>
            </a:r>
          </a:p>
          <a:p>
            <a:r>
              <a:rPr lang="en-US" sz="2333" b="1" dirty="0"/>
              <a:t>Video 3: </a:t>
            </a:r>
            <a:r>
              <a:rPr lang="en-US" sz="2333" dirty="0"/>
              <a:t>Cognitive Principles for Optimizing Learning</a:t>
            </a:r>
          </a:p>
          <a:p>
            <a:r>
              <a:rPr lang="en-US" sz="2333" b="1" dirty="0"/>
              <a:t>Video 4: </a:t>
            </a:r>
            <a:r>
              <a:rPr lang="en-US" sz="2333" dirty="0"/>
              <a:t>Putting the Principles for Optimizing Learning into Practice</a:t>
            </a:r>
          </a:p>
          <a:p>
            <a:r>
              <a:rPr lang="en-US" sz="2333" b="1" dirty="0"/>
              <a:t>Video 5: </a:t>
            </a:r>
            <a:r>
              <a:rPr lang="en-US" sz="2333" dirty="0"/>
              <a:t>I Blew the Exam, Now What?</a:t>
            </a:r>
          </a:p>
        </p:txBody>
      </p:sp>
      <p:pic>
        <p:nvPicPr>
          <p:cNvPr id="4" name="Picture 2">
            <a:extLst>
              <a:ext uri="{FF2B5EF4-FFF2-40B4-BE49-F238E27FC236}">
                <a16:creationId xmlns:a16="http://schemas.microsoft.com/office/drawing/2014/main" id="{105D1DE3-E271-43A5-BFCF-28F9F193B634}"/>
              </a:ext>
            </a:extLst>
          </p:cNvPr>
          <p:cNvPicPr>
            <a:picLocks noChangeAspect="1" noChangeArrowheads="1"/>
          </p:cNvPicPr>
          <p:nvPr/>
        </p:nvPicPr>
        <p:blipFill>
          <a:blip r:embed="rId4" cstate="print"/>
          <a:srcRect/>
          <a:stretch>
            <a:fillRect/>
          </a:stretch>
        </p:blipFill>
        <p:spPr bwMode="auto">
          <a:xfrm>
            <a:off x="7467600" y="4065285"/>
            <a:ext cx="3896152" cy="2385027"/>
          </a:xfrm>
          <a:prstGeom prst="rect">
            <a:avLst/>
          </a:prstGeom>
          <a:noFill/>
          <a:ln w="9525">
            <a:noFill/>
            <a:miter lim="800000"/>
            <a:headEnd/>
            <a:tailEnd/>
          </a:ln>
          <a:effectLst/>
        </p:spPr>
      </p:pic>
      <p:pic>
        <p:nvPicPr>
          <p:cNvPr id="2050" name="Picture 2">
            <a:extLst>
              <a:ext uri="{FF2B5EF4-FFF2-40B4-BE49-F238E27FC236}">
                <a16:creationId xmlns:a16="http://schemas.microsoft.com/office/drawing/2014/main" id="{4B9073CB-8596-4AA1-8C68-AE093D6A8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2152" y="4369574"/>
            <a:ext cx="1776448" cy="177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99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Learn in Pandemic Times</a:t>
            </a:r>
          </a:p>
        </p:txBody>
      </p:sp>
      <p:sp>
        <p:nvSpPr>
          <p:cNvPr id="5" name="Content Placeholder 4"/>
          <p:cNvSpPr>
            <a:spLocks noGrp="1"/>
          </p:cNvSpPr>
          <p:nvPr>
            <p:ph sz="half" idx="1"/>
          </p:nvPr>
        </p:nvSpPr>
        <p:spPr>
          <a:xfrm>
            <a:off x="3403600" y="1600201"/>
            <a:ext cx="5384800" cy="609599"/>
          </a:xfrm>
        </p:spPr>
        <p:txBody>
          <a:bodyPr/>
          <a:lstStyle/>
          <a:p>
            <a:pPr marL="0" indent="0" algn="ctr">
              <a:buNone/>
            </a:pPr>
            <a:r>
              <a:rPr lang="en-US" dirty="0">
                <a:hlinkClick r:id="rId2"/>
              </a:rPr>
              <a:t>https://youtu.be/XOKG2LrnwYo</a:t>
            </a:r>
            <a:r>
              <a:rPr lang="en-US" dirty="0"/>
              <a:t> </a:t>
            </a:r>
          </a:p>
        </p:txBody>
      </p:sp>
      <p:pic>
        <p:nvPicPr>
          <p:cNvPr id="9" name="Content Placeholder 8"/>
          <p:cNvPicPr>
            <a:picLocks noGrp="1" noChangeAspect="1"/>
          </p:cNvPicPr>
          <p:nvPr>
            <p:ph sz="half" idx="2"/>
          </p:nvPr>
        </p:nvPicPr>
        <p:blipFill>
          <a:blip r:embed="rId3"/>
          <a:stretch>
            <a:fillRect/>
          </a:stretch>
        </p:blipFill>
        <p:spPr>
          <a:xfrm>
            <a:off x="2999521" y="2438399"/>
            <a:ext cx="6192959" cy="3529917"/>
          </a:xfrm>
          <a:prstGeom prst="rect">
            <a:avLst/>
          </a:prstGeom>
        </p:spPr>
      </p:pic>
      <p:pic>
        <p:nvPicPr>
          <p:cNvPr id="1026" name="Picture 2">
            <a:extLst>
              <a:ext uri="{FF2B5EF4-FFF2-40B4-BE49-F238E27FC236}">
                <a16:creationId xmlns:a16="http://schemas.microsoft.com/office/drawing/2014/main" id="{761D28C1-0C3C-4428-AA85-1A963B2A25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2819400"/>
            <a:ext cx="2093737" cy="209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79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APA Study Skills Module</a:t>
            </a:r>
          </a:p>
        </p:txBody>
      </p:sp>
      <p:sp>
        <p:nvSpPr>
          <p:cNvPr id="3" name="Content Placeholder 2"/>
          <p:cNvSpPr>
            <a:spLocks noGrp="1"/>
          </p:cNvSpPr>
          <p:nvPr>
            <p:ph sz="half" idx="1"/>
          </p:nvPr>
        </p:nvSpPr>
        <p:spPr/>
        <p:txBody>
          <a:bodyPr>
            <a:normAutofit/>
          </a:bodyPr>
          <a:lstStyle/>
          <a:p>
            <a:r>
              <a:rPr lang="en-US" dirty="0"/>
              <a:t>The APA IPI Study Skills Module: </a:t>
            </a:r>
            <a:r>
              <a:rPr lang="en-US" u="sng" dirty="0">
                <a:hlinkClick r:id="rId2"/>
              </a:rPr>
              <a:t>https://bit.ly/3epVPHO</a:t>
            </a:r>
            <a:endParaRPr lang="en-US" dirty="0"/>
          </a:p>
          <a:p>
            <a:pPr lvl="1"/>
            <a:r>
              <a:rPr lang="en-US" dirty="0"/>
              <a:t>Complete lesson plan with lecture outline and slides</a:t>
            </a:r>
          </a:p>
          <a:p>
            <a:pPr lvl="1"/>
            <a:r>
              <a:rPr lang="en-US" dirty="0"/>
              <a:t>Activities and Demonstrations</a:t>
            </a:r>
          </a:p>
          <a:p>
            <a:pPr lvl="1"/>
            <a:r>
              <a:rPr lang="en-US" dirty="0"/>
              <a:t>Formative and summative assessments</a:t>
            </a:r>
          </a:p>
        </p:txBody>
      </p:sp>
      <p:pic>
        <p:nvPicPr>
          <p:cNvPr id="6" name="Picture 5"/>
          <p:cNvPicPr>
            <a:picLocks noChangeAspect="1"/>
          </p:cNvPicPr>
          <p:nvPr/>
        </p:nvPicPr>
        <p:blipFill>
          <a:blip r:embed="rId3"/>
          <a:stretch>
            <a:fillRect/>
          </a:stretch>
        </p:blipFill>
        <p:spPr>
          <a:xfrm>
            <a:off x="7620000" y="3581400"/>
            <a:ext cx="3112256" cy="2773366"/>
          </a:xfrm>
          <a:prstGeom prst="rect">
            <a:avLst/>
          </a:prstGeom>
        </p:spPr>
      </p:pic>
      <p:pic>
        <p:nvPicPr>
          <p:cNvPr id="8" name="Content Placeholder 7"/>
          <p:cNvPicPr>
            <a:picLocks noGrp="1" noChangeAspect="1"/>
          </p:cNvPicPr>
          <p:nvPr>
            <p:ph sz="half" idx="2"/>
          </p:nvPr>
        </p:nvPicPr>
        <p:blipFill>
          <a:blip r:embed="rId4"/>
          <a:stretch>
            <a:fillRect/>
          </a:stretch>
        </p:blipFill>
        <p:spPr>
          <a:xfrm>
            <a:off x="5638800" y="1641611"/>
            <a:ext cx="6086479" cy="1295400"/>
          </a:xfrm>
          <a:prstGeom prst="rect">
            <a:avLst/>
          </a:prstGeom>
        </p:spPr>
      </p:pic>
    </p:spTree>
    <p:extLst>
      <p:ext uri="{BB962C8B-B14F-4D97-AF65-F5344CB8AC3E}">
        <p14:creationId xmlns:p14="http://schemas.microsoft.com/office/powerpoint/2010/main" val="2956317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14BDB1-31E7-4227-8723-8AADD5CF6A4C}"/>
              </a:ext>
            </a:extLst>
          </p:cNvPr>
          <p:cNvSpPr>
            <a:spLocks noGrp="1"/>
          </p:cNvSpPr>
          <p:nvPr>
            <p:ph type="title"/>
          </p:nvPr>
        </p:nvSpPr>
        <p:spPr>
          <a:xfrm>
            <a:off x="609600" y="274638"/>
            <a:ext cx="10972800" cy="1091938"/>
          </a:xfrm>
        </p:spPr>
        <p:txBody>
          <a:bodyPr>
            <a:noAutofit/>
          </a:bodyPr>
          <a:lstStyle/>
          <a:p>
            <a:r>
              <a:rPr lang="en-US" sz="3200" dirty="0"/>
              <a:t>Video Series: The Cognitive Challenges of Effective Teaching</a:t>
            </a:r>
            <a:br>
              <a:rPr lang="en-US" sz="3200" dirty="0"/>
            </a:br>
            <a:r>
              <a:rPr lang="en-US" sz="2400" dirty="0"/>
              <a:t>Playlist: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2"/>
              </a:rPr>
              <a:t>https://tinyurl.com/yfgg8au3</a:t>
            </a:r>
            <a:r>
              <a:rPr lang="en-US" sz="2400" dirty="0">
                <a:effectLst/>
                <a:latin typeface="Calibri" panose="020F0502020204030204" pitchFamily="34" charset="0"/>
                <a:ea typeface="Calibri" panose="020F0502020204030204" pitchFamily="34" charset="0"/>
                <a:cs typeface="Calibri (Body)"/>
              </a:rPr>
              <a:t> </a:t>
            </a:r>
            <a:endParaRPr lang="en-US" sz="2400" dirty="0"/>
          </a:p>
        </p:txBody>
      </p:sp>
      <p:sp>
        <p:nvSpPr>
          <p:cNvPr id="6" name="Content Placeholder 5">
            <a:extLst>
              <a:ext uri="{FF2B5EF4-FFF2-40B4-BE49-F238E27FC236}">
                <a16:creationId xmlns:a16="http://schemas.microsoft.com/office/drawing/2014/main" id="{69165E1B-D658-4E63-9FB6-1C691869AA15}"/>
              </a:ext>
            </a:extLst>
          </p:cNvPr>
          <p:cNvSpPr>
            <a:spLocks noGrp="1"/>
          </p:cNvSpPr>
          <p:nvPr>
            <p:ph idx="1"/>
          </p:nvPr>
        </p:nvSpPr>
        <p:spPr>
          <a:xfrm>
            <a:off x="609600" y="1600201"/>
            <a:ext cx="10134600" cy="4525963"/>
          </a:xfrm>
        </p:spPr>
        <p:txBody>
          <a:bodyPr>
            <a:normAutofit/>
          </a:bodyPr>
          <a:lstStyle/>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Introduction and Overview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3"/>
              </a:rPr>
              <a:t>https://youtu.be/tUdSxYlVAPM</a:t>
            </a:r>
            <a:r>
              <a:rPr lang="en-US" sz="2400" dirty="0">
                <a:effectLst/>
                <a:latin typeface="Calibri" panose="020F0502020204030204" pitchFamily="34" charset="0"/>
                <a:ea typeface="Calibri" panose="020F0502020204030204" pitchFamily="34" charset="0"/>
                <a:cs typeface="Calibri (Body)"/>
              </a:rPr>
              <a:t>   (13:23)</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Student Mental Mindset and Student Fear and Mistrust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4"/>
              </a:rPr>
              <a:t>https://youtu.be/BUhZZCg3KzA</a:t>
            </a:r>
            <a:r>
              <a:rPr lang="en-US" sz="2400" dirty="0">
                <a:effectLst/>
                <a:latin typeface="Calibri" panose="020F0502020204030204" pitchFamily="34" charset="0"/>
                <a:ea typeface="Calibri" panose="020F0502020204030204" pitchFamily="34" charset="0"/>
                <a:cs typeface="Calibri (Body)"/>
              </a:rPr>
              <a:t> (15:36)</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Ineffective Learning Strategies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5"/>
              </a:rPr>
              <a:t>https://youtu.be/KfkX-IpG3sQ</a:t>
            </a:r>
            <a:r>
              <a:rPr lang="en-US" sz="2400" dirty="0">
                <a:effectLst/>
                <a:latin typeface="Calibri" panose="020F0502020204030204" pitchFamily="34" charset="0"/>
                <a:ea typeface="Calibri" panose="020F0502020204030204" pitchFamily="34" charset="0"/>
                <a:cs typeface="Calibri (Body)"/>
              </a:rPr>
              <a:t> (14:43)</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Metacognition and Self-Regulation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6"/>
              </a:rPr>
              <a:t>https://youtu.be/4brOiCjMxp0</a:t>
            </a:r>
            <a:r>
              <a:rPr lang="en-US" sz="2400" dirty="0">
                <a:effectLst/>
                <a:latin typeface="Calibri" panose="020F0502020204030204" pitchFamily="34" charset="0"/>
                <a:ea typeface="Calibri" panose="020F0502020204030204" pitchFamily="34" charset="0"/>
                <a:cs typeface="Calibri (Body)"/>
              </a:rPr>
              <a:t> (8:52)</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Prior Knowledge and Misconceptions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7"/>
              </a:rPr>
              <a:t>https://youtu.be/lbXvQG5cNxQ</a:t>
            </a:r>
            <a:r>
              <a:rPr lang="en-US" sz="2400" dirty="0">
                <a:effectLst/>
                <a:latin typeface="Calibri" panose="020F0502020204030204" pitchFamily="34" charset="0"/>
                <a:ea typeface="Calibri" panose="020F0502020204030204" pitchFamily="34" charset="0"/>
                <a:cs typeface="Calibri (Body)"/>
              </a:rPr>
              <a:t> (10:35)</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Transfer of Learning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8"/>
              </a:rPr>
              <a:t>https://youtu.be/UiPPxDFQM2E</a:t>
            </a:r>
            <a:r>
              <a:rPr lang="en-US" sz="2400" dirty="0">
                <a:effectLst/>
                <a:latin typeface="Calibri" panose="020F0502020204030204" pitchFamily="34" charset="0"/>
                <a:ea typeface="Calibri" panose="020F0502020204030204" pitchFamily="34" charset="0"/>
                <a:cs typeface="Calibri (Body)"/>
              </a:rPr>
              <a:t> (12:21)</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Constraints of Selective Attention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9"/>
              </a:rPr>
              <a:t>https://youtu.be/ZKL8bNeLFLk</a:t>
            </a:r>
            <a:r>
              <a:rPr lang="en-US" sz="2400" dirty="0">
                <a:effectLst/>
                <a:latin typeface="Calibri" panose="020F0502020204030204" pitchFamily="34" charset="0"/>
                <a:ea typeface="Calibri" panose="020F0502020204030204" pitchFamily="34" charset="0"/>
                <a:cs typeface="Calibri (Body)"/>
              </a:rPr>
              <a:t> (13:53)</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Constraints of Mental Effort and Working Memory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10"/>
              </a:rPr>
              <a:t>https://youtu.be/BeLuGzbyqus</a:t>
            </a:r>
            <a:r>
              <a:rPr lang="en-US" sz="2400" dirty="0">
                <a:effectLst/>
                <a:latin typeface="Calibri" panose="020F0502020204030204" pitchFamily="34" charset="0"/>
                <a:ea typeface="Calibri" panose="020F0502020204030204" pitchFamily="34" charset="0"/>
                <a:cs typeface="Calibri (Body)"/>
              </a:rPr>
              <a:t> (16:02)</a:t>
            </a:r>
          </a:p>
          <a:p>
            <a:pPr marL="342900" marR="0" lvl="0" indent="-342900">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Body)"/>
              </a:rPr>
              <a:t>Implications of the Cognitive Challenges Framework  </a:t>
            </a:r>
            <a:r>
              <a:rPr lang="en-US" sz="2400" u="sng" dirty="0">
                <a:solidFill>
                  <a:srgbClr val="0563C1"/>
                </a:solidFill>
                <a:effectLst/>
                <a:latin typeface="Calibri" panose="020F0502020204030204" pitchFamily="34" charset="0"/>
                <a:ea typeface="Calibri" panose="020F0502020204030204" pitchFamily="34" charset="0"/>
                <a:cs typeface="Calibri (Body)"/>
                <a:hlinkClick r:id="rId11"/>
              </a:rPr>
              <a:t>https://youtu.be/QXgqJxKGsr4</a:t>
            </a:r>
            <a:r>
              <a:rPr lang="en-US" sz="2400" dirty="0">
                <a:effectLst/>
                <a:latin typeface="Calibri" panose="020F0502020204030204" pitchFamily="34" charset="0"/>
                <a:ea typeface="Calibri" panose="020F0502020204030204" pitchFamily="34" charset="0"/>
                <a:cs typeface="Calibri (Body)"/>
              </a:rPr>
              <a:t> (22:50)</a:t>
            </a:r>
          </a:p>
          <a:p>
            <a:endParaRPr lang="en-US" dirty="0"/>
          </a:p>
        </p:txBody>
      </p:sp>
      <p:pic>
        <p:nvPicPr>
          <p:cNvPr id="4" name="Picture 3" descr="QR Code for Playlist&#10;&#10;Description automatically generated">
            <a:extLst>
              <a:ext uri="{FF2B5EF4-FFF2-40B4-BE49-F238E27FC236}">
                <a16:creationId xmlns:a16="http://schemas.microsoft.com/office/drawing/2014/main" id="{EEF3C4AD-5E1B-4CE4-AE7B-5725C6B7115C}"/>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4000" y="4876799"/>
            <a:ext cx="1371600" cy="1482989"/>
          </a:xfrm>
          <a:prstGeom prst="rect">
            <a:avLst/>
          </a:prstGeom>
          <a:noFill/>
          <a:ln>
            <a:noFill/>
          </a:ln>
        </p:spPr>
      </p:pic>
    </p:spTree>
    <p:extLst>
      <p:ext uri="{BB962C8B-B14F-4D97-AF65-F5344CB8AC3E}">
        <p14:creationId xmlns:p14="http://schemas.microsoft.com/office/powerpoint/2010/main" val="228833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A6CE1E-C4D9-BD47-5F6E-0DEA254C642E}"/>
              </a:ext>
            </a:extLst>
          </p:cNvPr>
          <p:cNvSpPr>
            <a:spLocks noGrp="1"/>
          </p:cNvSpPr>
          <p:nvPr>
            <p:ph type="title"/>
          </p:nvPr>
        </p:nvSpPr>
        <p:spPr/>
        <p:txBody>
          <a:bodyPr/>
          <a:lstStyle/>
          <a:p>
            <a:r>
              <a:rPr lang="en-US" dirty="0"/>
              <a:t>How We Study Learning and How We Teach</a:t>
            </a:r>
          </a:p>
        </p:txBody>
      </p:sp>
      <p:sp>
        <p:nvSpPr>
          <p:cNvPr id="5" name="Text Placeholder 4">
            <a:extLst>
              <a:ext uri="{FF2B5EF4-FFF2-40B4-BE49-F238E27FC236}">
                <a16:creationId xmlns:a16="http://schemas.microsoft.com/office/drawing/2014/main" id="{FF72E1D7-BE99-D839-1698-AB76522C83E7}"/>
              </a:ext>
            </a:extLst>
          </p:cNvPr>
          <p:cNvSpPr>
            <a:spLocks noGrp="1"/>
          </p:cNvSpPr>
          <p:nvPr>
            <p:ph type="body" idx="1"/>
          </p:nvPr>
        </p:nvSpPr>
        <p:spPr>
          <a:xfrm>
            <a:off x="839788" y="1558502"/>
            <a:ext cx="5157787" cy="823912"/>
          </a:xfrm>
        </p:spPr>
        <p:txBody>
          <a:bodyPr anchor="ctr"/>
          <a:lstStyle/>
          <a:p>
            <a:pPr algn="ctr"/>
            <a:r>
              <a:rPr lang="en-US" dirty="0"/>
              <a:t>How We Study Teaching and Learning</a:t>
            </a:r>
          </a:p>
        </p:txBody>
      </p:sp>
      <p:sp>
        <p:nvSpPr>
          <p:cNvPr id="7" name="Text Placeholder 6">
            <a:extLst>
              <a:ext uri="{FF2B5EF4-FFF2-40B4-BE49-F238E27FC236}">
                <a16:creationId xmlns:a16="http://schemas.microsoft.com/office/drawing/2014/main" id="{78267E23-A438-F149-4FB4-D63F523008A8}"/>
              </a:ext>
            </a:extLst>
          </p:cNvPr>
          <p:cNvSpPr>
            <a:spLocks noGrp="1"/>
          </p:cNvSpPr>
          <p:nvPr>
            <p:ph type="body" sz="quarter" idx="3"/>
          </p:nvPr>
        </p:nvSpPr>
        <p:spPr>
          <a:xfrm>
            <a:off x="6172200" y="1558502"/>
            <a:ext cx="5183188" cy="823912"/>
          </a:xfrm>
        </p:spPr>
        <p:txBody>
          <a:bodyPr anchor="ctr"/>
          <a:lstStyle/>
          <a:p>
            <a:pPr algn="ctr"/>
            <a:r>
              <a:rPr lang="en-US" dirty="0"/>
              <a:t>How We Teach</a:t>
            </a:r>
          </a:p>
        </p:txBody>
      </p:sp>
      <p:pic>
        <p:nvPicPr>
          <p:cNvPr id="1026" name="Picture 2">
            <a:extLst>
              <a:ext uri="{FF2B5EF4-FFF2-40B4-BE49-F238E27FC236}">
                <a16:creationId xmlns:a16="http://schemas.microsoft.com/office/drawing/2014/main" id="{1FC421FE-834C-72F6-1D19-8EE58D72A54A}"/>
              </a:ext>
            </a:extLst>
          </p:cNvPr>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147214" y="2390491"/>
            <a:ext cx="5233160" cy="3924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933634E-9E31-301B-629D-8E6ECC8CBAD8}"/>
              </a:ext>
            </a:extLst>
          </p:cNvPr>
          <p:cNvSpPr txBox="1"/>
          <p:nvPr/>
        </p:nvSpPr>
        <p:spPr>
          <a:xfrm>
            <a:off x="5943600" y="6415839"/>
            <a:ext cx="6096000" cy="246221"/>
          </a:xfrm>
          <a:prstGeom prst="rect">
            <a:avLst/>
          </a:prstGeom>
          <a:noFill/>
        </p:spPr>
        <p:txBody>
          <a:bodyPr wrap="square">
            <a:spAutoFit/>
          </a:bodyPr>
          <a:lstStyle/>
          <a:p>
            <a:r>
              <a:rPr lang="en-US" sz="1000" dirty="0"/>
              <a:t>https://pxhere.com/en/photo/143255?utm_content=shareClip&amp;utm_medium=referral&amp;utm_source=pxhere</a:t>
            </a:r>
          </a:p>
        </p:txBody>
      </p:sp>
      <p:grpSp>
        <p:nvGrpSpPr>
          <p:cNvPr id="26" name="Group 25">
            <a:extLst>
              <a:ext uri="{FF2B5EF4-FFF2-40B4-BE49-F238E27FC236}">
                <a16:creationId xmlns:a16="http://schemas.microsoft.com/office/drawing/2014/main" id="{31887E66-C020-366F-8229-4DFBEAC39A8C}"/>
              </a:ext>
            </a:extLst>
          </p:cNvPr>
          <p:cNvGrpSpPr/>
          <p:nvPr/>
        </p:nvGrpSpPr>
        <p:grpSpPr>
          <a:xfrm>
            <a:off x="323124" y="2297860"/>
            <a:ext cx="4858208" cy="4255340"/>
            <a:chOff x="323124" y="2297860"/>
            <a:chExt cx="4858208" cy="4255340"/>
          </a:xfrm>
        </p:grpSpPr>
        <p:sp>
          <p:nvSpPr>
            <p:cNvPr id="16" name="TextBox 15">
              <a:extLst>
                <a:ext uri="{FF2B5EF4-FFF2-40B4-BE49-F238E27FC236}">
                  <a16:creationId xmlns:a16="http://schemas.microsoft.com/office/drawing/2014/main" id="{44D96D5B-6A1B-AF26-C1CA-B48D61158E79}"/>
                </a:ext>
              </a:extLst>
            </p:cNvPr>
            <p:cNvSpPr txBox="1"/>
            <p:nvPr/>
          </p:nvSpPr>
          <p:spPr>
            <a:xfrm>
              <a:off x="323124" y="2297860"/>
              <a:ext cx="1734276" cy="646331"/>
            </a:xfrm>
            <a:prstGeom prst="rect">
              <a:avLst/>
            </a:prstGeom>
            <a:solidFill>
              <a:srgbClr val="FF0000"/>
            </a:solidFill>
            <a:ln w="9525">
              <a:solidFill>
                <a:schemeClr val="tx1"/>
              </a:solidFill>
            </a:ln>
          </p:spPr>
          <p:txBody>
            <a:bodyPr wrap="square">
              <a:spAutoFit/>
            </a:bodyPr>
            <a:lstStyle/>
            <a:p>
              <a:pPr algn="ctr">
                <a:spcBef>
                  <a:spcPts val="600"/>
                </a:spcBef>
              </a:pPr>
              <a:r>
                <a:rPr lang="en-US" sz="1800" dirty="0">
                  <a:solidFill>
                    <a:schemeClr val="bg1">
                      <a:lumMod val="95000"/>
                    </a:schemeClr>
                  </a:solidFill>
                </a:rPr>
                <a:t>Student Mental Mindset</a:t>
              </a:r>
            </a:p>
          </p:txBody>
        </p:sp>
        <p:sp>
          <p:nvSpPr>
            <p:cNvPr id="17" name="TextBox 16">
              <a:extLst>
                <a:ext uri="{FF2B5EF4-FFF2-40B4-BE49-F238E27FC236}">
                  <a16:creationId xmlns:a16="http://schemas.microsoft.com/office/drawing/2014/main" id="{781F1C3B-1AAD-B6BB-D290-4915190F1196}"/>
                </a:ext>
              </a:extLst>
            </p:cNvPr>
            <p:cNvSpPr txBox="1"/>
            <p:nvPr/>
          </p:nvSpPr>
          <p:spPr>
            <a:xfrm>
              <a:off x="323125" y="3212068"/>
              <a:ext cx="2039076" cy="646331"/>
            </a:xfrm>
            <a:prstGeom prst="rect">
              <a:avLst/>
            </a:prstGeom>
            <a:solidFill>
              <a:srgbClr val="FF6600"/>
            </a:solidFill>
            <a:ln w="9525">
              <a:solidFill>
                <a:schemeClr val="tx1"/>
              </a:solidFill>
            </a:ln>
          </p:spPr>
          <p:txBody>
            <a:bodyPr wrap="square">
              <a:spAutoFit/>
            </a:bodyPr>
            <a:lstStyle/>
            <a:p>
              <a:pPr algn="ctr">
                <a:spcBef>
                  <a:spcPts val="600"/>
                </a:spcBef>
              </a:pPr>
              <a:r>
                <a:rPr lang="en-US" sz="1800" dirty="0">
                  <a:solidFill>
                    <a:schemeClr val="bg1"/>
                  </a:solidFill>
                </a:rPr>
                <a:t>Metacognition and Self-regulation</a:t>
              </a:r>
            </a:p>
          </p:txBody>
        </p:sp>
        <p:sp>
          <p:nvSpPr>
            <p:cNvPr id="18" name="TextBox 17">
              <a:extLst>
                <a:ext uri="{FF2B5EF4-FFF2-40B4-BE49-F238E27FC236}">
                  <a16:creationId xmlns:a16="http://schemas.microsoft.com/office/drawing/2014/main" id="{BE489790-DB1D-2A27-7334-A5BAFF222931}"/>
                </a:ext>
              </a:extLst>
            </p:cNvPr>
            <p:cNvSpPr txBox="1"/>
            <p:nvPr/>
          </p:nvSpPr>
          <p:spPr>
            <a:xfrm>
              <a:off x="323125" y="4119659"/>
              <a:ext cx="1882694" cy="646331"/>
            </a:xfrm>
            <a:prstGeom prst="rect">
              <a:avLst/>
            </a:prstGeom>
            <a:solidFill>
              <a:srgbClr val="FFFF00"/>
            </a:solidFill>
            <a:ln w="9525">
              <a:solidFill>
                <a:schemeClr val="tx1"/>
              </a:solidFill>
            </a:ln>
          </p:spPr>
          <p:txBody>
            <a:bodyPr wrap="square">
              <a:spAutoFit/>
            </a:bodyPr>
            <a:lstStyle/>
            <a:p>
              <a:pPr algn="ctr">
                <a:spcBef>
                  <a:spcPts val="600"/>
                </a:spcBef>
              </a:pPr>
              <a:r>
                <a:rPr lang="en-US" sz="1800" dirty="0">
                  <a:solidFill>
                    <a:schemeClr val="accent6">
                      <a:lumMod val="50000"/>
                    </a:schemeClr>
                  </a:solidFill>
                </a:rPr>
                <a:t>Student Fear and Mistrust</a:t>
              </a:r>
            </a:p>
          </p:txBody>
        </p:sp>
        <p:sp>
          <p:nvSpPr>
            <p:cNvPr id="19" name="TextBox 18">
              <a:extLst>
                <a:ext uri="{FF2B5EF4-FFF2-40B4-BE49-F238E27FC236}">
                  <a16:creationId xmlns:a16="http://schemas.microsoft.com/office/drawing/2014/main" id="{8FF18782-0F4A-3027-6485-9D0AC654DDBE}"/>
                </a:ext>
              </a:extLst>
            </p:cNvPr>
            <p:cNvSpPr txBox="1"/>
            <p:nvPr/>
          </p:nvSpPr>
          <p:spPr>
            <a:xfrm>
              <a:off x="323124" y="5087589"/>
              <a:ext cx="1631732" cy="646331"/>
            </a:xfrm>
            <a:prstGeom prst="rect">
              <a:avLst/>
            </a:prstGeom>
            <a:solidFill>
              <a:schemeClr val="accent3">
                <a:lumMod val="60000"/>
                <a:lumOff val="40000"/>
              </a:schemeClr>
            </a:solidFill>
            <a:ln w="9525">
              <a:solidFill>
                <a:schemeClr val="tx1"/>
              </a:solidFill>
            </a:ln>
          </p:spPr>
          <p:txBody>
            <a:bodyPr wrap="square">
              <a:spAutoFit/>
            </a:bodyPr>
            <a:lstStyle/>
            <a:p>
              <a:pPr algn="ctr">
                <a:spcBef>
                  <a:spcPts val="600"/>
                </a:spcBef>
              </a:pPr>
              <a:r>
                <a:rPr lang="en-US" sz="1800" dirty="0">
                  <a:solidFill>
                    <a:schemeClr val="accent6">
                      <a:lumMod val="50000"/>
                    </a:schemeClr>
                  </a:solidFill>
                </a:rPr>
                <a:t>Lack of Prior Knowledge</a:t>
              </a:r>
            </a:p>
          </p:txBody>
        </p:sp>
        <p:sp>
          <p:nvSpPr>
            <p:cNvPr id="20" name="TextBox 19">
              <a:extLst>
                <a:ext uri="{FF2B5EF4-FFF2-40B4-BE49-F238E27FC236}">
                  <a16:creationId xmlns:a16="http://schemas.microsoft.com/office/drawing/2014/main" id="{B5907877-47B8-1615-D2A7-C943B30849B9}"/>
                </a:ext>
              </a:extLst>
            </p:cNvPr>
            <p:cNvSpPr txBox="1"/>
            <p:nvPr/>
          </p:nvSpPr>
          <p:spPr>
            <a:xfrm>
              <a:off x="323124" y="6031468"/>
              <a:ext cx="1882694" cy="369332"/>
            </a:xfrm>
            <a:prstGeom prst="rect">
              <a:avLst/>
            </a:prstGeom>
            <a:solidFill>
              <a:srgbClr val="00A249"/>
            </a:solidFill>
            <a:ln w="9525">
              <a:solidFill>
                <a:schemeClr val="tx1"/>
              </a:solidFill>
            </a:ln>
          </p:spPr>
          <p:txBody>
            <a:bodyPr wrap="square">
              <a:spAutoFit/>
            </a:bodyPr>
            <a:lstStyle/>
            <a:p>
              <a:pPr algn="ctr">
                <a:spcBef>
                  <a:spcPts val="600"/>
                </a:spcBef>
              </a:pPr>
              <a:r>
                <a:rPr lang="en-US" sz="1800" dirty="0">
                  <a:solidFill>
                    <a:schemeClr val="bg1"/>
                  </a:solidFill>
                </a:rPr>
                <a:t>Misconceptions</a:t>
              </a:r>
            </a:p>
          </p:txBody>
        </p:sp>
        <p:sp>
          <p:nvSpPr>
            <p:cNvPr id="21" name="TextBox 20">
              <a:extLst>
                <a:ext uri="{FF2B5EF4-FFF2-40B4-BE49-F238E27FC236}">
                  <a16:creationId xmlns:a16="http://schemas.microsoft.com/office/drawing/2014/main" id="{F8D83095-D4DD-B6C5-3C1D-73CCE3B2E019}"/>
                </a:ext>
              </a:extLst>
            </p:cNvPr>
            <p:cNvSpPr txBox="1"/>
            <p:nvPr/>
          </p:nvSpPr>
          <p:spPr>
            <a:xfrm>
              <a:off x="2895600" y="2630269"/>
              <a:ext cx="2133600" cy="646331"/>
            </a:xfrm>
            <a:prstGeom prst="rect">
              <a:avLst/>
            </a:prstGeom>
            <a:solidFill>
              <a:srgbClr val="BCFCE8"/>
            </a:solidFill>
            <a:ln w="9525">
              <a:solidFill>
                <a:schemeClr val="tx1"/>
              </a:solidFill>
            </a:ln>
          </p:spPr>
          <p:txBody>
            <a:bodyPr wrap="square">
              <a:spAutoFit/>
            </a:bodyPr>
            <a:lstStyle/>
            <a:p>
              <a:pPr algn="ctr">
                <a:spcBef>
                  <a:spcPts val="600"/>
                </a:spcBef>
              </a:pPr>
              <a:r>
                <a:rPr lang="en-US" sz="1800" dirty="0">
                  <a:solidFill>
                    <a:srgbClr val="C00000"/>
                  </a:solidFill>
                </a:rPr>
                <a:t>Ineffective Learning Strategies </a:t>
              </a:r>
            </a:p>
          </p:txBody>
        </p:sp>
        <p:sp>
          <p:nvSpPr>
            <p:cNvPr id="22" name="TextBox 21">
              <a:extLst>
                <a:ext uri="{FF2B5EF4-FFF2-40B4-BE49-F238E27FC236}">
                  <a16:creationId xmlns:a16="http://schemas.microsoft.com/office/drawing/2014/main" id="{D7EEE0F1-B9FD-6192-5C41-8A458A3CB94A}"/>
                </a:ext>
              </a:extLst>
            </p:cNvPr>
            <p:cNvSpPr txBox="1"/>
            <p:nvPr/>
          </p:nvSpPr>
          <p:spPr>
            <a:xfrm>
              <a:off x="2895600" y="3697069"/>
              <a:ext cx="1524000" cy="646331"/>
            </a:xfrm>
            <a:prstGeom prst="rect">
              <a:avLst/>
            </a:prstGeom>
            <a:solidFill>
              <a:schemeClr val="accent1">
                <a:lumMod val="40000"/>
                <a:lumOff val="60000"/>
              </a:schemeClr>
            </a:solidFill>
            <a:ln w="9525">
              <a:solidFill>
                <a:schemeClr val="tx1"/>
              </a:solidFill>
            </a:ln>
          </p:spPr>
          <p:txBody>
            <a:bodyPr wrap="square">
              <a:spAutoFit/>
            </a:bodyPr>
            <a:lstStyle/>
            <a:p>
              <a:pPr algn="ctr">
                <a:spcBef>
                  <a:spcPts val="600"/>
                </a:spcBef>
              </a:pPr>
              <a:r>
                <a:rPr lang="en-US" sz="1800" dirty="0">
                  <a:solidFill>
                    <a:srgbClr val="C00000"/>
                  </a:solidFill>
                </a:rPr>
                <a:t>Transfer of Learning</a:t>
              </a:r>
            </a:p>
          </p:txBody>
        </p:sp>
        <p:sp>
          <p:nvSpPr>
            <p:cNvPr id="23" name="TextBox 22">
              <a:extLst>
                <a:ext uri="{FF2B5EF4-FFF2-40B4-BE49-F238E27FC236}">
                  <a16:creationId xmlns:a16="http://schemas.microsoft.com/office/drawing/2014/main" id="{E6B78AA4-9BDE-02FF-1576-9D4036C3B437}"/>
                </a:ext>
              </a:extLst>
            </p:cNvPr>
            <p:cNvSpPr txBox="1"/>
            <p:nvPr/>
          </p:nvSpPr>
          <p:spPr>
            <a:xfrm>
              <a:off x="2895600" y="4724400"/>
              <a:ext cx="2039076" cy="646330"/>
            </a:xfrm>
            <a:prstGeom prst="rect">
              <a:avLst/>
            </a:prstGeom>
            <a:solidFill>
              <a:srgbClr val="0070C0"/>
            </a:solidFill>
            <a:ln w="9525">
              <a:solidFill>
                <a:schemeClr val="tx1"/>
              </a:solidFill>
            </a:ln>
          </p:spPr>
          <p:txBody>
            <a:bodyPr wrap="square">
              <a:spAutoFit/>
            </a:bodyPr>
            <a:lstStyle/>
            <a:p>
              <a:pPr algn="ctr">
                <a:spcBef>
                  <a:spcPts val="600"/>
                </a:spcBef>
              </a:pPr>
              <a:r>
                <a:rPr lang="en-US" sz="1800" dirty="0">
                  <a:solidFill>
                    <a:schemeClr val="bg1"/>
                  </a:solidFill>
                </a:rPr>
                <a:t>Constraints of Selective Attention </a:t>
              </a:r>
            </a:p>
          </p:txBody>
        </p:sp>
        <p:sp>
          <p:nvSpPr>
            <p:cNvPr id="24" name="TextBox 23">
              <a:extLst>
                <a:ext uri="{FF2B5EF4-FFF2-40B4-BE49-F238E27FC236}">
                  <a16:creationId xmlns:a16="http://schemas.microsoft.com/office/drawing/2014/main" id="{326AFBB9-2A92-D2F0-D3B7-88675B703760}"/>
                </a:ext>
              </a:extLst>
            </p:cNvPr>
            <p:cNvSpPr txBox="1"/>
            <p:nvPr/>
          </p:nvSpPr>
          <p:spPr>
            <a:xfrm>
              <a:off x="2895600" y="5629870"/>
              <a:ext cx="2285732" cy="923330"/>
            </a:xfrm>
            <a:prstGeom prst="rect">
              <a:avLst/>
            </a:prstGeom>
            <a:solidFill>
              <a:schemeClr val="accent4">
                <a:lumMod val="75000"/>
              </a:schemeClr>
            </a:solidFill>
            <a:ln w="9525">
              <a:solidFill>
                <a:schemeClr val="tx1"/>
              </a:solidFill>
            </a:ln>
          </p:spPr>
          <p:txBody>
            <a:bodyPr wrap="square">
              <a:spAutoFit/>
            </a:bodyPr>
            <a:lstStyle/>
            <a:p>
              <a:pPr algn="ctr">
                <a:spcBef>
                  <a:spcPts val="600"/>
                </a:spcBef>
              </a:pPr>
              <a:r>
                <a:rPr lang="en-US" sz="1800" dirty="0">
                  <a:solidFill>
                    <a:schemeClr val="bg1"/>
                  </a:solidFill>
                </a:rPr>
                <a:t>Constraints of Mental Effort and Working Memory</a:t>
              </a:r>
            </a:p>
          </p:txBody>
        </p:sp>
      </p:grpSp>
    </p:spTree>
    <p:extLst>
      <p:ext uri="{BB962C8B-B14F-4D97-AF65-F5344CB8AC3E}">
        <p14:creationId xmlns:p14="http://schemas.microsoft.com/office/powerpoint/2010/main" val="28867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ensive African American female teacher thinking while working on laptop in classroom and sitting at table Stock Photo">
            <a:extLst>
              <a:ext uri="{FF2B5EF4-FFF2-40B4-BE49-F238E27FC236}">
                <a16:creationId xmlns:a16="http://schemas.microsoft.com/office/drawing/2014/main" id="{73A8D7C5-7C19-1B9B-4D19-BFB8446A11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16814" y="1848767"/>
            <a:ext cx="2379786" cy="21219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6E63197-249D-EE97-6CD5-3921539EFDCE}"/>
              </a:ext>
            </a:extLst>
          </p:cNvPr>
          <p:cNvSpPr>
            <a:spLocks noGrp="1"/>
          </p:cNvSpPr>
          <p:nvPr>
            <p:ph type="title"/>
          </p:nvPr>
        </p:nvSpPr>
        <p:spPr/>
        <p:txBody>
          <a:bodyPr>
            <a:normAutofit fontScale="90000"/>
          </a:bodyPr>
          <a:lstStyle/>
          <a:p>
            <a:r>
              <a:rPr lang="en-US" sz="4900" dirty="0"/>
              <a:t>What Teachers Know</a:t>
            </a:r>
            <a:br>
              <a:rPr lang="en-US" sz="7200" dirty="0"/>
            </a:br>
            <a:r>
              <a:rPr lang="en-US" sz="2700" dirty="0"/>
              <a:t>Disciplinary knowledge, Pedagogical content knowledge, How people learn</a:t>
            </a:r>
            <a:endParaRPr lang="en-US" dirty="0"/>
          </a:p>
        </p:txBody>
      </p:sp>
      <p:sp>
        <p:nvSpPr>
          <p:cNvPr id="12" name="Content Placeholder 11">
            <a:extLst>
              <a:ext uri="{FF2B5EF4-FFF2-40B4-BE49-F238E27FC236}">
                <a16:creationId xmlns:a16="http://schemas.microsoft.com/office/drawing/2014/main" id="{B9AAE1E2-2FC7-2732-63BB-9EB4F1188C9A}"/>
              </a:ext>
            </a:extLst>
          </p:cNvPr>
          <p:cNvSpPr>
            <a:spLocks noGrp="1"/>
          </p:cNvSpPr>
          <p:nvPr>
            <p:ph idx="1"/>
          </p:nvPr>
        </p:nvSpPr>
        <p:spPr>
          <a:xfrm>
            <a:off x="609600" y="1752600"/>
            <a:ext cx="7467600" cy="4830762"/>
          </a:xfrm>
        </p:spPr>
        <p:txBody>
          <a:bodyPr>
            <a:normAutofit/>
          </a:bodyPr>
          <a:lstStyle/>
          <a:p>
            <a:r>
              <a:rPr lang="en-US" sz="2800" dirty="0"/>
              <a:t>All teachers have a mental model of how people learn best</a:t>
            </a:r>
          </a:p>
          <a:p>
            <a:pPr lvl="1"/>
            <a:r>
              <a:rPr lang="en-US" sz="2400" dirty="0"/>
              <a:t>Select, implement, and adapt pedagogy</a:t>
            </a:r>
          </a:p>
          <a:p>
            <a:r>
              <a:rPr lang="en-US" sz="2800" dirty="0"/>
              <a:t>If the model is accurate, teaching will be effective, but if the model is flawed or incomplete, teaching will suffer </a:t>
            </a:r>
          </a:p>
          <a:p>
            <a:r>
              <a:rPr lang="en-US" sz="2800" dirty="0"/>
              <a:t>Students have a mental model of how they learn best</a:t>
            </a:r>
          </a:p>
        </p:txBody>
      </p:sp>
      <p:pic>
        <p:nvPicPr>
          <p:cNvPr id="4" name="Picture 2">
            <a:extLst>
              <a:ext uri="{FF2B5EF4-FFF2-40B4-BE49-F238E27FC236}">
                <a16:creationId xmlns:a16="http://schemas.microsoft.com/office/drawing/2014/main" id="{0E828678-F7EC-1C5D-BDE5-164A98A01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961" y="4209790"/>
            <a:ext cx="3638530" cy="2373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0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9F9C-6509-6F20-329E-DE2D588129E8}"/>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Two Truths and a Lie</a:t>
            </a:r>
            <a:endParaRPr lang="en-US" dirty="0"/>
          </a:p>
        </p:txBody>
      </p:sp>
      <p:sp>
        <p:nvSpPr>
          <p:cNvPr id="3" name="Content Placeholder 2">
            <a:extLst>
              <a:ext uri="{FF2B5EF4-FFF2-40B4-BE49-F238E27FC236}">
                <a16:creationId xmlns:a16="http://schemas.microsoft.com/office/drawing/2014/main" id="{13F03A32-775E-3131-EB1E-1128D0CF789F}"/>
              </a:ext>
            </a:extLst>
          </p:cNvPr>
          <p:cNvSpPr>
            <a:spLocks noGrp="1"/>
          </p:cNvSpPr>
          <p:nvPr>
            <p:ph idx="1"/>
          </p:nvPr>
        </p:nvSpPr>
        <p:spPr/>
        <p:txBody>
          <a:bodyPr/>
          <a:lstStyle/>
          <a:p>
            <a:pPr marL="0" indent="0">
              <a:lnSpc>
                <a:spcPct val="107000"/>
              </a:lnSpc>
              <a:spcBef>
                <a:spcPts val="0"/>
              </a:spcBef>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Two of the following statements are </a:t>
            </a:r>
            <a:r>
              <a:rPr lang="en-US" sz="2800" b="1" i="1" dirty="0">
                <a:latin typeface="Calibri" panose="020F0502020204030204" pitchFamily="34" charset="0"/>
                <a:ea typeface="Calibri" panose="020F0502020204030204" pitchFamily="34" charset="0"/>
                <a:cs typeface="Times New Roman" panose="02020603050405020304" pitchFamily="18" charset="0"/>
              </a:rPr>
              <a:t>Truths</a:t>
            </a:r>
            <a:r>
              <a:rPr lang="en-US" sz="2800" dirty="0">
                <a:latin typeface="Calibri" panose="020F0502020204030204" pitchFamily="34" charset="0"/>
                <a:ea typeface="Calibri" panose="020F0502020204030204" pitchFamily="34" charset="0"/>
                <a:cs typeface="Times New Roman" panose="02020603050405020304" pitchFamily="18" charset="0"/>
              </a:rPr>
              <a:t> about effective studying;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one is a </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Lie</a:t>
            </a:r>
            <a:r>
              <a:rPr lang="en-US" sz="2800" dirty="0">
                <a:effectLst/>
                <a:latin typeface="Calibri" panose="020F0502020204030204" pitchFamily="34" charset="0"/>
                <a:ea typeface="Calibri" panose="020F0502020204030204" pitchFamily="34" charset="0"/>
                <a:cs typeface="Times New Roman" panose="02020603050405020304" pitchFamily="18" charset="0"/>
              </a:rPr>
              <a:t>. Pick the lie.  </a:t>
            </a:r>
          </a:p>
          <a:p>
            <a:pPr marL="0" indent="0">
              <a:lnSpc>
                <a:spcPct val="107000"/>
              </a:lnSpc>
              <a:spcBef>
                <a:spcPts val="0"/>
              </a:spcBef>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Highlighting text does NOT help you learn the material</a:t>
            </a:r>
          </a:p>
          <a:p>
            <a:pPr marL="342900" marR="0" lvl="0" indent="-342900">
              <a:lnSpc>
                <a:spcPct val="107000"/>
              </a:lnSpc>
              <a:spcBef>
                <a:spcPts val="60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Re-reading material multiple times is NOT an effective learning strategy</a:t>
            </a:r>
          </a:p>
          <a:p>
            <a:pPr lvl="0">
              <a:lnSpc>
                <a:spcPct val="107000"/>
              </a:lnSpc>
              <a:spcBef>
                <a:spcPts val="600"/>
              </a:spcBef>
              <a:spcAft>
                <a:spcPts val="800"/>
              </a:spcAft>
              <a:buFont typeface="+mj-lt"/>
              <a:buAutoNum type="arabi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Effective learning is a combination of </a:t>
            </a:r>
            <a:r>
              <a:rPr lang="en-US" sz="2800" dirty="0">
                <a:latin typeface="Calibri" panose="020F0502020204030204" pitchFamily="34" charset="0"/>
                <a:ea typeface="Calibri" panose="020F0502020204030204" pitchFamily="34" charset="0"/>
                <a:cs typeface="Times New Roman" panose="02020603050405020304" pitchFamily="18" charset="0"/>
              </a:rPr>
              <a:t>time</a:t>
            </a:r>
            <a:r>
              <a:rPr lang="en-US" sz="2800" dirty="0">
                <a:effectLst/>
                <a:latin typeface="Calibri" panose="020F0502020204030204" pitchFamily="34" charset="0"/>
                <a:ea typeface="Calibri" panose="020F0502020204030204" pitchFamily="34" charset="0"/>
                <a:cs typeface="Times New Roman" panose="02020603050405020304" pitchFamily="18" charset="0"/>
              </a:rPr>
              <a:t>, effort, and </a:t>
            </a:r>
            <a:r>
              <a:rPr lang="en-US" sz="2800" dirty="0">
                <a:latin typeface="Calibri" panose="020F0502020204030204" pitchFamily="34" charset="0"/>
                <a:ea typeface="Calibri" panose="020F0502020204030204" pitchFamily="34" charset="0"/>
                <a:cs typeface="Times New Roman" panose="02020603050405020304" pitchFamily="18" charset="0"/>
              </a:rPr>
              <a:t>motivation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391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BFBFBF"/>
                                      </p:to>
                                    </p:animClr>
                                    <p:animClr clrSpc="rgb" dir="cw">
                                      <p:cBhvr>
                                        <p:cTn id="7" dur="500" fill="hold"/>
                                        <p:tgtEl>
                                          <p:spTgt spid="3">
                                            <p:txEl>
                                              <p:pRg st="2" end="2"/>
                                            </p:txEl>
                                          </p:spTgt>
                                        </p:tgtEl>
                                        <p:attrNameLst>
                                          <p:attrName>fillcolor</p:attrName>
                                        </p:attrNameLst>
                                      </p:cBhvr>
                                      <p:to>
                                        <a:srgbClr val="BFBFBF"/>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3" end="3"/>
                                            </p:txEl>
                                          </p:spTgt>
                                        </p:tgtEl>
                                        <p:attrNameLst>
                                          <p:attrName>style.color</p:attrName>
                                        </p:attrNameLst>
                                      </p:cBhvr>
                                      <p:to>
                                        <a:srgbClr val="BFBFBF"/>
                                      </p:to>
                                    </p:animClr>
                                    <p:animClr clrSpc="rgb" dir="cw">
                                      <p:cBhvr>
                                        <p:cTn id="12" dur="500" fill="hold"/>
                                        <p:tgtEl>
                                          <p:spTgt spid="3">
                                            <p:txEl>
                                              <p:pRg st="3" end="3"/>
                                            </p:txEl>
                                          </p:spTgt>
                                        </p:tgtEl>
                                        <p:attrNameLst>
                                          <p:attrName>fillcolor</p:attrName>
                                        </p:attrNameLst>
                                      </p:cBhvr>
                                      <p:to>
                                        <a:srgbClr val="BFBFBF"/>
                                      </p:to>
                                    </p:animClr>
                                    <p:set>
                                      <p:cBhvr>
                                        <p:cTn id="13" dur="500" fill="hold"/>
                                        <p:tgtEl>
                                          <p:spTgt spid="3">
                                            <p:txEl>
                                              <p:pRg st="3" end="3"/>
                                            </p:txEl>
                                          </p:spTgt>
                                        </p:tgtEl>
                                        <p:attrNameLst>
                                          <p:attrName>fill.type</p:attrName>
                                        </p:attrNameLst>
                                      </p:cBhvr>
                                      <p:to>
                                        <p:strVal val="solid"/>
                                      </p:to>
                                    </p:set>
                                    <p:set>
                                      <p:cBhvr>
                                        <p:cTn id="14"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77E3-24E0-FAE6-3E79-BA11E8B47021}"/>
              </a:ext>
            </a:extLst>
          </p:cNvPr>
          <p:cNvSpPr>
            <a:spLocks noGrp="1"/>
          </p:cNvSpPr>
          <p:nvPr>
            <p:ph type="title"/>
          </p:nvPr>
        </p:nvSpPr>
        <p:spPr/>
        <p:txBody>
          <a:bodyPr/>
          <a:lstStyle/>
          <a:p>
            <a:r>
              <a:rPr lang="en-US" dirty="0"/>
              <a:t>Another One</a:t>
            </a:r>
          </a:p>
        </p:txBody>
      </p:sp>
      <p:sp>
        <p:nvSpPr>
          <p:cNvPr id="3" name="Content Placeholder 2">
            <a:extLst>
              <a:ext uri="{FF2B5EF4-FFF2-40B4-BE49-F238E27FC236}">
                <a16:creationId xmlns:a16="http://schemas.microsoft.com/office/drawing/2014/main" id="{3FFD40F0-98C3-3974-9C55-042A5B087462}"/>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Calibri" panose="020F0502020204030204" pitchFamily="34" charset="0"/>
              </a:rPr>
              <a:t>Bein</a:t>
            </a:r>
            <a:r>
              <a:rPr lang="en-US" sz="2800" dirty="0">
                <a:latin typeface="Calibri" panose="020F0502020204030204" pitchFamily="34" charset="0"/>
                <a:ea typeface="Calibri" panose="020F0502020204030204" pitchFamily="34" charset="0"/>
                <a:cs typeface="Calibri" panose="020F0502020204030204" pitchFamily="34" charset="0"/>
              </a:rPr>
              <a:t>g </a:t>
            </a:r>
            <a:r>
              <a:rPr lang="en-US" sz="2800" dirty="0">
                <a:effectLst/>
                <a:latin typeface="Calibri" panose="020F0502020204030204" pitchFamily="34" charset="0"/>
                <a:ea typeface="Calibri" panose="020F0502020204030204" pitchFamily="34" charset="0"/>
                <a:cs typeface="Calibri" panose="020F0502020204030204" pitchFamily="34" charset="0"/>
              </a:rPr>
              <a:t>raised with easy digital access to multiple sources of information and social media does NOT make you better at multi-tasking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dirty="0">
                <a:effectLst/>
                <a:latin typeface="Calibri" panose="020F0502020204030204" pitchFamily="34" charset="0"/>
                <a:ea typeface="Calibri" panose="020F0502020204030204" pitchFamily="34" charset="0"/>
                <a:cs typeface="Calibri" panose="020F0502020204030204" pitchFamily="34" charset="0"/>
              </a:rPr>
              <a:t>A good way to study is to match the way you study to your personal learning style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800" dirty="0">
                <a:effectLst/>
                <a:latin typeface="Calibri" panose="020F0502020204030204" pitchFamily="34" charset="0"/>
                <a:ea typeface="Calibri" panose="020F0502020204030204" pitchFamily="34" charset="0"/>
                <a:cs typeface="Calibri" panose="020F0502020204030204" pitchFamily="34" charset="0"/>
              </a:rPr>
              <a:t>The key to long-term learning is to learn, forget, then re-learn.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70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BFBFBF"/>
                                      </p:to>
                                    </p:animClr>
                                    <p:animClr clrSpc="rgb" dir="cw">
                                      <p:cBhvr>
                                        <p:cTn id="7" dur="500" fill="hold"/>
                                        <p:tgtEl>
                                          <p:spTgt spid="3">
                                            <p:txEl>
                                              <p:pRg st="0" end="0"/>
                                            </p:txEl>
                                          </p:spTgt>
                                        </p:tgtEl>
                                        <p:attrNameLst>
                                          <p:attrName>fillcolor</p:attrName>
                                        </p:attrNameLst>
                                      </p:cBhvr>
                                      <p:to>
                                        <a:srgbClr val="BFBFBF"/>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rgbClr val="BFBFBF"/>
                                      </p:to>
                                    </p:animClr>
                                    <p:animClr clrSpc="rgb" dir="cw">
                                      <p:cBhvr>
                                        <p:cTn id="12" dur="500" fill="hold"/>
                                        <p:tgtEl>
                                          <p:spTgt spid="3">
                                            <p:txEl>
                                              <p:pRg st="2" end="2"/>
                                            </p:txEl>
                                          </p:spTgt>
                                        </p:tgtEl>
                                        <p:attrNameLst>
                                          <p:attrName>fillcolor</p:attrName>
                                        </p:attrNameLst>
                                      </p:cBhvr>
                                      <p:to>
                                        <a:srgbClr val="BFBFBF"/>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58A8E7360C94AB1CB08B2BA2B6D1D" ma:contentTypeVersion="13" ma:contentTypeDescription="Create a new document." ma:contentTypeScope="" ma:versionID="84ab6e0110175816cf1423e754ae55df">
  <xsd:schema xmlns:xsd="http://www.w3.org/2001/XMLSchema" xmlns:xs="http://www.w3.org/2001/XMLSchema" xmlns:p="http://schemas.microsoft.com/office/2006/metadata/properties" xmlns:ns2="feb517c0-2246-45d3-8aca-d499e4f369cc" xmlns:ns3="faa8d098-e3df-4722-995c-7cb19f7cf4c0" targetNamespace="http://schemas.microsoft.com/office/2006/metadata/properties" ma:root="true" ma:fieldsID="d69d1632f1bd186244aab2168c0082aa" ns2:_="" ns3:_="">
    <xsd:import namespace="feb517c0-2246-45d3-8aca-d499e4f369cc"/>
    <xsd:import namespace="faa8d098-e3df-4722-995c-7cb19f7cf4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517c0-2246-45d3-8aca-d499e4f36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73a218-6032-4b43-b4af-c84c0049d5f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8d098-e3df-4722-995c-7cb19f7cf4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1c019e2-003a-45ee-b341-f266ceba547e}" ma:internalName="TaxCatchAll" ma:showField="CatchAllData" ma:web="faa8d098-e3df-4722-995c-7cb19f7cf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a8d098-e3df-4722-995c-7cb19f7cf4c0" xsi:nil="true"/>
    <lcf76f155ced4ddcb4097134ff3c332f xmlns="feb517c0-2246-45d3-8aca-d499e4f369c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CD6EAE-6E60-4D68-A22B-208307E6D168}"/>
</file>

<file path=customXml/itemProps2.xml><?xml version="1.0" encoding="utf-8"?>
<ds:datastoreItem xmlns:ds="http://schemas.openxmlformats.org/officeDocument/2006/customXml" ds:itemID="{AA7C3875-9438-46A5-99FD-5E21BE9161C4}"/>
</file>

<file path=customXml/itemProps3.xml><?xml version="1.0" encoding="utf-8"?>
<ds:datastoreItem xmlns:ds="http://schemas.openxmlformats.org/officeDocument/2006/customXml" ds:itemID="{E80ACDAD-134C-4E2A-B3C5-EFE82F680E03}"/>
</file>

<file path=docProps/app.xml><?xml version="1.0" encoding="utf-8"?>
<Properties xmlns="http://schemas.openxmlformats.org/officeDocument/2006/extended-properties" xmlns:vt="http://schemas.openxmlformats.org/officeDocument/2006/docPropsVTypes">
  <TotalTime>13299</TotalTime>
  <Words>3853</Words>
  <Application>Microsoft Office PowerPoint</Application>
  <PresentationFormat>Widescreen</PresentationFormat>
  <Paragraphs>626</Paragraphs>
  <Slides>56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MV Boli</vt:lpstr>
      <vt:lpstr>oswald</vt:lpstr>
      <vt:lpstr>Script MT Bold</vt:lpstr>
      <vt:lpstr>Sentinel</vt:lpstr>
      <vt:lpstr>Times New Roman</vt:lpstr>
      <vt:lpstr>Office Theme</vt:lpstr>
      <vt:lpstr>Integrating Learning Science Principles to  Deepen Classroom Learning   The Cognitive Challenges of Effective Teaching</vt:lpstr>
      <vt:lpstr>Goals for this Presentation</vt:lpstr>
      <vt:lpstr>Three Kinds of Knowledge for  Effective Teaching</vt:lpstr>
      <vt:lpstr>The False Promise of  “Best Practices”</vt:lpstr>
      <vt:lpstr>PowerPoint Presentation</vt:lpstr>
      <vt:lpstr>How We Study Learning and How We Teach</vt:lpstr>
      <vt:lpstr>What Teachers Know Disciplinary knowledge, Pedagogical content knowledge, How people learn</vt:lpstr>
      <vt:lpstr>Two Truths and a Lie</vt:lpstr>
      <vt:lpstr>Another One</vt:lpstr>
      <vt:lpstr>The Cognitive Challenges of Effective Teaching</vt:lpstr>
      <vt:lpstr>The Cognitive Challenges to Teaching (that we know about thus far)</vt:lpstr>
      <vt:lpstr>Four Types of Challenges</vt:lpstr>
      <vt:lpstr>What Students Believe:  Setting Expectations</vt:lpstr>
      <vt:lpstr>Beliefs about Learning that  Make You Stupid</vt:lpstr>
      <vt:lpstr>Academic Mindset for Productive Persistence (Farrington, 2013)</vt:lpstr>
      <vt:lpstr>Student Trust in the Teacher</vt:lpstr>
      <vt:lpstr>Wise Feedback (Yeager et al., 2012)</vt:lpstr>
      <vt:lpstr>Metacognition</vt:lpstr>
      <vt:lpstr>Self-Rating</vt:lpstr>
      <vt:lpstr>Estimated and Actual Grades for 800 Students: Econ 101</vt:lpstr>
      <vt:lpstr>Improving Metacognition</vt:lpstr>
      <vt:lpstr>The Challenge of What Students Believe</vt:lpstr>
      <vt:lpstr>What Students Know:  Using Knowledge</vt:lpstr>
      <vt:lpstr>Prior Knowledge Predicts Learning</vt:lpstr>
      <vt:lpstr>Common STEM Misconceptions (Fizzics Education)</vt:lpstr>
      <vt:lpstr>Inert Knowledge</vt:lpstr>
      <vt:lpstr>The Challenge of What Students Know</vt:lpstr>
      <vt:lpstr>What Students Can Do:  Recognizing Constraints</vt:lpstr>
      <vt:lpstr>Selective Attention </vt:lpstr>
      <vt:lpstr>The Cost of Multitasking </vt:lpstr>
      <vt:lpstr>The Arithmetic of Distracted Studying</vt:lpstr>
      <vt:lpstr>Inattentional Blindness</vt:lpstr>
      <vt:lpstr>The Importance of Undivided Attention</vt:lpstr>
      <vt:lpstr>Beware Seductive Details</vt:lpstr>
      <vt:lpstr>Cognitive Load Theory (e.g., van Merrienboer &amp; Sweller, 2005) </vt:lpstr>
      <vt:lpstr>Student mental effort must meet the demands of instructional cognitive load </vt:lpstr>
      <vt:lpstr>Name the days of the week out loud and in order as fast as you can</vt:lpstr>
      <vt:lpstr>About this Activity</vt:lpstr>
      <vt:lpstr>The Days of the Week (In Alphabetical Order)</vt:lpstr>
      <vt:lpstr>Implications of Cognitive Load Theory</vt:lpstr>
      <vt:lpstr>The Challenge of What Students Can Do</vt:lpstr>
      <vt:lpstr>How Students Develop:  Guiding Learning</vt:lpstr>
      <vt:lpstr>Effective Learning Depends on</vt:lpstr>
      <vt:lpstr>Improving Storage and Retrieval Strength</vt:lpstr>
      <vt:lpstr>What Doesn’t Lead to Effective Learning</vt:lpstr>
      <vt:lpstr>Bad Study Strategies </vt:lpstr>
      <vt:lpstr>The Challenge of How Students Learn</vt:lpstr>
      <vt:lpstr>Our Challenges</vt:lpstr>
      <vt:lpstr>Effective teaching is more than just selecting the “best” practice, it is knowing how to get the best from the practices you select</vt:lpstr>
      <vt:lpstr>PowerPoint Presentation</vt:lpstr>
      <vt:lpstr>Choke Points and Pitfalls in Learning</vt:lpstr>
      <vt:lpstr>More on the Cognitive Challenges of Effective Teaching </vt:lpstr>
      <vt:lpstr>Video Series: How to Get the Most Out of Studying Webpage: http://www.samford.edu/how-to-study/ </vt:lpstr>
      <vt:lpstr>How to Learn in Pandemic Times</vt:lpstr>
      <vt:lpstr>APA Study Skills Module</vt:lpstr>
      <vt:lpstr>Video Series: The Cognitive Challenges of Effective Teaching Playlist: https://tinyurl.com/yfgg8au3 </vt:lpstr>
    </vt:vector>
  </TitlesOfParts>
  <Company>Hoover Public Library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Scholarship of Teaching and Learning is a Dangerous Idea</dc:title>
  <dc:creator>techhub</dc:creator>
  <cp:lastModifiedBy>Chew, Stephen</cp:lastModifiedBy>
  <cp:revision>278</cp:revision>
  <dcterms:created xsi:type="dcterms:W3CDTF">2011-11-02T23:37:47Z</dcterms:created>
  <dcterms:modified xsi:type="dcterms:W3CDTF">2025-03-15T03:41:25Z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0x010100F0A58A8E7360C94AB1CB08B2BA2B6D1D</vt:lpwstr>
  </property>
</Properties>
</file>