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s/slide1.xml" ContentType="application/vnd.openxmlformats-officedocument.presentationml.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2" r:id="rId1"/>
  </p:sldMasterIdLst>
  <p:notesMasterIdLst>
    <p:notesMasterId r:id="rId49"/>
  </p:notesMasterIdLst>
  <p:sldIdLst>
    <p:sldId id="256" r:id="rId2"/>
    <p:sldId id="257" r:id="rId3"/>
    <p:sldId id="258" r:id="rId4"/>
    <p:sldId id="261" r:id="rId5"/>
    <p:sldId id="259" r:id="rId6"/>
    <p:sldId id="262" r:id="rId7"/>
    <p:sldId id="263" r:id="rId8"/>
    <p:sldId id="265" r:id="rId9"/>
    <p:sldId id="266" r:id="rId10"/>
    <p:sldId id="267" r:id="rId11"/>
    <p:sldId id="268" r:id="rId12"/>
    <p:sldId id="270" r:id="rId13"/>
    <p:sldId id="276" r:id="rId14"/>
    <p:sldId id="285" r:id="rId15"/>
    <p:sldId id="286" r:id="rId16"/>
    <p:sldId id="287" r:id="rId17"/>
    <p:sldId id="288" r:id="rId18"/>
    <p:sldId id="289" r:id="rId19"/>
    <p:sldId id="290" r:id="rId20"/>
    <p:sldId id="275" r:id="rId21"/>
    <p:sldId id="291" r:id="rId22"/>
    <p:sldId id="292" r:id="rId23"/>
    <p:sldId id="293" r:id="rId24"/>
    <p:sldId id="294" r:id="rId25"/>
    <p:sldId id="295" r:id="rId26"/>
    <p:sldId id="296" r:id="rId27"/>
    <p:sldId id="297" r:id="rId28"/>
    <p:sldId id="298" r:id="rId29"/>
    <p:sldId id="272" r:id="rId30"/>
    <p:sldId id="299" r:id="rId31"/>
    <p:sldId id="301" r:id="rId32"/>
    <p:sldId id="307" r:id="rId33"/>
    <p:sldId id="308" r:id="rId34"/>
    <p:sldId id="1181" r:id="rId35"/>
    <p:sldId id="303" r:id="rId36"/>
    <p:sldId id="305" r:id="rId37"/>
    <p:sldId id="314" r:id="rId38"/>
    <p:sldId id="310" r:id="rId39"/>
    <p:sldId id="306" r:id="rId40"/>
    <p:sldId id="311" r:id="rId41"/>
    <p:sldId id="312" r:id="rId42"/>
    <p:sldId id="1182" r:id="rId43"/>
    <p:sldId id="1183" r:id="rId44"/>
    <p:sldId id="1184" r:id="rId45"/>
    <p:sldId id="1185" r:id="rId46"/>
    <p:sldId id="1186" r:id="rId47"/>
    <p:sldId id="118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830"/>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6CB8E8-D329-4DCF-B9E7-ADCA508D76BD}" type="doc">
      <dgm:prSet loTypeId="urn:microsoft.com/office/officeart/2018/5/layout/IconLeafLabelList" loCatId="icon" qsTypeId="urn:microsoft.com/office/officeart/2005/8/quickstyle/simple1" qsCatId="simple" csTypeId="urn:microsoft.com/office/officeart/2005/8/colors/accent1_3" csCatId="accent1" phldr="1"/>
      <dgm:spPr/>
      <dgm:t>
        <a:bodyPr/>
        <a:lstStyle/>
        <a:p>
          <a:endParaRPr lang="en-US"/>
        </a:p>
      </dgm:t>
    </dgm:pt>
    <dgm:pt modelId="{2319327F-6CED-4C0F-B83E-2D07F63671D5}">
      <dgm:prSet/>
      <dgm:spPr/>
      <dgm:t>
        <a:bodyPr/>
        <a:lstStyle/>
        <a:p>
          <a:pPr>
            <a:lnSpc>
              <a:spcPct val="100000"/>
            </a:lnSpc>
            <a:defRPr cap="all"/>
          </a:pPr>
          <a:r>
            <a:rPr lang="en-US" dirty="0"/>
            <a:t>Major-Specific Career Explorer Data</a:t>
          </a:r>
        </a:p>
      </dgm:t>
    </dgm:pt>
    <dgm:pt modelId="{ECD869FD-6D70-4F2E-BB0F-744833679659}" type="parTrans" cxnId="{5209BB49-D969-4D2F-812F-EB79BF0FA42E}">
      <dgm:prSet/>
      <dgm:spPr/>
      <dgm:t>
        <a:bodyPr/>
        <a:lstStyle/>
        <a:p>
          <a:endParaRPr lang="en-US"/>
        </a:p>
      </dgm:t>
    </dgm:pt>
    <dgm:pt modelId="{38859CF6-A203-4928-98B0-48EEEEB262CB}" type="sibTrans" cxnId="{5209BB49-D969-4D2F-812F-EB79BF0FA42E}">
      <dgm:prSet/>
      <dgm:spPr/>
      <dgm:t>
        <a:bodyPr/>
        <a:lstStyle/>
        <a:p>
          <a:endParaRPr lang="en-US"/>
        </a:p>
      </dgm:t>
    </dgm:pt>
    <dgm:pt modelId="{99AF3C41-41ED-4012-B7A5-31E70C27D57B}">
      <dgm:prSet/>
      <dgm:spPr/>
      <dgm:t>
        <a:bodyPr/>
        <a:lstStyle/>
        <a:p>
          <a:pPr>
            <a:lnSpc>
              <a:spcPct val="100000"/>
            </a:lnSpc>
            <a:defRPr cap="all"/>
          </a:pPr>
          <a:r>
            <a:rPr lang="en-US" dirty="0"/>
            <a:t>Career-Readiness Curriculum</a:t>
          </a:r>
        </a:p>
      </dgm:t>
    </dgm:pt>
    <dgm:pt modelId="{97D619C8-1BCD-469D-B894-BF4A70782176}" type="parTrans" cxnId="{B0ADC66C-048C-44B0-B773-B9ED4C80CF88}">
      <dgm:prSet/>
      <dgm:spPr/>
      <dgm:t>
        <a:bodyPr/>
        <a:lstStyle/>
        <a:p>
          <a:endParaRPr lang="en-US"/>
        </a:p>
      </dgm:t>
    </dgm:pt>
    <dgm:pt modelId="{7BBBE27A-61AC-4DC5-94C8-508D7BC93243}" type="sibTrans" cxnId="{B0ADC66C-048C-44B0-B773-B9ED4C80CF88}">
      <dgm:prSet/>
      <dgm:spPr/>
      <dgm:t>
        <a:bodyPr/>
        <a:lstStyle/>
        <a:p>
          <a:endParaRPr lang="en-US"/>
        </a:p>
      </dgm:t>
    </dgm:pt>
    <dgm:pt modelId="{CCF688E3-3F3A-4F9C-911B-34A75D935955}">
      <dgm:prSet/>
      <dgm:spPr/>
      <dgm:t>
        <a:bodyPr/>
        <a:lstStyle/>
        <a:p>
          <a:pPr>
            <a:lnSpc>
              <a:spcPct val="100000"/>
            </a:lnSpc>
            <a:defRPr cap="all"/>
          </a:pPr>
          <a:r>
            <a:rPr lang="en-US" dirty="0"/>
            <a:t>Skills Briefcase</a:t>
          </a:r>
        </a:p>
      </dgm:t>
    </dgm:pt>
    <dgm:pt modelId="{926BF29D-0B45-4250-954D-B2427E7CC7ED}" type="parTrans" cxnId="{A48974A8-03BB-48CF-BAD0-407010433D1B}">
      <dgm:prSet/>
      <dgm:spPr/>
      <dgm:t>
        <a:bodyPr/>
        <a:lstStyle/>
        <a:p>
          <a:endParaRPr lang="en-US"/>
        </a:p>
      </dgm:t>
    </dgm:pt>
    <dgm:pt modelId="{4423471F-24A1-41AB-88F2-444A73887439}" type="sibTrans" cxnId="{A48974A8-03BB-48CF-BAD0-407010433D1B}">
      <dgm:prSet/>
      <dgm:spPr/>
      <dgm:t>
        <a:bodyPr/>
        <a:lstStyle/>
        <a:p>
          <a:endParaRPr lang="en-US"/>
        </a:p>
      </dgm:t>
    </dgm:pt>
    <dgm:pt modelId="{F1398BB5-F3D8-47E6-9829-9D0948C1057E}">
      <dgm:prSet/>
      <dgm:spPr/>
      <dgm:t>
        <a:bodyPr/>
        <a:lstStyle/>
        <a:p>
          <a:pPr>
            <a:lnSpc>
              <a:spcPct val="100000"/>
            </a:lnSpc>
            <a:defRPr cap="all"/>
          </a:pPr>
          <a:r>
            <a:rPr lang="en-US" dirty="0"/>
            <a:t>Faculty Fellowships and Departmental Grants</a:t>
          </a:r>
        </a:p>
      </dgm:t>
    </dgm:pt>
    <dgm:pt modelId="{84EF7562-5D4E-434B-AA59-9D406F428194}" type="parTrans" cxnId="{C5B6BCEE-1776-43E1-9AF2-5B6E69994920}">
      <dgm:prSet/>
      <dgm:spPr/>
      <dgm:t>
        <a:bodyPr/>
        <a:lstStyle/>
        <a:p>
          <a:endParaRPr lang="en-US"/>
        </a:p>
      </dgm:t>
    </dgm:pt>
    <dgm:pt modelId="{E17BCDF1-4720-40FF-B858-28C5EABEB4A4}" type="sibTrans" cxnId="{C5B6BCEE-1776-43E1-9AF2-5B6E69994920}">
      <dgm:prSet/>
      <dgm:spPr/>
      <dgm:t>
        <a:bodyPr/>
        <a:lstStyle/>
        <a:p>
          <a:endParaRPr lang="en-US"/>
        </a:p>
      </dgm:t>
    </dgm:pt>
    <dgm:pt modelId="{CD9FEA94-52F2-4371-9979-729831AA80D2}" type="pres">
      <dgm:prSet presAssocID="{C76CB8E8-D329-4DCF-B9E7-ADCA508D76BD}" presName="root" presStyleCnt="0">
        <dgm:presLayoutVars>
          <dgm:dir/>
          <dgm:resizeHandles val="exact"/>
        </dgm:presLayoutVars>
      </dgm:prSet>
      <dgm:spPr/>
    </dgm:pt>
    <dgm:pt modelId="{20DDE21C-D95C-4BA6-AD9C-1CC05D8E3E34}" type="pres">
      <dgm:prSet presAssocID="{99AF3C41-41ED-4012-B7A5-31E70C27D57B}" presName="compNode" presStyleCnt="0"/>
      <dgm:spPr/>
    </dgm:pt>
    <dgm:pt modelId="{2C8AAD4F-99EE-4FC1-A3F2-C72C8F2A78B6}" type="pres">
      <dgm:prSet presAssocID="{99AF3C41-41ED-4012-B7A5-31E70C27D57B}" presName="iconBgRect" presStyleLbl="bgShp" presStyleIdx="0" presStyleCnt="4" custLinFactNeighborX="13683" custLinFactNeighborY="2107"/>
      <dgm:spPr>
        <a:prstGeom prst="round2DiagRect">
          <a:avLst>
            <a:gd name="adj1" fmla="val 29727"/>
            <a:gd name="adj2" fmla="val 0"/>
          </a:avLst>
        </a:prstGeom>
      </dgm:spPr>
    </dgm:pt>
    <dgm:pt modelId="{7E1A8AA5-893D-4CCE-B525-7679DBD754EE}" type="pres">
      <dgm:prSet presAssocID="{99AF3C41-41ED-4012-B7A5-31E70C27D57B}" presName="iconRect" presStyleLbl="node1" presStyleIdx="0" presStyleCnt="4" custLinFactNeighborX="22198" custLinFactNeighborY="498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548160D2-B252-45B9-A82F-59567686D125}" type="pres">
      <dgm:prSet presAssocID="{99AF3C41-41ED-4012-B7A5-31E70C27D57B}" presName="spaceRect" presStyleCnt="0"/>
      <dgm:spPr/>
    </dgm:pt>
    <dgm:pt modelId="{AEAA1991-0073-4C42-B898-8BDDE8BA3EDE}" type="pres">
      <dgm:prSet presAssocID="{99AF3C41-41ED-4012-B7A5-31E70C27D57B}" presName="textRect" presStyleLbl="revTx" presStyleIdx="0" presStyleCnt="4">
        <dgm:presLayoutVars>
          <dgm:chMax val="1"/>
          <dgm:chPref val="1"/>
        </dgm:presLayoutVars>
      </dgm:prSet>
      <dgm:spPr/>
    </dgm:pt>
    <dgm:pt modelId="{75F6DABD-AA03-4CA9-986F-795F5787B2EA}" type="pres">
      <dgm:prSet presAssocID="{7BBBE27A-61AC-4DC5-94C8-508D7BC93243}" presName="sibTrans" presStyleCnt="0"/>
      <dgm:spPr/>
    </dgm:pt>
    <dgm:pt modelId="{186B37D9-F036-491F-94F1-0CBEC9615962}" type="pres">
      <dgm:prSet presAssocID="{2319327F-6CED-4C0F-B83E-2D07F63671D5}" presName="compNode" presStyleCnt="0"/>
      <dgm:spPr/>
    </dgm:pt>
    <dgm:pt modelId="{16D75AF7-39D9-4128-BE6A-796ACE7D3C8D}" type="pres">
      <dgm:prSet presAssocID="{2319327F-6CED-4C0F-B83E-2D07F63671D5}" presName="iconBgRect" presStyleLbl="bgShp" presStyleIdx="1" presStyleCnt="4"/>
      <dgm:spPr>
        <a:prstGeom prst="round2DiagRect">
          <a:avLst>
            <a:gd name="adj1" fmla="val 29727"/>
            <a:gd name="adj2" fmla="val 0"/>
          </a:avLst>
        </a:prstGeom>
      </dgm:spPr>
    </dgm:pt>
    <dgm:pt modelId="{B0256AD4-921F-446B-9CBC-71A0E0441CA8}" type="pres">
      <dgm:prSet presAssocID="{2319327F-6CED-4C0F-B83E-2D07F63671D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pt>
    <dgm:pt modelId="{F6DC3895-B849-446B-8552-8B2702EB99E3}" type="pres">
      <dgm:prSet presAssocID="{2319327F-6CED-4C0F-B83E-2D07F63671D5}" presName="spaceRect" presStyleCnt="0"/>
      <dgm:spPr/>
    </dgm:pt>
    <dgm:pt modelId="{3B509B1D-E379-46DD-A3A0-19CEF414DA01}" type="pres">
      <dgm:prSet presAssocID="{2319327F-6CED-4C0F-B83E-2D07F63671D5}" presName="textRect" presStyleLbl="revTx" presStyleIdx="1" presStyleCnt="4">
        <dgm:presLayoutVars>
          <dgm:chMax val="1"/>
          <dgm:chPref val="1"/>
        </dgm:presLayoutVars>
      </dgm:prSet>
      <dgm:spPr/>
    </dgm:pt>
    <dgm:pt modelId="{5DEB5960-43E2-40AA-903D-61C73D3A958F}" type="pres">
      <dgm:prSet presAssocID="{38859CF6-A203-4928-98B0-48EEEEB262CB}" presName="sibTrans" presStyleCnt="0"/>
      <dgm:spPr/>
    </dgm:pt>
    <dgm:pt modelId="{104A522A-4F52-4B8C-91D3-AD944822AB72}" type="pres">
      <dgm:prSet presAssocID="{CCF688E3-3F3A-4F9C-911B-34A75D935955}" presName="compNode" presStyleCnt="0"/>
      <dgm:spPr/>
    </dgm:pt>
    <dgm:pt modelId="{DCE615B1-D480-4BC4-98CD-8E7B283B55D3}" type="pres">
      <dgm:prSet presAssocID="{CCF688E3-3F3A-4F9C-911B-34A75D935955}" presName="iconBgRect" presStyleLbl="bgShp" presStyleIdx="2" presStyleCnt="4"/>
      <dgm:spPr>
        <a:prstGeom prst="round2DiagRect">
          <a:avLst>
            <a:gd name="adj1" fmla="val 29727"/>
            <a:gd name="adj2" fmla="val 0"/>
          </a:avLst>
        </a:prstGeom>
      </dgm:spPr>
    </dgm:pt>
    <dgm:pt modelId="{5061425F-4D94-46BA-B7EB-7710158BA481}" type="pres">
      <dgm:prSet presAssocID="{CCF688E3-3F3A-4F9C-911B-34A75D93595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ools"/>
        </a:ext>
      </dgm:extLst>
    </dgm:pt>
    <dgm:pt modelId="{344B950B-1774-4A41-A74F-E1DEADDAF228}" type="pres">
      <dgm:prSet presAssocID="{CCF688E3-3F3A-4F9C-911B-34A75D935955}" presName="spaceRect" presStyleCnt="0"/>
      <dgm:spPr/>
    </dgm:pt>
    <dgm:pt modelId="{E267EF16-E7DA-4AB7-AABD-8CA7DC8DDCBF}" type="pres">
      <dgm:prSet presAssocID="{CCF688E3-3F3A-4F9C-911B-34A75D935955}" presName="textRect" presStyleLbl="revTx" presStyleIdx="2" presStyleCnt="4">
        <dgm:presLayoutVars>
          <dgm:chMax val="1"/>
          <dgm:chPref val="1"/>
        </dgm:presLayoutVars>
      </dgm:prSet>
      <dgm:spPr/>
    </dgm:pt>
    <dgm:pt modelId="{4C8D8028-7709-0E4B-9BE7-D29F01C73746}" type="pres">
      <dgm:prSet presAssocID="{4423471F-24A1-41AB-88F2-444A73887439}" presName="sibTrans" presStyleCnt="0"/>
      <dgm:spPr/>
    </dgm:pt>
    <dgm:pt modelId="{6DF7104A-3BC1-44C5-B4EE-657AD1EB9D3F}" type="pres">
      <dgm:prSet presAssocID="{F1398BB5-F3D8-47E6-9829-9D0948C1057E}" presName="compNode" presStyleCnt="0"/>
      <dgm:spPr/>
    </dgm:pt>
    <dgm:pt modelId="{68C642D6-D6A6-4F02-948E-9096FA377C2B}" type="pres">
      <dgm:prSet presAssocID="{F1398BB5-F3D8-47E6-9829-9D0948C1057E}" presName="iconBgRect" presStyleLbl="bgShp" presStyleIdx="3" presStyleCnt="4"/>
      <dgm:spPr>
        <a:prstGeom prst="round2DiagRect">
          <a:avLst>
            <a:gd name="adj1" fmla="val 29727"/>
            <a:gd name="adj2" fmla="val 0"/>
          </a:avLst>
        </a:prstGeom>
      </dgm:spPr>
    </dgm:pt>
    <dgm:pt modelId="{1FCC2FE1-166B-4E02-A99F-E6F5AF549E1D}" type="pres">
      <dgm:prSet presAssocID="{F1398BB5-F3D8-47E6-9829-9D0948C1057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ey"/>
        </a:ext>
      </dgm:extLst>
    </dgm:pt>
    <dgm:pt modelId="{4BF2697B-F252-414C-BAA4-1352F1696AB5}" type="pres">
      <dgm:prSet presAssocID="{F1398BB5-F3D8-47E6-9829-9D0948C1057E}" presName="spaceRect" presStyleCnt="0"/>
      <dgm:spPr/>
    </dgm:pt>
    <dgm:pt modelId="{A30E9F41-436A-468A-A6B1-0243102B254D}" type="pres">
      <dgm:prSet presAssocID="{F1398BB5-F3D8-47E6-9829-9D0948C1057E}" presName="textRect" presStyleLbl="revTx" presStyleIdx="3" presStyleCnt="4">
        <dgm:presLayoutVars>
          <dgm:chMax val="1"/>
          <dgm:chPref val="1"/>
        </dgm:presLayoutVars>
      </dgm:prSet>
      <dgm:spPr/>
    </dgm:pt>
  </dgm:ptLst>
  <dgm:cxnLst>
    <dgm:cxn modelId="{5209BB49-D969-4D2F-812F-EB79BF0FA42E}" srcId="{C76CB8E8-D329-4DCF-B9E7-ADCA508D76BD}" destId="{2319327F-6CED-4C0F-B83E-2D07F63671D5}" srcOrd="1" destOrd="0" parTransId="{ECD869FD-6D70-4F2E-BB0F-744833679659}" sibTransId="{38859CF6-A203-4928-98B0-48EEEEB262CB}"/>
    <dgm:cxn modelId="{02AF944C-CFF7-CF4B-87A5-847DDCC3A8AF}" type="presOf" srcId="{F1398BB5-F3D8-47E6-9829-9D0948C1057E}" destId="{A30E9F41-436A-468A-A6B1-0243102B254D}" srcOrd="0" destOrd="0" presId="urn:microsoft.com/office/officeart/2018/5/layout/IconLeafLabelList"/>
    <dgm:cxn modelId="{CE26955F-8589-914D-AD53-52D308E9C5B8}" type="presOf" srcId="{99AF3C41-41ED-4012-B7A5-31E70C27D57B}" destId="{AEAA1991-0073-4C42-B898-8BDDE8BA3EDE}" srcOrd="0" destOrd="0" presId="urn:microsoft.com/office/officeart/2018/5/layout/IconLeafLabelList"/>
    <dgm:cxn modelId="{B0ADC66C-048C-44B0-B773-B9ED4C80CF88}" srcId="{C76CB8E8-D329-4DCF-B9E7-ADCA508D76BD}" destId="{99AF3C41-41ED-4012-B7A5-31E70C27D57B}" srcOrd="0" destOrd="0" parTransId="{97D619C8-1BCD-469D-B894-BF4A70782176}" sibTransId="{7BBBE27A-61AC-4DC5-94C8-508D7BC93243}"/>
    <dgm:cxn modelId="{E991EC79-314E-F04C-BBBB-9D63F47B3A6D}" type="presOf" srcId="{CCF688E3-3F3A-4F9C-911B-34A75D935955}" destId="{E267EF16-E7DA-4AB7-AABD-8CA7DC8DDCBF}" srcOrd="0" destOrd="0" presId="urn:microsoft.com/office/officeart/2018/5/layout/IconLeafLabelList"/>
    <dgm:cxn modelId="{2F9B2E96-ABB7-4E5D-9048-87C3DC1B876F}" type="presOf" srcId="{C76CB8E8-D329-4DCF-B9E7-ADCA508D76BD}" destId="{CD9FEA94-52F2-4371-9979-729831AA80D2}" srcOrd="0" destOrd="0" presId="urn:microsoft.com/office/officeart/2018/5/layout/IconLeafLabelList"/>
    <dgm:cxn modelId="{A48974A8-03BB-48CF-BAD0-407010433D1B}" srcId="{C76CB8E8-D329-4DCF-B9E7-ADCA508D76BD}" destId="{CCF688E3-3F3A-4F9C-911B-34A75D935955}" srcOrd="2" destOrd="0" parTransId="{926BF29D-0B45-4250-954D-B2427E7CC7ED}" sibTransId="{4423471F-24A1-41AB-88F2-444A73887439}"/>
    <dgm:cxn modelId="{67873ED0-957C-924A-80EE-495B6B956C16}" type="presOf" srcId="{2319327F-6CED-4C0F-B83E-2D07F63671D5}" destId="{3B509B1D-E379-46DD-A3A0-19CEF414DA01}" srcOrd="0" destOrd="0" presId="urn:microsoft.com/office/officeart/2018/5/layout/IconLeafLabelList"/>
    <dgm:cxn modelId="{C5B6BCEE-1776-43E1-9AF2-5B6E69994920}" srcId="{C76CB8E8-D329-4DCF-B9E7-ADCA508D76BD}" destId="{F1398BB5-F3D8-47E6-9829-9D0948C1057E}" srcOrd="3" destOrd="0" parTransId="{84EF7562-5D4E-434B-AA59-9D406F428194}" sibTransId="{E17BCDF1-4720-40FF-B858-28C5EABEB4A4}"/>
    <dgm:cxn modelId="{7D518336-51C9-554D-92C1-2DA92B0D62F1}" type="presParOf" srcId="{CD9FEA94-52F2-4371-9979-729831AA80D2}" destId="{20DDE21C-D95C-4BA6-AD9C-1CC05D8E3E34}" srcOrd="0" destOrd="0" presId="urn:microsoft.com/office/officeart/2018/5/layout/IconLeafLabelList"/>
    <dgm:cxn modelId="{A0701C61-BD55-7644-A93C-5198BBE8A0FB}" type="presParOf" srcId="{20DDE21C-D95C-4BA6-AD9C-1CC05D8E3E34}" destId="{2C8AAD4F-99EE-4FC1-A3F2-C72C8F2A78B6}" srcOrd="0" destOrd="0" presId="urn:microsoft.com/office/officeart/2018/5/layout/IconLeafLabelList"/>
    <dgm:cxn modelId="{C1882E02-9B78-CB4E-8D82-09048176C7DB}" type="presParOf" srcId="{20DDE21C-D95C-4BA6-AD9C-1CC05D8E3E34}" destId="{7E1A8AA5-893D-4CCE-B525-7679DBD754EE}" srcOrd="1" destOrd="0" presId="urn:microsoft.com/office/officeart/2018/5/layout/IconLeafLabelList"/>
    <dgm:cxn modelId="{A01142C1-678B-374D-B375-9CA4D2D4F8C4}" type="presParOf" srcId="{20DDE21C-D95C-4BA6-AD9C-1CC05D8E3E34}" destId="{548160D2-B252-45B9-A82F-59567686D125}" srcOrd="2" destOrd="0" presId="urn:microsoft.com/office/officeart/2018/5/layout/IconLeafLabelList"/>
    <dgm:cxn modelId="{04B73CFE-D71F-3142-8C2E-1B0934C16AB1}" type="presParOf" srcId="{20DDE21C-D95C-4BA6-AD9C-1CC05D8E3E34}" destId="{AEAA1991-0073-4C42-B898-8BDDE8BA3EDE}" srcOrd="3" destOrd="0" presId="urn:microsoft.com/office/officeart/2018/5/layout/IconLeafLabelList"/>
    <dgm:cxn modelId="{DA26C7BC-2BBB-7543-98B0-1445E6299A5E}" type="presParOf" srcId="{CD9FEA94-52F2-4371-9979-729831AA80D2}" destId="{75F6DABD-AA03-4CA9-986F-795F5787B2EA}" srcOrd="1" destOrd="0" presId="urn:microsoft.com/office/officeart/2018/5/layout/IconLeafLabelList"/>
    <dgm:cxn modelId="{D7987031-A6BA-184A-8470-83AC3081C2FF}" type="presParOf" srcId="{CD9FEA94-52F2-4371-9979-729831AA80D2}" destId="{186B37D9-F036-491F-94F1-0CBEC9615962}" srcOrd="2" destOrd="0" presId="urn:microsoft.com/office/officeart/2018/5/layout/IconLeafLabelList"/>
    <dgm:cxn modelId="{0E4379E6-82C5-8341-984D-95D84C011E81}" type="presParOf" srcId="{186B37D9-F036-491F-94F1-0CBEC9615962}" destId="{16D75AF7-39D9-4128-BE6A-796ACE7D3C8D}" srcOrd="0" destOrd="0" presId="urn:microsoft.com/office/officeart/2018/5/layout/IconLeafLabelList"/>
    <dgm:cxn modelId="{AF0E0B36-48EB-C244-B4C3-23818C6A034E}" type="presParOf" srcId="{186B37D9-F036-491F-94F1-0CBEC9615962}" destId="{B0256AD4-921F-446B-9CBC-71A0E0441CA8}" srcOrd="1" destOrd="0" presId="urn:microsoft.com/office/officeart/2018/5/layout/IconLeafLabelList"/>
    <dgm:cxn modelId="{623B14C1-BADD-3D46-B29F-0F8661DD0E8A}" type="presParOf" srcId="{186B37D9-F036-491F-94F1-0CBEC9615962}" destId="{F6DC3895-B849-446B-8552-8B2702EB99E3}" srcOrd="2" destOrd="0" presId="urn:microsoft.com/office/officeart/2018/5/layout/IconLeafLabelList"/>
    <dgm:cxn modelId="{F75B0177-FAAB-3347-B833-A11BD15FC709}" type="presParOf" srcId="{186B37D9-F036-491F-94F1-0CBEC9615962}" destId="{3B509B1D-E379-46DD-A3A0-19CEF414DA01}" srcOrd="3" destOrd="0" presId="urn:microsoft.com/office/officeart/2018/5/layout/IconLeafLabelList"/>
    <dgm:cxn modelId="{18CB8249-914D-4247-9340-C90066E33CA2}" type="presParOf" srcId="{CD9FEA94-52F2-4371-9979-729831AA80D2}" destId="{5DEB5960-43E2-40AA-903D-61C73D3A958F}" srcOrd="3" destOrd="0" presId="urn:microsoft.com/office/officeart/2018/5/layout/IconLeafLabelList"/>
    <dgm:cxn modelId="{46A182F0-5646-B443-B62C-D8717D2C2EC5}" type="presParOf" srcId="{CD9FEA94-52F2-4371-9979-729831AA80D2}" destId="{104A522A-4F52-4B8C-91D3-AD944822AB72}" srcOrd="4" destOrd="0" presId="urn:microsoft.com/office/officeart/2018/5/layout/IconLeafLabelList"/>
    <dgm:cxn modelId="{FAF1A25A-2CDA-594C-808A-FCD1E184854F}" type="presParOf" srcId="{104A522A-4F52-4B8C-91D3-AD944822AB72}" destId="{DCE615B1-D480-4BC4-98CD-8E7B283B55D3}" srcOrd="0" destOrd="0" presId="urn:microsoft.com/office/officeart/2018/5/layout/IconLeafLabelList"/>
    <dgm:cxn modelId="{9D1B94C7-461D-754E-B618-9526E3379221}" type="presParOf" srcId="{104A522A-4F52-4B8C-91D3-AD944822AB72}" destId="{5061425F-4D94-46BA-B7EB-7710158BA481}" srcOrd="1" destOrd="0" presId="urn:microsoft.com/office/officeart/2018/5/layout/IconLeafLabelList"/>
    <dgm:cxn modelId="{CD8AD3F2-B7DF-EC48-8645-D2267823958C}" type="presParOf" srcId="{104A522A-4F52-4B8C-91D3-AD944822AB72}" destId="{344B950B-1774-4A41-A74F-E1DEADDAF228}" srcOrd="2" destOrd="0" presId="urn:microsoft.com/office/officeart/2018/5/layout/IconLeafLabelList"/>
    <dgm:cxn modelId="{0A72178E-0BE0-E044-9116-B891D1E621E5}" type="presParOf" srcId="{104A522A-4F52-4B8C-91D3-AD944822AB72}" destId="{E267EF16-E7DA-4AB7-AABD-8CA7DC8DDCBF}" srcOrd="3" destOrd="0" presId="urn:microsoft.com/office/officeart/2018/5/layout/IconLeafLabelList"/>
    <dgm:cxn modelId="{D5BD2A40-90EA-474D-B22F-8CF51F05579F}" type="presParOf" srcId="{CD9FEA94-52F2-4371-9979-729831AA80D2}" destId="{4C8D8028-7709-0E4B-9BE7-D29F01C73746}" srcOrd="5" destOrd="0" presId="urn:microsoft.com/office/officeart/2018/5/layout/IconLeafLabelList"/>
    <dgm:cxn modelId="{4344F48B-AE6B-0B41-829B-69E0FDA1E221}" type="presParOf" srcId="{CD9FEA94-52F2-4371-9979-729831AA80D2}" destId="{6DF7104A-3BC1-44C5-B4EE-657AD1EB9D3F}" srcOrd="6" destOrd="0" presId="urn:microsoft.com/office/officeart/2018/5/layout/IconLeafLabelList"/>
    <dgm:cxn modelId="{8C8017D6-071C-C441-88EE-64ED2EF3B228}" type="presParOf" srcId="{6DF7104A-3BC1-44C5-B4EE-657AD1EB9D3F}" destId="{68C642D6-D6A6-4F02-948E-9096FA377C2B}" srcOrd="0" destOrd="0" presId="urn:microsoft.com/office/officeart/2018/5/layout/IconLeafLabelList"/>
    <dgm:cxn modelId="{55A3465E-2856-9A4C-A144-061E6CB09599}" type="presParOf" srcId="{6DF7104A-3BC1-44C5-B4EE-657AD1EB9D3F}" destId="{1FCC2FE1-166B-4E02-A99F-E6F5AF549E1D}" srcOrd="1" destOrd="0" presId="urn:microsoft.com/office/officeart/2018/5/layout/IconLeafLabelList"/>
    <dgm:cxn modelId="{9AC033CA-25D3-8C4C-B599-22E30477DA37}" type="presParOf" srcId="{6DF7104A-3BC1-44C5-B4EE-657AD1EB9D3F}" destId="{4BF2697B-F252-414C-BAA4-1352F1696AB5}" srcOrd="2" destOrd="0" presId="urn:microsoft.com/office/officeart/2018/5/layout/IconLeafLabelList"/>
    <dgm:cxn modelId="{5BF588DB-7875-044A-B20C-FB7A752FDC7F}" type="presParOf" srcId="{6DF7104A-3BC1-44C5-B4EE-657AD1EB9D3F}" destId="{A30E9F41-436A-468A-A6B1-0243102B254D}" srcOrd="3" destOrd="0" presId="urn:microsoft.com/office/officeart/2018/5/layout/IconLeafLabel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AAD4F-99EE-4FC1-A3F2-C72C8F2A78B6}">
      <dsp:nvSpPr>
        <dsp:cNvPr id="0" name=""/>
        <dsp:cNvSpPr/>
      </dsp:nvSpPr>
      <dsp:spPr>
        <a:xfrm>
          <a:off x="1079411" y="384171"/>
          <a:ext cx="1261236" cy="1261236"/>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1A8AA5-893D-4CCE-B525-7679DBD754EE}">
      <dsp:nvSpPr>
        <dsp:cNvPr id="0" name=""/>
        <dsp:cNvSpPr/>
      </dsp:nvSpPr>
      <dsp:spPr>
        <a:xfrm>
          <a:off x="1336263" y="662488"/>
          <a:ext cx="723660" cy="7236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AA1991-0073-4C42-B898-8BDDE8BA3EDE}">
      <dsp:nvSpPr>
        <dsp:cNvPr id="0" name=""/>
        <dsp:cNvSpPr/>
      </dsp:nvSpPr>
      <dsp:spPr>
        <a:xfrm>
          <a:off x="503654" y="2011677"/>
          <a:ext cx="20676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t>Career-Readiness Curriculum</a:t>
          </a:r>
        </a:p>
      </dsp:txBody>
      <dsp:txXfrm>
        <a:off x="503654" y="2011677"/>
        <a:ext cx="2067600" cy="720000"/>
      </dsp:txXfrm>
    </dsp:sp>
    <dsp:sp modelId="{16D75AF7-39D9-4128-BE6A-796ACE7D3C8D}">
      <dsp:nvSpPr>
        <dsp:cNvPr id="0" name=""/>
        <dsp:cNvSpPr/>
      </dsp:nvSpPr>
      <dsp:spPr>
        <a:xfrm>
          <a:off x="3336266" y="357597"/>
          <a:ext cx="1261236" cy="1261236"/>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256AD4-921F-446B-9CBC-71A0E0441CA8}">
      <dsp:nvSpPr>
        <dsp:cNvPr id="0" name=""/>
        <dsp:cNvSpPr/>
      </dsp:nvSpPr>
      <dsp:spPr>
        <a:xfrm>
          <a:off x="3605054" y="626385"/>
          <a:ext cx="723660" cy="7236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509B1D-E379-46DD-A3A0-19CEF414DA01}">
      <dsp:nvSpPr>
        <dsp:cNvPr id="0" name=""/>
        <dsp:cNvSpPr/>
      </dsp:nvSpPr>
      <dsp:spPr>
        <a:xfrm>
          <a:off x="2933084" y="2011677"/>
          <a:ext cx="20676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t>Major-Specific Career Explorer Data</a:t>
          </a:r>
        </a:p>
      </dsp:txBody>
      <dsp:txXfrm>
        <a:off x="2933084" y="2011677"/>
        <a:ext cx="2067600" cy="720000"/>
      </dsp:txXfrm>
    </dsp:sp>
    <dsp:sp modelId="{DCE615B1-D480-4BC4-98CD-8E7B283B55D3}">
      <dsp:nvSpPr>
        <dsp:cNvPr id="0" name=""/>
        <dsp:cNvSpPr/>
      </dsp:nvSpPr>
      <dsp:spPr>
        <a:xfrm>
          <a:off x="5765696" y="357597"/>
          <a:ext cx="1261236" cy="1261236"/>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61425F-4D94-46BA-B7EB-7710158BA481}">
      <dsp:nvSpPr>
        <dsp:cNvPr id="0" name=""/>
        <dsp:cNvSpPr/>
      </dsp:nvSpPr>
      <dsp:spPr>
        <a:xfrm>
          <a:off x="6034484" y="626385"/>
          <a:ext cx="723660" cy="7236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67EF16-E7DA-4AB7-AABD-8CA7DC8DDCBF}">
      <dsp:nvSpPr>
        <dsp:cNvPr id="0" name=""/>
        <dsp:cNvSpPr/>
      </dsp:nvSpPr>
      <dsp:spPr>
        <a:xfrm>
          <a:off x="5362514" y="2011677"/>
          <a:ext cx="20676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t>Skills Briefcase</a:t>
          </a:r>
        </a:p>
      </dsp:txBody>
      <dsp:txXfrm>
        <a:off x="5362514" y="2011677"/>
        <a:ext cx="2067600" cy="720000"/>
      </dsp:txXfrm>
    </dsp:sp>
    <dsp:sp modelId="{68C642D6-D6A6-4F02-948E-9096FA377C2B}">
      <dsp:nvSpPr>
        <dsp:cNvPr id="0" name=""/>
        <dsp:cNvSpPr/>
      </dsp:nvSpPr>
      <dsp:spPr>
        <a:xfrm>
          <a:off x="8195127" y="357597"/>
          <a:ext cx="1261236" cy="1261236"/>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CC2FE1-166B-4E02-A99F-E6F5AF549E1D}">
      <dsp:nvSpPr>
        <dsp:cNvPr id="0" name=""/>
        <dsp:cNvSpPr/>
      </dsp:nvSpPr>
      <dsp:spPr>
        <a:xfrm>
          <a:off x="8463915" y="626385"/>
          <a:ext cx="723660" cy="7236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0E9F41-436A-468A-A6B1-0243102B254D}">
      <dsp:nvSpPr>
        <dsp:cNvPr id="0" name=""/>
        <dsp:cNvSpPr/>
      </dsp:nvSpPr>
      <dsp:spPr>
        <a:xfrm>
          <a:off x="7791945" y="2011677"/>
          <a:ext cx="20676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t>Faculty Fellowships and Departmental Grants</a:t>
          </a:r>
        </a:p>
      </dsp:txBody>
      <dsp:txXfrm>
        <a:off x="7791945" y="2011677"/>
        <a:ext cx="20676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971159-432B-3942-AA63-61320F2DC7FB}" type="datetimeFigureOut">
              <a:rPr lang="en-US" smtClean="0"/>
              <a:t>3/17/25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3EF5A-EA47-DE49-9A44-3D586CD2B743}" type="slidenum">
              <a:rPr lang="en-US" smtClean="0"/>
              <a:t>‹#›</a:t>
            </a:fld>
            <a:endParaRPr lang="en-US" dirty="0"/>
          </a:p>
        </p:txBody>
      </p:sp>
    </p:spTree>
    <p:extLst>
      <p:ext uri="{BB962C8B-B14F-4D97-AF65-F5344CB8AC3E}">
        <p14:creationId xmlns:p14="http://schemas.microsoft.com/office/powerpoint/2010/main" val="95769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53EF5A-EA47-DE49-9A44-3D586CD2B743}" type="slidenum">
              <a:rPr lang="en-US" smtClean="0"/>
              <a:t>2</a:t>
            </a:fld>
            <a:endParaRPr lang="en-US" dirty="0"/>
          </a:p>
        </p:txBody>
      </p:sp>
    </p:spTree>
    <p:extLst>
      <p:ext uri="{BB962C8B-B14F-4D97-AF65-F5344CB8AC3E}">
        <p14:creationId xmlns:p14="http://schemas.microsoft.com/office/powerpoint/2010/main" val="2438295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5CB9A7-6539-9E47-8EBE-46579B86FBFC}" type="slidenum">
              <a:rPr lang="en-US" smtClean="0"/>
              <a:t>24</a:t>
            </a:fld>
            <a:endParaRPr lang="en-US" dirty="0"/>
          </a:p>
        </p:txBody>
      </p:sp>
    </p:spTree>
    <p:extLst>
      <p:ext uri="{BB962C8B-B14F-4D97-AF65-F5344CB8AC3E}">
        <p14:creationId xmlns:p14="http://schemas.microsoft.com/office/powerpoint/2010/main" val="1172047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78466-B17E-DB4E-D57C-1408818E1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0B1C0-2DFB-B7F0-875D-2B03C0370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2EB077-1A88-2E02-0822-D922D2CA0A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E35386-517B-60D6-8872-5074884BF45E}"/>
              </a:ext>
            </a:extLst>
          </p:cNvPr>
          <p:cNvSpPr>
            <a:spLocks noGrp="1"/>
          </p:cNvSpPr>
          <p:nvPr>
            <p:ph type="sldNum" sz="quarter" idx="5"/>
          </p:nvPr>
        </p:nvSpPr>
        <p:spPr/>
        <p:txBody>
          <a:bodyPr/>
          <a:lstStyle/>
          <a:p>
            <a:fld id="{435CB9A7-6539-9E47-8EBE-46579B86FBFC}" type="slidenum">
              <a:rPr lang="en-US" smtClean="0"/>
              <a:t>25</a:t>
            </a:fld>
            <a:endParaRPr lang="en-US" dirty="0"/>
          </a:p>
        </p:txBody>
      </p:sp>
    </p:spTree>
    <p:extLst>
      <p:ext uri="{BB962C8B-B14F-4D97-AF65-F5344CB8AC3E}">
        <p14:creationId xmlns:p14="http://schemas.microsoft.com/office/powerpoint/2010/main" val="1398159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47A80-3B4B-B44E-2530-738EDD20AA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B1A70C-B6AA-3083-0D15-2128AF314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44CEB6-BB16-B2E2-457A-74F85888BB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BF99AE-4E44-8F5E-E2D1-BE5235E5A8BB}"/>
              </a:ext>
            </a:extLst>
          </p:cNvPr>
          <p:cNvSpPr>
            <a:spLocks noGrp="1"/>
          </p:cNvSpPr>
          <p:nvPr>
            <p:ph type="sldNum" sz="quarter" idx="5"/>
          </p:nvPr>
        </p:nvSpPr>
        <p:spPr/>
        <p:txBody>
          <a:bodyPr/>
          <a:lstStyle/>
          <a:p>
            <a:fld id="{435CB9A7-6539-9E47-8EBE-46579B86FBFC}" type="slidenum">
              <a:rPr lang="en-US" smtClean="0"/>
              <a:t>27</a:t>
            </a:fld>
            <a:endParaRPr lang="en-US" dirty="0"/>
          </a:p>
        </p:txBody>
      </p:sp>
    </p:spTree>
    <p:extLst>
      <p:ext uri="{BB962C8B-B14F-4D97-AF65-F5344CB8AC3E}">
        <p14:creationId xmlns:p14="http://schemas.microsoft.com/office/powerpoint/2010/main" val="3040164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faculty toolkit up and ready to walk through</a:t>
            </a:r>
          </a:p>
        </p:txBody>
      </p:sp>
      <p:sp>
        <p:nvSpPr>
          <p:cNvPr id="4" name="Slide Number Placeholder 3"/>
          <p:cNvSpPr>
            <a:spLocks noGrp="1"/>
          </p:cNvSpPr>
          <p:nvPr>
            <p:ph type="sldNum" sz="quarter" idx="5"/>
          </p:nvPr>
        </p:nvSpPr>
        <p:spPr/>
        <p:txBody>
          <a:bodyPr/>
          <a:lstStyle/>
          <a:p>
            <a:fld id="{435CB9A7-6539-9E47-8EBE-46579B86FBFC}" type="slidenum">
              <a:rPr lang="en-US" smtClean="0"/>
              <a:t>29</a:t>
            </a:fld>
            <a:endParaRPr lang="en-US" dirty="0"/>
          </a:p>
        </p:txBody>
      </p:sp>
    </p:spTree>
    <p:extLst>
      <p:ext uri="{BB962C8B-B14F-4D97-AF65-F5344CB8AC3E}">
        <p14:creationId xmlns:p14="http://schemas.microsoft.com/office/powerpoint/2010/main" val="3576444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FBA6B-72AF-39B4-F9E5-C70708E45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8AE31C-1CD9-2309-3D84-ADAA13D11F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D3B5F1-45FD-E1EE-42F4-EA7BB75ADE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041A1A-2440-5163-0984-C6453FEF09D0}"/>
              </a:ext>
            </a:extLst>
          </p:cNvPr>
          <p:cNvSpPr>
            <a:spLocks noGrp="1"/>
          </p:cNvSpPr>
          <p:nvPr>
            <p:ph type="sldNum" sz="quarter" idx="5"/>
          </p:nvPr>
        </p:nvSpPr>
        <p:spPr/>
        <p:txBody>
          <a:bodyPr/>
          <a:lstStyle/>
          <a:p>
            <a:fld id="{435CB9A7-6539-9E47-8EBE-46579B86FBFC}" type="slidenum">
              <a:rPr lang="en-US" smtClean="0"/>
              <a:t>30</a:t>
            </a:fld>
            <a:endParaRPr lang="en-US" dirty="0"/>
          </a:p>
        </p:txBody>
      </p:sp>
    </p:spTree>
    <p:extLst>
      <p:ext uri="{BB962C8B-B14F-4D97-AF65-F5344CB8AC3E}">
        <p14:creationId xmlns:p14="http://schemas.microsoft.com/office/powerpoint/2010/main" val="3078168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F33BBA-2EBE-439D-B1BA-83774A7C91E6}" type="slidenum">
              <a:rPr lang="en-US" smtClean="0"/>
              <a:t>31</a:t>
            </a:fld>
            <a:endParaRPr lang="en-US" dirty="0"/>
          </a:p>
        </p:txBody>
      </p:sp>
    </p:spTree>
    <p:extLst>
      <p:ext uri="{BB962C8B-B14F-4D97-AF65-F5344CB8AC3E}">
        <p14:creationId xmlns:p14="http://schemas.microsoft.com/office/powerpoint/2010/main" val="855268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faculty dashboard</a:t>
            </a:r>
          </a:p>
        </p:txBody>
      </p:sp>
      <p:sp>
        <p:nvSpPr>
          <p:cNvPr id="4" name="Slide Number Placeholder 3"/>
          <p:cNvSpPr>
            <a:spLocks noGrp="1"/>
          </p:cNvSpPr>
          <p:nvPr>
            <p:ph type="sldNum" sz="quarter" idx="5"/>
          </p:nvPr>
        </p:nvSpPr>
        <p:spPr/>
        <p:txBody>
          <a:bodyPr/>
          <a:lstStyle/>
          <a:p>
            <a:fld id="{42F33BBA-2EBE-439D-B1BA-83774A7C91E6}" type="slidenum">
              <a:rPr lang="en-US" smtClean="0"/>
              <a:t>35</a:t>
            </a:fld>
            <a:endParaRPr lang="en-US" dirty="0"/>
          </a:p>
        </p:txBody>
      </p:sp>
    </p:spTree>
    <p:extLst>
      <p:ext uri="{BB962C8B-B14F-4D97-AF65-F5344CB8AC3E}">
        <p14:creationId xmlns:p14="http://schemas.microsoft.com/office/powerpoint/2010/main" val="2115736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when you click into one of the skills/competencies</a:t>
            </a:r>
          </a:p>
        </p:txBody>
      </p:sp>
      <p:sp>
        <p:nvSpPr>
          <p:cNvPr id="4" name="Slide Number Placeholder 3"/>
          <p:cNvSpPr>
            <a:spLocks noGrp="1"/>
          </p:cNvSpPr>
          <p:nvPr>
            <p:ph type="sldNum" sz="quarter" idx="5"/>
          </p:nvPr>
        </p:nvSpPr>
        <p:spPr/>
        <p:txBody>
          <a:bodyPr/>
          <a:lstStyle/>
          <a:p>
            <a:fld id="{42F33BBA-2EBE-439D-B1BA-83774A7C91E6}" type="slidenum">
              <a:rPr lang="en-US" smtClean="0"/>
              <a:t>36</a:t>
            </a:fld>
            <a:endParaRPr lang="en-US" dirty="0"/>
          </a:p>
        </p:txBody>
      </p:sp>
    </p:spTree>
    <p:extLst>
      <p:ext uri="{BB962C8B-B14F-4D97-AF65-F5344CB8AC3E}">
        <p14:creationId xmlns:p14="http://schemas.microsoft.com/office/powerpoint/2010/main" val="220024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close-up view of the total assessments for faculty &amp; faculty details</a:t>
            </a:r>
          </a:p>
        </p:txBody>
      </p:sp>
      <p:sp>
        <p:nvSpPr>
          <p:cNvPr id="4" name="Slide Number Placeholder 3"/>
          <p:cNvSpPr>
            <a:spLocks noGrp="1"/>
          </p:cNvSpPr>
          <p:nvPr>
            <p:ph type="sldNum" sz="quarter" idx="5"/>
          </p:nvPr>
        </p:nvSpPr>
        <p:spPr/>
        <p:txBody>
          <a:bodyPr/>
          <a:lstStyle/>
          <a:p>
            <a:fld id="{42F33BBA-2EBE-439D-B1BA-83774A7C91E6}" type="slidenum">
              <a:rPr lang="en-US" smtClean="0"/>
              <a:t>37</a:t>
            </a:fld>
            <a:endParaRPr lang="en-US" dirty="0"/>
          </a:p>
        </p:txBody>
      </p:sp>
    </p:spTree>
    <p:extLst>
      <p:ext uri="{BB962C8B-B14F-4D97-AF65-F5344CB8AC3E}">
        <p14:creationId xmlns:p14="http://schemas.microsoft.com/office/powerpoint/2010/main" val="4152109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view of the student dashboard</a:t>
            </a:r>
          </a:p>
        </p:txBody>
      </p:sp>
      <p:sp>
        <p:nvSpPr>
          <p:cNvPr id="4" name="Slide Number Placeholder 3"/>
          <p:cNvSpPr>
            <a:spLocks noGrp="1"/>
          </p:cNvSpPr>
          <p:nvPr>
            <p:ph type="sldNum" sz="quarter" idx="5"/>
          </p:nvPr>
        </p:nvSpPr>
        <p:spPr/>
        <p:txBody>
          <a:bodyPr/>
          <a:lstStyle/>
          <a:p>
            <a:fld id="{31C518D3-D1D6-3946-B5C1-E07E8E0F50ED}" type="slidenum">
              <a:rPr lang="en-US" smtClean="0"/>
              <a:t>38</a:t>
            </a:fld>
            <a:endParaRPr lang="en-US" dirty="0"/>
          </a:p>
        </p:txBody>
      </p:sp>
    </p:spTree>
    <p:extLst>
      <p:ext uri="{BB962C8B-B14F-4D97-AF65-F5344CB8AC3E}">
        <p14:creationId xmlns:p14="http://schemas.microsoft.com/office/powerpoint/2010/main" val="981843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53EF5A-EA47-DE49-9A44-3D586CD2B743}" type="slidenum">
              <a:rPr lang="en-US" smtClean="0"/>
              <a:t>6</a:t>
            </a:fld>
            <a:endParaRPr lang="en-US" dirty="0"/>
          </a:p>
        </p:txBody>
      </p:sp>
    </p:spTree>
    <p:extLst>
      <p:ext uri="{BB962C8B-B14F-4D97-AF65-F5344CB8AC3E}">
        <p14:creationId xmlns:p14="http://schemas.microsoft.com/office/powerpoint/2010/main" val="934399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view of the student details for a specific competency/skill</a:t>
            </a:r>
          </a:p>
        </p:txBody>
      </p:sp>
      <p:sp>
        <p:nvSpPr>
          <p:cNvPr id="4" name="Slide Number Placeholder 3"/>
          <p:cNvSpPr>
            <a:spLocks noGrp="1"/>
          </p:cNvSpPr>
          <p:nvPr>
            <p:ph type="sldNum" sz="quarter" idx="5"/>
          </p:nvPr>
        </p:nvSpPr>
        <p:spPr/>
        <p:txBody>
          <a:bodyPr/>
          <a:lstStyle/>
          <a:p>
            <a:fld id="{42F33BBA-2EBE-439D-B1BA-83774A7C91E6}" type="slidenum">
              <a:rPr lang="en-US" smtClean="0"/>
              <a:t>39</a:t>
            </a:fld>
            <a:endParaRPr lang="en-US" dirty="0"/>
          </a:p>
        </p:txBody>
      </p:sp>
    </p:spTree>
    <p:extLst>
      <p:ext uri="{BB962C8B-B14F-4D97-AF65-F5344CB8AC3E}">
        <p14:creationId xmlns:p14="http://schemas.microsoft.com/office/powerpoint/2010/main" val="4127269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assessment over semesters</a:t>
            </a:r>
          </a:p>
        </p:txBody>
      </p:sp>
      <p:sp>
        <p:nvSpPr>
          <p:cNvPr id="4" name="Slide Number Placeholder 3"/>
          <p:cNvSpPr>
            <a:spLocks noGrp="1"/>
          </p:cNvSpPr>
          <p:nvPr>
            <p:ph type="sldNum" sz="quarter" idx="5"/>
          </p:nvPr>
        </p:nvSpPr>
        <p:spPr/>
        <p:txBody>
          <a:bodyPr/>
          <a:lstStyle/>
          <a:p>
            <a:fld id="{42F33BBA-2EBE-439D-B1BA-83774A7C91E6}" type="slidenum">
              <a:rPr lang="en-US" smtClean="0"/>
              <a:t>40</a:t>
            </a:fld>
            <a:endParaRPr lang="en-US" dirty="0"/>
          </a:p>
        </p:txBody>
      </p:sp>
    </p:spTree>
    <p:extLst>
      <p:ext uri="{BB962C8B-B14F-4D97-AF65-F5344CB8AC3E}">
        <p14:creationId xmlns:p14="http://schemas.microsoft.com/office/powerpoint/2010/main" val="58814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summary of assessments &amp; details – links go to courses and assignments where available</a:t>
            </a:r>
          </a:p>
        </p:txBody>
      </p:sp>
      <p:sp>
        <p:nvSpPr>
          <p:cNvPr id="4" name="Slide Number Placeholder 3"/>
          <p:cNvSpPr>
            <a:spLocks noGrp="1"/>
          </p:cNvSpPr>
          <p:nvPr>
            <p:ph type="sldNum" sz="quarter" idx="5"/>
          </p:nvPr>
        </p:nvSpPr>
        <p:spPr/>
        <p:txBody>
          <a:bodyPr/>
          <a:lstStyle/>
          <a:p>
            <a:fld id="{42F33BBA-2EBE-439D-B1BA-83774A7C91E6}" type="slidenum">
              <a:rPr lang="en-US" smtClean="0"/>
              <a:t>41</a:t>
            </a:fld>
            <a:endParaRPr lang="en-US" dirty="0"/>
          </a:p>
        </p:txBody>
      </p:sp>
    </p:spTree>
    <p:extLst>
      <p:ext uri="{BB962C8B-B14F-4D97-AF65-F5344CB8AC3E}">
        <p14:creationId xmlns:p14="http://schemas.microsoft.com/office/powerpoint/2010/main" val="20928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53EF5A-EA47-DE49-9A44-3D586CD2B743}" type="slidenum">
              <a:rPr lang="en-US" smtClean="0"/>
              <a:t>42</a:t>
            </a:fld>
            <a:endParaRPr lang="en-US" dirty="0"/>
          </a:p>
        </p:txBody>
      </p:sp>
    </p:spTree>
    <p:extLst>
      <p:ext uri="{BB962C8B-B14F-4D97-AF65-F5344CB8AC3E}">
        <p14:creationId xmlns:p14="http://schemas.microsoft.com/office/powerpoint/2010/main" val="294140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A7D2B-83E8-634E-FDA9-864CC813A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DA885E-0D34-FCFE-5478-9E3149BEC8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5FD9BD-2F8B-C8E9-7CA9-32F81F65B9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68687F-7486-B6E6-9C39-F394A6C74534}"/>
              </a:ext>
            </a:extLst>
          </p:cNvPr>
          <p:cNvSpPr>
            <a:spLocks noGrp="1"/>
          </p:cNvSpPr>
          <p:nvPr>
            <p:ph type="sldNum" sz="quarter" idx="5"/>
          </p:nvPr>
        </p:nvSpPr>
        <p:spPr/>
        <p:txBody>
          <a:bodyPr/>
          <a:lstStyle/>
          <a:p>
            <a:fld id="{435CB9A7-6539-9E47-8EBE-46579B86FBFC}" type="slidenum">
              <a:rPr lang="en-US" smtClean="0"/>
              <a:t>43</a:t>
            </a:fld>
            <a:endParaRPr lang="en-US" dirty="0"/>
          </a:p>
        </p:txBody>
      </p:sp>
    </p:spTree>
    <p:extLst>
      <p:ext uri="{BB962C8B-B14F-4D97-AF65-F5344CB8AC3E}">
        <p14:creationId xmlns:p14="http://schemas.microsoft.com/office/powerpoint/2010/main" val="1157409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7CE67-345D-018A-C240-001A2447C8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6F2AAB-7DA9-52F2-2C9A-1636447CB0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4A7F42-5CAA-60B3-05F1-650CBEF512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33A92C-06C4-4C52-F24D-78A68246680E}"/>
              </a:ext>
            </a:extLst>
          </p:cNvPr>
          <p:cNvSpPr>
            <a:spLocks noGrp="1"/>
          </p:cNvSpPr>
          <p:nvPr>
            <p:ph type="sldNum" sz="quarter" idx="5"/>
          </p:nvPr>
        </p:nvSpPr>
        <p:spPr/>
        <p:txBody>
          <a:bodyPr/>
          <a:lstStyle/>
          <a:p>
            <a:fld id="{435CB9A7-6539-9E47-8EBE-46579B86FBFC}" type="slidenum">
              <a:rPr lang="en-US" smtClean="0"/>
              <a:t>44</a:t>
            </a:fld>
            <a:endParaRPr lang="en-US" dirty="0"/>
          </a:p>
        </p:txBody>
      </p:sp>
    </p:spTree>
    <p:extLst>
      <p:ext uri="{BB962C8B-B14F-4D97-AF65-F5344CB8AC3E}">
        <p14:creationId xmlns:p14="http://schemas.microsoft.com/office/powerpoint/2010/main" val="1946994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124D3-BA37-40ED-2EE9-993FBD2D1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6580B-551C-9774-F4E5-E92D2D9C5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3B782B-456B-FDCE-05D8-03677064B6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29E460-9F1C-E9EA-4A4A-00D1297A550E}"/>
              </a:ext>
            </a:extLst>
          </p:cNvPr>
          <p:cNvSpPr>
            <a:spLocks noGrp="1"/>
          </p:cNvSpPr>
          <p:nvPr>
            <p:ph type="sldNum" sz="quarter" idx="5"/>
          </p:nvPr>
        </p:nvSpPr>
        <p:spPr/>
        <p:txBody>
          <a:bodyPr/>
          <a:lstStyle/>
          <a:p>
            <a:fld id="{435CB9A7-6539-9E47-8EBE-46579B86FBFC}" type="slidenum">
              <a:rPr lang="en-US" smtClean="0"/>
              <a:t>45</a:t>
            </a:fld>
            <a:endParaRPr lang="en-US" dirty="0"/>
          </a:p>
        </p:txBody>
      </p:sp>
    </p:spTree>
    <p:extLst>
      <p:ext uri="{BB962C8B-B14F-4D97-AF65-F5344CB8AC3E}">
        <p14:creationId xmlns:p14="http://schemas.microsoft.com/office/powerpoint/2010/main" val="3604573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F479B-0C92-1B7D-331D-DAFCB04B39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4DF26-222D-9345-DBC9-D512DAF093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248274-5610-1902-446A-6DA47BDC5C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C15AE9-F458-770F-9514-1F6177CE9571}"/>
              </a:ext>
            </a:extLst>
          </p:cNvPr>
          <p:cNvSpPr>
            <a:spLocks noGrp="1"/>
          </p:cNvSpPr>
          <p:nvPr>
            <p:ph type="sldNum" sz="quarter" idx="5"/>
          </p:nvPr>
        </p:nvSpPr>
        <p:spPr/>
        <p:txBody>
          <a:bodyPr/>
          <a:lstStyle/>
          <a:p>
            <a:fld id="{9953EF5A-EA47-DE49-9A44-3D586CD2B743}" type="slidenum">
              <a:rPr lang="en-US" smtClean="0"/>
              <a:t>47</a:t>
            </a:fld>
            <a:endParaRPr lang="en-US" dirty="0"/>
          </a:p>
        </p:txBody>
      </p:sp>
    </p:spTree>
    <p:extLst>
      <p:ext uri="{BB962C8B-B14F-4D97-AF65-F5344CB8AC3E}">
        <p14:creationId xmlns:p14="http://schemas.microsoft.com/office/powerpoint/2010/main" val="2376182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31BEA-6D0B-4E97-00EB-4DA8A4676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9981B0-5E03-65FA-BAF1-421FCF29AB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608DFF-A2D8-8B6A-F77E-518E73B0FE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33C011-6B75-0AC5-C51D-D82089F3DF17}"/>
              </a:ext>
            </a:extLst>
          </p:cNvPr>
          <p:cNvSpPr>
            <a:spLocks noGrp="1"/>
          </p:cNvSpPr>
          <p:nvPr>
            <p:ph type="sldNum" sz="quarter" idx="5"/>
          </p:nvPr>
        </p:nvSpPr>
        <p:spPr/>
        <p:txBody>
          <a:bodyPr/>
          <a:lstStyle/>
          <a:p>
            <a:fld id="{9953EF5A-EA47-DE49-9A44-3D586CD2B743}" type="slidenum">
              <a:rPr lang="en-US" smtClean="0"/>
              <a:t>9</a:t>
            </a:fld>
            <a:endParaRPr lang="en-US" dirty="0"/>
          </a:p>
        </p:txBody>
      </p:sp>
    </p:spTree>
    <p:extLst>
      <p:ext uri="{BB962C8B-B14F-4D97-AF65-F5344CB8AC3E}">
        <p14:creationId xmlns:p14="http://schemas.microsoft.com/office/powerpoint/2010/main" val="1717932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53EF5A-EA47-DE49-9A44-3D586CD2B743}" type="slidenum">
              <a:rPr lang="en-US" smtClean="0"/>
              <a:t>10</a:t>
            </a:fld>
            <a:endParaRPr lang="en-US" dirty="0"/>
          </a:p>
        </p:txBody>
      </p:sp>
    </p:spTree>
    <p:extLst>
      <p:ext uri="{BB962C8B-B14F-4D97-AF65-F5344CB8AC3E}">
        <p14:creationId xmlns:p14="http://schemas.microsoft.com/office/powerpoint/2010/main" val="3316631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5CB9A7-6539-9E47-8EBE-46579B86FBFC}" type="slidenum">
              <a:rPr lang="en-US" smtClean="0"/>
              <a:t>12</a:t>
            </a:fld>
            <a:endParaRPr lang="en-US" dirty="0"/>
          </a:p>
        </p:txBody>
      </p:sp>
    </p:spTree>
    <p:extLst>
      <p:ext uri="{BB962C8B-B14F-4D97-AF65-F5344CB8AC3E}">
        <p14:creationId xmlns:p14="http://schemas.microsoft.com/office/powerpoint/2010/main" val="144800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 iCollege modules. </a:t>
            </a:r>
          </a:p>
        </p:txBody>
      </p:sp>
      <p:sp>
        <p:nvSpPr>
          <p:cNvPr id="4" name="Slide Number Placeholder 3"/>
          <p:cNvSpPr>
            <a:spLocks noGrp="1"/>
          </p:cNvSpPr>
          <p:nvPr>
            <p:ph type="sldNum" sz="quarter" idx="5"/>
          </p:nvPr>
        </p:nvSpPr>
        <p:spPr/>
        <p:txBody>
          <a:bodyPr/>
          <a:lstStyle/>
          <a:p>
            <a:fld id="{435CB9A7-6539-9E47-8EBE-46579B86FBFC}" type="slidenum">
              <a:rPr lang="en-US" smtClean="0"/>
              <a:t>13</a:t>
            </a:fld>
            <a:endParaRPr lang="en-US" dirty="0"/>
          </a:p>
        </p:txBody>
      </p:sp>
    </p:spTree>
    <p:extLst>
      <p:ext uri="{BB962C8B-B14F-4D97-AF65-F5344CB8AC3E}">
        <p14:creationId xmlns:p14="http://schemas.microsoft.com/office/powerpoint/2010/main" val="3357983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5CB9A7-6539-9E47-8EBE-46579B86FBFC}" type="slidenum">
              <a:rPr lang="en-US" smtClean="0"/>
              <a:t>16</a:t>
            </a:fld>
            <a:endParaRPr lang="en-US" dirty="0"/>
          </a:p>
        </p:txBody>
      </p:sp>
    </p:spTree>
    <p:extLst>
      <p:ext uri="{BB962C8B-B14F-4D97-AF65-F5344CB8AC3E}">
        <p14:creationId xmlns:p14="http://schemas.microsoft.com/office/powerpoint/2010/main" val="3865025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5CB9A7-6539-9E47-8EBE-46579B86FBFC}" type="slidenum">
              <a:rPr lang="en-US" smtClean="0"/>
              <a:t>17</a:t>
            </a:fld>
            <a:endParaRPr lang="en-US" dirty="0"/>
          </a:p>
        </p:txBody>
      </p:sp>
    </p:spTree>
    <p:extLst>
      <p:ext uri="{BB962C8B-B14F-4D97-AF65-F5344CB8AC3E}">
        <p14:creationId xmlns:p14="http://schemas.microsoft.com/office/powerpoint/2010/main" val="2983008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53EF5A-EA47-DE49-9A44-3D586CD2B743}" type="slidenum">
              <a:rPr lang="en-US" smtClean="0"/>
              <a:t>23</a:t>
            </a:fld>
            <a:endParaRPr lang="en-US" dirty="0"/>
          </a:p>
        </p:txBody>
      </p:sp>
    </p:spTree>
    <p:extLst>
      <p:ext uri="{BB962C8B-B14F-4D97-AF65-F5344CB8AC3E}">
        <p14:creationId xmlns:p14="http://schemas.microsoft.com/office/powerpoint/2010/main" val="492478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245FE-C571-77E1-E242-35BC5C1DE6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B7AD9E-CA95-4CD2-2504-5069D6CD70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25C1F7-483E-14FD-2DC8-10F78AE1D194}"/>
              </a:ext>
            </a:extLst>
          </p:cNvPr>
          <p:cNvSpPr>
            <a:spLocks noGrp="1"/>
          </p:cNvSpPr>
          <p:nvPr>
            <p:ph type="dt" sz="half" idx="10"/>
          </p:nvPr>
        </p:nvSpPr>
        <p:spPr/>
        <p:txBody>
          <a:bodyPr/>
          <a:lstStyle/>
          <a:p>
            <a:fld id="{3391A759-BFF8-4B5B-9ECE-D93AC303B331}" type="datetime1">
              <a:rPr lang="en-US" smtClean="0"/>
              <a:t>3/17/25</a:t>
            </a:fld>
            <a:endParaRPr lang="en-US" dirty="0"/>
          </a:p>
        </p:txBody>
      </p:sp>
      <p:sp>
        <p:nvSpPr>
          <p:cNvPr id="5" name="Footer Placeholder 4">
            <a:extLst>
              <a:ext uri="{FF2B5EF4-FFF2-40B4-BE49-F238E27FC236}">
                <a16:creationId xmlns:a16="http://schemas.microsoft.com/office/drawing/2014/main" id="{299A4D57-ADCD-4CF0-FB73-470F1F62A7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0C7214-81BA-A937-A2FD-4B0671D30075}"/>
              </a:ext>
            </a:extLst>
          </p:cNvPr>
          <p:cNvSpPr>
            <a:spLocks noGrp="1"/>
          </p:cNvSpPr>
          <p:nvPr>
            <p:ph type="sldNum" sz="quarter" idx="12"/>
          </p:nvPr>
        </p:nvSpPr>
        <p:spPr/>
        <p:txBody>
          <a:bodyPr/>
          <a:lstStyle/>
          <a:p>
            <a:fld id="{DFDF98CC-160E-494C-8C3C-8CDC5FA257DE}" type="slidenum">
              <a:rPr lang="en-US" smtClean="0"/>
              <a:t>‹#›</a:t>
            </a:fld>
            <a:endParaRPr lang="en-US" dirty="0"/>
          </a:p>
        </p:txBody>
      </p:sp>
    </p:spTree>
    <p:extLst>
      <p:ext uri="{BB962C8B-B14F-4D97-AF65-F5344CB8AC3E}">
        <p14:creationId xmlns:p14="http://schemas.microsoft.com/office/powerpoint/2010/main" val="389161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0EDC-ADD9-7AC4-2D78-57391D1F45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F780A9-EBC6-5FF0-2FAF-FA3E224CE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1D23AF-ED99-26FA-D888-D0C3F6244E9C}"/>
              </a:ext>
            </a:extLst>
          </p:cNvPr>
          <p:cNvSpPr>
            <a:spLocks noGrp="1"/>
          </p:cNvSpPr>
          <p:nvPr>
            <p:ph type="dt" sz="half" idx="10"/>
          </p:nvPr>
        </p:nvSpPr>
        <p:spPr/>
        <p:txBody>
          <a:bodyPr/>
          <a:lstStyle/>
          <a:p>
            <a:fld id="{6DFDF398-5DA3-4937-BE3F-7CA1B9158252}" type="datetime1">
              <a:rPr lang="en-US" smtClean="0"/>
              <a:t>3/17/25</a:t>
            </a:fld>
            <a:endParaRPr lang="en-US" dirty="0"/>
          </a:p>
        </p:txBody>
      </p:sp>
      <p:sp>
        <p:nvSpPr>
          <p:cNvPr id="5" name="Footer Placeholder 4">
            <a:extLst>
              <a:ext uri="{FF2B5EF4-FFF2-40B4-BE49-F238E27FC236}">
                <a16:creationId xmlns:a16="http://schemas.microsoft.com/office/drawing/2014/main" id="{DA76BD8D-3B93-D077-2C60-B38D596BB9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09674E-781E-5647-7F73-26C8D2F46DD3}"/>
              </a:ext>
            </a:extLst>
          </p:cNvPr>
          <p:cNvSpPr>
            <a:spLocks noGrp="1"/>
          </p:cNvSpPr>
          <p:nvPr>
            <p:ph type="sldNum" sz="quarter" idx="12"/>
          </p:nvPr>
        </p:nvSpPr>
        <p:spPr/>
        <p:txBody>
          <a:bodyPr/>
          <a:lstStyle/>
          <a:p>
            <a:fld id="{DFDF98CC-160E-494C-8C3C-8CDC5FA257DE}" type="slidenum">
              <a:rPr lang="en-US" smtClean="0"/>
              <a:t>‹#›</a:t>
            </a:fld>
            <a:endParaRPr lang="en-US" dirty="0"/>
          </a:p>
        </p:txBody>
      </p:sp>
    </p:spTree>
    <p:extLst>
      <p:ext uri="{BB962C8B-B14F-4D97-AF65-F5344CB8AC3E}">
        <p14:creationId xmlns:p14="http://schemas.microsoft.com/office/powerpoint/2010/main" val="741457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671242-C7F3-2CE7-7D2B-A3235F2051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2109EF-F320-59F3-6914-ED5195957E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280305-EEF8-F4EA-7A3C-EF79DEB5FB46}"/>
              </a:ext>
            </a:extLst>
          </p:cNvPr>
          <p:cNvSpPr>
            <a:spLocks noGrp="1"/>
          </p:cNvSpPr>
          <p:nvPr>
            <p:ph type="dt" sz="half" idx="10"/>
          </p:nvPr>
        </p:nvSpPr>
        <p:spPr/>
        <p:txBody>
          <a:bodyPr/>
          <a:lstStyle/>
          <a:p>
            <a:fld id="{8F191ED9-F929-4A92-90F9-3C9C84ABBE83}" type="datetime1">
              <a:rPr lang="en-US" smtClean="0"/>
              <a:t>3/17/25</a:t>
            </a:fld>
            <a:endParaRPr lang="en-US" dirty="0"/>
          </a:p>
        </p:txBody>
      </p:sp>
      <p:sp>
        <p:nvSpPr>
          <p:cNvPr id="5" name="Footer Placeholder 4">
            <a:extLst>
              <a:ext uri="{FF2B5EF4-FFF2-40B4-BE49-F238E27FC236}">
                <a16:creationId xmlns:a16="http://schemas.microsoft.com/office/drawing/2014/main" id="{C7E9F3E6-6576-C090-0207-4190EDC817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F4E208-6468-70CC-1A3E-3630F72EB95C}"/>
              </a:ext>
            </a:extLst>
          </p:cNvPr>
          <p:cNvSpPr>
            <a:spLocks noGrp="1"/>
          </p:cNvSpPr>
          <p:nvPr>
            <p:ph type="sldNum" sz="quarter" idx="12"/>
          </p:nvPr>
        </p:nvSpPr>
        <p:spPr/>
        <p:txBody>
          <a:bodyPr/>
          <a:lstStyle/>
          <a:p>
            <a:fld id="{DFDF98CC-160E-494C-8C3C-8CDC5FA257DE}" type="slidenum">
              <a:rPr lang="en-US" smtClean="0"/>
              <a:t>‹#›</a:t>
            </a:fld>
            <a:endParaRPr lang="en-US" dirty="0"/>
          </a:p>
        </p:txBody>
      </p:sp>
    </p:spTree>
    <p:extLst>
      <p:ext uri="{BB962C8B-B14F-4D97-AF65-F5344CB8AC3E}">
        <p14:creationId xmlns:p14="http://schemas.microsoft.com/office/powerpoint/2010/main" val="1817639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AC19E-D82F-833E-6114-1947CEA32E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FD5688-6A45-F01B-0A0C-2A93A622D2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3E230-ED91-E0C1-5AD6-BE8A5268BDA3}"/>
              </a:ext>
            </a:extLst>
          </p:cNvPr>
          <p:cNvSpPr>
            <a:spLocks noGrp="1"/>
          </p:cNvSpPr>
          <p:nvPr>
            <p:ph type="dt" sz="half" idx="10"/>
          </p:nvPr>
        </p:nvSpPr>
        <p:spPr/>
        <p:txBody>
          <a:bodyPr/>
          <a:lstStyle/>
          <a:p>
            <a:fld id="{EEBAB316-A2E6-49F2-825C-64AA951E4184}" type="datetime1">
              <a:rPr lang="en-US" smtClean="0"/>
              <a:t>3/17/25</a:t>
            </a:fld>
            <a:endParaRPr lang="en-US" dirty="0"/>
          </a:p>
        </p:txBody>
      </p:sp>
      <p:sp>
        <p:nvSpPr>
          <p:cNvPr id="5" name="Footer Placeholder 4">
            <a:extLst>
              <a:ext uri="{FF2B5EF4-FFF2-40B4-BE49-F238E27FC236}">
                <a16:creationId xmlns:a16="http://schemas.microsoft.com/office/drawing/2014/main" id="{5E6D1554-4329-0AD7-2AEE-7932974577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E1A051-DBAC-2C58-D027-3FD4B3698A89}"/>
              </a:ext>
            </a:extLst>
          </p:cNvPr>
          <p:cNvSpPr>
            <a:spLocks noGrp="1"/>
          </p:cNvSpPr>
          <p:nvPr>
            <p:ph type="sldNum" sz="quarter" idx="12"/>
          </p:nvPr>
        </p:nvSpPr>
        <p:spPr/>
        <p:txBody>
          <a:bodyPr/>
          <a:lstStyle/>
          <a:p>
            <a:fld id="{DFDF98CC-160E-494C-8C3C-8CDC5FA257DE}" type="slidenum">
              <a:rPr lang="en-US" smtClean="0"/>
              <a:t>‹#›</a:t>
            </a:fld>
            <a:endParaRPr lang="en-US" dirty="0"/>
          </a:p>
        </p:txBody>
      </p:sp>
    </p:spTree>
    <p:extLst>
      <p:ext uri="{BB962C8B-B14F-4D97-AF65-F5344CB8AC3E}">
        <p14:creationId xmlns:p14="http://schemas.microsoft.com/office/powerpoint/2010/main" val="2152195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E4851-8F22-1674-5692-7752855D30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E262C9-5C2C-3922-59F4-7E32F59914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9C469D-E5FC-99CB-0FFB-CF4B73259777}"/>
              </a:ext>
            </a:extLst>
          </p:cNvPr>
          <p:cNvSpPr>
            <a:spLocks noGrp="1"/>
          </p:cNvSpPr>
          <p:nvPr>
            <p:ph type="dt" sz="half" idx="10"/>
          </p:nvPr>
        </p:nvSpPr>
        <p:spPr/>
        <p:txBody>
          <a:bodyPr/>
          <a:lstStyle/>
          <a:p>
            <a:fld id="{5AE9748B-ADD6-4C5A-8C2A-A39721276E74}" type="datetime1">
              <a:rPr lang="en-US" smtClean="0"/>
              <a:t>3/17/25</a:t>
            </a:fld>
            <a:endParaRPr lang="en-US" dirty="0"/>
          </a:p>
        </p:txBody>
      </p:sp>
      <p:sp>
        <p:nvSpPr>
          <p:cNvPr id="5" name="Footer Placeholder 4">
            <a:extLst>
              <a:ext uri="{FF2B5EF4-FFF2-40B4-BE49-F238E27FC236}">
                <a16:creationId xmlns:a16="http://schemas.microsoft.com/office/drawing/2014/main" id="{5AD6D0E7-3C75-0C8A-0279-0952BAD3C4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8DEA2D-C7C8-8E9C-AAF6-393FB5A3C149}"/>
              </a:ext>
            </a:extLst>
          </p:cNvPr>
          <p:cNvSpPr>
            <a:spLocks noGrp="1"/>
          </p:cNvSpPr>
          <p:nvPr>
            <p:ph type="sldNum" sz="quarter" idx="12"/>
          </p:nvPr>
        </p:nvSpPr>
        <p:spPr/>
        <p:txBody>
          <a:bodyPr/>
          <a:lstStyle/>
          <a:p>
            <a:fld id="{DFDF98CC-160E-494C-8C3C-8CDC5FA257DE}" type="slidenum">
              <a:rPr lang="en-US" smtClean="0"/>
              <a:t>‹#›</a:t>
            </a:fld>
            <a:endParaRPr lang="en-US" dirty="0"/>
          </a:p>
        </p:txBody>
      </p:sp>
    </p:spTree>
    <p:extLst>
      <p:ext uri="{BB962C8B-B14F-4D97-AF65-F5344CB8AC3E}">
        <p14:creationId xmlns:p14="http://schemas.microsoft.com/office/powerpoint/2010/main" val="333626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4419-3D63-6004-60E6-C1D65133EB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6A7862-FBFF-7D5C-6717-CB14DE04FA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7143C7-C158-52FA-BF0F-908ED3204C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D7B8D6-7F69-827D-17D1-68B590FE26DA}"/>
              </a:ext>
            </a:extLst>
          </p:cNvPr>
          <p:cNvSpPr>
            <a:spLocks noGrp="1"/>
          </p:cNvSpPr>
          <p:nvPr>
            <p:ph type="dt" sz="half" idx="10"/>
          </p:nvPr>
        </p:nvSpPr>
        <p:spPr/>
        <p:txBody>
          <a:bodyPr/>
          <a:lstStyle/>
          <a:p>
            <a:fld id="{7241FB0F-3C5C-4949-B933-9C7E511ED094}" type="datetime1">
              <a:rPr lang="en-US" smtClean="0"/>
              <a:t>3/17/25</a:t>
            </a:fld>
            <a:endParaRPr lang="en-US" dirty="0"/>
          </a:p>
        </p:txBody>
      </p:sp>
      <p:sp>
        <p:nvSpPr>
          <p:cNvPr id="6" name="Footer Placeholder 5">
            <a:extLst>
              <a:ext uri="{FF2B5EF4-FFF2-40B4-BE49-F238E27FC236}">
                <a16:creationId xmlns:a16="http://schemas.microsoft.com/office/drawing/2014/main" id="{9BB9A838-CC8E-ECC4-715D-E146A287E1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426A67-D768-7EB2-2E36-693D4EED3346}"/>
              </a:ext>
            </a:extLst>
          </p:cNvPr>
          <p:cNvSpPr>
            <a:spLocks noGrp="1"/>
          </p:cNvSpPr>
          <p:nvPr>
            <p:ph type="sldNum" sz="quarter" idx="12"/>
          </p:nvPr>
        </p:nvSpPr>
        <p:spPr/>
        <p:txBody>
          <a:bodyPr/>
          <a:lstStyle/>
          <a:p>
            <a:fld id="{DFDF98CC-160E-494C-8C3C-8CDC5FA257DE}" type="slidenum">
              <a:rPr lang="en-US" smtClean="0"/>
              <a:t>‹#›</a:t>
            </a:fld>
            <a:endParaRPr lang="en-US" dirty="0"/>
          </a:p>
        </p:txBody>
      </p:sp>
    </p:spTree>
    <p:extLst>
      <p:ext uri="{BB962C8B-B14F-4D97-AF65-F5344CB8AC3E}">
        <p14:creationId xmlns:p14="http://schemas.microsoft.com/office/powerpoint/2010/main" val="3140416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DC9C9-8AB9-16C4-70C3-1C2E682CAB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BD5506-CBCA-30BA-6EC6-964E7C832B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0F9B9F-057A-DA52-EF67-2812CF87C8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938267-C876-D4D6-5CB8-293DF3BA18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E4EC69-07BA-5B59-6204-D6B8E09452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1F68BE-ABF7-8233-578F-0C3DC8487F0D}"/>
              </a:ext>
            </a:extLst>
          </p:cNvPr>
          <p:cNvSpPr>
            <a:spLocks noGrp="1"/>
          </p:cNvSpPr>
          <p:nvPr>
            <p:ph type="dt" sz="half" idx="10"/>
          </p:nvPr>
        </p:nvSpPr>
        <p:spPr/>
        <p:txBody>
          <a:bodyPr/>
          <a:lstStyle/>
          <a:p>
            <a:fld id="{E7F6A1D9-D323-4F4E-8655-25E2D32CE742}" type="datetime1">
              <a:rPr lang="en-US" smtClean="0"/>
              <a:t>3/17/25</a:t>
            </a:fld>
            <a:endParaRPr lang="en-US" dirty="0"/>
          </a:p>
        </p:txBody>
      </p:sp>
      <p:sp>
        <p:nvSpPr>
          <p:cNvPr id="8" name="Footer Placeholder 7">
            <a:extLst>
              <a:ext uri="{FF2B5EF4-FFF2-40B4-BE49-F238E27FC236}">
                <a16:creationId xmlns:a16="http://schemas.microsoft.com/office/drawing/2014/main" id="{F68A351D-7781-2D6E-C460-9DBC0D9B799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1C223C5-AA2E-7B27-6899-3AAF3BE6165B}"/>
              </a:ext>
            </a:extLst>
          </p:cNvPr>
          <p:cNvSpPr>
            <a:spLocks noGrp="1"/>
          </p:cNvSpPr>
          <p:nvPr>
            <p:ph type="sldNum" sz="quarter" idx="12"/>
          </p:nvPr>
        </p:nvSpPr>
        <p:spPr/>
        <p:txBody>
          <a:bodyPr/>
          <a:lstStyle/>
          <a:p>
            <a:fld id="{DFDF98CC-160E-494C-8C3C-8CDC5FA257DE}" type="slidenum">
              <a:rPr lang="en-US" smtClean="0"/>
              <a:pPr/>
              <a:t>‹#›</a:t>
            </a:fld>
            <a:endParaRPr lang="en-US" dirty="0"/>
          </a:p>
        </p:txBody>
      </p:sp>
    </p:spTree>
    <p:extLst>
      <p:ext uri="{BB962C8B-B14F-4D97-AF65-F5344CB8AC3E}">
        <p14:creationId xmlns:p14="http://schemas.microsoft.com/office/powerpoint/2010/main" val="367679081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6FF6-FCE0-2C2F-621A-1F574E044C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9B316C-B2C3-BF38-25F1-E0492CCFAB51}"/>
              </a:ext>
            </a:extLst>
          </p:cNvPr>
          <p:cNvSpPr>
            <a:spLocks noGrp="1"/>
          </p:cNvSpPr>
          <p:nvPr>
            <p:ph type="dt" sz="half" idx="10"/>
          </p:nvPr>
        </p:nvSpPr>
        <p:spPr/>
        <p:txBody>
          <a:bodyPr/>
          <a:lstStyle/>
          <a:p>
            <a:fld id="{FF10A846-0DA4-4D92-9BF1-DE8C52C1F4DF}" type="datetime1">
              <a:rPr lang="en-US" smtClean="0"/>
              <a:t>3/17/25</a:t>
            </a:fld>
            <a:endParaRPr lang="en-US" dirty="0"/>
          </a:p>
        </p:txBody>
      </p:sp>
      <p:sp>
        <p:nvSpPr>
          <p:cNvPr id="4" name="Footer Placeholder 3">
            <a:extLst>
              <a:ext uri="{FF2B5EF4-FFF2-40B4-BE49-F238E27FC236}">
                <a16:creationId xmlns:a16="http://schemas.microsoft.com/office/drawing/2014/main" id="{D7D7FF2F-405D-CEA0-5BCF-F667AC889F4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703BDC-A654-56A2-830C-D45036736F6B}"/>
              </a:ext>
            </a:extLst>
          </p:cNvPr>
          <p:cNvSpPr>
            <a:spLocks noGrp="1"/>
          </p:cNvSpPr>
          <p:nvPr>
            <p:ph type="sldNum" sz="quarter" idx="12"/>
          </p:nvPr>
        </p:nvSpPr>
        <p:spPr/>
        <p:txBody>
          <a:bodyPr/>
          <a:lstStyle/>
          <a:p>
            <a:fld id="{DFDF98CC-160E-494C-8C3C-8CDC5FA257DE}" type="slidenum">
              <a:rPr lang="en-US" smtClean="0"/>
              <a:t>‹#›</a:t>
            </a:fld>
            <a:endParaRPr lang="en-US" dirty="0"/>
          </a:p>
        </p:txBody>
      </p:sp>
    </p:spTree>
    <p:extLst>
      <p:ext uri="{BB962C8B-B14F-4D97-AF65-F5344CB8AC3E}">
        <p14:creationId xmlns:p14="http://schemas.microsoft.com/office/powerpoint/2010/main" val="801174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6A69CD-5C91-67B4-AA84-4438631E0E15}"/>
              </a:ext>
            </a:extLst>
          </p:cNvPr>
          <p:cNvSpPr>
            <a:spLocks noGrp="1"/>
          </p:cNvSpPr>
          <p:nvPr>
            <p:ph type="dt" sz="half" idx="10"/>
          </p:nvPr>
        </p:nvSpPr>
        <p:spPr/>
        <p:txBody>
          <a:bodyPr/>
          <a:lstStyle/>
          <a:p>
            <a:fld id="{E9412331-4A9C-472F-A7FA-968157338839}" type="datetime1">
              <a:rPr lang="en-US" smtClean="0"/>
              <a:t>3/17/25</a:t>
            </a:fld>
            <a:endParaRPr lang="en-US" dirty="0"/>
          </a:p>
        </p:txBody>
      </p:sp>
      <p:sp>
        <p:nvSpPr>
          <p:cNvPr id="3" name="Footer Placeholder 2">
            <a:extLst>
              <a:ext uri="{FF2B5EF4-FFF2-40B4-BE49-F238E27FC236}">
                <a16:creationId xmlns:a16="http://schemas.microsoft.com/office/drawing/2014/main" id="{6983CBDD-6574-4C00-6267-359C8C88CAA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44BDA4B-2B62-155C-C2F0-D54EF191BB3C}"/>
              </a:ext>
            </a:extLst>
          </p:cNvPr>
          <p:cNvSpPr>
            <a:spLocks noGrp="1"/>
          </p:cNvSpPr>
          <p:nvPr>
            <p:ph type="sldNum" sz="quarter" idx="12"/>
          </p:nvPr>
        </p:nvSpPr>
        <p:spPr/>
        <p:txBody>
          <a:bodyPr/>
          <a:lstStyle/>
          <a:p>
            <a:fld id="{DFDF98CC-160E-494C-8C3C-8CDC5FA257DE}" type="slidenum">
              <a:rPr lang="en-US" smtClean="0"/>
              <a:t>‹#›</a:t>
            </a:fld>
            <a:endParaRPr lang="en-US" dirty="0"/>
          </a:p>
        </p:txBody>
      </p:sp>
    </p:spTree>
    <p:extLst>
      <p:ext uri="{BB962C8B-B14F-4D97-AF65-F5344CB8AC3E}">
        <p14:creationId xmlns:p14="http://schemas.microsoft.com/office/powerpoint/2010/main" val="369933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E1962-3F57-C15E-844B-2E9AD06A6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C60768-3FBD-CD28-BFA1-B95766E78E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782B44-7E5B-2113-F8E3-337AEA51BE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0986C9-00AA-15D2-BBD4-9A1F4D757AB8}"/>
              </a:ext>
            </a:extLst>
          </p:cNvPr>
          <p:cNvSpPr>
            <a:spLocks noGrp="1"/>
          </p:cNvSpPr>
          <p:nvPr>
            <p:ph type="dt" sz="half" idx="10"/>
          </p:nvPr>
        </p:nvSpPr>
        <p:spPr/>
        <p:txBody>
          <a:bodyPr/>
          <a:lstStyle/>
          <a:p>
            <a:fld id="{A2197F3D-ED52-43FD-A26D-318B71534485}" type="datetime1">
              <a:rPr lang="en-US" smtClean="0"/>
              <a:t>3/17/25</a:t>
            </a:fld>
            <a:endParaRPr lang="en-US" dirty="0"/>
          </a:p>
        </p:txBody>
      </p:sp>
      <p:sp>
        <p:nvSpPr>
          <p:cNvPr id="6" name="Footer Placeholder 5">
            <a:extLst>
              <a:ext uri="{FF2B5EF4-FFF2-40B4-BE49-F238E27FC236}">
                <a16:creationId xmlns:a16="http://schemas.microsoft.com/office/drawing/2014/main" id="{0C94F3F6-8D97-2BA8-FE86-51295332CC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9B0FAA-037B-7182-70EC-E1C03792562E}"/>
              </a:ext>
            </a:extLst>
          </p:cNvPr>
          <p:cNvSpPr>
            <a:spLocks noGrp="1"/>
          </p:cNvSpPr>
          <p:nvPr>
            <p:ph type="sldNum" sz="quarter" idx="12"/>
          </p:nvPr>
        </p:nvSpPr>
        <p:spPr/>
        <p:txBody>
          <a:bodyPr/>
          <a:lstStyle/>
          <a:p>
            <a:fld id="{DFDF98CC-160E-494C-8C3C-8CDC5FA257DE}" type="slidenum">
              <a:rPr lang="en-US" smtClean="0"/>
              <a:t>‹#›</a:t>
            </a:fld>
            <a:endParaRPr lang="en-US" dirty="0"/>
          </a:p>
        </p:txBody>
      </p:sp>
    </p:spTree>
    <p:extLst>
      <p:ext uri="{BB962C8B-B14F-4D97-AF65-F5344CB8AC3E}">
        <p14:creationId xmlns:p14="http://schemas.microsoft.com/office/powerpoint/2010/main" val="725762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BB9-CA4B-11D3-E5A3-2E398A6AF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E474F8-0D25-9DAE-AF19-5AC110A607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F627B5E-8D70-4016-877B-48D12B554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91C068-6D61-2CDD-F08B-638EBFF42B7C}"/>
              </a:ext>
            </a:extLst>
          </p:cNvPr>
          <p:cNvSpPr>
            <a:spLocks noGrp="1"/>
          </p:cNvSpPr>
          <p:nvPr>
            <p:ph type="dt" sz="half" idx="10"/>
          </p:nvPr>
        </p:nvSpPr>
        <p:spPr/>
        <p:txBody>
          <a:bodyPr/>
          <a:lstStyle/>
          <a:p>
            <a:fld id="{3D291FA4-6264-4BB8-B3B5-77711EED2D82}" type="datetime1">
              <a:rPr lang="en-US" smtClean="0"/>
              <a:t>3/17/25</a:t>
            </a:fld>
            <a:endParaRPr lang="en-US" dirty="0"/>
          </a:p>
        </p:txBody>
      </p:sp>
      <p:sp>
        <p:nvSpPr>
          <p:cNvPr id="6" name="Footer Placeholder 5">
            <a:extLst>
              <a:ext uri="{FF2B5EF4-FFF2-40B4-BE49-F238E27FC236}">
                <a16:creationId xmlns:a16="http://schemas.microsoft.com/office/drawing/2014/main" id="{9C8185A3-EB21-1207-6B34-B9AE2D3B6C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D387718-CE89-C209-324E-BA05ACE0F2E2}"/>
              </a:ext>
            </a:extLst>
          </p:cNvPr>
          <p:cNvSpPr>
            <a:spLocks noGrp="1"/>
          </p:cNvSpPr>
          <p:nvPr>
            <p:ph type="sldNum" sz="quarter" idx="12"/>
          </p:nvPr>
        </p:nvSpPr>
        <p:spPr/>
        <p:txBody>
          <a:bodyPr/>
          <a:lstStyle/>
          <a:p>
            <a:fld id="{DFDF98CC-160E-494C-8C3C-8CDC5FA257DE}" type="slidenum">
              <a:rPr lang="en-US" smtClean="0"/>
              <a:t>‹#›</a:t>
            </a:fld>
            <a:endParaRPr lang="en-US" dirty="0"/>
          </a:p>
        </p:txBody>
      </p:sp>
    </p:spTree>
    <p:extLst>
      <p:ext uri="{BB962C8B-B14F-4D97-AF65-F5344CB8AC3E}">
        <p14:creationId xmlns:p14="http://schemas.microsoft.com/office/powerpoint/2010/main" val="3491754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1FDE0-2680-5D19-96C7-C1ECCB4977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7A380B-1CA2-6A1D-E324-134B3B6754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CC181-6C41-6AED-466D-D3525E0A96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F6A1D9-D323-4F4E-8655-25E2D32CE742}" type="datetime1">
              <a:rPr lang="en-US" smtClean="0"/>
              <a:t>3/17/25</a:t>
            </a:fld>
            <a:endParaRPr lang="en-US" dirty="0"/>
          </a:p>
        </p:txBody>
      </p:sp>
      <p:sp>
        <p:nvSpPr>
          <p:cNvPr id="5" name="Footer Placeholder 4">
            <a:extLst>
              <a:ext uri="{FF2B5EF4-FFF2-40B4-BE49-F238E27FC236}">
                <a16:creationId xmlns:a16="http://schemas.microsoft.com/office/drawing/2014/main" id="{A98E119F-67FB-1080-386D-C2FDEB8EF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289AE53F-2779-A581-D9FB-193175D56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DF98CC-160E-494C-8C3C-8CDC5FA257DE}" type="slidenum">
              <a:rPr lang="en-US" smtClean="0"/>
              <a:pPr/>
              <a:t>‹#›</a:t>
            </a:fld>
            <a:endParaRPr lang="en-US" dirty="0"/>
          </a:p>
        </p:txBody>
      </p:sp>
    </p:spTree>
    <p:extLst>
      <p:ext uri="{BB962C8B-B14F-4D97-AF65-F5344CB8AC3E}">
        <p14:creationId xmlns:p14="http://schemas.microsoft.com/office/powerpoint/2010/main" val="139540353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Triangular abstract background">
            <a:extLst>
              <a:ext uri="{FF2B5EF4-FFF2-40B4-BE49-F238E27FC236}">
                <a16:creationId xmlns:a16="http://schemas.microsoft.com/office/drawing/2014/main" id="{17B486DF-3C23-2B8B-4457-EDB86189CDAB}"/>
              </a:ext>
            </a:extLst>
          </p:cNvPr>
          <p:cNvPicPr>
            <a:picLocks noChangeAspect="1"/>
          </p:cNvPicPr>
          <p:nvPr/>
        </p:nvPicPr>
        <p:blipFill>
          <a:blip r:embed="rId2"/>
          <a:srcRect t="23391" r="9091"/>
          <a:stretch/>
        </p:blipFill>
        <p:spPr>
          <a:xfrm>
            <a:off x="20" y="10"/>
            <a:ext cx="12191979" cy="6857990"/>
          </a:xfrm>
          <a:prstGeom prst="rect">
            <a:avLst/>
          </a:prstGeom>
        </p:spPr>
      </p:pic>
      <p:sp>
        <p:nvSpPr>
          <p:cNvPr id="2" name="Title 1">
            <a:extLst>
              <a:ext uri="{FF2B5EF4-FFF2-40B4-BE49-F238E27FC236}">
                <a16:creationId xmlns:a16="http://schemas.microsoft.com/office/drawing/2014/main" id="{F48377EA-B2E8-A20B-6C5C-A51C54F79D70}"/>
              </a:ext>
            </a:extLst>
          </p:cNvPr>
          <p:cNvSpPr>
            <a:spLocks noGrp="1"/>
          </p:cNvSpPr>
          <p:nvPr>
            <p:ph type="ctrTitle"/>
          </p:nvPr>
        </p:nvSpPr>
        <p:spPr>
          <a:xfrm>
            <a:off x="438910" y="978408"/>
            <a:ext cx="5100042" cy="3969960"/>
          </a:xfrm>
        </p:spPr>
        <p:txBody>
          <a:bodyPr anchor="t">
            <a:normAutofit/>
          </a:bodyPr>
          <a:lstStyle/>
          <a:p>
            <a:pPr algn="l"/>
            <a:r>
              <a:rPr lang="en-US" sz="6600" dirty="0"/>
              <a:t>Skills-Based Learning in the Classroom</a:t>
            </a:r>
          </a:p>
        </p:txBody>
      </p:sp>
      <p:sp>
        <p:nvSpPr>
          <p:cNvPr id="3" name="Subtitle 2">
            <a:extLst>
              <a:ext uri="{FF2B5EF4-FFF2-40B4-BE49-F238E27FC236}">
                <a16:creationId xmlns:a16="http://schemas.microsoft.com/office/drawing/2014/main" id="{C05B27E9-7E81-D23F-E4F7-4A6585EE853D}"/>
              </a:ext>
            </a:extLst>
          </p:cNvPr>
          <p:cNvSpPr>
            <a:spLocks noGrp="1"/>
          </p:cNvSpPr>
          <p:nvPr>
            <p:ph type="subTitle" idx="1"/>
          </p:nvPr>
        </p:nvSpPr>
        <p:spPr>
          <a:xfrm>
            <a:off x="565033" y="4526931"/>
            <a:ext cx="6539959" cy="1157436"/>
          </a:xfrm>
        </p:spPr>
        <p:txBody>
          <a:bodyPr anchor="b">
            <a:noAutofit/>
          </a:bodyPr>
          <a:lstStyle/>
          <a:p>
            <a:pPr algn="l"/>
            <a:r>
              <a:rPr lang="en-US" dirty="0"/>
              <a:t>Angela M. Christie, Ph.D.</a:t>
            </a:r>
          </a:p>
          <a:p>
            <a:pPr algn="l">
              <a:spcBef>
                <a:spcPts val="0"/>
              </a:spcBef>
            </a:pPr>
            <a:r>
              <a:rPr lang="en-US" dirty="0"/>
              <a:t>Sr. Director, Educational Programs</a:t>
            </a:r>
          </a:p>
          <a:p>
            <a:pPr algn="l">
              <a:spcBef>
                <a:spcPts val="0"/>
              </a:spcBef>
            </a:pPr>
            <a:r>
              <a:rPr lang="en-US" dirty="0"/>
              <a:t>National Institute for Student Success</a:t>
            </a:r>
          </a:p>
          <a:p>
            <a:pPr algn="l">
              <a:spcBef>
                <a:spcPts val="0"/>
              </a:spcBef>
            </a:pPr>
            <a:r>
              <a:rPr lang="en-US" dirty="0"/>
              <a:t>Georgia State University</a:t>
            </a:r>
          </a:p>
        </p:txBody>
      </p:sp>
      <p:pic>
        <p:nvPicPr>
          <p:cNvPr id="5" name="Picture 4" descr="A black background with blue text and red and white arrow&#10;&#10;AI-generated content may be incorrect.">
            <a:extLst>
              <a:ext uri="{FF2B5EF4-FFF2-40B4-BE49-F238E27FC236}">
                <a16:creationId xmlns:a16="http://schemas.microsoft.com/office/drawing/2014/main" id="{C702711F-9A2C-EED7-7594-8446C6A29A1D}"/>
              </a:ext>
            </a:extLst>
          </p:cNvPr>
          <p:cNvPicPr>
            <a:picLocks noChangeAspect="1"/>
          </p:cNvPicPr>
          <p:nvPr/>
        </p:nvPicPr>
        <p:blipFill>
          <a:blip r:embed="rId3"/>
          <a:stretch>
            <a:fillRect/>
          </a:stretch>
        </p:blipFill>
        <p:spPr>
          <a:xfrm>
            <a:off x="9200247" y="-1185280"/>
            <a:ext cx="3999053" cy="3999053"/>
          </a:xfrm>
          <a:prstGeom prst="rect">
            <a:avLst/>
          </a:prstGeom>
        </p:spPr>
      </p:pic>
      <p:cxnSp>
        <p:nvCxnSpPr>
          <p:cNvPr id="7" name="Straight Connector 6">
            <a:extLst>
              <a:ext uri="{FF2B5EF4-FFF2-40B4-BE49-F238E27FC236}">
                <a16:creationId xmlns:a16="http://schemas.microsoft.com/office/drawing/2014/main" id="{0BF8A069-55A2-A47A-0F1C-9FD3264E67EF}"/>
              </a:ext>
            </a:extLst>
          </p:cNvPr>
          <p:cNvCxnSpPr/>
          <p:nvPr/>
        </p:nvCxnSpPr>
        <p:spPr>
          <a:xfrm>
            <a:off x="565033" y="3920358"/>
            <a:ext cx="4297680"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46449637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3A6395B-EE4F-B754-43CC-72F2158CBA29}"/>
              </a:ext>
            </a:extLst>
          </p:cNvPr>
          <p:cNvCxnSpPr>
            <a:cxnSpLocks/>
          </p:cNvCxnSpPr>
          <p:nvPr/>
        </p:nvCxnSpPr>
        <p:spPr>
          <a:xfrm>
            <a:off x="488731" y="977462"/>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4" name="TextBox 3">
            <a:extLst>
              <a:ext uri="{FF2B5EF4-FFF2-40B4-BE49-F238E27FC236}">
                <a16:creationId xmlns:a16="http://schemas.microsoft.com/office/drawing/2014/main" id="{5F238CDB-E5A4-772D-B872-A164789B1084}"/>
              </a:ext>
            </a:extLst>
          </p:cNvPr>
          <p:cNvSpPr txBox="1"/>
          <p:nvPr/>
        </p:nvSpPr>
        <p:spPr>
          <a:xfrm>
            <a:off x="459258" y="1104297"/>
            <a:ext cx="4784900" cy="646331"/>
          </a:xfrm>
          <a:prstGeom prst="rect">
            <a:avLst/>
          </a:prstGeom>
          <a:noFill/>
        </p:spPr>
        <p:txBody>
          <a:bodyPr wrap="none" rtlCol="0">
            <a:spAutoFit/>
          </a:bodyPr>
          <a:lstStyle/>
          <a:p>
            <a:r>
              <a:rPr lang="en-US" sz="3600" b="1" dirty="0">
                <a:solidFill>
                  <a:schemeClr val="tx2"/>
                </a:solidFill>
                <a:latin typeface="+mj-lt"/>
              </a:rPr>
              <a:t>WBLE in the Classroom</a:t>
            </a:r>
          </a:p>
        </p:txBody>
      </p:sp>
      <p:pic>
        <p:nvPicPr>
          <p:cNvPr id="5" name="Picture 4" descr="A black background with a blue and red letter n and an arrow with Marfa lights in the background&#10;&#10;AI-generated content may be incorrect.">
            <a:extLst>
              <a:ext uri="{FF2B5EF4-FFF2-40B4-BE49-F238E27FC236}">
                <a16:creationId xmlns:a16="http://schemas.microsoft.com/office/drawing/2014/main" id="{83414DBB-0DDA-09C0-1F0E-A7A8EE2B9E38}"/>
              </a:ext>
            </a:extLst>
          </p:cNvPr>
          <p:cNvPicPr>
            <a:picLocks noChangeAspect="1"/>
          </p:cNvPicPr>
          <p:nvPr/>
        </p:nvPicPr>
        <p:blipFill>
          <a:blip r:embed="rId3"/>
          <a:stretch>
            <a:fillRect/>
          </a:stretch>
        </p:blipFill>
        <p:spPr>
          <a:xfrm>
            <a:off x="9543840" y="-1245730"/>
            <a:ext cx="3912365" cy="3912365"/>
          </a:xfrm>
          <a:prstGeom prst="rect">
            <a:avLst/>
          </a:prstGeom>
        </p:spPr>
      </p:pic>
      <p:sp>
        <p:nvSpPr>
          <p:cNvPr id="6" name="Teardrop 5">
            <a:extLst>
              <a:ext uri="{FF2B5EF4-FFF2-40B4-BE49-F238E27FC236}">
                <a16:creationId xmlns:a16="http://schemas.microsoft.com/office/drawing/2014/main" id="{7E976DDB-B1E6-714B-F374-36EAF9EF8E6C}"/>
              </a:ext>
            </a:extLst>
          </p:cNvPr>
          <p:cNvSpPr/>
          <p:nvPr/>
        </p:nvSpPr>
        <p:spPr>
          <a:xfrm rot="10172650">
            <a:off x="-3208225" y="4891016"/>
            <a:ext cx="14754984" cy="6745672"/>
          </a:xfrm>
          <a:prstGeom prst="teardrop">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Content Placeholder 2">
            <a:extLst>
              <a:ext uri="{FF2B5EF4-FFF2-40B4-BE49-F238E27FC236}">
                <a16:creationId xmlns:a16="http://schemas.microsoft.com/office/drawing/2014/main" id="{D3E58388-D8DC-4622-7DD1-74DC32DD7B51}"/>
              </a:ext>
            </a:extLst>
          </p:cNvPr>
          <p:cNvGraphicFramePr>
            <a:graphicFrameLocks/>
          </p:cNvGraphicFramePr>
          <p:nvPr>
            <p:extLst>
              <p:ext uri="{D42A27DB-BD31-4B8C-83A1-F6EECF244321}">
                <p14:modId xmlns:p14="http://schemas.microsoft.com/office/powerpoint/2010/main" val="177596891"/>
              </p:ext>
            </p:extLst>
          </p:nvPr>
        </p:nvGraphicFramePr>
        <p:xfrm>
          <a:off x="914400" y="1729760"/>
          <a:ext cx="10363200" cy="3089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73792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291086-E66A-DC93-EA8A-ED5E0067B8E7}"/>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People seated on tiered chairs in lecture hall, looking at laptops and notes">
            <a:extLst>
              <a:ext uri="{FF2B5EF4-FFF2-40B4-BE49-F238E27FC236}">
                <a16:creationId xmlns:a16="http://schemas.microsoft.com/office/drawing/2014/main" id="{3FB19E0A-11BE-0866-6911-FE77791095B0}"/>
              </a:ext>
            </a:extLst>
          </p:cNvPr>
          <p:cNvPicPr>
            <a:picLocks noChangeAspect="1" noChangeArrowheads="1"/>
          </p:cNvPicPr>
          <p:nvPr/>
        </p:nvPicPr>
        <p:blipFill>
          <a:blip r:embed="rId2"/>
          <a:srcRect l="5283" r="599"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A4FF88-A928-DCFB-4269-8B0AEA62B5EA}"/>
              </a:ext>
            </a:extLst>
          </p:cNvPr>
          <p:cNvSpPr>
            <a:spLocks noGrp="1"/>
          </p:cNvSpPr>
          <p:nvPr>
            <p:ph type="title"/>
          </p:nvPr>
        </p:nvSpPr>
        <p:spPr>
          <a:xfrm>
            <a:off x="8112377" y="279502"/>
            <a:ext cx="3822189" cy="1899912"/>
          </a:xfrm>
        </p:spPr>
        <p:txBody>
          <a:bodyPr vert="horz" lIns="91440" tIns="45720" rIns="91440" bIns="45720" rtlCol="0" anchor="ctr">
            <a:normAutofit/>
          </a:bodyPr>
          <a:lstStyle/>
          <a:p>
            <a:pPr algn="r"/>
            <a:r>
              <a:rPr lang="en-US" sz="4000" dirty="0">
                <a:solidFill>
                  <a:schemeClr val="tx2"/>
                </a:solidFill>
              </a:rPr>
              <a:t>Career-Readiness Curriculum</a:t>
            </a:r>
          </a:p>
        </p:txBody>
      </p:sp>
      <p:sp>
        <p:nvSpPr>
          <p:cNvPr id="4" name="TextBox 3">
            <a:extLst>
              <a:ext uri="{FF2B5EF4-FFF2-40B4-BE49-F238E27FC236}">
                <a16:creationId xmlns:a16="http://schemas.microsoft.com/office/drawing/2014/main" id="{732A753A-2431-AE5F-C2A2-E978BB2FC947}"/>
              </a:ext>
            </a:extLst>
          </p:cNvPr>
          <p:cNvSpPr txBox="1"/>
          <p:nvPr/>
        </p:nvSpPr>
        <p:spPr>
          <a:xfrm>
            <a:off x="8235945" y="2458915"/>
            <a:ext cx="3822189" cy="4250804"/>
          </a:xfrm>
          <a:prstGeom prst="rect">
            <a:avLst/>
          </a:prstGeom>
        </p:spPr>
        <p:txBody>
          <a:bodyPr vert="horz" lIns="91440" tIns="45720" rIns="91440" bIns="45720" rtlCol="0">
            <a:normAutofit/>
          </a:bodyPr>
          <a:lstStyle/>
          <a:p>
            <a:pPr algn="r">
              <a:lnSpc>
                <a:spcPct val="90000"/>
              </a:lnSpc>
              <a:spcAft>
                <a:spcPts val="600"/>
              </a:spcAft>
            </a:pPr>
            <a:r>
              <a:rPr lang="en-US" sz="2400" dirty="0">
                <a:solidFill>
                  <a:schemeClr val="accent1">
                    <a:lumMod val="75000"/>
                  </a:schemeClr>
                </a:solidFill>
                <a:latin typeface="Grandview Display" panose="020B0502040204020203" pitchFamily="34" charset="0"/>
              </a:rPr>
              <a:t>Integrated curriculum aligned with one of three outcomes.</a:t>
            </a:r>
          </a:p>
          <a:p>
            <a:pPr algn="r">
              <a:lnSpc>
                <a:spcPct val="90000"/>
              </a:lnSpc>
              <a:spcAft>
                <a:spcPts val="600"/>
              </a:spcAft>
            </a:pPr>
            <a:endParaRPr lang="en-US" sz="2400" dirty="0">
              <a:solidFill>
                <a:schemeClr val="accent1">
                  <a:lumMod val="75000"/>
                </a:schemeClr>
              </a:solidFill>
              <a:latin typeface="Grandview Display" panose="020B0502040204020203" pitchFamily="34" charset="0"/>
            </a:endParaRPr>
          </a:p>
          <a:p>
            <a:pPr algn="r">
              <a:lnSpc>
                <a:spcPct val="90000"/>
              </a:lnSpc>
              <a:spcAft>
                <a:spcPts val="600"/>
              </a:spcAft>
            </a:pPr>
            <a:r>
              <a:rPr lang="en-US" sz="2400" dirty="0">
                <a:solidFill>
                  <a:schemeClr val="accent1">
                    <a:lumMod val="75000"/>
                  </a:schemeClr>
                </a:solidFill>
                <a:latin typeface="Grandview Display" panose="020B0502040204020203" pitchFamily="34" charset="0"/>
              </a:rPr>
              <a:t>Assessed annually</a:t>
            </a:r>
          </a:p>
          <a:p>
            <a:pPr algn="r">
              <a:lnSpc>
                <a:spcPct val="90000"/>
              </a:lnSpc>
              <a:spcAft>
                <a:spcPts val="600"/>
              </a:spcAft>
            </a:pPr>
            <a:endParaRPr lang="en-US" sz="2400" dirty="0">
              <a:solidFill>
                <a:schemeClr val="accent1">
                  <a:lumMod val="75000"/>
                </a:schemeClr>
              </a:solidFill>
              <a:latin typeface="Grandview Display" panose="020B0502040204020203" pitchFamily="34" charset="0"/>
            </a:endParaRPr>
          </a:p>
          <a:p>
            <a:pPr algn="r">
              <a:lnSpc>
                <a:spcPct val="90000"/>
              </a:lnSpc>
              <a:spcAft>
                <a:spcPts val="600"/>
              </a:spcAft>
            </a:pPr>
            <a:r>
              <a:rPr lang="en-US" sz="2400" dirty="0">
                <a:solidFill>
                  <a:schemeClr val="accent1">
                    <a:lumMod val="75000"/>
                  </a:schemeClr>
                </a:solidFill>
                <a:latin typeface="Grandview Display" panose="020B0502040204020203" pitchFamily="34" charset="0"/>
              </a:rPr>
              <a:t>Developed in Learning Management System</a:t>
            </a:r>
          </a:p>
          <a:p>
            <a:pPr algn="r">
              <a:lnSpc>
                <a:spcPct val="90000"/>
              </a:lnSpc>
              <a:spcAft>
                <a:spcPts val="600"/>
              </a:spcAft>
            </a:pPr>
            <a:endParaRPr lang="en-US" sz="2400" dirty="0">
              <a:solidFill>
                <a:schemeClr val="accent1">
                  <a:lumMod val="75000"/>
                </a:schemeClr>
              </a:solidFill>
              <a:latin typeface="Grandview Display" panose="020B0502040204020203" pitchFamily="34" charset="0"/>
            </a:endParaRPr>
          </a:p>
          <a:p>
            <a:pPr algn="r">
              <a:lnSpc>
                <a:spcPct val="90000"/>
              </a:lnSpc>
              <a:spcAft>
                <a:spcPts val="600"/>
              </a:spcAft>
            </a:pPr>
            <a:r>
              <a:rPr lang="en-US" sz="2400" dirty="0">
                <a:solidFill>
                  <a:schemeClr val="accent1">
                    <a:lumMod val="75000"/>
                  </a:schemeClr>
                </a:solidFill>
                <a:latin typeface="Grandview Display" panose="020B0502040204020203" pitchFamily="34" charset="0"/>
              </a:rPr>
              <a:t>Faculty training through online modules</a:t>
            </a:r>
          </a:p>
        </p:txBody>
      </p:sp>
      <p:pic>
        <p:nvPicPr>
          <p:cNvPr id="3" name="Picture 2" descr="A black background with blue text and red and white arrow&#10;&#10;AI-generated content may be incorrect.">
            <a:extLst>
              <a:ext uri="{FF2B5EF4-FFF2-40B4-BE49-F238E27FC236}">
                <a16:creationId xmlns:a16="http://schemas.microsoft.com/office/drawing/2014/main" id="{64CEB617-8628-EAAF-7722-C1EB82EF1188}"/>
              </a:ext>
            </a:extLst>
          </p:cNvPr>
          <p:cNvPicPr>
            <a:picLocks noChangeAspect="1"/>
          </p:cNvPicPr>
          <p:nvPr/>
        </p:nvPicPr>
        <p:blipFill>
          <a:blip r:embed="rId3"/>
          <a:stretch>
            <a:fillRect/>
          </a:stretch>
        </p:blipFill>
        <p:spPr>
          <a:xfrm>
            <a:off x="-601192" y="3429000"/>
            <a:ext cx="3728926" cy="3728926"/>
          </a:xfrm>
          <a:prstGeom prst="rect">
            <a:avLst/>
          </a:prstGeom>
        </p:spPr>
      </p:pic>
      <p:cxnSp>
        <p:nvCxnSpPr>
          <p:cNvPr id="5" name="Straight Connector 4">
            <a:extLst>
              <a:ext uri="{FF2B5EF4-FFF2-40B4-BE49-F238E27FC236}">
                <a16:creationId xmlns:a16="http://schemas.microsoft.com/office/drawing/2014/main" id="{E28B9E7A-2F5C-69BB-7D22-841A3134FB26}"/>
              </a:ext>
            </a:extLst>
          </p:cNvPr>
          <p:cNvCxnSpPr>
            <a:cxnSpLocks/>
          </p:cNvCxnSpPr>
          <p:nvPr/>
        </p:nvCxnSpPr>
        <p:spPr>
          <a:xfrm>
            <a:off x="9669643" y="2089570"/>
            <a:ext cx="2168590"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998027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Diagram&#10;&#10;Description automatically generated">
            <a:extLst>
              <a:ext uri="{FF2B5EF4-FFF2-40B4-BE49-F238E27FC236}">
                <a16:creationId xmlns:a16="http://schemas.microsoft.com/office/drawing/2014/main" id="{0D7264D2-DA54-D542-B968-A78D6C6EF691}"/>
              </a:ext>
            </a:extLst>
          </p:cNvPr>
          <p:cNvPicPr>
            <a:picLocks noChangeAspect="1"/>
          </p:cNvPicPr>
          <p:nvPr/>
        </p:nvPicPr>
        <p:blipFill rotWithShape="1">
          <a:blip r:embed="rId3"/>
          <a:srcRect l="18975" r="7666" b="-1"/>
          <a:stretch/>
        </p:blipFill>
        <p:spPr>
          <a:xfrm>
            <a:off x="1" y="-271849"/>
            <a:ext cx="8662086" cy="7957751"/>
          </a:xfrm>
          <a:prstGeom prst="rect">
            <a:avLst/>
          </a:prstGeom>
        </p:spPr>
      </p:pic>
      <p:sp>
        <p:nvSpPr>
          <p:cNvPr id="2" name="Title 1">
            <a:extLst>
              <a:ext uri="{FF2B5EF4-FFF2-40B4-BE49-F238E27FC236}">
                <a16:creationId xmlns:a16="http://schemas.microsoft.com/office/drawing/2014/main" id="{E0B80DDD-CDE4-244F-9E37-02F809B74AFD}"/>
              </a:ext>
            </a:extLst>
          </p:cNvPr>
          <p:cNvSpPr>
            <a:spLocks noGrp="1"/>
          </p:cNvSpPr>
          <p:nvPr>
            <p:ph type="title"/>
          </p:nvPr>
        </p:nvSpPr>
        <p:spPr>
          <a:xfrm>
            <a:off x="7884378" y="1515254"/>
            <a:ext cx="3924562" cy="1314443"/>
          </a:xfrm>
        </p:spPr>
        <p:txBody>
          <a:bodyPr vert="horz" lIns="91440" tIns="45720" rIns="91440" bIns="45720" rtlCol="0">
            <a:normAutofit/>
          </a:bodyPr>
          <a:lstStyle/>
          <a:p>
            <a:r>
              <a:rPr lang="en-US" dirty="0">
                <a:solidFill>
                  <a:schemeClr val="tx2"/>
                </a:solidFill>
              </a:rPr>
              <a:t>Learning Outcomes</a:t>
            </a:r>
          </a:p>
        </p:txBody>
      </p:sp>
      <p:sp>
        <p:nvSpPr>
          <p:cNvPr id="7" name="Content Placeholder 6">
            <a:extLst>
              <a:ext uri="{FF2B5EF4-FFF2-40B4-BE49-F238E27FC236}">
                <a16:creationId xmlns:a16="http://schemas.microsoft.com/office/drawing/2014/main" id="{3FEF8612-5838-67FB-A2BD-A56F8D72B9FD}"/>
              </a:ext>
            </a:extLst>
          </p:cNvPr>
          <p:cNvSpPr>
            <a:spLocks noGrp="1"/>
          </p:cNvSpPr>
          <p:nvPr>
            <p:ph idx="1"/>
          </p:nvPr>
        </p:nvSpPr>
        <p:spPr>
          <a:xfrm>
            <a:off x="838200" y="5931243"/>
            <a:ext cx="10515600" cy="245720"/>
          </a:xfrm>
        </p:spPr>
        <p:txBody>
          <a:bodyPr>
            <a:normAutofit fontScale="47500" lnSpcReduction="20000"/>
          </a:bodyPr>
          <a:lstStyle/>
          <a:p>
            <a:endParaRPr lang="en-US" dirty="0"/>
          </a:p>
        </p:txBody>
      </p:sp>
      <p:pic>
        <p:nvPicPr>
          <p:cNvPr id="9" name="Picture 8" descr="A black background with a blue and red letter n and an arrow with Marfa lights in the background&#10;&#10;AI-generated content may be incorrect.">
            <a:extLst>
              <a:ext uri="{FF2B5EF4-FFF2-40B4-BE49-F238E27FC236}">
                <a16:creationId xmlns:a16="http://schemas.microsoft.com/office/drawing/2014/main" id="{75BD8F78-F586-3FD2-E985-B38D8C57063F}"/>
              </a:ext>
            </a:extLst>
          </p:cNvPr>
          <p:cNvPicPr>
            <a:picLocks noChangeAspect="1"/>
          </p:cNvPicPr>
          <p:nvPr/>
        </p:nvPicPr>
        <p:blipFill>
          <a:blip r:embed="rId4"/>
          <a:stretch>
            <a:fillRect/>
          </a:stretch>
        </p:blipFill>
        <p:spPr>
          <a:xfrm>
            <a:off x="9721712" y="-1502234"/>
            <a:ext cx="3912365" cy="3912365"/>
          </a:xfrm>
          <a:prstGeom prst="rect">
            <a:avLst/>
          </a:prstGeom>
        </p:spPr>
      </p:pic>
    </p:spTree>
    <p:extLst>
      <p:ext uri="{BB962C8B-B14F-4D97-AF65-F5344CB8AC3E}">
        <p14:creationId xmlns:p14="http://schemas.microsoft.com/office/powerpoint/2010/main" val="2020835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6AF9B-B070-C745-9FA2-CC7722C5CE9D}"/>
              </a:ext>
            </a:extLst>
          </p:cNvPr>
          <p:cNvSpPr>
            <a:spLocks noGrp="1"/>
          </p:cNvSpPr>
          <p:nvPr>
            <p:ph type="title"/>
          </p:nvPr>
        </p:nvSpPr>
        <p:spPr>
          <a:xfrm>
            <a:off x="482620" y="1150535"/>
            <a:ext cx="4035055" cy="3446177"/>
          </a:xfrm>
        </p:spPr>
        <p:txBody>
          <a:bodyPr vert="horz" lIns="91440" tIns="45720" rIns="91440" bIns="45720" rtlCol="0" anchor="t">
            <a:normAutofit/>
          </a:bodyPr>
          <a:lstStyle/>
          <a:p>
            <a:pPr>
              <a:lnSpc>
                <a:spcPct val="90000"/>
              </a:lnSpc>
            </a:pPr>
            <a:r>
              <a:rPr lang="en-US" sz="3400" b="1" dirty="0">
                <a:solidFill>
                  <a:schemeClr val="tx2"/>
                </a:solidFill>
                <a:latin typeface="Grandview Display" panose="020B0502040204020203" pitchFamily="34" charset="0"/>
              </a:rPr>
              <a:t>Career-readiness Modules: </a:t>
            </a:r>
            <a:br>
              <a:rPr lang="en-US" sz="3400" dirty="0">
                <a:solidFill>
                  <a:schemeClr val="tx2"/>
                </a:solidFill>
                <a:latin typeface="Grandview Display" panose="020B0502040204020203" pitchFamily="34" charset="0"/>
              </a:rPr>
            </a:br>
            <a:br>
              <a:rPr lang="en-US" sz="3400" dirty="0">
                <a:solidFill>
                  <a:schemeClr val="tx2"/>
                </a:solidFill>
                <a:latin typeface="Grandview Display" panose="020B0502040204020203" pitchFamily="34" charset="0"/>
              </a:rPr>
            </a:br>
            <a:r>
              <a:rPr lang="en-US" sz="3400" dirty="0">
                <a:solidFill>
                  <a:schemeClr val="tx2"/>
                </a:solidFill>
                <a:latin typeface="Grandview Display" panose="020B0502040204020203" pitchFamily="34" charset="0"/>
              </a:rPr>
              <a:t>Orientation course, English 1101 and 1102, and Signature Experience courses</a:t>
            </a:r>
          </a:p>
        </p:txBody>
      </p:sp>
      <p:pic>
        <p:nvPicPr>
          <p:cNvPr id="6" name="Picture 5" descr="Text&#10;&#10;Description automatically generated">
            <a:extLst>
              <a:ext uri="{FF2B5EF4-FFF2-40B4-BE49-F238E27FC236}">
                <a16:creationId xmlns:a16="http://schemas.microsoft.com/office/drawing/2014/main" id="{DD1C8618-E326-044E-8E9A-3216695C4E17}"/>
              </a:ext>
            </a:extLst>
          </p:cNvPr>
          <p:cNvPicPr>
            <a:picLocks noChangeAspect="1"/>
          </p:cNvPicPr>
          <p:nvPr/>
        </p:nvPicPr>
        <p:blipFill>
          <a:blip r:embed="rId3"/>
          <a:stretch>
            <a:fillRect/>
          </a:stretch>
        </p:blipFill>
        <p:spPr>
          <a:xfrm>
            <a:off x="4880919" y="-7723"/>
            <a:ext cx="7311081" cy="6790511"/>
          </a:xfrm>
          <a:prstGeom prst="rect">
            <a:avLst/>
          </a:prstGeom>
        </p:spPr>
      </p:pic>
      <p:pic>
        <p:nvPicPr>
          <p:cNvPr id="3" name="Picture 2" descr="A black background with a blue and red letter n and an arrow with Marfa lights in the background&#10;&#10;AI-generated content may be incorrect.">
            <a:extLst>
              <a:ext uri="{FF2B5EF4-FFF2-40B4-BE49-F238E27FC236}">
                <a16:creationId xmlns:a16="http://schemas.microsoft.com/office/drawing/2014/main" id="{77FFF5EE-E703-0C4E-20A7-A6B5C5B61B4F}"/>
              </a:ext>
            </a:extLst>
          </p:cNvPr>
          <p:cNvPicPr>
            <a:picLocks noChangeAspect="1"/>
          </p:cNvPicPr>
          <p:nvPr/>
        </p:nvPicPr>
        <p:blipFill>
          <a:blip r:embed="rId4"/>
          <a:stretch>
            <a:fillRect/>
          </a:stretch>
        </p:blipFill>
        <p:spPr>
          <a:xfrm>
            <a:off x="-1412217" y="4419110"/>
            <a:ext cx="3912365" cy="3912365"/>
          </a:xfrm>
          <a:prstGeom prst="rect">
            <a:avLst/>
          </a:prstGeom>
        </p:spPr>
      </p:pic>
      <p:cxnSp>
        <p:nvCxnSpPr>
          <p:cNvPr id="4" name="Straight Connector 3">
            <a:extLst>
              <a:ext uri="{FF2B5EF4-FFF2-40B4-BE49-F238E27FC236}">
                <a16:creationId xmlns:a16="http://schemas.microsoft.com/office/drawing/2014/main" id="{37E59A5C-F22A-7D14-1858-552FC61B6EA8}"/>
              </a:ext>
            </a:extLst>
          </p:cNvPr>
          <p:cNvCxnSpPr>
            <a:cxnSpLocks/>
          </p:cNvCxnSpPr>
          <p:nvPr/>
        </p:nvCxnSpPr>
        <p:spPr>
          <a:xfrm>
            <a:off x="439304" y="878608"/>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921881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test&#10;&#10;AI-generated content may be incorrect.">
            <a:extLst>
              <a:ext uri="{FF2B5EF4-FFF2-40B4-BE49-F238E27FC236}">
                <a16:creationId xmlns:a16="http://schemas.microsoft.com/office/drawing/2014/main" id="{0477C865-B11C-8ACF-DFAB-ECBD4214A480}"/>
              </a:ext>
            </a:extLst>
          </p:cNvPr>
          <p:cNvPicPr>
            <a:picLocks noChangeAspect="1"/>
          </p:cNvPicPr>
          <p:nvPr/>
        </p:nvPicPr>
        <p:blipFill>
          <a:blip r:embed="rId2"/>
          <a:stretch>
            <a:fillRect/>
          </a:stretch>
        </p:blipFill>
        <p:spPr>
          <a:xfrm>
            <a:off x="5556738" y="0"/>
            <a:ext cx="7160456" cy="6858000"/>
          </a:xfrm>
          <a:prstGeom prst="rect">
            <a:avLst/>
          </a:prstGeom>
        </p:spPr>
      </p:pic>
      <p:sp>
        <p:nvSpPr>
          <p:cNvPr id="4" name="TextBox 3">
            <a:extLst>
              <a:ext uri="{FF2B5EF4-FFF2-40B4-BE49-F238E27FC236}">
                <a16:creationId xmlns:a16="http://schemas.microsoft.com/office/drawing/2014/main" id="{7A187822-197C-9833-A282-118ADC383C4A}"/>
              </a:ext>
            </a:extLst>
          </p:cNvPr>
          <p:cNvSpPr txBox="1"/>
          <p:nvPr/>
        </p:nvSpPr>
        <p:spPr>
          <a:xfrm>
            <a:off x="439304" y="1249173"/>
            <a:ext cx="3981157" cy="4893647"/>
          </a:xfrm>
          <a:prstGeom prst="rect">
            <a:avLst/>
          </a:prstGeom>
          <a:noFill/>
        </p:spPr>
        <p:txBody>
          <a:bodyPr wrap="square" rtlCol="0">
            <a:spAutoFit/>
          </a:bodyPr>
          <a:lstStyle/>
          <a:p>
            <a:r>
              <a:rPr lang="en-US" sz="2400" dirty="0">
                <a:latin typeface="Grandview Display" panose="020B0502040204020203" pitchFamily="34" charset="0"/>
              </a:rPr>
              <a:t>GSU 1010, a first-year orientation course, utilizes a set of College to Career modules in its course.</a:t>
            </a:r>
          </a:p>
          <a:p>
            <a:endParaRPr lang="en-US" sz="2400" dirty="0">
              <a:latin typeface="Grandview Display" panose="020B0502040204020203" pitchFamily="34" charset="0"/>
            </a:endParaRPr>
          </a:p>
          <a:p>
            <a:r>
              <a:rPr lang="en-US" sz="2400" dirty="0">
                <a:latin typeface="Grandview Display" panose="020B0502040204020203" pitchFamily="34" charset="0"/>
              </a:rPr>
              <a:t>Modules introduce competencies and skills, have quizzes and short answer responses to questions about skills development, and direct students to Career Services to complete assignments. </a:t>
            </a:r>
          </a:p>
        </p:txBody>
      </p:sp>
      <p:cxnSp>
        <p:nvCxnSpPr>
          <p:cNvPr id="2" name="Straight Connector 1">
            <a:extLst>
              <a:ext uri="{FF2B5EF4-FFF2-40B4-BE49-F238E27FC236}">
                <a16:creationId xmlns:a16="http://schemas.microsoft.com/office/drawing/2014/main" id="{3C940727-9B4F-F86D-9C2E-AA928F72F645}"/>
              </a:ext>
            </a:extLst>
          </p:cNvPr>
          <p:cNvCxnSpPr>
            <a:cxnSpLocks/>
          </p:cNvCxnSpPr>
          <p:nvPr/>
        </p:nvCxnSpPr>
        <p:spPr>
          <a:xfrm>
            <a:off x="439304" y="878608"/>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799496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aper&#10;&#10;AI-generated content may be incorrect.">
            <a:extLst>
              <a:ext uri="{FF2B5EF4-FFF2-40B4-BE49-F238E27FC236}">
                <a16:creationId xmlns:a16="http://schemas.microsoft.com/office/drawing/2014/main" id="{B272E619-C58C-ACD6-9A18-05F8C65ABB79}"/>
              </a:ext>
            </a:extLst>
          </p:cNvPr>
          <p:cNvPicPr>
            <a:picLocks noChangeAspect="1"/>
          </p:cNvPicPr>
          <p:nvPr/>
        </p:nvPicPr>
        <p:blipFill>
          <a:blip r:embed="rId2"/>
          <a:stretch>
            <a:fillRect/>
          </a:stretch>
        </p:blipFill>
        <p:spPr>
          <a:xfrm>
            <a:off x="4994031" y="0"/>
            <a:ext cx="7197969" cy="6858000"/>
          </a:xfrm>
          <a:prstGeom prst="rect">
            <a:avLst/>
          </a:prstGeom>
        </p:spPr>
      </p:pic>
      <p:sp>
        <p:nvSpPr>
          <p:cNvPr id="4" name="TextBox 3">
            <a:extLst>
              <a:ext uri="{FF2B5EF4-FFF2-40B4-BE49-F238E27FC236}">
                <a16:creationId xmlns:a16="http://schemas.microsoft.com/office/drawing/2014/main" id="{B7534CC3-AE06-0B91-B8D2-F62C69B8A6E9}"/>
              </a:ext>
            </a:extLst>
          </p:cNvPr>
          <p:cNvSpPr txBox="1"/>
          <p:nvPr/>
        </p:nvSpPr>
        <p:spPr>
          <a:xfrm>
            <a:off x="439304" y="1083783"/>
            <a:ext cx="3460652" cy="2677656"/>
          </a:xfrm>
          <a:prstGeom prst="rect">
            <a:avLst/>
          </a:prstGeom>
          <a:noFill/>
        </p:spPr>
        <p:txBody>
          <a:bodyPr wrap="square" rtlCol="0">
            <a:spAutoFit/>
          </a:bodyPr>
          <a:lstStyle/>
          <a:p>
            <a:r>
              <a:rPr lang="en-US" sz="2400" dirty="0">
                <a:solidFill>
                  <a:schemeClr val="tx2"/>
                </a:solidFill>
                <a:latin typeface="Grandview Display" panose="020B0502040204020203" pitchFamily="34" charset="0"/>
              </a:rPr>
              <a:t>The orientation modules also introduce students to the </a:t>
            </a:r>
            <a:r>
              <a:rPr lang="en-US" sz="2400" b="1" i="1" dirty="0">
                <a:solidFill>
                  <a:schemeClr val="tx2">
                    <a:lumMod val="50000"/>
                    <a:lumOff val="50000"/>
                  </a:schemeClr>
                </a:solidFill>
                <a:latin typeface="Grandview Display" panose="020B0502040204020203" pitchFamily="34" charset="0"/>
              </a:rPr>
              <a:t>Career Explorer </a:t>
            </a:r>
            <a:r>
              <a:rPr lang="en-US" sz="2400" dirty="0">
                <a:solidFill>
                  <a:schemeClr val="tx2"/>
                </a:solidFill>
                <a:latin typeface="Grandview Display" panose="020B0502040204020203" pitchFamily="34" charset="0"/>
              </a:rPr>
              <a:t>and have them use it to explore major options and associated degree maps. </a:t>
            </a:r>
          </a:p>
        </p:txBody>
      </p:sp>
      <p:cxnSp>
        <p:nvCxnSpPr>
          <p:cNvPr id="2" name="Straight Connector 1">
            <a:extLst>
              <a:ext uri="{FF2B5EF4-FFF2-40B4-BE49-F238E27FC236}">
                <a16:creationId xmlns:a16="http://schemas.microsoft.com/office/drawing/2014/main" id="{5D969F89-6D13-8170-08C1-83EEB5B19731}"/>
              </a:ext>
            </a:extLst>
          </p:cNvPr>
          <p:cNvCxnSpPr>
            <a:cxnSpLocks/>
          </p:cNvCxnSpPr>
          <p:nvPr/>
        </p:nvCxnSpPr>
        <p:spPr>
          <a:xfrm>
            <a:off x="439304" y="878608"/>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73177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AI-generated content may be incorrect.">
            <a:extLst>
              <a:ext uri="{FF2B5EF4-FFF2-40B4-BE49-F238E27FC236}">
                <a16:creationId xmlns:a16="http://schemas.microsoft.com/office/drawing/2014/main" id="{25781527-D486-99AC-ED1E-AA58939B794B}"/>
              </a:ext>
            </a:extLst>
          </p:cNvPr>
          <p:cNvPicPr>
            <a:picLocks noChangeAspect="1"/>
          </p:cNvPicPr>
          <p:nvPr/>
        </p:nvPicPr>
        <p:blipFill>
          <a:blip r:embed="rId3"/>
          <a:stretch>
            <a:fillRect/>
          </a:stretch>
        </p:blipFill>
        <p:spPr>
          <a:xfrm>
            <a:off x="5401994" y="0"/>
            <a:ext cx="6790006" cy="6858000"/>
          </a:xfrm>
          <a:prstGeom prst="rect">
            <a:avLst/>
          </a:prstGeom>
        </p:spPr>
      </p:pic>
      <p:sp>
        <p:nvSpPr>
          <p:cNvPr id="4" name="TextBox 3">
            <a:extLst>
              <a:ext uri="{FF2B5EF4-FFF2-40B4-BE49-F238E27FC236}">
                <a16:creationId xmlns:a16="http://schemas.microsoft.com/office/drawing/2014/main" id="{CFF147A5-A5FB-4D3A-AF75-3BFC93FBA734}"/>
              </a:ext>
            </a:extLst>
          </p:cNvPr>
          <p:cNvSpPr txBox="1"/>
          <p:nvPr/>
        </p:nvSpPr>
        <p:spPr>
          <a:xfrm>
            <a:off x="439304" y="1064582"/>
            <a:ext cx="3896751" cy="4893647"/>
          </a:xfrm>
          <a:prstGeom prst="rect">
            <a:avLst/>
          </a:prstGeom>
          <a:noFill/>
        </p:spPr>
        <p:txBody>
          <a:bodyPr wrap="square" rtlCol="0">
            <a:spAutoFit/>
          </a:bodyPr>
          <a:lstStyle/>
          <a:p>
            <a:r>
              <a:rPr lang="en-US" sz="2400" dirty="0">
                <a:solidFill>
                  <a:schemeClr val="tx2"/>
                </a:solidFill>
                <a:latin typeface="Grandview Display" panose="020B0502040204020203" pitchFamily="34" charset="0"/>
              </a:rPr>
              <a:t>Students create their first </a:t>
            </a:r>
            <a:r>
              <a:rPr lang="en-US" sz="2400" b="1" dirty="0">
                <a:solidFill>
                  <a:schemeClr val="tx2"/>
                </a:solidFill>
                <a:latin typeface="Grandview Display" panose="020B0502040204020203" pitchFamily="34" charset="0"/>
              </a:rPr>
              <a:t>LinkedIn</a:t>
            </a:r>
            <a:r>
              <a:rPr lang="en-US" sz="2400" dirty="0">
                <a:solidFill>
                  <a:schemeClr val="tx2"/>
                </a:solidFill>
                <a:latin typeface="Grandview Display" panose="020B0502040204020203" pitchFamily="34" charset="0"/>
              </a:rPr>
              <a:t> account and present these account pages in class. </a:t>
            </a:r>
          </a:p>
          <a:p>
            <a:endParaRPr lang="en-US" sz="2400" dirty="0">
              <a:solidFill>
                <a:schemeClr val="tx2"/>
              </a:solidFill>
              <a:latin typeface="Grandview Display" panose="020B0502040204020203" pitchFamily="34" charset="0"/>
            </a:endParaRPr>
          </a:p>
          <a:p>
            <a:r>
              <a:rPr lang="en-US" sz="2400" dirty="0">
                <a:solidFill>
                  <a:schemeClr val="tx2"/>
                </a:solidFill>
                <a:latin typeface="Grandview Display" panose="020B0502040204020203" pitchFamily="34" charset="0"/>
              </a:rPr>
              <a:t>The assignment requires them to write a compelling bio, sit for a professional headshot (free at Career Services), and build a network of at least five contacts related to their career interests. </a:t>
            </a:r>
          </a:p>
        </p:txBody>
      </p:sp>
      <p:cxnSp>
        <p:nvCxnSpPr>
          <p:cNvPr id="2" name="Straight Connector 1">
            <a:extLst>
              <a:ext uri="{FF2B5EF4-FFF2-40B4-BE49-F238E27FC236}">
                <a16:creationId xmlns:a16="http://schemas.microsoft.com/office/drawing/2014/main" id="{743970BA-19BD-DFEE-21E3-B00521BEED23}"/>
              </a:ext>
            </a:extLst>
          </p:cNvPr>
          <p:cNvCxnSpPr>
            <a:cxnSpLocks/>
          </p:cNvCxnSpPr>
          <p:nvPr/>
        </p:nvCxnSpPr>
        <p:spPr>
          <a:xfrm>
            <a:off x="439304" y="878608"/>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65247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 writing on paper&#10;&#10;AI-generated content may be incorrect.">
            <a:extLst>
              <a:ext uri="{FF2B5EF4-FFF2-40B4-BE49-F238E27FC236}">
                <a16:creationId xmlns:a16="http://schemas.microsoft.com/office/drawing/2014/main" id="{D8B1AAAB-B6F3-7941-E4A2-B38669C9ADD9}"/>
              </a:ext>
            </a:extLst>
          </p:cNvPr>
          <p:cNvPicPr>
            <a:picLocks noChangeAspect="1"/>
          </p:cNvPicPr>
          <p:nvPr/>
        </p:nvPicPr>
        <p:blipFill>
          <a:blip r:embed="rId3"/>
          <a:stretch>
            <a:fillRect/>
          </a:stretch>
        </p:blipFill>
        <p:spPr>
          <a:xfrm>
            <a:off x="4909625" y="0"/>
            <a:ext cx="7282375" cy="6858000"/>
          </a:xfrm>
          <a:prstGeom prst="rect">
            <a:avLst/>
          </a:prstGeom>
        </p:spPr>
      </p:pic>
      <p:sp>
        <p:nvSpPr>
          <p:cNvPr id="4" name="TextBox 3">
            <a:extLst>
              <a:ext uri="{FF2B5EF4-FFF2-40B4-BE49-F238E27FC236}">
                <a16:creationId xmlns:a16="http://schemas.microsoft.com/office/drawing/2014/main" id="{C6E08587-0F21-6134-F347-953CF1EA5857}"/>
              </a:ext>
            </a:extLst>
          </p:cNvPr>
          <p:cNvSpPr txBox="1"/>
          <p:nvPr/>
        </p:nvSpPr>
        <p:spPr>
          <a:xfrm>
            <a:off x="439304" y="1076939"/>
            <a:ext cx="3685736" cy="3785652"/>
          </a:xfrm>
          <a:prstGeom prst="rect">
            <a:avLst/>
          </a:prstGeom>
          <a:noFill/>
        </p:spPr>
        <p:txBody>
          <a:bodyPr wrap="square" rtlCol="0">
            <a:spAutoFit/>
          </a:bodyPr>
          <a:lstStyle/>
          <a:p>
            <a:r>
              <a:rPr lang="en-US" sz="2400" dirty="0">
                <a:solidFill>
                  <a:schemeClr val="tx2"/>
                </a:solidFill>
                <a:latin typeface="Grandview Display" panose="020B0502040204020203" pitchFamily="34" charset="0"/>
              </a:rPr>
              <a:t>Students create their first resumes. This module contains a step-by-step video and student examples. </a:t>
            </a:r>
          </a:p>
          <a:p>
            <a:endParaRPr lang="en-US" sz="2400" dirty="0">
              <a:solidFill>
                <a:schemeClr val="tx2"/>
              </a:solidFill>
              <a:latin typeface="Grandview Display" panose="020B0502040204020203" pitchFamily="34" charset="0"/>
            </a:endParaRPr>
          </a:p>
          <a:p>
            <a:r>
              <a:rPr lang="en-US" sz="2400" dirty="0">
                <a:solidFill>
                  <a:schemeClr val="tx2"/>
                </a:solidFill>
                <a:latin typeface="Grandview Display" panose="020B0502040204020203" pitchFamily="34" charset="0"/>
              </a:rPr>
              <a:t>It also connects them to Handshake and requires them to open an account and upload their resume. </a:t>
            </a:r>
          </a:p>
        </p:txBody>
      </p:sp>
      <p:cxnSp>
        <p:nvCxnSpPr>
          <p:cNvPr id="2" name="Straight Connector 1">
            <a:extLst>
              <a:ext uri="{FF2B5EF4-FFF2-40B4-BE49-F238E27FC236}">
                <a16:creationId xmlns:a16="http://schemas.microsoft.com/office/drawing/2014/main" id="{30CEAFD1-30CB-B7A2-F713-1D6F610C2DD4}"/>
              </a:ext>
            </a:extLst>
          </p:cNvPr>
          <p:cNvCxnSpPr>
            <a:cxnSpLocks/>
          </p:cNvCxnSpPr>
          <p:nvPr/>
        </p:nvCxnSpPr>
        <p:spPr>
          <a:xfrm>
            <a:off x="439304" y="878608"/>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378485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llege application&#10;&#10;AI-generated content may be incorrect.">
            <a:extLst>
              <a:ext uri="{FF2B5EF4-FFF2-40B4-BE49-F238E27FC236}">
                <a16:creationId xmlns:a16="http://schemas.microsoft.com/office/drawing/2014/main" id="{03AA5311-CD72-1F35-9EF8-56349A928374}"/>
              </a:ext>
            </a:extLst>
          </p:cNvPr>
          <p:cNvPicPr>
            <a:picLocks noChangeAspect="1"/>
          </p:cNvPicPr>
          <p:nvPr/>
        </p:nvPicPr>
        <p:blipFill>
          <a:blip r:embed="rId2"/>
          <a:stretch>
            <a:fillRect/>
          </a:stretch>
        </p:blipFill>
        <p:spPr>
          <a:xfrm>
            <a:off x="4811346" y="0"/>
            <a:ext cx="7380654" cy="6858000"/>
          </a:xfrm>
          <a:prstGeom prst="rect">
            <a:avLst/>
          </a:prstGeom>
        </p:spPr>
      </p:pic>
      <p:sp>
        <p:nvSpPr>
          <p:cNvPr id="4" name="TextBox 3">
            <a:extLst>
              <a:ext uri="{FF2B5EF4-FFF2-40B4-BE49-F238E27FC236}">
                <a16:creationId xmlns:a16="http://schemas.microsoft.com/office/drawing/2014/main" id="{0A3ECAD2-922B-2CCA-60D4-958879C5FF56}"/>
              </a:ext>
            </a:extLst>
          </p:cNvPr>
          <p:cNvSpPr txBox="1"/>
          <p:nvPr/>
        </p:nvSpPr>
        <p:spPr>
          <a:xfrm flipH="1">
            <a:off x="439304" y="1140434"/>
            <a:ext cx="3418450" cy="1938992"/>
          </a:xfrm>
          <a:prstGeom prst="rect">
            <a:avLst/>
          </a:prstGeom>
          <a:noFill/>
        </p:spPr>
        <p:txBody>
          <a:bodyPr wrap="square" rtlCol="0">
            <a:spAutoFit/>
          </a:bodyPr>
          <a:lstStyle/>
          <a:p>
            <a:r>
              <a:rPr lang="en-US" sz="2400" dirty="0">
                <a:solidFill>
                  <a:schemeClr val="tx2"/>
                </a:solidFill>
                <a:latin typeface="Grandview Display" panose="020B0502040204020203" pitchFamily="34" charset="0"/>
              </a:rPr>
              <a:t>Automated data reporting takes the pressure off of faculty for grading and reporting.</a:t>
            </a:r>
          </a:p>
        </p:txBody>
      </p:sp>
      <p:cxnSp>
        <p:nvCxnSpPr>
          <p:cNvPr id="2" name="Straight Connector 1">
            <a:extLst>
              <a:ext uri="{FF2B5EF4-FFF2-40B4-BE49-F238E27FC236}">
                <a16:creationId xmlns:a16="http://schemas.microsoft.com/office/drawing/2014/main" id="{5813E951-1BC1-86CD-80CE-B207C919C8D8}"/>
              </a:ext>
            </a:extLst>
          </p:cNvPr>
          <p:cNvCxnSpPr>
            <a:cxnSpLocks/>
          </p:cNvCxnSpPr>
          <p:nvPr/>
        </p:nvCxnSpPr>
        <p:spPr>
          <a:xfrm>
            <a:off x="439304" y="878608"/>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768380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1837CF-B524-6139-12D4-AFE2545285CF}"/>
            </a:ext>
          </a:extLst>
        </p:cNvPr>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Person using laptop computer">
            <a:extLst>
              <a:ext uri="{FF2B5EF4-FFF2-40B4-BE49-F238E27FC236}">
                <a16:creationId xmlns:a16="http://schemas.microsoft.com/office/drawing/2014/main" id="{B10DF661-4796-E586-9064-7A9B9CF52215}"/>
              </a:ext>
            </a:extLst>
          </p:cNvPr>
          <p:cNvPicPr>
            <a:picLocks noChangeAspect="1"/>
          </p:cNvPicPr>
          <p:nvPr/>
        </p:nvPicPr>
        <p:blipFill>
          <a:blip r:embed="rId2"/>
          <a:srcRect l="8905" r="10020" b="-1"/>
          <a:stretch/>
        </p:blipFill>
        <p:spPr>
          <a:xfrm>
            <a:off x="2522356" y="10"/>
            <a:ext cx="9669642" cy="6857990"/>
          </a:xfrm>
          <a:prstGeom prst="rect">
            <a:avLst/>
          </a:prstGeom>
        </p:spPr>
      </p:pic>
      <p:sp>
        <p:nvSpPr>
          <p:cNvPr id="1045" name="Rectangle 104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5D4650-FDD2-24C2-B997-50522EAFD847}"/>
              </a:ext>
            </a:extLst>
          </p:cNvPr>
          <p:cNvSpPr>
            <a:spLocks noGrp="1"/>
          </p:cNvSpPr>
          <p:nvPr>
            <p:ph type="title"/>
          </p:nvPr>
        </p:nvSpPr>
        <p:spPr>
          <a:xfrm>
            <a:off x="306860" y="426909"/>
            <a:ext cx="4942703" cy="1899912"/>
          </a:xfrm>
        </p:spPr>
        <p:txBody>
          <a:bodyPr vert="horz" lIns="91440" tIns="45720" rIns="91440" bIns="45720" rtlCol="0" anchor="ctr">
            <a:normAutofit/>
          </a:bodyPr>
          <a:lstStyle/>
          <a:p>
            <a:r>
              <a:rPr lang="en-US" sz="4000" dirty="0">
                <a:solidFill>
                  <a:schemeClr val="tx2"/>
                </a:solidFill>
              </a:rPr>
              <a:t>Major-Specific Career Explorer Data</a:t>
            </a:r>
          </a:p>
        </p:txBody>
      </p:sp>
      <p:sp>
        <p:nvSpPr>
          <p:cNvPr id="4" name="TextBox 3">
            <a:extLst>
              <a:ext uri="{FF2B5EF4-FFF2-40B4-BE49-F238E27FC236}">
                <a16:creationId xmlns:a16="http://schemas.microsoft.com/office/drawing/2014/main" id="{79CE2BCF-EAF3-829B-F67C-2F4782943BEA}"/>
              </a:ext>
            </a:extLst>
          </p:cNvPr>
          <p:cNvSpPr txBox="1"/>
          <p:nvPr/>
        </p:nvSpPr>
        <p:spPr>
          <a:xfrm>
            <a:off x="609737" y="2326821"/>
            <a:ext cx="3822189" cy="3742762"/>
          </a:xfrm>
          <a:prstGeom prst="rect">
            <a:avLst/>
          </a:prstGeom>
        </p:spPr>
        <p:txBody>
          <a:bodyPr vert="horz" lIns="91440" tIns="45720" rIns="91440" bIns="45720" rtlCol="0">
            <a:normAutofit/>
          </a:bodyPr>
          <a:lstStyle/>
          <a:p>
            <a:pPr>
              <a:lnSpc>
                <a:spcPct val="90000"/>
              </a:lnSpc>
              <a:spcAft>
                <a:spcPts val="600"/>
              </a:spcAft>
            </a:pPr>
            <a:endParaRPr lang="en-US" sz="2000" dirty="0"/>
          </a:p>
        </p:txBody>
      </p:sp>
      <p:sp>
        <p:nvSpPr>
          <p:cNvPr id="7" name="TextBox 6">
            <a:extLst>
              <a:ext uri="{FF2B5EF4-FFF2-40B4-BE49-F238E27FC236}">
                <a16:creationId xmlns:a16="http://schemas.microsoft.com/office/drawing/2014/main" id="{0FCD86BC-2408-FDD7-62AB-49F8B32488D9}"/>
              </a:ext>
            </a:extLst>
          </p:cNvPr>
          <p:cNvSpPr txBox="1"/>
          <p:nvPr/>
        </p:nvSpPr>
        <p:spPr>
          <a:xfrm>
            <a:off x="407773" y="2582561"/>
            <a:ext cx="4942703" cy="3046988"/>
          </a:xfrm>
          <a:prstGeom prst="rect">
            <a:avLst/>
          </a:prstGeom>
          <a:noFill/>
        </p:spPr>
        <p:txBody>
          <a:bodyPr wrap="square" rtlCol="0">
            <a:spAutoFit/>
          </a:bodyPr>
          <a:lstStyle/>
          <a:p>
            <a:r>
              <a:rPr lang="en-US" sz="2400" dirty="0">
                <a:solidFill>
                  <a:schemeClr val="tx2"/>
                </a:solidFill>
                <a:latin typeface="Grandview Display" panose="020B0502040204020203" pitchFamily="34" charset="0"/>
              </a:rPr>
              <a:t>Includes real-time employment data for students</a:t>
            </a:r>
          </a:p>
          <a:p>
            <a:endParaRPr lang="en-US" sz="2400" dirty="0">
              <a:solidFill>
                <a:schemeClr val="tx2"/>
              </a:solidFill>
              <a:latin typeface="Grandview Display" panose="020B0502040204020203" pitchFamily="34" charset="0"/>
            </a:endParaRPr>
          </a:p>
          <a:p>
            <a:r>
              <a:rPr lang="en-US" sz="2400" dirty="0">
                <a:solidFill>
                  <a:schemeClr val="tx2"/>
                </a:solidFill>
                <a:latin typeface="Grandview Display" panose="020B0502040204020203" pitchFamily="34" charset="0"/>
              </a:rPr>
              <a:t>Faculty training is available through online video tutorials</a:t>
            </a:r>
          </a:p>
          <a:p>
            <a:endParaRPr lang="en-US" sz="2400" dirty="0">
              <a:solidFill>
                <a:schemeClr val="tx2"/>
              </a:solidFill>
              <a:latin typeface="Grandview Display" panose="020B0502040204020203" pitchFamily="34" charset="0"/>
            </a:endParaRPr>
          </a:p>
          <a:p>
            <a:r>
              <a:rPr lang="en-US" sz="2400" dirty="0">
                <a:solidFill>
                  <a:schemeClr val="tx2"/>
                </a:solidFill>
                <a:latin typeface="Grandview Display" panose="020B0502040204020203" pitchFamily="34" charset="0"/>
              </a:rPr>
              <a:t>Integrated into the curriculum for core and introduction courses</a:t>
            </a:r>
          </a:p>
        </p:txBody>
      </p:sp>
      <p:pic>
        <p:nvPicPr>
          <p:cNvPr id="8" name="Picture 7" descr="A black background with a blue and red letter n and an arrow with Marfa lights in the background&#10;&#10;AI-generated content may be incorrect.">
            <a:extLst>
              <a:ext uri="{FF2B5EF4-FFF2-40B4-BE49-F238E27FC236}">
                <a16:creationId xmlns:a16="http://schemas.microsoft.com/office/drawing/2014/main" id="{37C638AB-7D04-1FC5-485A-FBFF2E331DC4}"/>
              </a:ext>
            </a:extLst>
          </p:cNvPr>
          <p:cNvPicPr>
            <a:picLocks noChangeAspect="1"/>
          </p:cNvPicPr>
          <p:nvPr/>
        </p:nvPicPr>
        <p:blipFill>
          <a:blip r:embed="rId3">
            <a:alphaModFix/>
          </a:blip>
          <a:srcRect t="9098" b="8315"/>
          <a:stretch/>
        </p:blipFill>
        <p:spPr>
          <a:xfrm>
            <a:off x="9216197" y="4198202"/>
            <a:ext cx="5136060" cy="4241750"/>
          </a:xfrm>
          <a:custGeom>
            <a:avLst/>
            <a:gdLst/>
            <a:ahLst/>
            <a:cxnLst/>
            <a:rect l="l" t="t" r="r" b="b"/>
            <a:pathLst>
              <a:path w="5485419" h="4610469">
                <a:moveTo>
                  <a:pt x="3140343" y="0"/>
                </a:moveTo>
                <a:cubicBezTo>
                  <a:pt x="4007525" y="0"/>
                  <a:pt x="4792611" y="351495"/>
                  <a:pt x="5360901" y="919786"/>
                </a:cubicBezTo>
                <a:lnTo>
                  <a:pt x="5485419" y="1056789"/>
                </a:lnTo>
                <a:lnTo>
                  <a:pt x="5485419" y="4610469"/>
                </a:lnTo>
                <a:lnTo>
                  <a:pt x="366137" y="4610469"/>
                </a:lnTo>
                <a:lnTo>
                  <a:pt x="246784" y="4362707"/>
                </a:lnTo>
                <a:cubicBezTo>
                  <a:pt x="87874" y="3987002"/>
                  <a:pt x="0" y="3573935"/>
                  <a:pt x="0" y="3140344"/>
                </a:cubicBezTo>
                <a:cubicBezTo>
                  <a:pt x="0" y="1405980"/>
                  <a:pt x="1405980" y="0"/>
                  <a:pt x="3140343" y="0"/>
                </a:cubicBezTo>
                <a:close/>
              </a:path>
            </a:pathLst>
          </a:custGeom>
          <a:effectLst>
            <a:softEdge rad="0"/>
          </a:effectLst>
        </p:spPr>
      </p:pic>
      <p:cxnSp>
        <p:nvCxnSpPr>
          <p:cNvPr id="9" name="Straight Connector 8">
            <a:extLst>
              <a:ext uri="{FF2B5EF4-FFF2-40B4-BE49-F238E27FC236}">
                <a16:creationId xmlns:a16="http://schemas.microsoft.com/office/drawing/2014/main" id="{78DB205C-31E8-B987-20B6-FDCFEDF32211}"/>
              </a:ext>
            </a:extLst>
          </p:cNvPr>
          <p:cNvCxnSpPr>
            <a:cxnSpLocks/>
          </p:cNvCxnSpPr>
          <p:nvPr/>
        </p:nvCxnSpPr>
        <p:spPr>
          <a:xfrm>
            <a:off x="407773" y="2003073"/>
            <a:ext cx="2730843"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5052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ardrop 3">
            <a:extLst>
              <a:ext uri="{FF2B5EF4-FFF2-40B4-BE49-F238E27FC236}">
                <a16:creationId xmlns:a16="http://schemas.microsoft.com/office/drawing/2014/main" id="{89189C26-F53C-B458-2975-4CE762C93CBC}"/>
              </a:ext>
            </a:extLst>
          </p:cNvPr>
          <p:cNvSpPr/>
          <p:nvPr/>
        </p:nvSpPr>
        <p:spPr>
          <a:xfrm rot="21331346">
            <a:off x="6729565" y="182066"/>
            <a:ext cx="6568299" cy="7737661"/>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F96CD74-4412-7CCF-6307-E58C912D54D5}"/>
              </a:ext>
            </a:extLst>
          </p:cNvPr>
          <p:cNvSpPr txBox="1"/>
          <p:nvPr/>
        </p:nvSpPr>
        <p:spPr>
          <a:xfrm>
            <a:off x="488731" y="1162313"/>
            <a:ext cx="5948822" cy="5047536"/>
          </a:xfrm>
          <a:prstGeom prst="rect">
            <a:avLst/>
          </a:prstGeom>
          <a:noFill/>
        </p:spPr>
        <p:txBody>
          <a:bodyPr wrap="square">
            <a:spAutoFit/>
          </a:bodyPr>
          <a:lstStyle/>
          <a:p>
            <a:r>
              <a:rPr lang="en-US" sz="2400" b="1" dirty="0">
                <a:solidFill>
                  <a:schemeClr val="tx2"/>
                </a:solidFill>
                <a:latin typeface="Grandview Display" panose="020B0502040204020203" pitchFamily="34" charset="0"/>
              </a:rPr>
              <a:t>66%</a:t>
            </a:r>
            <a:r>
              <a:rPr lang="en-US" sz="2400" dirty="0">
                <a:solidFill>
                  <a:schemeClr val="tx2"/>
                </a:solidFill>
                <a:latin typeface="Grandview Display" panose="020B0502040204020203" pitchFamily="34" charset="0"/>
              </a:rPr>
              <a:t> of students felt they were not well prepared to succeed in a job search</a:t>
            </a:r>
            <a:br>
              <a:rPr lang="en-US" sz="2400" dirty="0">
                <a:solidFill>
                  <a:schemeClr val="tx2"/>
                </a:solidFill>
                <a:latin typeface="Grandview Display" panose="020B0502040204020203" pitchFamily="34" charset="0"/>
              </a:rPr>
            </a:br>
            <a:br>
              <a:rPr lang="en-US" sz="2400" dirty="0">
                <a:solidFill>
                  <a:schemeClr val="tx2"/>
                </a:solidFill>
                <a:latin typeface="Grandview Display" panose="020B0502040204020203" pitchFamily="34" charset="0"/>
              </a:rPr>
            </a:br>
            <a:r>
              <a:rPr lang="en-US" sz="2400" b="1" dirty="0">
                <a:solidFill>
                  <a:schemeClr val="tx2"/>
                </a:solidFill>
                <a:latin typeface="Grandview Display" panose="020B0502040204020203" pitchFamily="34" charset="0"/>
              </a:rPr>
              <a:t>75%</a:t>
            </a:r>
            <a:r>
              <a:rPr lang="en-US" sz="2400" dirty="0">
                <a:solidFill>
                  <a:schemeClr val="tx2"/>
                </a:solidFill>
                <a:latin typeface="Grandview Display" panose="020B0502040204020203" pitchFamily="34" charset="0"/>
              </a:rPr>
              <a:t> said they did not know which positions were an appropriate fit</a:t>
            </a:r>
            <a:br>
              <a:rPr lang="en-US" sz="2400" dirty="0">
                <a:solidFill>
                  <a:schemeClr val="tx2"/>
                </a:solidFill>
                <a:latin typeface="Grandview Display" panose="020B0502040204020203" pitchFamily="34" charset="0"/>
              </a:rPr>
            </a:br>
            <a:br>
              <a:rPr lang="en-US" sz="2400" dirty="0">
                <a:solidFill>
                  <a:schemeClr val="tx2"/>
                </a:solidFill>
                <a:latin typeface="Grandview Display" panose="020B0502040204020203" pitchFamily="34" charset="0"/>
              </a:rPr>
            </a:br>
            <a:r>
              <a:rPr lang="en-US" sz="2400" b="1" dirty="0">
                <a:solidFill>
                  <a:schemeClr val="tx2"/>
                </a:solidFill>
                <a:latin typeface="Grandview Display" panose="020B0502040204020203" pitchFamily="34" charset="0"/>
              </a:rPr>
              <a:t>71% </a:t>
            </a:r>
            <a:r>
              <a:rPr lang="en-US" sz="2400" dirty="0">
                <a:solidFill>
                  <a:schemeClr val="tx2"/>
                </a:solidFill>
                <a:latin typeface="Grandview Display" panose="020B0502040204020203" pitchFamily="34" charset="0"/>
              </a:rPr>
              <a:t>had visited their university’s career services center two times or fewer in their college career</a:t>
            </a: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endParaRPr lang="en-US" dirty="0"/>
          </a:p>
        </p:txBody>
      </p:sp>
      <p:sp>
        <p:nvSpPr>
          <p:cNvPr id="8" name="TextBox 7">
            <a:extLst>
              <a:ext uri="{FF2B5EF4-FFF2-40B4-BE49-F238E27FC236}">
                <a16:creationId xmlns:a16="http://schemas.microsoft.com/office/drawing/2014/main" id="{0779253C-95F2-A55A-9487-EF5274CF249F}"/>
              </a:ext>
            </a:extLst>
          </p:cNvPr>
          <p:cNvSpPr txBox="1"/>
          <p:nvPr/>
        </p:nvSpPr>
        <p:spPr>
          <a:xfrm>
            <a:off x="0" y="5563518"/>
            <a:ext cx="6654112" cy="646331"/>
          </a:xfrm>
          <a:prstGeom prst="rect">
            <a:avLst/>
          </a:prstGeom>
          <a:noFill/>
        </p:spPr>
        <p:txBody>
          <a:bodyPr wrap="square">
            <a:spAutoFit/>
          </a:bodyPr>
          <a:lstStyle/>
          <a:p>
            <a:pPr algn="r"/>
            <a:r>
              <a:rPr lang="en-US" i="1" dirty="0">
                <a:solidFill>
                  <a:schemeClr val="tx2"/>
                </a:solidFill>
              </a:rPr>
              <a:t> </a:t>
            </a:r>
            <a:r>
              <a:rPr lang="en-US" sz="1800" i="1" dirty="0">
                <a:solidFill>
                  <a:schemeClr val="tx2"/>
                </a:solidFill>
              </a:rPr>
              <a:t>Inside Higher Ed</a:t>
            </a:r>
            <a:r>
              <a:rPr lang="en-US" sz="1800" dirty="0">
                <a:solidFill>
                  <a:schemeClr val="tx2"/>
                </a:solidFill>
              </a:rPr>
              <a:t> , “Why College Grads Can’t Find Jobs,” 1/17/2018</a:t>
            </a:r>
          </a:p>
        </p:txBody>
      </p:sp>
      <p:cxnSp>
        <p:nvCxnSpPr>
          <p:cNvPr id="9" name="Straight Connector 8">
            <a:extLst>
              <a:ext uri="{FF2B5EF4-FFF2-40B4-BE49-F238E27FC236}">
                <a16:creationId xmlns:a16="http://schemas.microsoft.com/office/drawing/2014/main" id="{7AC87FA9-7184-5C35-6262-FF707721F0F8}"/>
              </a:ext>
            </a:extLst>
          </p:cNvPr>
          <p:cNvCxnSpPr>
            <a:cxnSpLocks/>
          </p:cNvCxnSpPr>
          <p:nvPr/>
        </p:nvCxnSpPr>
        <p:spPr>
          <a:xfrm>
            <a:off x="488731" y="893379"/>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735236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F65A7-A46A-124D-9A51-F2BFBF27C962}"/>
              </a:ext>
            </a:extLst>
          </p:cNvPr>
          <p:cNvSpPr>
            <a:spLocks noGrp="1"/>
          </p:cNvSpPr>
          <p:nvPr>
            <p:ph type="title"/>
          </p:nvPr>
        </p:nvSpPr>
        <p:spPr>
          <a:xfrm>
            <a:off x="506627" y="1473221"/>
            <a:ext cx="4600135" cy="3428609"/>
          </a:xfrm>
        </p:spPr>
        <p:txBody>
          <a:bodyPr>
            <a:noAutofit/>
          </a:bodyPr>
          <a:lstStyle/>
          <a:p>
            <a:r>
              <a:rPr lang="en-US" sz="2400" dirty="0">
                <a:latin typeface="Grandview Display" panose="020B0502040204020203" pitchFamily="34" charset="0"/>
              </a:rPr>
              <a:t>The </a:t>
            </a:r>
            <a:r>
              <a:rPr lang="en-US" sz="2400" b="1" i="1" dirty="0">
                <a:solidFill>
                  <a:srgbClr val="0070C0"/>
                </a:solidFill>
                <a:latin typeface="Grandview Display" panose="020B0502040204020203" pitchFamily="34" charset="0"/>
              </a:rPr>
              <a:t>Career Explorer </a:t>
            </a:r>
            <a:r>
              <a:rPr lang="en-US" sz="2400" dirty="0">
                <a:latin typeface="Grandview Display" panose="020B0502040204020203" pitchFamily="34" charset="0"/>
              </a:rPr>
              <a:t>uses Steppingblocks data to provide real-time employment outcomes for GSU graduates. </a:t>
            </a:r>
            <a:br>
              <a:rPr lang="en-US" sz="2400" dirty="0">
                <a:latin typeface="Grandview Display" panose="020B0502040204020203" pitchFamily="34" charset="0"/>
              </a:rPr>
            </a:br>
            <a:br>
              <a:rPr lang="en-US" sz="2400" dirty="0">
                <a:latin typeface="Grandview Display" panose="020B0502040204020203" pitchFamily="34" charset="0"/>
              </a:rPr>
            </a:br>
            <a:r>
              <a:rPr lang="en-US" sz="2400" dirty="0">
                <a:latin typeface="Grandview Display" panose="020B0502040204020203" pitchFamily="34" charset="0"/>
              </a:rPr>
              <a:t>Each major is mapped in the </a:t>
            </a:r>
            <a:r>
              <a:rPr lang="en-US" sz="2400" b="1" i="1" dirty="0">
                <a:solidFill>
                  <a:srgbClr val="0070C0"/>
                </a:solidFill>
                <a:latin typeface="Grandview Display" panose="020B0502040204020203" pitchFamily="34" charset="0"/>
              </a:rPr>
              <a:t>Career Explorer</a:t>
            </a:r>
            <a:r>
              <a:rPr lang="en-US" sz="2400" dirty="0">
                <a:latin typeface="Grandview Display" panose="020B0502040204020203" pitchFamily="34" charset="0"/>
              </a:rPr>
              <a:t>. Students can use the tool to explore possible majors, and faculty can use it to advise students on employment outcomes. </a:t>
            </a:r>
          </a:p>
        </p:txBody>
      </p:sp>
      <p:pic>
        <p:nvPicPr>
          <p:cNvPr id="5" name="Picture 4" descr="A screenshot of a college website&#10;&#10;AI-generated content may be incorrect.">
            <a:extLst>
              <a:ext uri="{FF2B5EF4-FFF2-40B4-BE49-F238E27FC236}">
                <a16:creationId xmlns:a16="http://schemas.microsoft.com/office/drawing/2014/main" id="{EA1ABBF6-5DB4-1C79-0EDB-93A51D4BB9FD}"/>
              </a:ext>
            </a:extLst>
          </p:cNvPr>
          <p:cNvPicPr>
            <a:picLocks noChangeAspect="1"/>
          </p:cNvPicPr>
          <p:nvPr/>
        </p:nvPicPr>
        <p:blipFill>
          <a:blip r:embed="rId2"/>
          <a:stretch>
            <a:fillRect/>
          </a:stretch>
        </p:blipFill>
        <p:spPr>
          <a:xfrm>
            <a:off x="5788171" y="0"/>
            <a:ext cx="6403829" cy="6858000"/>
          </a:xfrm>
          <a:prstGeom prst="rect">
            <a:avLst/>
          </a:prstGeom>
        </p:spPr>
      </p:pic>
      <p:cxnSp>
        <p:nvCxnSpPr>
          <p:cNvPr id="3" name="Straight Connector 2">
            <a:extLst>
              <a:ext uri="{FF2B5EF4-FFF2-40B4-BE49-F238E27FC236}">
                <a16:creationId xmlns:a16="http://schemas.microsoft.com/office/drawing/2014/main" id="{4D998BD1-A8D4-BEC1-C5BA-71359E7510BB}"/>
              </a:ext>
            </a:extLst>
          </p:cNvPr>
          <p:cNvCxnSpPr>
            <a:cxnSpLocks/>
          </p:cNvCxnSpPr>
          <p:nvPr/>
        </p:nvCxnSpPr>
        <p:spPr>
          <a:xfrm>
            <a:off x="439304" y="878608"/>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34619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A0C0D-265F-2214-D26D-04D1A0D07C4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9BB4DA1-3E28-B499-7A24-63D19F780756}"/>
              </a:ext>
            </a:extLst>
          </p:cNvPr>
          <p:cNvSpPr txBox="1"/>
          <p:nvPr/>
        </p:nvSpPr>
        <p:spPr>
          <a:xfrm flipH="1">
            <a:off x="439303" y="1362856"/>
            <a:ext cx="3663139" cy="1569660"/>
          </a:xfrm>
          <a:prstGeom prst="rect">
            <a:avLst/>
          </a:prstGeom>
          <a:noFill/>
        </p:spPr>
        <p:txBody>
          <a:bodyPr wrap="square" rtlCol="0">
            <a:spAutoFit/>
          </a:bodyPr>
          <a:lstStyle/>
          <a:p>
            <a:r>
              <a:rPr lang="en-US" sz="2400" dirty="0">
                <a:solidFill>
                  <a:schemeClr val="tx2"/>
                </a:solidFill>
                <a:latin typeface="Grandview Display" panose="020B0502040204020203" pitchFamily="34" charset="0"/>
              </a:rPr>
              <a:t>Each page contains a set of “wow facts” about the major and employment opportunities. </a:t>
            </a:r>
          </a:p>
        </p:txBody>
      </p:sp>
      <p:pic>
        <p:nvPicPr>
          <p:cNvPr id="5" name="Picture 4" descr="A screenshot of a website&#10;&#10;AI-generated content may be incorrect.">
            <a:extLst>
              <a:ext uri="{FF2B5EF4-FFF2-40B4-BE49-F238E27FC236}">
                <a16:creationId xmlns:a16="http://schemas.microsoft.com/office/drawing/2014/main" id="{5CDA84C2-6767-0484-EC89-785A128F1610}"/>
              </a:ext>
            </a:extLst>
          </p:cNvPr>
          <p:cNvPicPr>
            <a:picLocks noChangeAspect="1"/>
          </p:cNvPicPr>
          <p:nvPr/>
        </p:nvPicPr>
        <p:blipFill>
          <a:blip r:embed="rId2"/>
          <a:stretch>
            <a:fillRect/>
          </a:stretch>
        </p:blipFill>
        <p:spPr>
          <a:xfrm>
            <a:off x="4665785" y="257367"/>
            <a:ext cx="7296443" cy="6343265"/>
          </a:xfrm>
          <a:prstGeom prst="rect">
            <a:avLst/>
          </a:prstGeom>
        </p:spPr>
      </p:pic>
      <p:cxnSp>
        <p:nvCxnSpPr>
          <p:cNvPr id="2" name="Straight Connector 1">
            <a:extLst>
              <a:ext uri="{FF2B5EF4-FFF2-40B4-BE49-F238E27FC236}">
                <a16:creationId xmlns:a16="http://schemas.microsoft.com/office/drawing/2014/main" id="{95A9E047-F019-9FBD-4605-3305A76DB90B}"/>
              </a:ext>
            </a:extLst>
          </p:cNvPr>
          <p:cNvCxnSpPr>
            <a:cxnSpLocks/>
          </p:cNvCxnSpPr>
          <p:nvPr/>
        </p:nvCxnSpPr>
        <p:spPr>
          <a:xfrm>
            <a:off x="439304" y="878608"/>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612819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9061C-44C7-FF0B-AAFC-7CC45E1C753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4C44275-8948-05DC-9028-34E2E9A7EA76}"/>
              </a:ext>
            </a:extLst>
          </p:cNvPr>
          <p:cNvSpPr txBox="1"/>
          <p:nvPr/>
        </p:nvSpPr>
        <p:spPr>
          <a:xfrm flipH="1">
            <a:off x="439304" y="1071567"/>
            <a:ext cx="3418450" cy="1200329"/>
          </a:xfrm>
          <a:prstGeom prst="rect">
            <a:avLst/>
          </a:prstGeom>
          <a:noFill/>
        </p:spPr>
        <p:txBody>
          <a:bodyPr wrap="square" rtlCol="0">
            <a:spAutoFit/>
          </a:bodyPr>
          <a:lstStyle/>
          <a:p>
            <a:r>
              <a:rPr lang="en-US" sz="2400" dirty="0">
                <a:solidFill>
                  <a:schemeClr val="tx2"/>
                </a:solidFill>
                <a:latin typeface="Grandview Display" panose="020B0502040204020203" pitchFamily="34" charset="0"/>
              </a:rPr>
              <a:t>The pages also highlight student and faculty perspectives. </a:t>
            </a:r>
          </a:p>
        </p:txBody>
      </p:sp>
      <p:pic>
        <p:nvPicPr>
          <p:cNvPr id="3" name="Picture 2" descr="A screenshot of a video chat&#10;&#10;AI-generated content may be incorrect.">
            <a:extLst>
              <a:ext uri="{FF2B5EF4-FFF2-40B4-BE49-F238E27FC236}">
                <a16:creationId xmlns:a16="http://schemas.microsoft.com/office/drawing/2014/main" id="{EA035514-A778-4A9F-A126-3DFB9A6714E3}"/>
              </a:ext>
            </a:extLst>
          </p:cNvPr>
          <p:cNvPicPr>
            <a:picLocks noChangeAspect="1"/>
          </p:cNvPicPr>
          <p:nvPr/>
        </p:nvPicPr>
        <p:blipFill>
          <a:blip r:embed="rId2"/>
          <a:stretch>
            <a:fillRect/>
          </a:stretch>
        </p:blipFill>
        <p:spPr>
          <a:xfrm>
            <a:off x="4139513" y="768537"/>
            <a:ext cx="7772969" cy="5320926"/>
          </a:xfrm>
          <a:prstGeom prst="rect">
            <a:avLst/>
          </a:prstGeom>
        </p:spPr>
      </p:pic>
      <p:cxnSp>
        <p:nvCxnSpPr>
          <p:cNvPr id="2" name="Straight Connector 1">
            <a:extLst>
              <a:ext uri="{FF2B5EF4-FFF2-40B4-BE49-F238E27FC236}">
                <a16:creationId xmlns:a16="http://schemas.microsoft.com/office/drawing/2014/main" id="{B9763650-9520-EC14-C7B1-1E48324449BA}"/>
              </a:ext>
            </a:extLst>
          </p:cNvPr>
          <p:cNvCxnSpPr>
            <a:cxnSpLocks/>
          </p:cNvCxnSpPr>
          <p:nvPr/>
        </p:nvCxnSpPr>
        <p:spPr>
          <a:xfrm>
            <a:off x="439304" y="878608"/>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299258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F7143-8252-5A71-E503-47F7397D9D3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0E55FFA-0577-1075-3AFC-072BCD59DEC2}"/>
              </a:ext>
            </a:extLst>
          </p:cNvPr>
          <p:cNvSpPr txBox="1"/>
          <p:nvPr/>
        </p:nvSpPr>
        <p:spPr>
          <a:xfrm flipH="1">
            <a:off x="418512" y="1136031"/>
            <a:ext cx="3836208" cy="1938992"/>
          </a:xfrm>
          <a:prstGeom prst="rect">
            <a:avLst/>
          </a:prstGeom>
          <a:noFill/>
        </p:spPr>
        <p:txBody>
          <a:bodyPr wrap="square" rtlCol="0">
            <a:spAutoFit/>
          </a:bodyPr>
          <a:lstStyle/>
          <a:p>
            <a:r>
              <a:rPr lang="en-US" sz="2400" dirty="0">
                <a:latin typeface="Grandview Display" panose="020B0502040204020203" pitchFamily="34" charset="0"/>
              </a:rPr>
              <a:t>Each page contains a </a:t>
            </a:r>
            <a:r>
              <a:rPr lang="en-US" sz="2400" b="1" dirty="0">
                <a:solidFill>
                  <a:schemeClr val="tx2"/>
                </a:solidFill>
                <a:latin typeface="Grandview Display" panose="020B0502040204020203" pitchFamily="34" charset="0"/>
              </a:rPr>
              <a:t>“Your Degree at Work”</a:t>
            </a:r>
            <a:r>
              <a:rPr lang="en-US" sz="2400" dirty="0">
                <a:latin typeface="Grandview Display" panose="020B0502040204020203" pitchFamily="34" charset="0"/>
              </a:rPr>
              <a:t> section that highlights the top five industries hiring GSU graduates with that degree. </a:t>
            </a:r>
          </a:p>
        </p:txBody>
      </p:sp>
      <p:pic>
        <p:nvPicPr>
          <p:cNvPr id="5" name="Picture 4" descr="A screenshot of a video camera&#10;&#10;AI-generated content may be incorrect.">
            <a:extLst>
              <a:ext uri="{FF2B5EF4-FFF2-40B4-BE49-F238E27FC236}">
                <a16:creationId xmlns:a16="http://schemas.microsoft.com/office/drawing/2014/main" id="{80A5404B-CD5B-938B-A719-E6A4CFE6F040}"/>
              </a:ext>
            </a:extLst>
          </p:cNvPr>
          <p:cNvPicPr>
            <a:picLocks noChangeAspect="1"/>
          </p:cNvPicPr>
          <p:nvPr/>
        </p:nvPicPr>
        <p:blipFill>
          <a:blip r:embed="rId3"/>
          <a:stretch>
            <a:fillRect/>
          </a:stretch>
        </p:blipFill>
        <p:spPr>
          <a:xfrm>
            <a:off x="5197033" y="804315"/>
            <a:ext cx="6576455" cy="5737162"/>
          </a:xfrm>
          <a:prstGeom prst="rect">
            <a:avLst/>
          </a:prstGeom>
        </p:spPr>
      </p:pic>
      <p:cxnSp>
        <p:nvCxnSpPr>
          <p:cNvPr id="2" name="Straight Connector 1">
            <a:extLst>
              <a:ext uri="{FF2B5EF4-FFF2-40B4-BE49-F238E27FC236}">
                <a16:creationId xmlns:a16="http://schemas.microsoft.com/office/drawing/2014/main" id="{7E71D54F-962A-50B3-A9CC-C8BB67B43BAE}"/>
              </a:ext>
            </a:extLst>
          </p:cNvPr>
          <p:cNvCxnSpPr>
            <a:cxnSpLocks/>
          </p:cNvCxnSpPr>
          <p:nvPr/>
        </p:nvCxnSpPr>
        <p:spPr>
          <a:xfrm>
            <a:off x="439304" y="878608"/>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299803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AE8EA-55D0-0CA5-4830-331145834CA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0102D68-309D-6F74-0BD4-65EEBC5DFE56}"/>
              </a:ext>
            </a:extLst>
          </p:cNvPr>
          <p:cNvSpPr txBox="1"/>
          <p:nvPr/>
        </p:nvSpPr>
        <p:spPr>
          <a:xfrm flipH="1">
            <a:off x="439304" y="1177504"/>
            <a:ext cx="3569990" cy="3416320"/>
          </a:xfrm>
          <a:prstGeom prst="rect">
            <a:avLst/>
          </a:prstGeom>
          <a:noFill/>
        </p:spPr>
        <p:txBody>
          <a:bodyPr wrap="square" rtlCol="0">
            <a:spAutoFit/>
          </a:bodyPr>
          <a:lstStyle/>
          <a:p>
            <a:r>
              <a:rPr lang="en-US" sz="2400" dirty="0">
                <a:solidFill>
                  <a:schemeClr val="tx2"/>
                </a:solidFill>
                <a:latin typeface="Grandview Display" panose="020B0502040204020203" pitchFamily="34" charset="0"/>
              </a:rPr>
              <a:t>Employers hire candidates with degrees outside the industry. The “future flexible” section reminds students that finding a job after graduation has a lot to do with their ability to translate their skills. </a:t>
            </a:r>
          </a:p>
        </p:txBody>
      </p:sp>
      <p:pic>
        <p:nvPicPr>
          <p:cNvPr id="3" name="Picture 2" descr="A chart with blue and white circles&#10;&#10;AI-generated content may be incorrect.">
            <a:extLst>
              <a:ext uri="{FF2B5EF4-FFF2-40B4-BE49-F238E27FC236}">
                <a16:creationId xmlns:a16="http://schemas.microsoft.com/office/drawing/2014/main" id="{A2880300-1677-DA20-B6DA-793D9AC9D01A}"/>
              </a:ext>
            </a:extLst>
          </p:cNvPr>
          <p:cNvPicPr>
            <a:picLocks noChangeAspect="1"/>
          </p:cNvPicPr>
          <p:nvPr/>
        </p:nvPicPr>
        <p:blipFill>
          <a:blip r:embed="rId3"/>
          <a:stretch>
            <a:fillRect/>
          </a:stretch>
        </p:blipFill>
        <p:spPr>
          <a:xfrm>
            <a:off x="4955058" y="0"/>
            <a:ext cx="7236941" cy="6858000"/>
          </a:xfrm>
          <a:prstGeom prst="rect">
            <a:avLst/>
          </a:prstGeom>
        </p:spPr>
      </p:pic>
      <p:cxnSp>
        <p:nvCxnSpPr>
          <p:cNvPr id="2" name="Straight Connector 1">
            <a:extLst>
              <a:ext uri="{FF2B5EF4-FFF2-40B4-BE49-F238E27FC236}">
                <a16:creationId xmlns:a16="http://schemas.microsoft.com/office/drawing/2014/main" id="{228D3303-C96B-C191-34B4-61F1C97774F2}"/>
              </a:ext>
            </a:extLst>
          </p:cNvPr>
          <p:cNvCxnSpPr>
            <a:cxnSpLocks/>
          </p:cNvCxnSpPr>
          <p:nvPr/>
        </p:nvCxnSpPr>
        <p:spPr>
          <a:xfrm>
            <a:off x="439304" y="878608"/>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600300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D5941-4F90-9A64-B7C3-50830463508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0B6A6B7-D9DB-12CE-A2DA-CC25669619B6}"/>
              </a:ext>
            </a:extLst>
          </p:cNvPr>
          <p:cNvSpPr txBox="1"/>
          <p:nvPr/>
        </p:nvSpPr>
        <p:spPr>
          <a:xfrm flipH="1">
            <a:off x="439304" y="1152791"/>
            <a:ext cx="3551928" cy="2308324"/>
          </a:xfrm>
          <a:prstGeom prst="rect">
            <a:avLst/>
          </a:prstGeom>
          <a:noFill/>
        </p:spPr>
        <p:txBody>
          <a:bodyPr wrap="square" rtlCol="0">
            <a:spAutoFit/>
          </a:bodyPr>
          <a:lstStyle/>
          <a:p>
            <a:r>
              <a:rPr lang="en-US" sz="2400" dirty="0">
                <a:solidFill>
                  <a:schemeClr val="tx2"/>
                </a:solidFill>
                <a:latin typeface="Grandview Display" panose="020B0502040204020203" pitchFamily="34" charset="0"/>
              </a:rPr>
              <a:t>To highlight skills development, the </a:t>
            </a:r>
            <a:r>
              <a:rPr lang="en-US" sz="2400" b="1" i="1" dirty="0">
                <a:solidFill>
                  <a:schemeClr val="tx2">
                    <a:lumMod val="50000"/>
                    <a:lumOff val="50000"/>
                  </a:schemeClr>
                </a:solidFill>
                <a:latin typeface="Grandview Display" panose="020B0502040204020203" pitchFamily="34" charset="0"/>
              </a:rPr>
              <a:t>Career Explorer</a:t>
            </a:r>
            <a:r>
              <a:rPr lang="en-US" sz="2400" dirty="0">
                <a:solidFill>
                  <a:schemeClr val="tx2"/>
                </a:solidFill>
                <a:latin typeface="Grandview Display" panose="020B0502040204020203" pitchFamily="34" charset="0"/>
              </a:rPr>
              <a:t> allows departments to connect courses and activities to the NACE competencies. </a:t>
            </a:r>
          </a:p>
        </p:txBody>
      </p:sp>
      <p:pic>
        <p:nvPicPr>
          <p:cNvPr id="5" name="Picture 4" descr="A group of people posing for a photo&#10;&#10;AI-generated content may be incorrect.">
            <a:extLst>
              <a:ext uri="{FF2B5EF4-FFF2-40B4-BE49-F238E27FC236}">
                <a16:creationId xmlns:a16="http://schemas.microsoft.com/office/drawing/2014/main" id="{C5E96CB6-0335-BAB1-4078-0652C5F97AFF}"/>
              </a:ext>
            </a:extLst>
          </p:cNvPr>
          <p:cNvPicPr>
            <a:picLocks noChangeAspect="1"/>
          </p:cNvPicPr>
          <p:nvPr/>
        </p:nvPicPr>
        <p:blipFill>
          <a:blip r:embed="rId3"/>
          <a:stretch>
            <a:fillRect/>
          </a:stretch>
        </p:blipFill>
        <p:spPr>
          <a:xfrm>
            <a:off x="4872942" y="886193"/>
            <a:ext cx="7136178" cy="5395104"/>
          </a:xfrm>
          <a:prstGeom prst="rect">
            <a:avLst/>
          </a:prstGeom>
        </p:spPr>
      </p:pic>
      <p:cxnSp>
        <p:nvCxnSpPr>
          <p:cNvPr id="2" name="Straight Connector 1">
            <a:extLst>
              <a:ext uri="{FF2B5EF4-FFF2-40B4-BE49-F238E27FC236}">
                <a16:creationId xmlns:a16="http://schemas.microsoft.com/office/drawing/2014/main" id="{843592CF-E3F9-E102-5439-8A6438BD500D}"/>
              </a:ext>
            </a:extLst>
          </p:cNvPr>
          <p:cNvCxnSpPr>
            <a:cxnSpLocks/>
          </p:cNvCxnSpPr>
          <p:nvPr/>
        </p:nvCxnSpPr>
        <p:spPr>
          <a:xfrm>
            <a:off x="439304" y="878608"/>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376596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0D7FF6A6-B851-6E2A-8EA7-EF9854BF3319}"/>
              </a:ext>
            </a:extLst>
          </p:cNvPr>
          <p:cNvPicPr>
            <a:picLocks noChangeAspect="1"/>
          </p:cNvPicPr>
          <p:nvPr/>
        </p:nvPicPr>
        <p:blipFill>
          <a:blip r:embed="rId2"/>
          <a:stretch>
            <a:fillRect/>
          </a:stretch>
        </p:blipFill>
        <p:spPr>
          <a:xfrm>
            <a:off x="973722" y="348221"/>
            <a:ext cx="10505513" cy="6161558"/>
          </a:xfrm>
          <a:prstGeom prst="rect">
            <a:avLst/>
          </a:prstGeom>
        </p:spPr>
      </p:pic>
    </p:spTree>
    <p:extLst>
      <p:ext uri="{BB962C8B-B14F-4D97-AF65-F5344CB8AC3E}">
        <p14:creationId xmlns:p14="http://schemas.microsoft.com/office/powerpoint/2010/main" val="2889131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AAC8D-2C32-7A13-8D51-0D03F001BC4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F058D75-5FD3-DD0A-926E-8125968C6774}"/>
              </a:ext>
            </a:extLst>
          </p:cNvPr>
          <p:cNvSpPr txBox="1"/>
          <p:nvPr/>
        </p:nvSpPr>
        <p:spPr>
          <a:xfrm flipH="1">
            <a:off x="439304" y="1091007"/>
            <a:ext cx="3789909" cy="2677656"/>
          </a:xfrm>
          <a:prstGeom prst="rect">
            <a:avLst/>
          </a:prstGeom>
          <a:noFill/>
        </p:spPr>
        <p:txBody>
          <a:bodyPr wrap="square" rtlCol="0">
            <a:spAutoFit/>
          </a:bodyPr>
          <a:lstStyle/>
          <a:p>
            <a:r>
              <a:rPr lang="en-US" sz="2400" dirty="0">
                <a:latin typeface="Grandview Display" panose="020B0502040204020203" pitchFamily="34" charset="0"/>
              </a:rPr>
              <a:t>The pages also highlight recent graduates and invite students to connect with them on LinkedIn, which ties into their assignment in the GSU 1010 orientation course. </a:t>
            </a:r>
          </a:p>
        </p:txBody>
      </p:sp>
      <p:pic>
        <p:nvPicPr>
          <p:cNvPr id="3" name="Picture 2" descr="A screenshot of a website&#10;&#10;AI-generated content may be incorrect.">
            <a:extLst>
              <a:ext uri="{FF2B5EF4-FFF2-40B4-BE49-F238E27FC236}">
                <a16:creationId xmlns:a16="http://schemas.microsoft.com/office/drawing/2014/main" id="{851D722B-4386-0E90-1160-07C5C1F11915}"/>
              </a:ext>
            </a:extLst>
          </p:cNvPr>
          <p:cNvPicPr>
            <a:picLocks noChangeAspect="1"/>
          </p:cNvPicPr>
          <p:nvPr/>
        </p:nvPicPr>
        <p:blipFill>
          <a:blip r:embed="rId3"/>
          <a:stretch>
            <a:fillRect/>
          </a:stretch>
        </p:blipFill>
        <p:spPr>
          <a:xfrm>
            <a:off x="5225422" y="516606"/>
            <a:ext cx="6769629" cy="5824787"/>
          </a:xfrm>
          <a:prstGeom prst="rect">
            <a:avLst/>
          </a:prstGeom>
        </p:spPr>
      </p:pic>
      <p:cxnSp>
        <p:nvCxnSpPr>
          <p:cNvPr id="2" name="Straight Connector 1">
            <a:extLst>
              <a:ext uri="{FF2B5EF4-FFF2-40B4-BE49-F238E27FC236}">
                <a16:creationId xmlns:a16="http://schemas.microsoft.com/office/drawing/2014/main" id="{FC727BA0-F778-8161-B19B-1E6616793B3D}"/>
              </a:ext>
            </a:extLst>
          </p:cNvPr>
          <p:cNvCxnSpPr>
            <a:cxnSpLocks/>
          </p:cNvCxnSpPr>
          <p:nvPr/>
        </p:nvCxnSpPr>
        <p:spPr>
          <a:xfrm>
            <a:off x="439304" y="878608"/>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201289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4535C1-C418-5FBE-6238-595A82D5EC56}"/>
            </a:ext>
          </a:extLst>
        </p:cNvPr>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Person in jeans holding briefcase">
            <a:extLst>
              <a:ext uri="{FF2B5EF4-FFF2-40B4-BE49-F238E27FC236}">
                <a16:creationId xmlns:a16="http://schemas.microsoft.com/office/drawing/2014/main" id="{F8DFF874-130D-900A-AF27-E39D1E996070}"/>
              </a:ext>
            </a:extLst>
          </p:cNvPr>
          <p:cNvPicPr>
            <a:picLocks noChangeAspect="1"/>
          </p:cNvPicPr>
          <p:nvPr/>
        </p:nvPicPr>
        <p:blipFill>
          <a:blip r:embed="rId2"/>
          <a:srcRect l="2325" r="7788"/>
          <a:stretch/>
        </p:blipFill>
        <p:spPr>
          <a:xfrm>
            <a:off x="2522356" y="10"/>
            <a:ext cx="9669642" cy="6857990"/>
          </a:xfrm>
          <a:prstGeom prst="rect">
            <a:avLst/>
          </a:prstGeom>
        </p:spPr>
      </p:pic>
      <p:sp>
        <p:nvSpPr>
          <p:cNvPr id="1040" name="Rectangle 103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50E198-73AB-8BC8-0965-E3B179E4664C}"/>
              </a:ext>
            </a:extLst>
          </p:cNvPr>
          <p:cNvSpPr>
            <a:spLocks noGrp="1"/>
          </p:cNvSpPr>
          <p:nvPr>
            <p:ph type="title"/>
          </p:nvPr>
        </p:nvSpPr>
        <p:spPr>
          <a:xfrm>
            <a:off x="455137" y="204487"/>
            <a:ext cx="3822189" cy="1899912"/>
          </a:xfrm>
        </p:spPr>
        <p:txBody>
          <a:bodyPr vert="horz" lIns="91440" tIns="45720" rIns="91440" bIns="45720" rtlCol="0" anchor="ctr">
            <a:normAutofit/>
          </a:bodyPr>
          <a:lstStyle/>
          <a:p>
            <a:r>
              <a:rPr lang="en-US" sz="4000" dirty="0">
                <a:solidFill>
                  <a:schemeClr val="tx2"/>
                </a:solidFill>
              </a:rPr>
              <a:t>Skills Briefcase</a:t>
            </a:r>
          </a:p>
        </p:txBody>
      </p:sp>
      <p:sp>
        <p:nvSpPr>
          <p:cNvPr id="4" name="TextBox 3">
            <a:extLst>
              <a:ext uri="{FF2B5EF4-FFF2-40B4-BE49-F238E27FC236}">
                <a16:creationId xmlns:a16="http://schemas.microsoft.com/office/drawing/2014/main" id="{942DD7F4-5C59-B01C-271F-DF3033BB4B05}"/>
              </a:ext>
            </a:extLst>
          </p:cNvPr>
          <p:cNvSpPr txBox="1"/>
          <p:nvPr/>
        </p:nvSpPr>
        <p:spPr>
          <a:xfrm>
            <a:off x="455140" y="1705152"/>
            <a:ext cx="4734698" cy="3742762"/>
          </a:xfrm>
          <a:prstGeom prst="rect">
            <a:avLst/>
          </a:prstGeom>
        </p:spPr>
        <p:txBody>
          <a:bodyPr vert="horz" lIns="91440" tIns="45720" rIns="91440" bIns="45720" rtlCol="0">
            <a:noAutofit/>
          </a:bodyPr>
          <a:lstStyle/>
          <a:p>
            <a:pPr>
              <a:lnSpc>
                <a:spcPct val="90000"/>
              </a:lnSpc>
              <a:spcAft>
                <a:spcPts val="600"/>
              </a:spcAft>
            </a:pPr>
            <a:r>
              <a:rPr lang="en-US" sz="2400" dirty="0">
                <a:solidFill>
                  <a:schemeClr val="tx2"/>
                </a:solidFill>
                <a:latin typeface="Grandview Display" panose="020B0502040204020203" pitchFamily="34" charset="0"/>
              </a:rPr>
              <a:t>Permits easy connection between the work students do in class and the skills needed to be competitive in the job market. </a:t>
            </a:r>
          </a:p>
          <a:p>
            <a:pPr>
              <a:lnSpc>
                <a:spcPct val="90000"/>
              </a:lnSpc>
              <a:spcAft>
                <a:spcPts val="600"/>
              </a:spcAft>
            </a:pPr>
            <a:endParaRPr lang="en-US" sz="2400" dirty="0">
              <a:solidFill>
                <a:schemeClr val="tx2"/>
              </a:solidFill>
              <a:latin typeface="Grandview Display" panose="020B0502040204020203" pitchFamily="34" charset="0"/>
            </a:endParaRPr>
          </a:p>
          <a:p>
            <a:pPr>
              <a:lnSpc>
                <a:spcPct val="90000"/>
              </a:lnSpc>
              <a:spcAft>
                <a:spcPts val="600"/>
              </a:spcAft>
            </a:pPr>
            <a:r>
              <a:rPr lang="en-US" sz="2400" dirty="0">
                <a:solidFill>
                  <a:schemeClr val="tx2"/>
                </a:solidFill>
                <a:latin typeface="Grandview Display" panose="020B0502040204020203" pitchFamily="34" charset="0"/>
              </a:rPr>
              <a:t>The briefcase serves as a portfolio of work that students can share with prospective employers. </a:t>
            </a:r>
          </a:p>
          <a:p>
            <a:pPr>
              <a:lnSpc>
                <a:spcPct val="90000"/>
              </a:lnSpc>
              <a:spcAft>
                <a:spcPts val="600"/>
              </a:spcAft>
            </a:pPr>
            <a:endParaRPr lang="en-US" sz="2400" dirty="0">
              <a:solidFill>
                <a:schemeClr val="tx2"/>
              </a:solidFill>
              <a:latin typeface="Grandview Display" panose="020B0502040204020203" pitchFamily="34" charset="0"/>
            </a:endParaRPr>
          </a:p>
          <a:p>
            <a:pPr>
              <a:lnSpc>
                <a:spcPct val="90000"/>
              </a:lnSpc>
              <a:spcAft>
                <a:spcPts val="600"/>
              </a:spcAft>
            </a:pPr>
            <a:r>
              <a:rPr lang="en-US" sz="2400" dirty="0">
                <a:solidFill>
                  <a:schemeClr val="tx2"/>
                </a:solidFill>
                <a:latin typeface="Grandview Display" panose="020B0502040204020203" pitchFamily="34" charset="0"/>
              </a:rPr>
              <a:t>Allows faculty to demonstrate how their coursework aligns with work-based learning outcomes. </a:t>
            </a:r>
          </a:p>
        </p:txBody>
      </p:sp>
      <p:cxnSp>
        <p:nvCxnSpPr>
          <p:cNvPr id="8" name="Straight Connector 7">
            <a:extLst>
              <a:ext uri="{FF2B5EF4-FFF2-40B4-BE49-F238E27FC236}">
                <a16:creationId xmlns:a16="http://schemas.microsoft.com/office/drawing/2014/main" id="{3FA51865-8483-0D76-201B-4BFDE12C0324}"/>
              </a:ext>
            </a:extLst>
          </p:cNvPr>
          <p:cNvCxnSpPr>
            <a:cxnSpLocks/>
          </p:cNvCxnSpPr>
          <p:nvPr/>
        </p:nvCxnSpPr>
        <p:spPr>
          <a:xfrm>
            <a:off x="575687" y="1447019"/>
            <a:ext cx="3119443" cy="0"/>
          </a:xfrm>
          <a:prstGeom prst="line">
            <a:avLst/>
          </a:prstGeom>
          <a:ln w="57150"/>
        </p:spPr>
        <p:style>
          <a:lnRef idx="3">
            <a:schemeClr val="accent4"/>
          </a:lnRef>
          <a:fillRef idx="0">
            <a:schemeClr val="accent4"/>
          </a:fillRef>
          <a:effectRef idx="2">
            <a:schemeClr val="accent4"/>
          </a:effectRef>
          <a:fontRef idx="minor">
            <a:schemeClr val="tx1"/>
          </a:fontRef>
        </p:style>
      </p:cxnSp>
      <p:pic>
        <p:nvPicPr>
          <p:cNvPr id="10" name="Picture 9" descr="A black background with a blue and red letter n and an arrow with Marfa lights in the background&#10;&#10;AI-generated content may be incorrect.">
            <a:extLst>
              <a:ext uri="{FF2B5EF4-FFF2-40B4-BE49-F238E27FC236}">
                <a16:creationId xmlns:a16="http://schemas.microsoft.com/office/drawing/2014/main" id="{EE57B404-E5C9-A0C7-DE43-D9DC2ACE8E4D}"/>
              </a:ext>
            </a:extLst>
          </p:cNvPr>
          <p:cNvPicPr>
            <a:picLocks noChangeAspect="1"/>
          </p:cNvPicPr>
          <p:nvPr/>
        </p:nvPicPr>
        <p:blipFill>
          <a:blip r:embed="rId3"/>
          <a:stretch>
            <a:fillRect/>
          </a:stretch>
        </p:blipFill>
        <p:spPr>
          <a:xfrm>
            <a:off x="9721712" y="-1502234"/>
            <a:ext cx="3912365" cy="3912365"/>
          </a:xfrm>
          <a:prstGeom prst="rect">
            <a:avLst/>
          </a:prstGeom>
        </p:spPr>
      </p:pic>
    </p:spTree>
    <p:extLst>
      <p:ext uri="{BB962C8B-B14F-4D97-AF65-F5344CB8AC3E}">
        <p14:creationId xmlns:p14="http://schemas.microsoft.com/office/powerpoint/2010/main" val="3551676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ulticolored squares with text&#10;&#10;AI-generated content may be incorrect.">
            <a:extLst>
              <a:ext uri="{FF2B5EF4-FFF2-40B4-BE49-F238E27FC236}">
                <a16:creationId xmlns:a16="http://schemas.microsoft.com/office/drawing/2014/main" id="{D7B1220D-DDC0-909A-D4E5-FAFA49D31462}"/>
              </a:ext>
            </a:extLst>
          </p:cNvPr>
          <p:cNvPicPr>
            <a:picLocks noChangeAspect="1"/>
          </p:cNvPicPr>
          <p:nvPr/>
        </p:nvPicPr>
        <p:blipFill>
          <a:blip r:embed="rId3"/>
          <a:stretch>
            <a:fillRect/>
          </a:stretch>
        </p:blipFill>
        <p:spPr>
          <a:xfrm>
            <a:off x="86497" y="81042"/>
            <a:ext cx="12019005" cy="6695916"/>
          </a:xfrm>
          <a:prstGeom prst="rect">
            <a:avLst/>
          </a:prstGeom>
        </p:spPr>
      </p:pic>
    </p:spTree>
    <p:extLst>
      <p:ext uri="{BB962C8B-B14F-4D97-AF65-F5344CB8AC3E}">
        <p14:creationId xmlns:p14="http://schemas.microsoft.com/office/powerpoint/2010/main" val="24144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14CAB-2CCC-F7C1-663C-964768DFD863}"/>
            </a:ext>
          </a:extLst>
        </p:cNvPr>
        <p:cNvGrpSpPr/>
        <p:nvPr/>
      </p:nvGrpSpPr>
      <p:grpSpPr>
        <a:xfrm>
          <a:off x="0" y="0"/>
          <a:ext cx="0" cy="0"/>
          <a:chOff x="0" y="0"/>
          <a:chExt cx="0" cy="0"/>
        </a:xfrm>
      </p:grpSpPr>
      <p:sp>
        <p:nvSpPr>
          <p:cNvPr id="4" name="Teardrop 3">
            <a:extLst>
              <a:ext uri="{FF2B5EF4-FFF2-40B4-BE49-F238E27FC236}">
                <a16:creationId xmlns:a16="http://schemas.microsoft.com/office/drawing/2014/main" id="{B2F3E9C4-7737-FD48-8556-E6B6A8A29B7D}"/>
              </a:ext>
            </a:extLst>
          </p:cNvPr>
          <p:cNvSpPr/>
          <p:nvPr/>
        </p:nvSpPr>
        <p:spPr>
          <a:xfrm rot="21331346">
            <a:off x="6729565" y="182066"/>
            <a:ext cx="6568299" cy="7737661"/>
          </a:xfrm>
          <a:prstGeom prst="teardrop">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0B9A9D5-26F0-2B4A-164D-A4CBC8172B31}"/>
              </a:ext>
            </a:extLst>
          </p:cNvPr>
          <p:cNvSpPr txBox="1"/>
          <p:nvPr/>
        </p:nvSpPr>
        <p:spPr>
          <a:xfrm>
            <a:off x="488731" y="1162313"/>
            <a:ext cx="5948822" cy="5416868"/>
          </a:xfrm>
          <a:prstGeom prst="rect">
            <a:avLst/>
          </a:prstGeom>
          <a:noFill/>
        </p:spPr>
        <p:txBody>
          <a:bodyPr wrap="square">
            <a:spAutoFit/>
          </a:bodyPr>
          <a:lstStyle/>
          <a:p>
            <a:r>
              <a:rPr lang="en-US" sz="2400" b="1" dirty="0">
                <a:solidFill>
                  <a:schemeClr val="tx2"/>
                </a:solidFill>
                <a:latin typeface="Grandview Display" panose="020B0502040204020203" pitchFamily="34" charset="0"/>
              </a:rPr>
              <a:t>72% </a:t>
            </a:r>
            <a:r>
              <a:rPr lang="en-US" sz="2400" dirty="0">
                <a:solidFill>
                  <a:schemeClr val="tx2"/>
                </a:solidFill>
                <a:latin typeface="Grandview Display" panose="020B0502040204020203" pitchFamily="34" charset="0"/>
              </a:rPr>
              <a:t>of students say higher education has appreciably improved their ability to secure a job</a:t>
            </a:r>
            <a:br>
              <a:rPr lang="en-US" sz="2400" dirty="0">
                <a:solidFill>
                  <a:schemeClr val="tx2"/>
                </a:solidFill>
                <a:latin typeface="Grandview Display" panose="020B0502040204020203" pitchFamily="34" charset="0"/>
              </a:rPr>
            </a:br>
            <a:br>
              <a:rPr lang="en-US" sz="2400" dirty="0">
                <a:solidFill>
                  <a:schemeClr val="tx2"/>
                </a:solidFill>
                <a:latin typeface="Grandview Display" panose="020B0502040204020203" pitchFamily="34" charset="0"/>
              </a:rPr>
            </a:br>
            <a:r>
              <a:rPr lang="en-US" sz="2400" b="1" dirty="0">
                <a:solidFill>
                  <a:schemeClr val="tx2"/>
                </a:solidFill>
                <a:latin typeface="Grandview Display" panose="020B0502040204020203" pitchFamily="34" charset="0"/>
              </a:rPr>
              <a:t>85% </a:t>
            </a:r>
            <a:r>
              <a:rPr lang="en-US" sz="2400" dirty="0">
                <a:solidFill>
                  <a:schemeClr val="tx2"/>
                </a:solidFill>
                <a:latin typeface="Grandview Display" panose="020B0502040204020203" pitchFamily="34" charset="0"/>
              </a:rPr>
              <a:t>of seniors say college significantly helped them understand their career goals</a:t>
            </a:r>
            <a:br>
              <a:rPr lang="en-US" sz="2400" dirty="0">
                <a:solidFill>
                  <a:schemeClr val="tx2"/>
                </a:solidFill>
                <a:latin typeface="Grandview Display" panose="020B0502040204020203" pitchFamily="34" charset="0"/>
              </a:rPr>
            </a:br>
            <a:br>
              <a:rPr lang="en-US" sz="2400" dirty="0">
                <a:solidFill>
                  <a:schemeClr val="tx2"/>
                </a:solidFill>
                <a:latin typeface="Grandview Display" panose="020B0502040204020203" pitchFamily="34" charset="0"/>
              </a:rPr>
            </a:br>
            <a:r>
              <a:rPr lang="en-US" sz="2400" b="1" dirty="0">
                <a:solidFill>
                  <a:schemeClr val="tx2"/>
                </a:solidFill>
                <a:latin typeface="Grandview Display" panose="020B0502040204020203" pitchFamily="34" charset="0"/>
              </a:rPr>
              <a:t>60% </a:t>
            </a:r>
            <a:r>
              <a:rPr lang="en-US" sz="2400" dirty="0">
                <a:solidFill>
                  <a:schemeClr val="tx2"/>
                </a:solidFill>
                <a:latin typeface="Grandview Display" panose="020B0502040204020203" pitchFamily="34" charset="0"/>
              </a:rPr>
              <a:t>of students say they feel pessimistic about finding meaningful employment after graduation</a:t>
            </a: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br>
              <a:rPr lang="en-US" sz="1100" dirty="0"/>
            </a:br>
            <a:endParaRPr lang="en-US" dirty="0"/>
          </a:p>
        </p:txBody>
      </p:sp>
      <p:sp>
        <p:nvSpPr>
          <p:cNvPr id="8" name="TextBox 7">
            <a:extLst>
              <a:ext uri="{FF2B5EF4-FFF2-40B4-BE49-F238E27FC236}">
                <a16:creationId xmlns:a16="http://schemas.microsoft.com/office/drawing/2014/main" id="{3B82DA31-5B98-6916-7D18-878D3AD7E683}"/>
              </a:ext>
            </a:extLst>
          </p:cNvPr>
          <p:cNvSpPr txBox="1"/>
          <p:nvPr/>
        </p:nvSpPr>
        <p:spPr>
          <a:xfrm>
            <a:off x="0" y="5563518"/>
            <a:ext cx="6654112" cy="369332"/>
          </a:xfrm>
          <a:prstGeom prst="rect">
            <a:avLst/>
          </a:prstGeom>
          <a:noFill/>
        </p:spPr>
        <p:txBody>
          <a:bodyPr wrap="square">
            <a:spAutoFit/>
          </a:bodyPr>
          <a:lstStyle/>
          <a:p>
            <a:pPr algn="r"/>
            <a:r>
              <a:rPr lang="en-US" sz="1800" i="1" dirty="0">
                <a:solidFill>
                  <a:schemeClr val="tx2"/>
                </a:solidFill>
              </a:rPr>
              <a:t>Handshake 2023 survey “What </a:t>
            </a:r>
            <a:r>
              <a:rPr lang="en-US" i="1" dirty="0">
                <a:solidFill>
                  <a:schemeClr val="tx2"/>
                </a:solidFill>
              </a:rPr>
              <a:t>C</a:t>
            </a:r>
            <a:r>
              <a:rPr lang="en-US" sz="1800" i="1" dirty="0">
                <a:solidFill>
                  <a:schemeClr val="tx2"/>
                </a:solidFill>
              </a:rPr>
              <a:t>ollege </a:t>
            </a:r>
            <a:r>
              <a:rPr lang="en-US" i="1" dirty="0">
                <a:solidFill>
                  <a:schemeClr val="tx2"/>
                </a:solidFill>
              </a:rPr>
              <a:t>S</a:t>
            </a:r>
            <a:r>
              <a:rPr lang="en-US" sz="1800" i="1" dirty="0">
                <a:solidFill>
                  <a:schemeClr val="tx2"/>
                </a:solidFill>
              </a:rPr>
              <a:t>tudents </a:t>
            </a:r>
            <a:r>
              <a:rPr lang="en-US" i="1" dirty="0">
                <a:solidFill>
                  <a:schemeClr val="tx2"/>
                </a:solidFill>
              </a:rPr>
              <a:t>W</a:t>
            </a:r>
            <a:r>
              <a:rPr lang="en-US" sz="1800" i="1" dirty="0">
                <a:solidFill>
                  <a:schemeClr val="tx2"/>
                </a:solidFill>
              </a:rPr>
              <a:t>ant”</a:t>
            </a:r>
            <a:endParaRPr lang="en-US" sz="1800" dirty="0">
              <a:solidFill>
                <a:schemeClr val="tx2"/>
              </a:solidFill>
            </a:endParaRPr>
          </a:p>
        </p:txBody>
      </p:sp>
      <p:cxnSp>
        <p:nvCxnSpPr>
          <p:cNvPr id="2" name="Straight Connector 1">
            <a:extLst>
              <a:ext uri="{FF2B5EF4-FFF2-40B4-BE49-F238E27FC236}">
                <a16:creationId xmlns:a16="http://schemas.microsoft.com/office/drawing/2014/main" id="{CC6AE492-8828-1277-D940-AF6497D50CC4}"/>
              </a:ext>
            </a:extLst>
          </p:cNvPr>
          <p:cNvCxnSpPr>
            <a:cxnSpLocks/>
          </p:cNvCxnSpPr>
          <p:nvPr/>
        </p:nvCxnSpPr>
        <p:spPr>
          <a:xfrm>
            <a:off x="488731" y="977462"/>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313809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BB3A3-AA22-60D9-2668-3A16754CFB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E83724-7061-09F8-9099-5F85C3218A3B}"/>
              </a:ext>
            </a:extLst>
          </p:cNvPr>
          <p:cNvSpPr>
            <a:spLocks noGrp="1"/>
          </p:cNvSpPr>
          <p:nvPr>
            <p:ph type="ctrTitle"/>
          </p:nvPr>
        </p:nvSpPr>
        <p:spPr>
          <a:xfrm>
            <a:off x="393709" y="556054"/>
            <a:ext cx="7255123" cy="8996396"/>
          </a:xfrm>
        </p:spPr>
        <p:txBody>
          <a:bodyPr vert="horz" lIns="91440" tIns="45720" rIns="91440" bIns="45720" rtlCol="0">
            <a:noAutofit/>
          </a:bodyPr>
          <a:lstStyle/>
          <a:p>
            <a:pPr algn="l"/>
            <a:r>
              <a:rPr lang="en-US" sz="2200" dirty="0">
                <a:latin typeface="Grandview Display" panose="020B0502040204020203" pitchFamily="34" charset="0"/>
              </a:rPr>
              <a:t>Competencies are automatically added to all Core IMPACTS courses</a:t>
            </a:r>
            <a:br>
              <a:rPr lang="en-US" sz="2200" dirty="0">
                <a:latin typeface="Grandview Display" panose="020B0502040204020203" pitchFamily="34" charset="0"/>
              </a:rPr>
            </a:br>
            <a:br>
              <a:rPr lang="en-US" sz="2200" dirty="0">
                <a:latin typeface="Grandview Display" panose="020B0502040204020203" pitchFamily="34" charset="0"/>
              </a:rPr>
            </a:br>
            <a:r>
              <a:rPr lang="en-US" sz="2200" dirty="0">
                <a:latin typeface="Grandview Display" panose="020B0502040204020203" pitchFamily="34" charset="0"/>
              </a:rPr>
              <a:t>Allows faculty to align Career-Ready Competencies with any assignment in iCollege</a:t>
            </a:r>
            <a:br>
              <a:rPr lang="en-US" sz="2200" dirty="0">
                <a:latin typeface="Grandview Display" panose="020B0502040204020203" pitchFamily="34" charset="0"/>
              </a:rPr>
            </a:br>
            <a:br>
              <a:rPr lang="en-US" sz="2200" dirty="0">
                <a:latin typeface="Grandview Display" panose="020B0502040204020203" pitchFamily="34" charset="0"/>
              </a:rPr>
            </a:br>
            <a:r>
              <a:rPr lang="en-US" sz="2200" dirty="0">
                <a:latin typeface="Grandview Display" panose="020B0502040204020203" pitchFamily="34" charset="0"/>
              </a:rPr>
              <a:t>Faculty use a simple assessment rubric to indicate student performance</a:t>
            </a:r>
            <a:br>
              <a:rPr lang="en-US" sz="2200" dirty="0">
                <a:latin typeface="Grandview Display" panose="020B0502040204020203" pitchFamily="34" charset="0"/>
              </a:rPr>
            </a:br>
            <a:br>
              <a:rPr lang="en-US" sz="2200" dirty="0">
                <a:latin typeface="Grandview Display" panose="020B0502040204020203" pitchFamily="34" charset="0"/>
              </a:rPr>
            </a:br>
            <a:r>
              <a:rPr lang="en-US" sz="2200" dirty="0">
                <a:latin typeface="Grandview Display" panose="020B0502040204020203" pitchFamily="34" charset="0"/>
              </a:rPr>
              <a:t>Competency assessments do NOT factor into the academic grade for the assignment</a:t>
            </a:r>
            <a:br>
              <a:rPr lang="en-US" sz="2200" dirty="0">
                <a:latin typeface="Grandview Display" panose="020B0502040204020203" pitchFamily="34" charset="0"/>
              </a:rPr>
            </a:br>
            <a:br>
              <a:rPr lang="en-US" sz="2200" dirty="0">
                <a:latin typeface="Grandview Display" panose="020B0502040204020203" pitchFamily="34" charset="0"/>
              </a:rPr>
            </a:br>
            <a:r>
              <a:rPr lang="en-US" sz="2200" dirty="0">
                <a:latin typeface="Grandview Display" panose="020B0502040204020203" pitchFamily="34" charset="0"/>
              </a:rPr>
              <a:t>Reporting features allow faculty to demonstrate their participation in Student Success and USG initiatives</a:t>
            </a:r>
            <a:br>
              <a:rPr lang="en-US" sz="2200" dirty="0">
                <a:latin typeface="Grandview Display" panose="020B0502040204020203" pitchFamily="34" charset="0"/>
              </a:rPr>
            </a:br>
            <a:br>
              <a:rPr lang="en-US" sz="2200" dirty="0">
                <a:latin typeface="Grandview Display" panose="020B0502040204020203" pitchFamily="34" charset="0"/>
              </a:rPr>
            </a:br>
            <a:r>
              <a:rPr lang="en-US" sz="2200" dirty="0">
                <a:latin typeface="Grandview Display" panose="020B0502040204020203" pitchFamily="34" charset="0"/>
              </a:rPr>
              <a:t>Empowers students to track their own skill development over time more easily</a:t>
            </a:r>
            <a:br>
              <a:rPr lang="en-US" sz="2000" b="1"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endParaRPr lang="en-US" sz="2000" dirty="0"/>
          </a:p>
        </p:txBody>
      </p:sp>
      <p:sp>
        <p:nvSpPr>
          <p:cNvPr id="3" name="Subtitle 2">
            <a:extLst>
              <a:ext uri="{FF2B5EF4-FFF2-40B4-BE49-F238E27FC236}">
                <a16:creationId xmlns:a16="http://schemas.microsoft.com/office/drawing/2014/main" id="{65E22390-CDE5-9B0A-E9B9-46D616E919A7}"/>
              </a:ext>
            </a:extLst>
          </p:cNvPr>
          <p:cNvSpPr>
            <a:spLocks noGrp="1"/>
          </p:cNvSpPr>
          <p:nvPr>
            <p:ph type="subTitle" idx="1"/>
          </p:nvPr>
        </p:nvSpPr>
        <p:spPr>
          <a:xfrm>
            <a:off x="2712155" y="6858000"/>
            <a:ext cx="4359459" cy="683172"/>
          </a:xfrm>
        </p:spPr>
        <p:txBody>
          <a:bodyPr vert="horz" lIns="91440" tIns="45720" rIns="91440" bIns="45720" rtlCol="0">
            <a:normAutofit/>
          </a:bodyPr>
          <a:lstStyle/>
          <a:p>
            <a:pPr algn="r"/>
            <a:endParaRPr lang="en-US" sz="900" dirty="0"/>
          </a:p>
        </p:txBody>
      </p:sp>
      <p:sp>
        <p:nvSpPr>
          <p:cNvPr id="4" name="Diagonal Stripe 3">
            <a:extLst>
              <a:ext uri="{FF2B5EF4-FFF2-40B4-BE49-F238E27FC236}">
                <a16:creationId xmlns:a16="http://schemas.microsoft.com/office/drawing/2014/main" id="{6E6E734A-B603-A8BD-E007-22B5E1A74D33}"/>
              </a:ext>
            </a:extLst>
          </p:cNvPr>
          <p:cNvSpPr/>
          <p:nvPr/>
        </p:nvSpPr>
        <p:spPr>
          <a:xfrm rot="5400000">
            <a:off x="4516561" y="-817439"/>
            <a:ext cx="8441513" cy="6909365"/>
          </a:xfrm>
          <a:prstGeom prst="diagStripe">
            <a:avLst>
              <a:gd name="adj" fmla="val 50411"/>
            </a:avLst>
          </a:prstGeom>
          <a:blipFill dpi="0" rotWithShape="1">
            <a:blip r:embed="rId3">
              <a:extLst>
                <a:ext uri="{28A0092B-C50C-407E-A947-70E740481C1C}">
                  <a14:useLocalDpi xmlns:a14="http://schemas.microsoft.com/office/drawing/2010/main" val="0"/>
                </a:ext>
              </a:extLst>
            </a:blip>
            <a:srcRect/>
            <a:stretch>
              <a:fillRect l="-3141" t="-20571" r="3141" b="2057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606592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270970-8A7C-7086-0613-9BB53988D2F6}"/>
              </a:ext>
            </a:extLst>
          </p:cNvPr>
          <p:cNvSpPr txBox="1"/>
          <p:nvPr/>
        </p:nvSpPr>
        <p:spPr>
          <a:xfrm>
            <a:off x="-1666" y="-2536"/>
            <a:ext cx="11717608" cy="111336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solidFill>
                  <a:schemeClr val="tx2">
                    <a:lumMod val="50000"/>
                    <a:lumOff val="50000"/>
                  </a:schemeClr>
                </a:solidFill>
                <a:latin typeface="Grandview Display" panose="020B0502040204020203" pitchFamily="34" charset="0"/>
                <a:ea typeface="+mj-ea"/>
                <a:cs typeface="+mj-cs"/>
              </a:rPr>
              <a:t>Adding Competencies to Assignments</a:t>
            </a:r>
            <a:endParaRPr lang="en-US" sz="4400" dirty="0">
              <a:solidFill>
                <a:schemeClr val="tx2">
                  <a:lumMod val="50000"/>
                  <a:lumOff val="50000"/>
                </a:schemeClr>
              </a:solidFill>
              <a:latin typeface="Grandview Display" panose="020B0502040204020203" pitchFamily="34" charset="0"/>
              <a:ea typeface="+mj-ea"/>
              <a:cs typeface="+mj-cs"/>
            </a:endParaRPr>
          </a:p>
        </p:txBody>
      </p:sp>
      <p:sp>
        <p:nvSpPr>
          <p:cNvPr id="13" name="TextBox 12">
            <a:extLst>
              <a:ext uri="{FF2B5EF4-FFF2-40B4-BE49-F238E27FC236}">
                <a16:creationId xmlns:a16="http://schemas.microsoft.com/office/drawing/2014/main" id="{701FF1F9-AE60-9FE2-BF86-C8F7D237D087}"/>
              </a:ext>
            </a:extLst>
          </p:cNvPr>
          <p:cNvSpPr txBox="1"/>
          <p:nvPr/>
        </p:nvSpPr>
        <p:spPr>
          <a:xfrm>
            <a:off x="1863126" y="4387082"/>
            <a:ext cx="184731" cy="646331"/>
          </a:xfrm>
          <a:prstGeom prst="rect">
            <a:avLst/>
          </a:prstGeom>
          <a:noFill/>
        </p:spPr>
        <p:txBody>
          <a:bodyPr wrap="none" rtlCol="0">
            <a:spAutoFit/>
          </a:bodyPr>
          <a:lstStyle/>
          <a:p>
            <a:endParaRPr lang="en-US" dirty="0"/>
          </a:p>
          <a:p>
            <a:endParaRPr lang="en-US" dirty="0"/>
          </a:p>
        </p:txBody>
      </p:sp>
      <p:pic>
        <p:nvPicPr>
          <p:cNvPr id="8" name="Picture 7" descr="A screenshot of a computer&#10;&#10;Description automatically generated">
            <a:extLst>
              <a:ext uri="{FF2B5EF4-FFF2-40B4-BE49-F238E27FC236}">
                <a16:creationId xmlns:a16="http://schemas.microsoft.com/office/drawing/2014/main" id="{328C2E75-2684-7341-F7A9-2F5A762F39B6}"/>
              </a:ext>
            </a:extLst>
          </p:cNvPr>
          <p:cNvPicPr>
            <a:picLocks noChangeAspect="1"/>
          </p:cNvPicPr>
          <p:nvPr/>
        </p:nvPicPr>
        <p:blipFill>
          <a:blip r:embed="rId3"/>
          <a:stretch>
            <a:fillRect/>
          </a:stretch>
        </p:blipFill>
        <p:spPr>
          <a:xfrm>
            <a:off x="942535" y="971963"/>
            <a:ext cx="10227213" cy="5660885"/>
          </a:xfrm>
          <a:prstGeom prst="rect">
            <a:avLst/>
          </a:prstGeom>
        </p:spPr>
      </p:pic>
    </p:spTree>
    <p:extLst>
      <p:ext uri="{BB962C8B-B14F-4D97-AF65-F5344CB8AC3E}">
        <p14:creationId xmlns:p14="http://schemas.microsoft.com/office/powerpoint/2010/main" val="239588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270970-8A7C-7086-0613-9BB53988D2F6}"/>
              </a:ext>
            </a:extLst>
          </p:cNvPr>
          <p:cNvSpPr txBox="1"/>
          <p:nvPr/>
        </p:nvSpPr>
        <p:spPr>
          <a:xfrm>
            <a:off x="-1666" y="-2535"/>
            <a:ext cx="11048742" cy="102305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solidFill>
                  <a:schemeClr val="tx2">
                    <a:lumMod val="50000"/>
                    <a:lumOff val="50000"/>
                  </a:schemeClr>
                </a:solidFill>
                <a:latin typeface="Grandview Display" panose="020B0502040204020203" pitchFamily="34" charset="0"/>
                <a:ea typeface="+mj-ea"/>
                <a:cs typeface="+mj-cs"/>
              </a:rPr>
              <a:t>Adding Competencies to Assignments</a:t>
            </a:r>
            <a:endParaRPr lang="en-US" sz="4400" dirty="0">
              <a:solidFill>
                <a:schemeClr val="tx2">
                  <a:lumMod val="50000"/>
                  <a:lumOff val="50000"/>
                </a:schemeClr>
              </a:solidFill>
              <a:latin typeface="Grandview Display" panose="020B0502040204020203" pitchFamily="34" charset="0"/>
              <a:ea typeface="+mj-ea"/>
              <a:cs typeface="+mj-cs"/>
            </a:endParaRPr>
          </a:p>
        </p:txBody>
      </p:sp>
      <p:sp>
        <p:nvSpPr>
          <p:cNvPr id="13" name="TextBox 12">
            <a:extLst>
              <a:ext uri="{FF2B5EF4-FFF2-40B4-BE49-F238E27FC236}">
                <a16:creationId xmlns:a16="http://schemas.microsoft.com/office/drawing/2014/main" id="{701FF1F9-AE60-9FE2-BF86-C8F7D237D087}"/>
              </a:ext>
            </a:extLst>
          </p:cNvPr>
          <p:cNvSpPr txBox="1"/>
          <p:nvPr/>
        </p:nvSpPr>
        <p:spPr>
          <a:xfrm>
            <a:off x="1863126" y="4387082"/>
            <a:ext cx="184731" cy="646331"/>
          </a:xfrm>
          <a:prstGeom prst="rect">
            <a:avLst/>
          </a:prstGeom>
          <a:noFill/>
        </p:spPr>
        <p:txBody>
          <a:bodyPr wrap="none" rtlCol="0">
            <a:spAutoFit/>
          </a:bodyPr>
          <a:lstStyle/>
          <a:p>
            <a:endParaRPr lang="en-US" dirty="0"/>
          </a:p>
          <a:p>
            <a:endParaRPr lang="en-US" dirty="0"/>
          </a:p>
        </p:txBody>
      </p:sp>
      <p:pic>
        <p:nvPicPr>
          <p:cNvPr id="4" name="Picture 3" descr="A screenshot of a computer&#10;&#10;Description automatically generated">
            <a:extLst>
              <a:ext uri="{FF2B5EF4-FFF2-40B4-BE49-F238E27FC236}">
                <a16:creationId xmlns:a16="http://schemas.microsoft.com/office/drawing/2014/main" id="{75652620-77D0-DD9A-95CB-CDB1B6D0AA7F}"/>
              </a:ext>
            </a:extLst>
          </p:cNvPr>
          <p:cNvPicPr>
            <a:picLocks noChangeAspect="1"/>
          </p:cNvPicPr>
          <p:nvPr/>
        </p:nvPicPr>
        <p:blipFill>
          <a:blip r:embed="rId2"/>
          <a:stretch>
            <a:fillRect/>
          </a:stretch>
        </p:blipFill>
        <p:spPr>
          <a:xfrm>
            <a:off x="885722" y="954059"/>
            <a:ext cx="9860267" cy="5789461"/>
          </a:xfrm>
          <a:prstGeom prst="rect">
            <a:avLst/>
          </a:prstGeom>
        </p:spPr>
      </p:pic>
    </p:spTree>
    <p:extLst>
      <p:ext uri="{BB962C8B-B14F-4D97-AF65-F5344CB8AC3E}">
        <p14:creationId xmlns:p14="http://schemas.microsoft.com/office/powerpoint/2010/main" val="2608986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270970-8A7C-7086-0613-9BB53988D2F6}"/>
              </a:ext>
            </a:extLst>
          </p:cNvPr>
          <p:cNvSpPr txBox="1"/>
          <p:nvPr/>
        </p:nvSpPr>
        <p:spPr>
          <a:xfrm>
            <a:off x="-1666" y="-2535"/>
            <a:ext cx="11048742" cy="84243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400" b="1" dirty="0">
                <a:solidFill>
                  <a:schemeClr val="tx2">
                    <a:lumMod val="50000"/>
                    <a:lumOff val="50000"/>
                  </a:schemeClr>
                </a:solidFill>
                <a:latin typeface="Grandview Display" panose="020B0502040204020203" pitchFamily="34" charset="0"/>
                <a:ea typeface="+mj-ea"/>
                <a:cs typeface="+mj-cs"/>
              </a:rPr>
              <a:t>Scoring Competencies</a:t>
            </a:r>
            <a:endParaRPr lang="en-US" sz="4400" dirty="0">
              <a:solidFill>
                <a:schemeClr val="tx2">
                  <a:lumMod val="50000"/>
                  <a:lumOff val="50000"/>
                </a:schemeClr>
              </a:solidFill>
              <a:latin typeface="Grandview Display" panose="020B0502040204020203" pitchFamily="34" charset="0"/>
              <a:ea typeface="+mj-ea"/>
              <a:cs typeface="+mj-cs"/>
            </a:endParaRPr>
          </a:p>
        </p:txBody>
      </p:sp>
      <p:sp>
        <p:nvSpPr>
          <p:cNvPr id="13" name="TextBox 12">
            <a:extLst>
              <a:ext uri="{FF2B5EF4-FFF2-40B4-BE49-F238E27FC236}">
                <a16:creationId xmlns:a16="http://schemas.microsoft.com/office/drawing/2014/main" id="{701FF1F9-AE60-9FE2-BF86-C8F7D237D087}"/>
              </a:ext>
            </a:extLst>
          </p:cNvPr>
          <p:cNvSpPr txBox="1"/>
          <p:nvPr/>
        </p:nvSpPr>
        <p:spPr>
          <a:xfrm>
            <a:off x="1863126" y="4387082"/>
            <a:ext cx="184731" cy="646331"/>
          </a:xfrm>
          <a:prstGeom prst="rect">
            <a:avLst/>
          </a:prstGeom>
          <a:noFill/>
        </p:spPr>
        <p:txBody>
          <a:bodyPr wrap="none" rtlCol="0">
            <a:spAutoFit/>
          </a:bodyPr>
          <a:lstStyle/>
          <a:p>
            <a:endParaRPr lang="en-US" dirty="0"/>
          </a:p>
          <a:p>
            <a:endParaRPr lang="en-US" dirty="0"/>
          </a:p>
        </p:txBody>
      </p:sp>
      <p:pic>
        <p:nvPicPr>
          <p:cNvPr id="5" name="Picture 4" descr="A screenshot of a computer&#10;&#10;Description automatically generated">
            <a:extLst>
              <a:ext uri="{FF2B5EF4-FFF2-40B4-BE49-F238E27FC236}">
                <a16:creationId xmlns:a16="http://schemas.microsoft.com/office/drawing/2014/main" id="{90B5FD5B-B2B8-66DB-772E-2294237596D7}"/>
              </a:ext>
            </a:extLst>
          </p:cNvPr>
          <p:cNvPicPr>
            <a:picLocks noChangeAspect="1"/>
          </p:cNvPicPr>
          <p:nvPr/>
        </p:nvPicPr>
        <p:blipFill>
          <a:blip r:embed="rId2"/>
          <a:stretch>
            <a:fillRect/>
          </a:stretch>
        </p:blipFill>
        <p:spPr>
          <a:xfrm>
            <a:off x="845709" y="976630"/>
            <a:ext cx="9972347" cy="5763789"/>
          </a:xfrm>
          <a:prstGeom prst="rect">
            <a:avLst/>
          </a:prstGeom>
        </p:spPr>
      </p:pic>
    </p:spTree>
    <p:extLst>
      <p:ext uri="{BB962C8B-B14F-4D97-AF65-F5344CB8AC3E}">
        <p14:creationId xmlns:p14="http://schemas.microsoft.com/office/powerpoint/2010/main" val="4041024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270970-8A7C-7086-0613-9BB53988D2F6}"/>
              </a:ext>
            </a:extLst>
          </p:cNvPr>
          <p:cNvSpPr txBox="1"/>
          <p:nvPr/>
        </p:nvSpPr>
        <p:spPr>
          <a:xfrm>
            <a:off x="-1666" y="-2535"/>
            <a:ext cx="11048742" cy="102305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solidFill>
                  <a:schemeClr val="tx2">
                    <a:lumMod val="50000"/>
                    <a:lumOff val="50000"/>
                  </a:schemeClr>
                </a:solidFill>
                <a:latin typeface="Grandview Display" panose="020B0502040204020203" pitchFamily="34" charset="0"/>
                <a:ea typeface="+mj-ea"/>
                <a:cs typeface="+mj-cs"/>
              </a:rPr>
              <a:t>Student View of Competencies</a:t>
            </a:r>
          </a:p>
        </p:txBody>
      </p:sp>
      <p:sp>
        <p:nvSpPr>
          <p:cNvPr id="13" name="TextBox 12">
            <a:extLst>
              <a:ext uri="{FF2B5EF4-FFF2-40B4-BE49-F238E27FC236}">
                <a16:creationId xmlns:a16="http://schemas.microsoft.com/office/drawing/2014/main" id="{701FF1F9-AE60-9FE2-BF86-C8F7D237D087}"/>
              </a:ext>
            </a:extLst>
          </p:cNvPr>
          <p:cNvSpPr txBox="1"/>
          <p:nvPr/>
        </p:nvSpPr>
        <p:spPr>
          <a:xfrm>
            <a:off x="1863126" y="4387082"/>
            <a:ext cx="184731" cy="646331"/>
          </a:xfrm>
          <a:prstGeom prst="rect">
            <a:avLst/>
          </a:prstGeom>
          <a:noFill/>
        </p:spPr>
        <p:txBody>
          <a:bodyPr wrap="none" rtlCol="0">
            <a:spAutoFit/>
          </a:bodyPr>
          <a:lstStyle/>
          <a:p>
            <a:endParaRPr lang="en-US" dirty="0"/>
          </a:p>
          <a:p>
            <a:endParaRPr lang="en-US" dirty="0"/>
          </a:p>
        </p:txBody>
      </p:sp>
      <p:pic>
        <p:nvPicPr>
          <p:cNvPr id="5" name="Picture 4" descr="A screenshot of a computer screen&#10;&#10;Description automatically generated">
            <a:extLst>
              <a:ext uri="{FF2B5EF4-FFF2-40B4-BE49-F238E27FC236}">
                <a16:creationId xmlns:a16="http://schemas.microsoft.com/office/drawing/2014/main" id="{FBD741D8-CD97-6940-074C-008CF61073E5}"/>
              </a:ext>
            </a:extLst>
          </p:cNvPr>
          <p:cNvPicPr>
            <a:picLocks noChangeAspect="1"/>
          </p:cNvPicPr>
          <p:nvPr/>
        </p:nvPicPr>
        <p:blipFill>
          <a:blip r:embed="rId2"/>
          <a:stretch>
            <a:fillRect/>
          </a:stretch>
        </p:blipFill>
        <p:spPr>
          <a:xfrm>
            <a:off x="942535" y="906839"/>
            <a:ext cx="9875520" cy="5948439"/>
          </a:xfrm>
          <a:prstGeom prst="rect">
            <a:avLst/>
          </a:prstGeom>
        </p:spPr>
      </p:pic>
    </p:spTree>
    <p:extLst>
      <p:ext uri="{BB962C8B-B14F-4D97-AF65-F5344CB8AC3E}">
        <p14:creationId xmlns:p14="http://schemas.microsoft.com/office/powerpoint/2010/main" val="4188666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270970-8A7C-7086-0613-9BB53988D2F6}"/>
              </a:ext>
            </a:extLst>
          </p:cNvPr>
          <p:cNvSpPr txBox="1"/>
          <p:nvPr/>
        </p:nvSpPr>
        <p:spPr>
          <a:xfrm rot="16200000">
            <a:off x="-3032242" y="3013672"/>
            <a:ext cx="6776583" cy="817931"/>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400" b="1" dirty="0">
                <a:solidFill>
                  <a:schemeClr val="tx2">
                    <a:lumMod val="50000"/>
                    <a:lumOff val="50000"/>
                  </a:schemeClr>
                </a:solidFill>
                <a:latin typeface="Grandview Display" panose="020B0502040204020203" pitchFamily="34" charset="0"/>
                <a:ea typeface="+mj-ea"/>
                <a:cs typeface="+mj-cs"/>
              </a:rPr>
              <a:t>Faculty</a:t>
            </a:r>
            <a:r>
              <a:rPr lang="en-US" sz="4400" b="1" kern="1200" dirty="0">
                <a:solidFill>
                  <a:schemeClr val="tx2">
                    <a:lumMod val="50000"/>
                    <a:lumOff val="50000"/>
                  </a:schemeClr>
                </a:solidFill>
                <a:latin typeface="Grandview Display" panose="020B0502040204020203" pitchFamily="34" charset="0"/>
                <a:ea typeface="+mj-ea"/>
                <a:cs typeface="+mj-cs"/>
              </a:rPr>
              <a:t> Dashboard </a:t>
            </a:r>
          </a:p>
        </p:txBody>
      </p:sp>
      <p:sp>
        <p:nvSpPr>
          <p:cNvPr id="13" name="TextBox 12">
            <a:extLst>
              <a:ext uri="{FF2B5EF4-FFF2-40B4-BE49-F238E27FC236}">
                <a16:creationId xmlns:a16="http://schemas.microsoft.com/office/drawing/2014/main" id="{701FF1F9-AE60-9FE2-BF86-C8F7D237D087}"/>
              </a:ext>
            </a:extLst>
          </p:cNvPr>
          <p:cNvSpPr txBox="1"/>
          <p:nvPr/>
        </p:nvSpPr>
        <p:spPr>
          <a:xfrm>
            <a:off x="1863126" y="4387082"/>
            <a:ext cx="184731" cy="646331"/>
          </a:xfrm>
          <a:prstGeom prst="rect">
            <a:avLst/>
          </a:prstGeom>
          <a:noFill/>
        </p:spPr>
        <p:txBody>
          <a:bodyPr wrap="none" rtlCol="0">
            <a:spAutoFit/>
          </a:bodyPr>
          <a:lstStyle/>
          <a:p>
            <a:endParaRPr lang="en-US" dirty="0"/>
          </a:p>
          <a:p>
            <a:endParaRPr lang="en-US" dirty="0"/>
          </a:p>
        </p:txBody>
      </p:sp>
      <p:pic>
        <p:nvPicPr>
          <p:cNvPr id="5" name="Picture 4" descr="A screenshot of a computer&#10;&#10;Description automatically generated">
            <a:extLst>
              <a:ext uri="{FF2B5EF4-FFF2-40B4-BE49-F238E27FC236}">
                <a16:creationId xmlns:a16="http://schemas.microsoft.com/office/drawing/2014/main" id="{44224D6C-7AE3-2924-BAF3-F1F92C04B25D}"/>
              </a:ext>
            </a:extLst>
          </p:cNvPr>
          <p:cNvPicPr>
            <a:picLocks noChangeAspect="1"/>
          </p:cNvPicPr>
          <p:nvPr/>
        </p:nvPicPr>
        <p:blipFill>
          <a:blip r:embed="rId3"/>
          <a:stretch>
            <a:fillRect/>
          </a:stretch>
        </p:blipFill>
        <p:spPr>
          <a:xfrm>
            <a:off x="765016" y="34345"/>
            <a:ext cx="11426984" cy="6763858"/>
          </a:xfrm>
          <a:prstGeom prst="rect">
            <a:avLst/>
          </a:prstGeom>
        </p:spPr>
      </p:pic>
      <p:cxnSp>
        <p:nvCxnSpPr>
          <p:cNvPr id="6" name="Straight Connector 5">
            <a:extLst>
              <a:ext uri="{FF2B5EF4-FFF2-40B4-BE49-F238E27FC236}">
                <a16:creationId xmlns:a16="http://schemas.microsoft.com/office/drawing/2014/main" id="{777D337E-C54E-AE06-A104-0D28C0466CAA}"/>
              </a:ext>
            </a:extLst>
          </p:cNvPr>
          <p:cNvCxnSpPr>
            <a:cxnSpLocks/>
          </p:cNvCxnSpPr>
          <p:nvPr/>
        </p:nvCxnSpPr>
        <p:spPr>
          <a:xfrm>
            <a:off x="662152" y="2022254"/>
            <a:ext cx="0" cy="4729655"/>
          </a:xfrm>
          <a:prstGeom prst="line">
            <a:avLst/>
          </a:prstGeom>
          <a:ln w="57150">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442438"/>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270970-8A7C-7086-0613-9BB53988D2F6}"/>
              </a:ext>
            </a:extLst>
          </p:cNvPr>
          <p:cNvSpPr txBox="1"/>
          <p:nvPr/>
        </p:nvSpPr>
        <p:spPr>
          <a:xfrm rot="16200000">
            <a:off x="-3049463" y="3054414"/>
            <a:ext cx="6757020" cy="759841"/>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400" b="1" dirty="0">
                <a:solidFill>
                  <a:schemeClr val="tx2">
                    <a:lumMod val="50000"/>
                    <a:lumOff val="50000"/>
                  </a:schemeClr>
                </a:solidFill>
                <a:latin typeface="Grandview Display" panose="020B0502040204020203" pitchFamily="34" charset="0"/>
                <a:ea typeface="+mj-ea"/>
                <a:cs typeface="+mj-cs"/>
              </a:rPr>
              <a:t>Faculty</a:t>
            </a:r>
            <a:r>
              <a:rPr lang="en-US" sz="4400" b="1" kern="1200" dirty="0">
                <a:solidFill>
                  <a:schemeClr val="tx2">
                    <a:lumMod val="50000"/>
                    <a:lumOff val="50000"/>
                  </a:schemeClr>
                </a:solidFill>
                <a:latin typeface="Grandview Display" panose="020B0502040204020203" pitchFamily="34" charset="0"/>
                <a:ea typeface="+mj-ea"/>
                <a:cs typeface="+mj-cs"/>
              </a:rPr>
              <a:t> </a:t>
            </a:r>
            <a:r>
              <a:rPr lang="en-US" sz="4400" b="1" dirty="0">
                <a:solidFill>
                  <a:schemeClr val="tx2">
                    <a:lumMod val="50000"/>
                    <a:lumOff val="50000"/>
                  </a:schemeClr>
                </a:solidFill>
                <a:latin typeface="Grandview Display" panose="020B0502040204020203" pitchFamily="34" charset="0"/>
                <a:ea typeface="+mj-ea"/>
                <a:cs typeface="+mj-cs"/>
              </a:rPr>
              <a:t>Details </a:t>
            </a:r>
            <a:endParaRPr lang="en-US" sz="4400" b="1" kern="1200" dirty="0">
              <a:solidFill>
                <a:schemeClr val="tx2">
                  <a:lumMod val="50000"/>
                  <a:lumOff val="50000"/>
                </a:schemeClr>
              </a:solidFill>
              <a:latin typeface="Grandview Display" panose="020B0502040204020203" pitchFamily="34" charset="0"/>
              <a:ea typeface="+mj-ea"/>
              <a:cs typeface="+mj-cs"/>
            </a:endParaRPr>
          </a:p>
        </p:txBody>
      </p:sp>
      <p:sp>
        <p:nvSpPr>
          <p:cNvPr id="13" name="TextBox 12">
            <a:extLst>
              <a:ext uri="{FF2B5EF4-FFF2-40B4-BE49-F238E27FC236}">
                <a16:creationId xmlns:a16="http://schemas.microsoft.com/office/drawing/2014/main" id="{701FF1F9-AE60-9FE2-BF86-C8F7D237D087}"/>
              </a:ext>
            </a:extLst>
          </p:cNvPr>
          <p:cNvSpPr txBox="1"/>
          <p:nvPr/>
        </p:nvSpPr>
        <p:spPr>
          <a:xfrm>
            <a:off x="1863126" y="4387082"/>
            <a:ext cx="184731" cy="646331"/>
          </a:xfrm>
          <a:prstGeom prst="rect">
            <a:avLst/>
          </a:prstGeom>
          <a:noFill/>
        </p:spPr>
        <p:txBody>
          <a:bodyPr wrap="none" rtlCol="0">
            <a:spAutoFit/>
          </a:bodyPr>
          <a:lstStyle/>
          <a:p>
            <a:endParaRPr lang="en-US" dirty="0"/>
          </a:p>
          <a:p>
            <a:endParaRPr lang="en-US" dirty="0"/>
          </a:p>
        </p:txBody>
      </p:sp>
      <p:pic>
        <p:nvPicPr>
          <p:cNvPr id="4" name="Picture 3" descr="A screenshot of a computer&#10;&#10;Description automatically generated">
            <a:extLst>
              <a:ext uri="{FF2B5EF4-FFF2-40B4-BE49-F238E27FC236}">
                <a16:creationId xmlns:a16="http://schemas.microsoft.com/office/drawing/2014/main" id="{0BB58618-81F4-B597-A5C8-4559246EF35D}"/>
              </a:ext>
            </a:extLst>
          </p:cNvPr>
          <p:cNvPicPr>
            <a:picLocks noChangeAspect="1"/>
          </p:cNvPicPr>
          <p:nvPr/>
        </p:nvPicPr>
        <p:blipFill>
          <a:blip r:embed="rId3"/>
          <a:stretch>
            <a:fillRect/>
          </a:stretch>
        </p:blipFill>
        <p:spPr>
          <a:xfrm>
            <a:off x="944712" y="21667"/>
            <a:ext cx="10801811" cy="6858000"/>
          </a:xfrm>
          <a:prstGeom prst="rect">
            <a:avLst/>
          </a:prstGeom>
        </p:spPr>
      </p:pic>
      <p:cxnSp>
        <p:nvCxnSpPr>
          <p:cNvPr id="5" name="Straight Connector 4">
            <a:extLst>
              <a:ext uri="{FF2B5EF4-FFF2-40B4-BE49-F238E27FC236}">
                <a16:creationId xmlns:a16="http://schemas.microsoft.com/office/drawing/2014/main" id="{82C73979-53C3-4589-8984-75AAB839BAFF}"/>
              </a:ext>
            </a:extLst>
          </p:cNvPr>
          <p:cNvCxnSpPr>
            <a:cxnSpLocks/>
          </p:cNvCxnSpPr>
          <p:nvPr/>
        </p:nvCxnSpPr>
        <p:spPr>
          <a:xfrm>
            <a:off x="662152" y="3005959"/>
            <a:ext cx="0" cy="3745950"/>
          </a:xfrm>
          <a:prstGeom prst="line">
            <a:avLst/>
          </a:prstGeom>
          <a:ln w="57150">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8169902"/>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270970-8A7C-7086-0613-9BB53988D2F6}"/>
              </a:ext>
            </a:extLst>
          </p:cNvPr>
          <p:cNvSpPr txBox="1"/>
          <p:nvPr/>
        </p:nvSpPr>
        <p:spPr>
          <a:xfrm rot="16200000">
            <a:off x="-3054754" y="3049122"/>
            <a:ext cx="6809936" cy="717508"/>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400" b="1" dirty="0">
                <a:solidFill>
                  <a:schemeClr val="tx2">
                    <a:lumMod val="50000"/>
                    <a:lumOff val="50000"/>
                  </a:schemeClr>
                </a:solidFill>
                <a:latin typeface="Grandview Display" panose="020B0502040204020203" pitchFamily="34" charset="0"/>
                <a:ea typeface="+mj-ea"/>
                <a:cs typeface="+mj-cs"/>
              </a:rPr>
              <a:t>Faculty</a:t>
            </a:r>
            <a:r>
              <a:rPr lang="en-US" sz="4400" b="1" kern="1200" dirty="0">
                <a:solidFill>
                  <a:schemeClr val="tx2">
                    <a:lumMod val="50000"/>
                    <a:lumOff val="50000"/>
                  </a:schemeClr>
                </a:solidFill>
                <a:latin typeface="Grandview Display" panose="020B0502040204020203" pitchFamily="34" charset="0"/>
                <a:ea typeface="+mj-ea"/>
                <a:cs typeface="+mj-cs"/>
              </a:rPr>
              <a:t> </a:t>
            </a:r>
            <a:r>
              <a:rPr lang="en-US" sz="4400" b="1" dirty="0">
                <a:solidFill>
                  <a:schemeClr val="tx2">
                    <a:lumMod val="50000"/>
                    <a:lumOff val="50000"/>
                  </a:schemeClr>
                </a:solidFill>
                <a:latin typeface="Grandview Display" panose="020B0502040204020203" pitchFamily="34" charset="0"/>
                <a:ea typeface="+mj-ea"/>
                <a:cs typeface="+mj-cs"/>
              </a:rPr>
              <a:t>Details </a:t>
            </a:r>
            <a:endParaRPr lang="en-US" sz="4400" b="1" kern="1200" dirty="0">
              <a:solidFill>
                <a:schemeClr val="tx2">
                  <a:lumMod val="50000"/>
                  <a:lumOff val="50000"/>
                </a:schemeClr>
              </a:solidFill>
              <a:latin typeface="Grandview Display" panose="020B0502040204020203" pitchFamily="34" charset="0"/>
              <a:ea typeface="+mj-ea"/>
              <a:cs typeface="+mj-cs"/>
            </a:endParaRPr>
          </a:p>
        </p:txBody>
      </p:sp>
      <p:sp>
        <p:nvSpPr>
          <p:cNvPr id="13" name="TextBox 12">
            <a:extLst>
              <a:ext uri="{FF2B5EF4-FFF2-40B4-BE49-F238E27FC236}">
                <a16:creationId xmlns:a16="http://schemas.microsoft.com/office/drawing/2014/main" id="{701FF1F9-AE60-9FE2-BF86-C8F7D237D087}"/>
              </a:ext>
            </a:extLst>
          </p:cNvPr>
          <p:cNvSpPr txBox="1"/>
          <p:nvPr/>
        </p:nvSpPr>
        <p:spPr>
          <a:xfrm>
            <a:off x="1863126" y="4387082"/>
            <a:ext cx="184731" cy="646331"/>
          </a:xfrm>
          <a:prstGeom prst="rect">
            <a:avLst/>
          </a:prstGeom>
          <a:noFill/>
        </p:spPr>
        <p:txBody>
          <a:bodyPr wrap="none" rtlCol="0">
            <a:spAutoFit/>
          </a:bodyPr>
          <a:lstStyle/>
          <a:p>
            <a:endParaRPr lang="en-US" dirty="0"/>
          </a:p>
          <a:p>
            <a:endParaRPr lang="en-US" dirty="0"/>
          </a:p>
        </p:txBody>
      </p:sp>
      <p:pic>
        <p:nvPicPr>
          <p:cNvPr id="4" name="Picture 3" descr="A screenshot of a computer&#10;&#10;Description automatically generated">
            <a:extLst>
              <a:ext uri="{FF2B5EF4-FFF2-40B4-BE49-F238E27FC236}">
                <a16:creationId xmlns:a16="http://schemas.microsoft.com/office/drawing/2014/main" id="{120C3FF1-A219-A3EF-256F-AA94950C3D28}"/>
              </a:ext>
            </a:extLst>
          </p:cNvPr>
          <p:cNvPicPr>
            <a:picLocks noChangeAspect="1"/>
          </p:cNvPicPr>
          <p:nvPr/>
        </p:nvPicPr>
        <p:blipFill>
          <a:blip r:embed="rId3"/>
          <a:stretch>
            <a:fillRect/>
          </a:stretch>
        </p:blipFill>
        <p:spPr>
          <a:xfrm>
            <a:off x="814916" y="262229"/>
            <a:ext cx="11377084" cy="6333541"/>
          </a:xfrm>
          <a:prstGeom prst="rect">
            <a:avLst/>
          </a:prstGeom>
        </p:spPr>
      </p:pic>
      <p:cxnSp>
        <p:nvCxnSpPr>
          <p:cNvPr id="5" name="Straight Connector 4">
            <a:extLst>
              <a:ext uri="{FF2B5EF4-FFF2-40B4-BE49-F238E27FC236}">
                <a16:creationId xmlns:a16="http://schemas.microsoft.com/office/drawing/2014/main" id="{4177BF12-6D0C-B4DD-35B6-0A10E76EF18E}"/>
              </a:ext>
            </a:extLst>
          </p:cNvPr>
          <p:cNvCxnSpPr>
            <a:cxnSpLocks/>
          </p:cNvCxnSpPr>
          <p:nvPr/>
        </p:nvCxnSpPr>
        <p:spPr>
          <a:xfrm>
            <a:off x="662152" y="3048000"/>
            <a:ext cx="0" cy="3703909"/>
          </a:xfrm>
          <a:prstGeom prst="line">
            <a:avLst/>
          </a:prstGeom>
          <a:ln w="57150">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6006029"/>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270970-8A7C-7086-0613-9BB53988D2F6}"/>
              </a:ext>
            </a:extLst>
          </p:cNvPr>
          <p:cNvSpPr txBox="1"/>
          <p:nvPr/>
        </p:nvSpPr>
        <p:spPr>
          <a:xfrm rot="16200000">
            <a:off x="-2845292" y="2855170"/>
            <a:ext cx="6715481" cy="1109558"/>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400" b="1" kern="1200" dirty="0">
                <a:solidFill>
                  <a:schemeClr val="tx2">
                    <a:lumMod val="50000"/>
                    <a:lumOff val="50000"/>
                  </a:schemeClr>
                </a:solidFill>
                <a:latin typeface="Grandview Display" panose="020B0502040204020203" pitchFamily="34" charset="0"/>
                <a:ea typeface="+mj-ea"/>
                <a:cs typeface="+mj-cs"/>
              </a:rPr>
              <a:t>Student Dashboard </a:t>
            </a:r>
          </a:p>
        </p:txBody>
      </p:sp>
      <p:sp>
        <p:nvSpPr>
          <p:cNvPr id="13" name="TextBox 12">
            <a:extLst>
              <a:ext uri="{FF2B5EF4-FFF2-40B4-BE49-F238E27FC236}">
                <a16:creationId xmlns:a16="http://schemas.microsoft.com/office/drawing/2014/main" id="{701FF1F9-AE60-9FE2-BF86-C8F7D237D087}"/>
              </a:ext>
            </a:extLst>
          </p:cNvPr>
          <p:cNvSpPr txBox="1"/>
          <p:nvPr/>
        </p:nvSpPr>
        <p:spPr>
          <a:xfrm>
            <a:off x="1863126" y="4387082"/>
            <a:ext cx="184731" cy="646331"/>
          </a:xfrm>
          <a:prstGeom prst="rect">
            <a:avLst/>
          </a:prstGeom>
          <a:noFill/>
        </p:spPr>
        <p:txBody>
          <a:bodyPr wrap="none" rtlCol="0">
            <a:spAutoFit/>
          </a:bodyPr>
          <a:lstStyle/>
          <a:p>
            <a:endParaRPr lang="en-US" dirty="0"/>
          </a:p>
          <a:p>
            <a:endParaRPr lang="en-US" dirty="0"/>
          </a:p>
        </p:txBody>
      </p:sp>
      <p:pic>
        <p:nvPicPr>
          <p:cNvPr id="4" name="Picture 3" descr="A screenshot of a computer&#10;&#10;Description automatically generated">
            <a:extLst>
              <a:ext uri="{FF2B5EF4-FFF2-40B4-BE49-F238E27FC236}">
                <a16:creationId xmlns:a16="http://schemas.microsoft.com/office/drawing/2014/main" id="{5D24CC99-8DB2-3347-BF42-61D05C634B24}"/>
              </a:ext>
            </a:extLst>
          </p:cNvPr>
          <p:cNvPicPr>
            <a:picLocks noChangeAspect="1"/>
          </p:cNvPicPr>
          <p:nvPr/>
        </p:nvPicPr>
        <p:blipFill>
          <a:blip r:embed="rId3"/>
          <a:stretch>
            <a:fillRect/>
          </a:stretch>
        </p:blipFill>
        <p:spPr>
          <a:xfrm>
            <a:off x="970291" y="153628"/>
            <a:ext cx="11107263" cy="6550743"/>
          </a:xfrm>
          <a:prstGeom prst="rect">
            <a:avLst/>
          </a:prstGeom>
        </p:spPr>
      </p:pic>
      <p:cxnSp>
        <p:nvCxnSpPr>
          <p:cNvPr id="5" name="Straight Connector 4">
            <a:extLst>
              <a:ext uri="{FF2B5EF4-FFF2-40B4-BE49-F238E27FC236}">
                <a16:creationId xmlns:a16="http://schemas.microsoft.com/office/drawing/2014/main" id="{D47D4E97-ECC9-DF6D-B8D6-67C2D3BA80AB}"/>
              </a:ext>
            </a:extLst>
          </p:cNvPr>
          <p:cNvCxnSpPr>
            <a:cxnSpLocks/>
          </p:cNvCxnSpPr>
          <p:nvPr/>
        </p:nvCxnSpPr>
        <p:spPr>
          <a:xfrm>
            <a:off x="809297" y="1912883"/>
            <a:ext cx="0" cy="4791488"/>
          </a:xfrm>
          <a:prstGeom prst="line">
            <a:avLst/>
          </a:prstGeom>
          <a:ln w="57150">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304842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270970-8A7C-7086-0613-9BB53988D2F6}"/>
              </a:ext>
            </a:extLst>
          </p:cNvPr>
          <p:cNvSpPr txBox="1"/>
          <p:nvPr/>
        </p:nvSpPr>
        <p:spPr>
          <a:xfrm rot="16200000">
            <a:off x="-2919508" y="2944846"/>
            <a:ext cx="6639725" cy="926940"/>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400" b="1" kern="1200" dirty="0">
                <a:solidFill>
                  <a:schemeClr val="tx2">
                    <a:lumMod val="50000"/>
                    <a:lumOff val="50000"/>
                  </a:schemeClr>
                </a:solidFill>
                <a:latin typeface="Grandview Display" panose="020B0502040204020203" pitchFamily="34" charset="0"/>
                <a:ea typeface="+mj-ea"/>
                <a:cs typeface="+mj-cs"/>
              </a:rPr>
              <a:t>Student </a:t>
            </a:r>
            <a:r>
              <a:rPr lang="en-US" sz="4400" b="1" dirty="0">
                <a:solidFill>
                  <a:schemeClr val="tx2">
                    <a:lumMod val="50000"/>
                    <a:lumOff val="50000"/>
                  </a:schemeClr>
                </a:solidFill>
                <a:latin typeface="Grandview Display" panose="020B0502040204020203" pitchFamily="34" charset="0"/>
                <a:ea typeface="+mj-ea"/>
                <a:cs typeface="+mj-cs"/>
              </a:rPr>
              <a:t>Details </a:t>
            </a:r>
            <a:endParaRPr lang="en-US" sz="4400" b="1" kern="1200" dirty="0">
              <a:solidFill>
                <a:schemeClr val="tx2">
                  <a:lumMod val="50000"/>
                  <a:lumOff val="50000"/>
                </a:schemeClr>
              </a:solidFill>
              <a:latin typeface="Grandview Display" panose="020B0502040204020203" pitchFamily="34" charset="0"/>
              <a:ea typeface="+mj-ea"/>
              <a:cs typeface="+mj-cs"/>
            </a:endParaRPr>
          </a:p>
        </p:txBody>
      </p:sp>
      <p:sp>
        <p:nvSpPr>
          <p:cNvPr id="13" name="TextBox 12">
            <a:extLst>
              <a:ext uri="{FF2B5EF4-FFF2-40B4-BE49-F238E27FC236}">
                <a16:creationId xmlns:a16="http://schemas.microsoft.com/office/drawing/2014/main" id="{701FF1F9-AE60-9FE2-BF86-C8F7D237D087}"/>
              </a:ext>
            </a:extLst>
          </p:cNvPr>
          <p:cNvSpPr txBox="1"/>
          <p:nvPr/>
        </p:nvSpPr>
        <p:spPr>
          <a:xfrm>
            <a:off x="1863126" y="4387082"/>
            <a:ext cx="184731" cy="646331"/>
          </a:xfrm>
          <a:prstGeom prst="rect">
            <a:avLst/>
          </a:prstGeom>
          <a:noFill/>
        </p:spPr>
        <p:txBody>
          <a:bodyPr wrap="none" rtlCol="0">
            <a:spAutoFit/>
          </a:bodyPr>
          <a:lstStyle/>
          <a:p>
            <a:endParaRPr lang="en-US" dirty="0"/>
          </a:p>
          <a:p>
            <a:endParaRPr lang="en-US" dirty="0"/>
          </a:p>
        </p:txBody>
      </p:sp>
      <p:pic>
        <p:nvPicPr>
          <p:cNvPr id="4" name="Picture 3" descr="A screenshot of a computer&#10;&#10;Description automatically generated">
            <a:extLst>
              <a:ext uri="{FF2B5EF4-FFF2-40B4-BE49-F238E27FC236}">
                <a16:creationId xmlns:a16="http://schemas.microsoft.com/office/drawing/2014/main" id="{5A498C64-4AEF-5D64-6BBF-B4BED98E3F09}"/>
              </a:ext>
            </a:extLst>
          </p:cNvPr>
          <p:cNvPicPr>
            <a:picLocks noChangeAspect="1"/>
          </p:cNvPicPr>
          <p:nvPr/>
        </p:nvPicPr>
        <p:blipFill>
          <a:blip r:embed="rId3"/>
          <a:stretch>
            <a:fillRect/>
          </a:stretch>
        </p:blipFill>
        <p:spPr>
          <a:xfrm>
            <a:off x="1002536" y="184354"/>
            <a:ext cx="10850604" cy="6501582"/>
          </a:xfrm>
          <a:prstGeom prst="rect">
            <a:avLst/>
          </a:prstGeom>
        </p:spPr>
      </p:pic>
      <p:cxnSp>
        <p:nvCxnSpPr>
          <p:cNvPr id="5" name="Straight Connector 4">
            <a:extLst>
              <a:ext uri="{FF2B5EF4-FFF2-40B4-BE49-F238E27FC236}">
                <a16:creationId xmlns:a16="http://schemas.microsoft.com/office/drawing/2014/main" id="{5A5D7EF5-D00D-36D3-5845-C206A8AAC32B}"/>
              </a:ext>
            </a:extLst>
          </p:cNvPr>
          <p:cNvCxnSpPr>
            <a:cxnSpLocks/>
          </p:cNvCxnSpPr>
          <p:nvPr/>
        </p:nvCxnSpPr>
        <p:spPr>
          <a:xfrm>
            <a:off x="662152" y="2816772"/>
            <a:ext cx="0" cy="3762704"/>
          </a:xfrm>
          <a:prstGeom prst="line">
            <a:avLst/>
          </a:prstGeom>
          <a:ln w="57150">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148269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AC82-B972-41AD-CDF4-18AB671FCFCB}"/>
              </a:ext>
            </a:extLst>
          </p:cNvPr>
          <p:cNvSpPr>
            <a:spLocks noGrp="1"/>
          </p:cNvSpPr>
          <p:nvPr>
            <p:ph type="title"/>
          </p:nvPr>
        </p:nvSpPr>
        <p:spPr/>
        <p:txBody>
          <a:bodyPr/>
          <a:lstStyle/>
          <a:p>
            <a:endParaRPr lang="en-US" dirty="0"/>
          </a:p>
        </p:txBody>
      </p:sp>
      <p:pic>
        <p:nvPicPr>
          <p:cNvPr id="1026" name="Picture 2" descr="A person standing in front of a large group of people&#10;&#10;Description automatically generated">
            <a:extLst>
              <a:ext uri="{FF2B5EF4-FFF2-40B4-BE49-F238E27FC236}">
                <a16:creationId xmlns:a16="http://schemas.microsoft.com/office/drawing/2014/main" id="{00D28774-9360-4241-83C9-2533C3F7D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65572" cy="6899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E52338-8ED0-20BE-CAD4-D6022C9DE5C6}"/>
              </a:ext>
            </a:extLst>
          </p:cNvPr>
          <p:cNvSpPr txBox="1"/>
          <p:nvPr/>
        </p:nvSpPr>
        <p:spPr>
          <a:xfrm>
            <a:off x="323193" y="5477212"/>
            <a:ext cx="6718738" cy="1015663"/>
          </a:xfrm>
          <a:prstGeom prst="rect">
            <a:avLst/>
          </a:prstGeom>
          <a:noFill/>
        </p:spPr>
        <p:txBody>
          <a:bodyPr wrap="square">
            <a:spAutoFit/>
          </a:bodyPr>
          <a:lstStyle/>
          <a:p>
            <a:r>
              <a:rPr lang="en-US" sz="3000" dirty="0">
                <a:solidFill>
                  <a:schemeClr val="tx2"/>
                </a:solidFill>
                <a:latin typeface="+mj-lt"/>
              </a:rPr>
              <a:t>Students are more likely to ask faculty about career advice.</a:t>
            </a:r>
          </a:p>
        </p:txBody>
      </p:sp>
    </p:spTree>
    <p:extLst>
      <p:ext uri="{BB962C8B-B14F-4D97-AF65-F5344CB8AC3E}">
        <p14:creationId xmlns:p14="http://schemas.microsoft.com/office/powerpoint/2010/main" val="30682934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270970-8A7C-7086-0613-9BB53988D2F6}"/>
              </a:ext>
            </a:extLst>
          </p:cNvPr>
          <p:cNvSpPr txBox="1"/>
          <p:nvPr/>
        </p:nvSpPr>
        <p:spPr>
          <a:xfrm rot="16200000">
            <a:off x="-2930091" y="2934263"/>
            <a:ext cx="6703225" cy="884606"/>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400" b="1" kern="1200" dirty="0">
                <a:solidFill>
                  <a:schemeClr val="tx2">
                    <a:lumMod val="50000"/>
                    <a:lumOff val="50000"/>
                  </a:schemeClr>
                </a:solidFill>
                <a:latin typeface="Grandview Display" panose="020B0502040204020203" pitchFamily="34" charset="0"/>
                <a:ea typeface="+mj-ea"/>
                <a:cs typeface="+mj-cs"/>
              </a:rPr>
              <a:t>Student </a:t>
            </a:r>
            <a:r>
              <a:rPr lang="en-US" sz="4400" b="1" dirty="0">
                <a:solidFill>
                  <a:schemeClr val="tx2">
                    <a:lumMod val="50000"/>
                    <a:lumOff val="50000"/>
                  </a:schemeClr>
                </a:solidFill>
                <a:latin typeface="Grandview Display" panose="020B0502040204020203" pitchFamily="34" charset="0"/>
                <a:ea typeface="+mj-ea"/>
                <a:cs typeface="+mj-cs"/>
              </a:rPr>
              <a:t>Details </a:t>
            </a:r>
            <a:endParaRPr lang="en-US" sz="4400" b="1" kern="1200" dirty="0">
              <a:solidFill>
                <a:schemeClr val="tx2">
                  <a:lumMod val="50000"/>
                  <a:lumOff val="50000"/>
                </a:schemeClr>
              </a:solidFill>
              <a:latin typeface="Grandview Display" panose="020B0502040204020203" pitchFamily="34" charset="0"/>
              <a:ea typeface="+mj-ea"/>
              <a:cs typeface="+mj-cs"/>
            </a:endParaRPr>
          </a:p>
        </p:txBody>
      </p:sp>
      <p:sp>
        <p:nvSpPr>
          <p:cNvPr id="13" name="TextBox 12">
            <a:extLst>
              <a:ext uri="{FF2B5EF4-FFF2-40B4-BE49-F238E27FC236}">
                <a16:creationId xmlns:a16="http://schemas.microsoft.com/office/drawing/2014/main" id="{701FF1F9-AE60-9FE2-BF86-C8F7D237D087}"/>
              </a:ext>
            </a:extLst>
          </p:cNvPr>
          <p:cNvSpPr txBox="1"/>
          <p:nvPr/>
        </p:nvSpPr>
        <p:spPr>
          <a:xfrm>
            <a:off x="1863126" y="4387082"/>
            <a:ext cx="184731" cy="646331"/>
          </a:xfrm>
          <a:prstGeom prst="rect">
            <a:avLst/>
          </a:prstGeom>
          <a:noFill/>
        </p:spPr>
        <p:txBody>
          <a:bodyPr wrap="none" rtlCol="0">
            <a:spAutoFit/>
          </a:bodyPr>
          <a:lstStyle/>
          <a:p>
            <a:endParaRPr lang="en-US" dirty="0"/>
          </a:p>
          <a:p>
            <a:endParaRPr lang="en-US" dirty="0"/>
          </a:p>
        </p:txBody>
      </p:sp>
      <p:pic>
        <p:nvPicPr>
          <p:cNvPr id="4" name="Picture 3" descr="A screenshot of a computer&#10;&#10;Description automatically generated">
            <a:extLst>
              <a:ext uri="{FF2B5EF4-FFF2-40B4-BE49-F238E27FC236}">
                <a16:creationId xmlns:a16="http://schemas.microsoft.com/office/drawing/2014/main" id="{3932C1A0-742B-2CDF-9F3B-39E3233D6371}"/>
              </a:ext>
            </a:extLst>
          </p:cNvPr>
          <p:cNvPicPr>
            <a:picLocks noChangeAspect="1"/>
          </p:cNvPicPr>
          <p:nvPr/>
        </p:nvPicPr>
        <p:blipFill>
          <a:blip r:embed="rId3"/>
          <a:stretch>
            <a:fillRect/>
          </a:stretch>
        </p:blipFill>
        <p:spPr>
          <a:xfrm>
            <a:off x="853934" y="184354"/>
            <a:ext cx="11221550" cy="6538452"/>
          </a:xfrm>
          <a:prstGeom prst="rect">
            <a:avLst/>
          </a:prstGeom>
        </p:spPr>
      </p:pic>
      <p:cxnSp>
        <p:nvCxnSpPr>
          <p:cNvPr id="5" name="Straight Connector 4">
            <a:extLst>
              <a:ext uri="{FF2B5EF4-FFF2-40B4-BE49-F238E27FC236}">
                <a16:creationId xmlns:a16="http://schemas.microsoft.com/office/drawing/2014/main" id="{29E7798D-F10A-4A40-B041-0DA31E0C509C}"/>
              </a:ext>
            </a:extLst>
          </p:cNvPr>
          <p:cNvCxnSpPr>
            <a:cxnSpLocks/>
          </p:cNvCxnSpPr>
          <p:nvPr/>
        </p:nvCxnSpPr>
        <p:spPr>
          <a:xfrm>
            <a:off x="704193" y="2879834"/>
            <a:ext cx="0" cy="3724930"/>
          </a:xfrm>
          <a:prstGeom prst="line">
            <a:avLst/>
          </a:prstGeom>
          <a:ln w="57150">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356395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270970-8A7C-7086-0613-9BB53988D2F6}"/>
              </a:ext>
            </a:extLst>
          </p:cNvPr>
          <p:cNvSpPr txBox="1"/>
          <p:nvPr/>
        </p:nvSpPr>
        <p:spPr>
          <a:xfrm rot="16200000">
            <a:off x="-2930091" y="2934263"/>
            <a:ext cx="6703225" cy="884606"/>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400" b="1" kern="1200" dirty="0">
                <a:solidFill>
                  <a:schemeClr val="tx2">
                    <a:lumMod val="50000"/>
                    <a:lumOff val="50000"/>
                  </a:schemeClr>
                </a:solidFill>
                <a:latin typeface="Grandview Display" panose="020B0502040204020203" pitchFamily="34" charset="0"/>
                <a:ea typeface="+mj-ea"/>
                <a:cs typeface="+mj-cs"/>
              </a:rPr>
              <a:t>Student </a:t>
            </a:r>
            <a:r>
              <a:rPr lang="en-US" sz="4400" b="1" dirty="0">
                <a:solidFill>
                  <a:schemeClr val="tx2">
                    <a:lumMod val="50000"/>
                    <a:lumOff val="50000"/>
                  </a:schemeClr>
                </a:solidFill>
                <a:latin typeface="Grandview Display" panose="020B0502040204020203" pitchFamily="34" charset="0"/>
                <a:ea typeface="+mj-ea"/>
                <a:cs typeface="+mj-cs"/>
              </a:rPr>
              <a:t>Details </a:t>
            </a:r>
            <a:endParaRPr lang="en-US" sz="4400" b="1" kern="1200" dirty="0">
              <a:solidFill>
                <a:schemeClr val="tx2">
                  <a:lumMod val="50000"/>
                  <a:lumOff val="50000"/>
                </a:schemeClr>
              </a:solidFill>
              <a:latin typeface="Grandview Display" panose="020B0502040204020203" pitchFamily="34" charset="0"/>
              <a:ea typeface="+mj-ea"/>
              <a:cs typeface="+mj-cs"/>
            </a:endParaRPr>
          </a:p>
        </p:txBody>
      </p:sp>
      <p:sp>
        <p:nvSpPr>
          <p:cNvPr id="13" name="TextBox 12">
            <a:extLst>
              <a:ext uri="{FF2B5EF4-FFF2-40B4-BE49-F238E27FC236}">
                <a16:creationId xmlns:a16="http://schemas.microsoft.com/office/drawing/2014/main" id="{701FF1F9-AE60-9FE2-BF86-C8F7D237D087}"/>
              </a:ext>
            </a:extLst>
          </p:cNvPr>
          <p:cNvSpPr txBox="1"/>
          <p:nvPr/>
        </p:nvSpPr>
        <p:spPr>
          <a:xfrm>
            <a:off x="1863126" y="4387082"/>
            <a:ext cx="184731" cy="646331"/>
          </a:xfrm>
          <a:prstGeom prst="rect">
            <a:avLst/>
          </a:prstGeom>
          <a:noFill/>
        </p:spPr>
        <p:txBody>
          <a:bodyPr wrap="none" rtlCol="0">
            <a:spAutoFit/>
          </a:bodyPr>
          <a:lstStyle/>
          <a:p>
            <a:endParaRPr lang="en-US" dirty="0"/>
          </a:p>
          <a:p>
            <a:endParaRPr lang="en-US" dirty="0"/>
          </a:p>
        </p:txBody>
      </p:sp>
      <p:pic>
        <p:nvPicPr>
          <p:cNvPr id="5" name="Picture 4" descr="A screenshot of a computer&#10;&#10;Description automatically generated">
            <a:extLst>
              <a:ext uri="{FF2B5EF4-FFF2-40B4-BE49-F238E27FC236}">
                <a16:creationId xmlns:a16="http://schemas.microsoft.com/office/drawing/2014/main" id="{0E69F231-63DC-319E-F84A-36E90AD29E66}"/>
              </a:ext>
            </a:extLst>
          </p:cNvPr>
          <p:cNvPicPr>
            <a:picLocks noChangeAspect="1"/>
          </p:cNvPicPr>
          <p:nvPr/>
        </p:nvPicPr>
        <p:blipFill>
          <a:blip r:embed="rId3"/>
          <a:stretch>
            <a:fillRect/>
          </a:stretch>
        </p:blipFill>
        <p:spPr>
          <a:xfrm>
            <a:off x="872515" y="386861"/>
            <a:ext cx="10986230" cy="6178062"/>
          </a:xfrm>
          <a:prstGeom prst="rect">
            <a:avLst/>
          </a:prstGeom>
        </p:spPr>
      </p:pic>
      <p:cxnSp>
        <p:nvCxnSpPr>
          <p:cNvPr id="4" name="Straight Connector 3">
            <a:extLst>
              <a:ext uri="{FF2B5EF4-FFF2-40B4-BE49-F238E27FC236}">
                <a16:creationId xmlns:a16="http://schemas.microsoft.com/office/drawing/2014/main" id="{525985E8-C5AB-8465-48F5-F02F7A739218}"/>
              </a:ext>
            </a:extLst>
          </p:cNvPr>
          <p:cNvCxnSpPr>
            <a:cxnSpLocks/>
          </p:cNvCxnSpPr>
          <p:nvPr/>
        </p:nvCxnSpPr>
        <p:spPr>
          <a:xfrm>
            <a:off x="693683" y="2858814"/>
            <a:ext cx="0" cy="3706109"/>
          </a:xfrm>
          <a:prstGeom prst="line">
            <a:avLst/>
          </a:prstGeom>
          <a:ln w="57150">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175520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A1340B-652C-E1EB-E3AD-CD5C70A3CAC9}"/>
            </a:ext>
          </a:extLst>
        </p:cNvPr>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83FFCE18-4739-28E0-8867-BDD4511F8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Teacher helping student in classroom">
            <a:extLst>
              <a:ext uri="{FF2B5EF4-FFF2-40B4-BE49-F238E27FC236}">
                <a16:creationId xmlns:a16="http://schemas.microsoft.com/office/drawing/2014/main" id="{CD1D8A8C-3A87-FE10-E941-2E6A0E138058}"/>
              </a:ext>
            </a:extLst>
          </p:cNvPr>
          <p:cNvPicPr>
            <a:picLocks noChangeAspect="1"/>
          </p:cNvPicPr>
          <p:nvPr/>
        </p:nvPicPr>
        <p:blipFill>
          <a:blip r:embed="rId3"/>
          <a:srcRect l="3001" r="3001"/>
          <a:stretch/>
        </p:blipFill>
        <p:spPr>
          <a:xfrm>
            <a:off x="2522356" y="10"/>
            <a:ext cx="9669642" cy="6857990"/>
          </a:xfrm>
          <a:prstGeom prst="rect">
            <a:avLst/>
          </a:prstGeom>
        </p:spPr>
      </p:pic>
      <p:sp>
        <p:nvSpPr>
          <p:cNvPr id="1040" name="Rectangle 1039">
            <a:extLst>
              <a:ext uri="{FF2B5EF4-FFF2-40B4-BE49-F238E27FC236}">
                <a16:creationId xmlns:a16="http://schemas.microsoft.com/office/drawing/2014/main" id="{D23A2B55-D77C-B68D-40E5-D9AD3F8F1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DBDC7A-A6CB-0C48-4B8B-899CA5A3BB06}"/>
              </a:ext>
            </a:extLst>
          </p:cNvPr>
          <p:cNvSpPr>
            <a:spLocks noGrp="1"/>
          </p:cNvSpPr>
          <p:nvPr>
            <p:ph type="title"/>
          </p:nvPr>
        </p:nvSpPr>
        <p:spPr>
          <a:xfrm>
            <a:off x="455137" y="204487"/>
            <a:ext cx="4116863" cy="1899912"/>
          </a:xfrm>
        </p:spPr>
        <p:txBody>
          <a:bodyPr vert="horz" lIns="91440" tIns="45720" rIns="91440" bIns="45720" rtlCol="0" anchor="ctr">
            <a:normAutofit/>
          </a:bodyPr>
          <a:lstStyle/>
          <a:p>
            <a:r>
              <a:rPr lang="en-US" sz="4000" dirty="0">
                <a:solidFill>
                  <a:schemeClr val="tx2"/>
                </a:solidFill>
              </a:rPr>
              <a:t>Faculty Incentives</a:t>
            </a:r>
          </a:p>
        </p:txBody>
      </p:sp>
      <p:sp>
        <p:nvSpPr>
          <p:cNvPr id="4" name="TextBox 3">
            <a:extLst>
              <a:ext uri="{FF2B5EF4-FFF2-40B4-BE49-F238E27FC236}">
                <a16:creationId xmlns:a16="http://schemas.microsoft.com/office/drawing/2014/main" id="{845D0E0A-E47C-A7E9-CA72-E6825D4BB095}"/>
              </a:ext>
            </a:extLst>
          </p:cNvPr>
          <p:cNvSpPr txBox="1"/>
          <p:nvPr/>
        </p:nvSpPr>
        <p:spPr>
          <a:xfrm>
            <a:off x="455140" y="1705152"/>
            <a:ext cx="5157384" cy="3742762"/>
          </a:xfrm>
          <a:prstGeom prst="rect">
            <a:avLst/>
          </a:prstGeom>
        </p:spPr>
        <p:txBody>
          <a:bodyPr vert="horz" lIns="91440" tIns="45720" rIns="91440" bIns="45720" rtlCol="0">
            <a:noAutofit/>
          </a:bodyPr>
          <a:lstStyle/>
          <a:p>
            <a:pPr>
              <a:lnSpc>
                <a:spcPct val="90000"/>
              </a:lnSpc>
              <a:spcAft>
                <a:spcPts val="600"/>
              </a:spcAft>
            </a:pPr>
            <a:r>
              <a:rPr lang="en-US" sz="2400" dirty="0">
                <a:solidFill>
                  <a:schemeClr val="tx2"/>
                </a:solidFill>
                <a:latin typeface="Grandview Display" panose="020B0502040204020203" pitchFamily="34" charset="0"/>
              </a:rPr>
              <a:t>Projects include curriculum design, training, module design, and faculty outreach.</a:t>
            </a:r>
          </a:p>
          <a:p>
            <a:pPr>
              <a:lnSpc>
                <a:spcPct val="90000"/>
              </a:lnSpc>
              <a:spcAft>
                <a:spcPts val="600"/>
              </a:spcAft>
            </a:pPr>
            <a:endParaRPr lang="en-US" sz="2400" dirty="0">
              <a:solidFill>
                <a:schemeClr val="tx2"/>
              </a:solidFill>
              <a:latin typeface="Grandview Display" panose="020B0502040204020203" pitchFamily="34" charset="0"/>
            </a:endParaRPr>
          </a:p>
          <a:p>
            <a:pPr>
              <a:lnSpc>
                <a:spcPct val="90000"/>
              </a:lnSpc>
              <a:spcAft>
                <a:spcPts val="600"/>
              </a:spcAft>
            </a:pPr>
            <a:r>
              <a:rPr lang="en-US" sz="2400" dirty="0">
                <a:solidFill>
                  <a:schemeClr val="tx2"/>
                </a:solidFill>
                <a:latin typeface="Grandview Display" panose="020B0502040204020203" pitchFamily="34" charset="0"/>
              </a:rPr>
              <a:t>Departments receive funding to develop a career-readiness (or WBLE) pathway through the major.</a:t>
            </a:r>
          </a:p>
          <a:p>
            <a:pPr>
              <a:lnSpc>
                <a:spcPct val="90000"/>
              </a:lnSpc>
              <a:spcAft>
                <a:spcPts val="600"/>
              </a:spcAft>
            </a:pPr>
            <a:endParaRPr lang="en-US" sz="2400" dirty="0">
              <a:solidFill>
                <a:schemeClr val="tx2"/>
              </a:solidFill>
              <a:latin typeface="Grandview Display" panose="020B0502040204020203" pitchFamily="34" charset="0"/>
            </a:endParaRPr>
          </a:p>
          <a:p>
            <a:pPr>
              <a:lnSpc>
                <a:spcPct val="90000"/>
              </a:lnSpc>
              <a:spcAft>
                <a:spcPts val="600"/>
              </a:spcAft>
            </a:pPr>
            <a:r>
              <a:rPr lang="en-US" sz="2400" dirty="0">
                <a:solidFill>
                  <a:schemeClr val="tx2"/>
                </a:solidFill>
                <a:latin typeface="Grandview Display" panose="020B0502040204020203" pitchFamily="34" charset="0"/>
              </a:rPr>
              <a:t>Faculty receive training and support through the Center for Excellence in Teaching and Online Learning</a:t>
            </a:r>
          </a:p>
        </p:txBody>
      </p:sp>
      <p:cxnSp>
        <p:nvCxnSpPr>
          <p:cNvPr id="8" name="Straight Connector 7">
            <a:extLst>
              <a:ext uri="{FF2B5EF4-FFF2-40B4-BE49-F238E27FC236}">
                <a16:creationId xmlns:a16="http://schemas.microsoft.com/office/drawing/2014/main" id="{3A9BE94C-4DA9-66D3-01B2-B416FF912F39}"/>
              </a:ext>
            </a:extLst>
          </p:cNvPr>
          <p:cNvCxnSpPr>
            <a:cxnSpLocks/>
          </p:cNvCxnSpPr>
          <p:nvPr/>
        </p:nvCxnSpPr>
        <p:spPr>
          <a:xfrm>
            <a:off x="575687" y="1447019"/>
            <a:ext cx="3659982" cy="0"/>
          </a:xfrm>
          <a:prstGeom prst="line">
            <a:avLst/>
          </a:prstGeom>
          <a:ln w="57150"/>
        </p:spPr>
        <p:style>
          <a:lnRef idx="3">
            <a:schemeClr val="accent4"/>
          </a:lnRef>
          <a:fillRef idx="0">
            <a:schemeClr val="accent4"/>
          </a:fillRef>
          <a:effectRef idx="2">
            <a:schemeClr val="accent4"/>
          </a:effectRef>
          <a:fontRef idx="minor">
            <a:schemeClr val="tx1"/>
          </a:fontRef>
        </p:style>
      </p:cxnSp>
      <p:pic>
        <p:nvPicPr>
          <p:cNvPr id="10" name="Picture 9" descr="A black background with a blue and red letter n and an arrow with Marfa lights in the background&#10;&#10;AI-generated content may be incorrect.">
            <a:extLst>
              <a:ext uri="{FF2B5EF4-FFF2-40B4-BE49-F238E27FC236}">
                <a16:creationId xmlns:a16="http://schemas.microsoft.com/office/drawing/2014/main" id="{0D2AE346-E421-57C1-829A-6704BB934B9E}"/>
              </a:ext>
            </a:extLst>
          </p:cNvPr>
          <p:cNvPicPr>
            <a:picLocks noChangeAspect="1"/>
          </p:cNvPicPr>
          <p:nvPr/>
        </p:nvPicPr>
        <p:blipFill>
          <a:blip r:embed="rId4"/>
          <a:stretch>
            <a:fillRect/>
          </a:stretch>
        </p:blipFill>
        <p:spPr>
          <a:xfrm>
            <a:off x="9669644" y="-1165903"/>
            <a:ext cx="3912365" cy="3912365"/>
          </a:xfrm>
          <a:prstGeom prst="rect">
            <a:avLst/>
          </a:prstGeom>
        </p:spPr>
      </p:pic>
    </p:spTree>
    <p:extLst>
      <p:ext uri="{BB962C8B-B14F-4D97-AF65-F5344CB8AC3E}">
        <p14:creationId xmlns:p14="http://schemas.microsoft.com/office/powerpoint/2010/main" val="4149090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936E8-A661-B7D6-6A72-0781D50A67E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2B1D19B-0D2A-6EDC-EFC4-CA8F93A6A434}"/>
              </a:ext>
            </a:extLst>
          </p:cNvPr>
          <p:cNvSpPr txBox="1"/>
          <p:nvPr/>
        </p:nvSpPr>
        <p:spPr>
          <a:xfrm flipH="1">
            <a:off x="439304" y="1045699"/>
            <a:ext cx="4032978" cy="3046988"/>
          </a:xfrm>
          <a:prstGeom prst="rect">
            <a:avLst/>
          </a:prstGeom>
          <a:noFill/>
        </p:spPr>
        <p:txBody>
          <a:bodyPr wrap="square" rtlCol="0">
            <a:spAutoFit/>
          </a:bodyPr>
          <a:lstStyle/>
          <a:p>
            <a:r>
              <a:rPr lang="en-US" sz="2400" dirty="0">
                <a:solidFill>
                  <a:schemeClr val="tx2"/>
                </a:solidFill>
                <a:latin typeface="Grandview Display" panose="020B0502040204020203" pitchFamily="34" charset="0"/>
              </a:rPr>
              <a:t>Faculty support included the LOR (in our LMS system), online training on all platforms (Steppingblocks, Career Explorer, and Skills Briefcase), and support through fellowships and departmental grants.</a:t>
            </a:r>
          </a:p>
        </p:txBody>
      </p:sp>
      <p:pic>
        <p:nvPicPr>
          <p:cNvPr id="5" name="Picture 4" descr="A screenshot of a college application&#10;&#10;AI-generated content may be incorrect.">
            <a:extLst>
              <a:ext uri="{FF2B5EF4-FFF2-40B4-BE49-F238E27FC236}">
                <a16:creationId xmlns:a16="http://schemas.microsoft.com/office/drawing/2014/main" id="{4B2682A2-7B08-E407-C991-CF9C073DC651}"/>
              </a:ext>
            </a:extLst>
          </p:cNvPr>
          <p:cNvPicPr>
            <a:picLocks noChangeAspect="1"/>
          </p:cNvPicPr>
          <p:nvPr/>
        </p:nvPicPr>
        <p:blipFill>
          <a:blip r:embed="rId3"/>
          <a:stretch>
            <a:fillRect/>
          </a:stretch>
        </p:blipFill>
        <p:spPr>
          <a:xfrm>
            <a:off x="5697415" y="101991"/>
            <a:ext cx="5956637" cy="6654018"/>
          </a:xfrm>
          <a:prstGeom prst="rect">
            <a:avLst/>
          </a:prstGeom>
        </p:spPr>
      </p:pic>
      <p:cxnSp>
        <p:nvCxnSpPr>
          <p:cNvPr id="2" name="Straight Connector 1">
            <a:extLst>
              <a:ext uri="{FF2B5EF4-FFF2-40B4-BE49-F238E27FC236}">
                <a16:creationId xmlns:a16="http://schemas.microsoft.com/office/drawing/2014/main" id="{8A048314-7B68-673D-A910-3C6D2AB405AE}"/>
              </a:ext>
            </a:extLst>
          </p:cNvPr>
          <p:cNvCxnSpPr>
            <a:cxnSpLocks/>
          </p:cNvCxnSpPr>
          <p:nvPr/>
        </p:nvCxnSpPr>
        <p:spPr>
          <a:xfrm>
            <a:off x="439304" y="878608"/>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901595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88C8D-3D78-1DB1-859C-88C733F0FD2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DC5B1D5-2647-3AF7-B040-FA53ACBF123F}"/>
              </a:ext>
            </a:extLst>
          </p:cNvPr>
          <p:cNvSpPr txBox="1"/>
          <p:nvPr/>
        </p:nvSpPr>
        <p:spPr>
          <a:xfrm flipH="1">
            <a:off x="439304" y="1192844"/>
            <a:ext cx="3651013" cy="1569660"/>
          </a:xfrm>
          <a:prstGeom prst="rect">
            <a:avLst/>
          </a:prstGeom>
          <a:noFill/>
        </p:spPr>
        <p:txBody>
          <a:bodyPr wrap="square" rtlCol="0">
            <a:spAutoFit/>
          </a:bodyPr>
          <a:lstStyle/>
          <a:p>
            <a:r>
              <a:rPr lang="en-US" sz="2400" dirty="0">
                <a:solidFill>
                  <a:schemeClr val="tx2"/>
                </a:solidFill>
                <a:latin typeface="Grandview Display" panose="020B0502040204020203" pitchFamily="34" charset="0"/>
              </a:rPr>
              <a:t>QEP funds supported 100% of GSU departments and awarded over 60 faculty fellowships. </a:t>
            </a:r>
          </a:p>
        </p:txBody>
      </p:sp>
      <p:pic>
        <p:nvPicPr>
          <p:cNvPr id="3" name="Picture 2" descr="A blue and white page with text&#10;&#10;AI-generated content may be incorrect.">
            <a:extLst>
              <a:ext uri="{FF2B5EF4-FFF2-40B4-BE49-F238E27FC236}">
                <a16:creationId xmlns:a16="http://schemas.microsoft.com/office/drawing/2014/main" id="{08962D9E-AC1D-A41B-355A-77C6FFBD8FB6}"/>
              </a:ext>
            </a:extLst>
          </p:cNvPr>
          <p:cNvPicPr>
            <a:picLocks noChangeAspect="1"/>
          </p:cNvPicPr>
          <p:nvPr/>
        </p:nvPicPr>
        <p:blipFill>
          <a:blip r:embed="rId3"/>
          <a:stretch>
            <a:fillRect/>
          </a:stretch>
        </p:blipFill>
        <p:spPr>
          <a:xfrm>
            <a:off x="4791919" y="861255"/>
            <a:ext cx="7145494" cy="5539545"/>
          </a:xfrm>
          <a:prstGeom prst="rect">
            <a:avLst/>
          </a:prstGeom>
        </p:spPr>
      </p:pic>
      <p:cxnSp>
        <p:nvCxnSpPr>
          <p:cNvPr id="2" name="Straight Connector 1">
            <a:extLst>
              <a:ext uri="{FF2B5EF4-FFF2-40B4-BE49-F238E27FC236}">
                <a16:creationId xmlns:a16="http://schemas.microsoft.com/office/drawing/2014/main" id="{3A965597-8D54-9C9D-C816-9E0A91ABA714}"/>
              </a:ext>
            </a:extLst>
          </p:cNvPr>
          <p:cNvCxnSpPr>
            <a:cxnSpLocks/>
          </p:cNvCxnSpPr>
          <p:nvPr/>
        </p:nvCxnSpPr>
        <p:spPr>
          <a:xfrm>
            <a:off x="439304" y="878608"/>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65363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DECF6-13B2-6BF6-A6CA-CC41863B9E3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42C807E-721D-21B9-E1F0-8572554CF1A9}"/>
              </a:ext>
            </a:extLst>
          </p:cNvPr>
          <p:cNvSpPr txBox="1"/>
          <p:nvPr/>
        </p:nvSpPr>
        <p:spPr>
          <a:xfrm flipH="1">
            <a:off x="633047" y="780111"/>
            <a:ext cx="10142808" cy="1200329"/>
          </a:xfrm>
          <a:prstGeom prst="rect">
            <a:avLst/>
          </a:prstGeom>
          <a:noFill/>
        </p:spPr>
        <p:txBody>
          <a:bodyPr wrap="square" rtlCol="0">
            <a:spAutoFit/>
          </a:bodyPr>
          <a:lstStyle/>
          <a:p>
            <a:r>
              <a:rPr lang="en-US" sz="2400" dirty="0">
                <a:solidFill>
                  <a:schemeClr val="tx2"/>
                </a:solidFill>
                <a:latin typeface="Grandview Display" panose="020B0502040204020203" pitchFamily="34" charset="0"/>
              </a:rPr>
              <a:t>Faculty and departments highlighted their work on our CTC website and connected it to the learning outcomes: Awareness, Connection, and Demonstration.</a:t>
            </a:r>
          </a:p>
        </p:txBody>
      </p:sp>
      <p:pic>
        <p:nvPicPr>
          <p:cNvPr id="5" name="Picture 4" descr="A screenshot of a computer&#10;&#10;AI-generated content may be incorrect.">
            <a:extLst>
              <a:ext uri="{FF2B5EF4-FFF2-40B4-BE49-F238E27FC236}">
                <a16:creationId xmlns:a16="http://schemas.microsoft.com/office/drawing/2014/main" id="{F91E445D-379E-D243-3ED6-87D221CB9A3A}"/>
              </a:ext>
            </a:extLst>
          </p:cNvPr>
          <p:cNvPicPr>
            <a:picLocks noChangeAspect="1"/>
          </p:cNvPicPr>
          <p:nvPr/>
        </p:nvPicPr>
        <p:blipFill>
          <a:blip r:embed="rId3"/>
          <a:stretch>
            <a:fillRect/>
          </a:stretch>
        </p:blipFill>
        <p:spPr>
          <a:xfrm>
            <a:off x="633047" y="2518117"/>
            <a:ext cx="11226018" cy="3727938"/>
          </a:xfrm>
          <a:prstGeom prst="rect">
            <a:avLst/>
          </a:prstGeom>
        </p:spPr>
      </p:pic>
      <p:cxnSp>
        <p:nvCxnSpPr>
          <p:cNvPr id="2" name="Straight Connector 1">
            <a:extLst>
              <a:ext uri="{FF2B5EF4-FFF2-40B4-BE49-F238E27FC236}">
                <a16:creationId xmlns:a16="http://schemas.microsoft.com/office/drawing/2014/main" id="{E7F9EC53-2FF7-2ECB-AC78-38676818C01B}"/>
              </a:ext>
            </a:extLst>
          </p:cNvPr>
          <p:cNvCxnSpPr>
            <a:cxnSpLocks/>
          </p:cNvCxnSpPr>
          <p:nvPr/>
        </p:nvCxnSpPr>
        <p:spPr>
          <a:xfrm>
            <a:off x="633047" y="611945"/>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8230770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5AF5C7-EA10-F593-B18F-801D7B3D10DE}"/>
            </a:ext>
          </a:extLst>
        </p:cNvPr>
        <p:cNvGrpSpPr/>
        <p:nvPr/>
      </p:nvGrpSpPr>
      <p:grpSpPr>
        <a:xfrm>
          <a:off x="0" y="0"/>
          <a:ext cx="0" cy="0"/>
          <a:chOff x="0" y="0"/>
          <a:chExt cx="0" cy="0"/>
        </a:xfrm>
      </p:grpSpPr>
      <p:pic>
        <p:nvPicPr>
          <p:cNvPr id="16" name="Picture 15" descr="Triangular abstract background">
            <a:extLst>
              <a:ext uri="{FF2B5EF4-FFF2-40B4-BE49-F238E27FC236}">
                <a16:creationId xmlns:a16="http://schemas.microsoft.com/office/drawing/2014/main" id="{3DC14C03-919F-96A9-DD6F-ED5698814342}"/>
              </a:ext>
            </a:extLst>
          </p:cNvPr>
          <p:cNvPicPr>
            <a:picLocks noChangeAspect="1"/>
          </p:cNvPicPr>
          <p:nvPr/>
        </p:nvPicPr>
        <p:blipFill>
          <a:blip r:embed="rId2"/>
          <a:srcRect t="23391" r="9091"/>
          <a:stretch/>
        </p:blipFill>
        <p:spPr>
          <a:xfrm>
            <a:off x="20" y="10"/>
            <a:ext cx="12191979" cy="6857990"/>
          </a:xfrm>
          <a:prstGeom prst="rect">
            <a:avLst/>
          </a:prstGeom>
        </p:spPr>
      </p:pic>
      <p:sp>
        <p:nvSpPr>
          <p:cNvPr id="2" name="Title 1">
            <a:extLst>
              <a:ext uri="{FF2B5EF4-FFF2-40B4-BE49-F238E27FC236}">
                <a16:creationId xmlns:a16="http://schemas.microsoft.com/office/drawing/2014/main" id="{D6541834-93AA-EE1E-FAAC-AF45F68B7CA2}"/>
              </a:ext>
            </a:extLst>
          </p:cNvPr>
          <p:cNvSpPr>
            <a:spLocks noGrp="1"/>
          </p:cNvSpPr>
          <p:nvPr>
            <p:ph type="ctrTitle"/>
          </p:nvPr>
        </p:nvSpPr>
        <p:spPr>
          <a:xfrm>
            <a:off x="438910" y="978408"/>
            <a:ext cx="5100042" cy="3969960"/>
          </a:xfrm>
        </p:spPr>
        <p:txBody>
          <a:bodyPr anchor="t">
            <a:normAutofit/>
          </a:bodyPr>
          <a:lstStyle/>
          <a:p>
            <a:pPr algn="l"/>
            <a:r>
              <a:rPr lang="en-US" sz="6600" dirty="0"/>
              <a:t>Skills-Based Learning in the Classroom</a:t>
            </a:r>
          </a:p>
        </p:txBody>
      </p:sp>
      <p:sp>
        <p:nvSpPr>
          <p:cNvPr id="3" name="Subtitle 2">
            <a:extLst>
              <a:ext uri="{FF2B5EF4-FFF2-40B4-BE49-F238E27FC236}">
                <a16:creationId xmlns:a16="http://schemas.microsoft.com/office/drawing/2014/main" id="{408077C5-4196-C25F-018C-453D5F5AFCBB}"/>
              </a:ext>
            </a:extLst>
          </p:cNvPr>
          <p:cNvSpPr>
            <a:spLocks noGrp="1"/>
          </p:cNvSpPr>
          <p:nvPr>
            <p:ph type="subTitle" idx="1"/>
          </p:nvPr>
        </p:nvSpPr>
        <p:spPr>
          <a:xfrm>
            <a:off x="565033" y="4526931"/>
            <a:ext cx="6539959" cy="1157436"/>
          </a:xfrm>
        </p:spPr>
        <p:txBody>
          <a:bodyPr anchor="b">
            <a:noAutofit/>
          </a:bodyPr>
          <a:lstStyle/>
          <a:p>
            <a:pPr algn="l"/>
            <a:r>
              <a:rPr lang="en-US" dirty="0"/>
              <a:t>Angela M. Christie, Ph.D.</a:t>
            </a:r>
          </a:p>
          <a:p>
            <a:pPr algn="l">
              <a:spcBef>
                <a:spcPts val="0"/>
              </a:spcBef>
            </a:pPr>
            <a:r>
              <a:rPr lang="en-US" dirty="0"/>
              <a:t>Sr. Director, Educational Programs</a:t>
            </a:r>
          </a:p>
          <a:p>
            <a:pPr algn="l">
              <a:spcBef>
                <a:spcPts val="0"/>
              </a:spcBef>
            </a:pPr>
            <a:r>
              <a:rPr lang="en-US" dirty="0"/>
              <a:t>National Institute for Student Success</a:t>
            </a:r>
          </a:p>
          <a:p>
            <a:pPr algn="l">
              <a:spcBef>
                <a:spcPts val="0"/>
              </a:spcBef>
            </a:pPr>
            <a:r>
              <a:rPr lang="en-US" dirty="0"/>
              <a:t>Georgia State University</a:t>
            </a:r>
          </a:p>
        </p:txBody>
      </p:sp>
      <p:pic>
        <p:nvPicPr>
          <p:cNvPr id="5" name="Picture 4" descr="A black background with blue text and red and white arrow&#10;&#10;AI-generated content may be incorrect.">
            <a:extLst>
              <a:ext uri="{FF2B5EF4-FFF2-40B4-BE49-F238E27FC236}">
                <a16:creationId xmlns:a16="http://schemas.microsoft.com/office/drawing/2014/main" id="{8FB81628-2CB8-274E-F647-CF39E6027974}"/>
              </a:ext>
            </a:extLst>
          </p:cNvPr>
          <p:cNvPicPr>
            <a:picLocks noChangeAspect="1"/>
          </p:cNvPicPr>
          <p:nvPr/>
        </p:nvPicPr>
        <p:blipFill>
          <a:blip r:embed="rId3"/>
          <a:stretch>
            <a:fillRect/>
          </a:stretch>
        </p:blipFill>
        <p:spPr>
          <a:xfrm>
            <a:off x="9200247" y="-1185280"/>
            <a:ext cx="3999053" cy="3999053"/>
          </a:xfrm>
          <a:prstGeom prst="rect">
            <a:avLst/>
          </a:prstGeom>
        </p:spPr>
      </p:pic>
      <p:cxnSp>
        <p:nvCxnSpPr>
          <p:cNvPr id="7" name="Straight Connector 6">
            <a:extLst>
              <a:ext uri="{FF2B5EF4-FFF2-40B4-BE49-F238E27FC236}">
                <a16:creationId xmlns:a16="http://schemas.microsoft.com/office/drawing/2014/main" id="{94B7BED2-AFD2-3153-99C4-C6B30FC687DE}"/>
              </a:ext>
            </a:extLst>
          </p:cNvPr>
          <p:cNvCxnSpPr/>
          <p:nvPr/>
        </p:nvCxnSpPr>
        <p:spPr>
          <a:xfrm>
            <a:off x="565033" y="3920358"/>
            <a:ext cx="4297680"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571949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5FA9203-F24E-981B-9D42-944B4A3EBEAC}"/>
            </a:ext>
          </a:extLst>
        </p:cNvPr>
        <p:cNvGrpSpPr/>
        <p:nvPr/>
      </p:nvGrpSpPr>
      <p:grpSpPr>
        <a:xfrm>
          <a:off x="0" y="0"/>
          <a:ext cx="0" cy="0"/>
          <a:chOff x="0" y="0"/>
          <a:chExt cx="0" cy="0"/>
        </a:xfrm>
      </p:grpSpPr>
      <p:pic>
        <p:nvPicPr>
          <p:cNvPr id="5" name="Picture 4" descr="A colorful triangle pattern&#10;&#10;AI-generated content may be incorrect.">
            <a:extLst>
              <a:ext uri="{FF2B5EF4-FFF2-40B4-BE49-F238E27FC236}">
                <a16:creationId xmlns:a16="http://schemas.microsoft.com/office/drawing/2014/main" id="{D464EE8E-928A-8976-AC33-5CD5F2DB42D3}"/>
              </a:ext>
            </a:extLst>
          </p:cNvPr>
          <p:cNvPicPr>
            <a:picLocks noChangeAspect="1"/>
          </p:cNvPicPr>
          <p:nvPr/>
        </p:nvPicPr>
        <p:blipFill>
          <a:blip r:embed="rId3"/>
          <a:srcRect r="2223" b="1"/>
          <a:stretch/>
        </p:blipFill>
        <p:spPr>
          <a:xfrm>
            <a:off x="20" y="10"/>
            <a:ext cx="12191980" cy="6857990"/>
          </a:xfrm>
          <a:prstGeom prst="rect">
            <a:avLst/>
          </a:prstGeom>
        </p:spPr>
      </p:pic>
      <p:sp>
        <p:nvSpPr>
          <p:cNvPr id="1043" name="Rectangle 1042">
            <a:extLst>
              <a:ext uri="{FF2B5EF4-FFF2-40B4-BE49-F238E27FC236}">
                <a16:creationId xmlns:a16="http://schemas.microsoft.com/office/drawing/2014/main" id="{C6CA2460-C221-4B98-8CBC-853238D79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13D05B-AFBE-362F-932A-753614E24FF1}"/>
              </a:ext>
            </a:extLst>
          </p:cNvPr>
          <p:cNvSpPr>
            <a:spLocks noGrp="1"/>
          </p:cNvSpPr>
          <p:nvPr>
            <p:ph type="title"/>
          </p:nvPr>
        </p:nvSpPr>
        <p:spPr>
          <a:xfrm>
            <a:off x="2276475" y="2247900"/>
            <a:ext cx="7581900" cy="2514600"/>
          </a:xfrm>
        </p:spPr>
        <p:txBody>
          <a:bodyPr vert="horz" lIns="91440" tIns="45720" rIns="91440" bIns="45720" rtlCol="0">
            <a:normAutofit/>
          </a:bodyPr>
          <a:lstStyle/>
          <a:p>
            <a:pPr algn="ctr"/>
            <a:r>
              <a:rPr lang="en-US" sz="5600" dirty="0">
                <a:solidFill>
                  <a:schemeClr val="tx2"/>
                </a:solidFill>
              </a:rPr>
              <a:t>Questions?</a:t>
            </a:r>
          </a:p>
        </p:txBody>
      </p:sp>
      <p:sp>
        <p:nvSpPr>
          <p:cNvPr id="4" name="TextBox 3">
            <a:extLst>
              <a:ext uri="{FF2B5EF4-FFF2-40B4-BE49-F238E27FC236}">
                <a16:creationId xmlns:a16="http://schemas.microsoft.com/office/drawing/2014/main" id="{18A552F1-0520-8D0D-2150-941D9BD49B29}"/>
              </a:ext>
            </a:extLst>
          </p:cNvPr>
          <p:cNvSpPr txBox="1"/>
          <p:nvPr/>
        </p:nvSpPr>
        <p:spPr>
          <a:xfrm>
            <a:off x="5801709" y="4572000"/>
            <a:ext cx="5552089" cy="1647825"/>
          </a:xfrm>
          <a:prstGeom prst="rect">
            <a:avLst/>
          </a:prstGeom>
        </p:spPr>
        <p:txBody>
          <a:bodyPr vert="horz" lIns="91440" tIns="45720" rIns="91440" bIns="45720" rtlCol="0">
            <a:normAutofit/>
          </a:bodyPr>
          <a:lstStyle/>
          <a:p>
            <a:pPr>
              <a:lnSpc>
                <a:spcPct val="90000"/>
              </a:lnSpc>
              <a:spcAft>
                <a:spcPts val="600"/>
              </a:spcAft>
            </a:pPr>
            <a:endParaRPr lang="en-US" sz="2000" dirty="0"/>
          </a:p>
        </p:txBody>
      </p:sp>
    </p:spTree>
    <p:extLst>
      <p:ext uri="{BB962C8B-B14F-4D97-AF65-F5344CB8AC3E}">
        <p14:creationId xmlns:p14="http://schemas.microsoft.com/office/powerpoint/2010/main" val="206620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6D86D-E5C9-252D-7754-F85352942A5D}"/>
            </a:ext>
          </a:extLst>
        </p:cNvPr>
        <p:cNvGrpSpPr/>
        <p:nvPr/>
      </p:nvGrpSpPr>
      <p:grpSpPr>
        <a:xfrm>
          <a:off x="0" y="0"/>
          <a:ext cx="0" cy="0"/>
          <a:chOff x="0" y="0"/>
          <a:chExt cx="0" cy="0"/>
        </a:xfrm>
      </p:grpSpPr>
      <p:sp>
        <p:nvSpPr>
          <p:cNvPr id="4" name="Teardrop 3">
            <a:extLst>
              <a:ext uri="{FF2B5EF4-FFF2-40B4-BE49-F238E27FC236}">
                <a16:creationId xmlns:a16="http://schemas.microsoft.com/office/drawing/2014/main" id="{53DAAD2D-5A4B-9C22-2F3C-4D9421CB8E3F}"/>
              </a:ext>
            </a:extLst>
          </p:cNvPr>
          <p:cNvSpPr/>
          <p:nvPr/>
        </p:nvSpPr>
        <p:spPr>
          <a:xfrm rot="21331346">
            <a:off x="6729565" y="182066"/>
            <a:ext cx="6568299" cy="7737661"/>
          </a:xfrm>
          <a:prstGeom prst="teardrop">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376CA59-ACF5-E1A5-108F-DBAC08CABF05}"/>
              </a:ext>
            </a:extLst>
          </p:cNvPr>
          <p:cNvSpPr txBox="1"/>
          <p:nvPr/>
        </p:nvSpPr>
        <p:spPr>
          <a:xfrm>
            <a:off x="488731" y="1162313"/>
            <a:ext cx="5948822" cy="3600986"/>
          </a:xfrm>
          <a:prstGeom prst="rect">
            <a:avLst/>
          </a:prstGeom>
          <a:noFill/>
        </p:spPr>
        <p:txBody>
          <a:bodyPr wrap="square">
            <a:spAutoFit/>
          </a:bodyPr>
          <a:lstStyle/>
          <a:p>
            <a:r>
              <a:rPr lang="en-US" sz="2400" b="1" dirty="0">
                <a:solidFill>
                  <a:schemeClr val="tx2"/>
                </a:solidFill>
                <a:latin typeface="Grandview Display" panose="020B0502040204020203" pitchFamily="34" charset="0"/>
              </a:rPr>
              <a:t>78% </a:t>
            </a:r>
            <a:r>
              <a:rPr lang="en-US" sz="2400" dirty="0">
                <a:solidFill>
                  <a:schemeClr val="tx2"/>
                </a:solidFill>
                <a:latin typeface="Grandview Display" panose="020B0502040204020203" pitchFamily="34" charset="0"/>
              </a:rPr>
              <a:t>of students either </a:t>
            </a:r>
            <a:r>
              <a:rPr lang="en-US" sz="2400" b="1" dirty="0">
                <a:solidFill>
                  <a:schemeClr val="accent2">
                    <a:lumMod val="60000"/>
                    <a:lumOff val="40000"/>
                  </a:schemeClr>
                </a:solidFill>
                <a:latin typeface="Grandview Display" panose="020B0502040204020203" pitchFamily="34" charset="0"/>
              </a:rPr>
              <a:t>rarely</a:t>
            </a:r>
            <a:r>
              <a:rPr lang="en-US" sz="2400" dirty="0">
                <a:solidFill>
                  <a:schemeClr val="tx2"/>
                </a:solidFill>
                <a:latin typeface="Grandview Display" panose="020B0502040204020203" pitchFamily="34" charset="0"/>
              </a:rPr>
              <a:t> or </a:t>
            </a:r>
            <a:r>
              <a:rPr lang="en-US" sz="2400" b="1" dirty="0">
                <a:solidFill>
                  <a:schemeClr val="accent2">
                    <a:lumMod val="60000"/>
                    <a:lumOff val="40000"/>
                  </a:schemeClr>
                </a:solidFill>
                <a:latin typeface="Grandview Display" panose="020B0502040204020203" pitchFamily="34" charset="0"/>
              </a:rPr>
              <a:t>never</a:t>
            </a:r>
            <a:r>
              <a:rPr lang="en-US" sz="2400" dirty="0">
                <a:solidFill>
                  <a:schemeClr val="tx2"/>
                </a:solidFill>
                <a:latin typeface="Grandview Display" panose="020B0502040204020203" pitchFamily="34" charset="0"/>
              </a:rPr>
              <a:t> visit or access resources provided by the career services office on their campuses </a:t>
            </a:r>
            <a:br>
              <a:rPr lang="en-US" sz="1100" dirty="0"/>
            </a:br>
            <a:br>
              <a:rPr lang="en-US" sz="1100" dirty="0"/>
            </a:br>
            <a:br>
              <a:rPr lang="en-US" sz="1100" dirty="0"/>
            </a:br>
            <a:br>
              <a:rPr lang="en-US" sz="1100" dirty="0"/>
            </a:br>
            <a:r>
              <a:rPr lang="en-US" sz="2400" b="1" dirty="0">
                <a:latin typeface="Grandview Display" panose="020B0502040204020203" pitchFamily="34" charset="0"/>
              </a:rPr>
              <a:t>81% </a:t>
            </a:r>
            <a:r>
              <a:rPr lang="en-US" sz="2400" dirty="0">
                <a:latin typeface="Grandview Display" panose="020B0502040204020203" pitchFamily="34" charset="0"/>
              </a:rPr>
              <a:t>of students found career advice they received from faculty or departmental staff members to be helpful</a:t>
            </a:r>
            <a:br>
              <a:rPr lang="en-US" sz="1100" dirty="0"/>
            </a:br>
            <a:br>
              <a:rPr lang="en-US" sz="1100" dirty="0"/>
            </a:br>
            <a:br>
              <a:rPr lang="en-US" sz="1100" dirty="0"/>
            </a:br>
            <a:br>
              <a:rPr lang="en-US" sz="1100" dirty="0"/>
            </a:br>
            <a:endParaRPr lang="en-US" dirty="0"/>
          </a:p>
        </p:txBody>
      </p:sp>
      <p:sp>
        <p:nvSpPr>
          <p:cNvPr id="8" name="TextBox 7">
            <a:extLst>
              <a:ext uri="{FF2B5EF4-FFF2-40B4-BE49-F238E27FC236}">
                <a16:creationId xmlns:a16="http://schemas.microsoft.com/office/drawing/2014/main" id="{4BA7B8D0-EA4F-684A-7CBA-28769C1CF6C1}"/>
              </a:ext>
            </a:extLst>
          </p:cNvPr>
          <p:cNvSpPr txBox="1"/>
          <p:nvPr/>
        </p:nvSpPr>
        <p:spPr>
          <a:xfrm>
            <a:off x="0" y="5563518"/>
            <a:ext cx="6654112" cy="369332"/>
          </a:xfrm>
          <a:prstGeom prst="rect">
            <a:avLst/>
          </a:prstGeom>
          <a:noFill/>
        </p:spPr>
        <p:txBody>
          <a:bodyPr wrap="square">
            <a:spAutoFit/>
          </a:bodyPr>
          <a:lstStyle/>
          <a:p>
            <a:pPr algn="r"/>
            <a:r>
              <a:rPr lang="en-US" sz="1800" i="1" dirty="0">
                <a:solidFill>
                  <a:schemeClr val="tx2"/>
                </a:solidFill>
              </a:rPr>
              <a:t>2018 Strada-Gallup Alumni Survey</a:t>
            </a:r>
            <a:endParaRPr lang="en-US" sz="1800" dirty="0">
              <a:solidFill>
                <a:schemeClr val="tx2"/>
              </a:solidFill>
            </a:endParaRPr>
          </a:p>
        </p:txBody>
      </p:sp>
      <p:cxnSp>
        <p:nvCxnSpPr>
          <p:cNvPr id="2" name="Straight Connector 1">
            <a:extLst>
              <a:ext uri="{FF2B5EF4-FFF2-40B4-BE49-F238E27FC236}">
                <a16:creationId xmlns:a16="http://schemas.microsoft.com/office/drawing/2014/main" id="{3393C6D8-DE01-E7BA-7603-80FE5AC3B46D}"/>
              </a:ext>
            </a:extLst>
          </p:cNvPr>
          <p:cNvCxnSpPr>
            <a:cxnSpLocks/>
          </p:cNvCxnSpPr>
          <p:nvPr/>
        </p:nvCxnSpPr>
        <p:spPr>
          <a:xfrm>
            <a:off x="488731" y="977462"/>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95970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6C634B-FAA1-8BBC-B545-E74B701BB36E}"/>
            </a:ext>
          </a:extLst>
        </p:cNvPr>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7">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F71B99-A261-BE70-2F3F-D23C4F596A88}"/>
              </a:ext>
            </a:extLst>
          </p:cNvPr>
          <p:cNvSpPr>
            <a:spLocks noGrp="1"/>
          </p:cNvSpPr>
          <p:nvPr>
            <p:ph type="title"/>
          </p:nvPr>
        </p:nvSpPr>
        <p:spPr>
          <a:xfrm>
            <a:off x="1255059" y="5637972"/>
            <a:ext cx="9681882" cy="739880"/>
          </a:xfrm>
        </p:spPr>
        <p:txBody>
          <a:bodyPr vert="horz" lIns="91440" tIns="45720" rIns="91440" bIns="45720" rtlCol="0" anchor="b">
            <a:normAutofit/>
          </a:bodyPr>
          <a:lstStyle/>
          <a:p>
            <a:pPr algn="ctr"/>
            <a:r>
              <a:rPr lang="en-US" sz="3100" dirty="0">
                <a:solidFill>
                  <a:schemeClr val="tx2"/>
                </a:solidFill>
              </a:rPr>
              <a:t>Employers are turning to more skills-based hiring practices.</a:t>
            </a:r>
          </a:p>
        </p:txBody>
      </p:sp>
      <p:pic>
        <p:nvPicPr>
          <p:cNvPr id="1026" name="Picture 2" descr="People at a job interview">
            <a:extLst>
              <a:ext uri="{FF2B5EF4-FFF2-40B4-BE49-F238E27FC236}">
                <a16:creationId xmlns:a16="http://schemas.microsoft.com/office/drawing/2014/main" id="{E6200FC3-BECF-C640-1B16-6C463A97605C}"/>
              </a:ext>
            </a:extLst>
          </p:cNvPr>
          <p:cNvPicPr>
            <a:picLocks noChangeAspect="1" noChangeArrowheads="1"/>
          </p:cNvPicPr>
          <p:nvPr/>
        </p:nvPicPr>
        <p:blipFill>
          <a:blip r:embed="rId3"/>
          <a:srcRect t="5969" b="21699"/>
          <a:stretch/>
        </p:blipFill>
        <p:spPr bwMode="auto">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7A6FA2-85EC-91B6-3AD8-EF3070CBAB7B}"/>
              </a:ext>
            </a:extLst>
          </p:cNvPr>
          <p:cNvSpPr txBox="1"/>
          <p:nvPr/>
        </p:nvSpPr>
        <p:spPr>
          <a:xfrm>
            <a:off x="5801709" y="4572000"/>
            <a:ext cx="5552089" cy="1647825"/>
          </a:xfrm>
          <a:prstGeom prst="rect">
            <a:avLst/>
          </a:prstGeom>
        </p:spPr>
        <p:txBody>
          <a:bodyPr vert="horz" lIns="91440" tIns="45720" rIns="91440" bIns="45720" rtlCol="0">
            <a:normAutofit/>
          </a:bodyPr>
          <a:lstStyle/>
          <a:p>
            <a:pPr>
              <a:lnSpc>
                <a:spcPct val="90000"/>
              </a:lnSpc>
              <a:spcAft>
                <a:spcPts val="600"/>
              </a:spcAft>
            </a:pPr>
            <a:endParaRPr lang="en-US" sz="2000" dirty="0"/>
          </a:p>
        </p:txBody>
      </p:sp>
    </p:spTree>
    <p:extLst>
      <p:ext uri="{BB962C8B-B14F-4D97-AF65-F5344CB8AC3E}">
        <p14:creationId xmlns:p14="http://schemas.microsoft.com/office/powerpoint/2010/main" val="17812462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3584B-0C43-89C0-94E5-8D1A76CBAF35}"/>
            </a:ext>
          </a:extLst>
        </p:cNvPr>
        <p:cNvGrpSpPr/>
        <p:nvPr/>
      </p:nvGrpSpPr>
      <p:grpSpPr>
        <a:xfrm>
          <a:off x="0" y="0"/>
          <a:ext cx="0" cy="0"/>
          <a:chOff x="0" y="0"/>
          <a:chExt cx="0" cy="0"/>
        </a:xfrm>
      </p:grpSpPr>
      <p:sp>
        <p:nvSpPr>
          <p:cNvPr id="4" name="Teardrop 3">
            <a:extLst>
              <a:ext uri="{FF2B5EF4-FFF2-40B4-BE49-F238E27FC236}">
                <a16:creationId xmlns:a16="http://schemas.microsoft.com/office/drawing/2014/main" id="{ED3A07F9-4AD2-8A91-E715-10BDAFA5B0FD}"/>
              </a:ext>
            </a:extLst>
          </p:cNvPr>
          <p:cNvSpPr/>
          <p:nvPr/>
        </p:nvSpPr>
        <p:spPr>
          <a:xfrm rot="21331346">
            <a:off x="6729565" y="182066"/>
            <a:ext cx="6568299" cy="7737661"/>
          </a:xfrm>
          <a:prstGeom prst="teardrop">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B777C50-7198-B50C-4F67-B3C89D261813}"/>
              </a:ext>
            </a:extLst>
          </p:cNvPr>
          <p:cNvSpPr txBox="1"/>
          <p:nvPr/>
        </p:nvSpPr>
        <p:spPr>
          <a:xfrm>
            <a:off x="488731" y="1162313"/>
            <a:ext cx="5948822" cy="4001095"/>
          </a:xfrm>
          <a:prstGeom prst="rect">
            <a:avLst/>
          </a:prstGeom>
          <a:noFill/>
        </p:spPr>
        <p:txBody>
          <a:bodyPr wrap="square">
            <a:spAutoFit/>
          </a:bodyPr>
          <a:lstStyle/>
          <a:p>
            <a:r>
              <a:rPr lang="en-US" sz="2400" b="1" dirty="0">
                <a:solidFill>
                  <a:schemeClr val="tx2"/>
                </a:solidFill>
                <a:latin typeface="Grandview Display" panose="020B0502040204020203" pitchFamily="34" charset="0"/>
              </a:rPr>
              <a:t>65% </a:t>
            </a:r>
            <a:r>
              <a:rPr lang="en-US" sz="2400" dirty="0">
                <a:solidFill>
                  <a:schemeClr val="tx2"/>
                </a:solidFill>
                <a:latin typeface="Grandview Display" panose="020B0502040204020203" pitchFamily="34" charset="0"/>
              </a:rPr>
              <a:t>of employers use skills-based hiring practices</a:t>
            </a:r>
            <a:br>
              <a:rPr lang="en-US" sz="2400" dirty="0">
                <a:solidFill>
                  <a:schemeClr val="tx2"/>
                </a:solidFill>
                <a:latin typeface="Grandview Display" panose="020B0502040204020203" pitchFamily="34" charset="0"/>
              </a:rPr>
            </a:br>
            <a:br>
              <a:rPr lang="en-US" sz="2400" dirty="0">
                <a:solidFill>
                  <a:schemeClr val="tx2"/>
                </a:solidFill>
                <a:latin typeface="Grandview Display" panose="020B0502040204020203" pitchFamily="34" charset="0"/>
              </a:rPr>
            </a:br>
            <a:r>
              <a:rPr lang="en-US" sz="2400" b="1" dirty="0">
                <a:solidFill>
                  <a:schemeClr val="tx2"/>
                </a:solidFill>
                <a:latin typeface="Grandview Display" panose="020B0502040204020203" pitchFamily="34" charset="0"/>
              </a:rPr>
              <a:t>75% </a:t>
            </a:r>
            <a:r>
              <a:rPr lang="en-US" sz="2400" dirty="0">
                <a:solidFill>
                  <a:schemeClr val="tx2"/>
                </a:solidFill>
                <a:latin typeface="Grandview Display" panose="020B0502040204020203" pitchFamily="34" charset="0"/>
              </a:rPr>
              <a:t>of employers hire majors that are not exclusive to their industry.</a:t>
            </a:r>
            <a:br>
              <a:rPr lang="en-US" sz="2400" dirty="0">
                <a:solidFill>
                  <a:schemeClr val="tx2"/>
                </a:solidFill>
                <a:latin typeface="Grandview Display" panose="020B0502040204020203" pitchFamily="34" charset="0"/>
              </a:rPr>
            </a:br>
            <a:br>
              <a:rPr lang="en-US" sz="2400" dirty="0">
                <a:solidFill>
                  <a:schemeClr val="tx2"/>
                </a:solidFill>
                <a:latin typeface="Grandview Display" panose="020B0502040204020203" pitchFamily="34" charset="0"/>
              </a:rPr>
            </a:br>
            <a:r>
              <a:rPr lang="en-US" sz="2400" b="1" dirty="0">
                <a:solidFill>
                  <a:schemeClr val="tx2"/>
                </a:solidFill>
                <a:latin typeface="Grandview Display" panose="020B0502040204020203" pitchFamily="34" charset="0"/>
              </a:rPr>
              <a:t>88% </a:t>
            </a:r>
            <a:r>
              <a:rPr lang="en-US" sz="2400" dirty="0">
                <a:solidFill>
                  <a:schemeClr val="tx2"/>
                </a:solidFill>
                <a:latin typeface="Grandview Display" panose="020B0502040204020203" pitchFamily="34" charset="0"/>
              </a:rPr>
              <a:t>of employers value problem-solving skills above all other attributes</a:t>
            </a:r>
            <a:br>
              <a:rPr lang="en-US" sz="1100" dirty="0"/>
            </a:br>
            <a:br>
              <a:rPr lang="en-US" sz="1100" dirty="0"/>
            </a:br>
            <a:br>
              <a:rPr lang="en-US" sz="1100" dirty="0"/>
            </a:br>
            <a:br>
              <a:rPr lang="en-US" sz="1100" dirty="0"/>
            </a:br>
            <a:br>
              <a:rPr lang="en-US" sz="1100" dirty="0"/>
            </a:br>
            <a:endParaRPr lang="en-US" dirty="0"/>
          </a:p>
        </p:txBody>
      </p:sp>
      <p:sp>
        <p:nvSpPr>
          <p:cNvPr id="8" name="TextBox 7">
            <a:extLst>
              <a:ext uri="{FF2B5EF4-FFF2-40B4-BE49-F238E27FC236}">
                <a16:creationId xmlns:a16="http://schemas.microsoft.com/office/drawing/2014/main" id="{3F8D15ED-ABBC-608E-C152-F77F3E672758}"/>
              </a:ext>
            </a:extLst>
          </p:cNvPr>
          <p:cNvSpPr txBox="1"/>
          <p:nvPr/>
        </p:nvSpPr>
        <p:spPr>
          <a:xfrm>
            <a:off x="0" y="5563518"/>
            <a:ext cx="6654112" cy="369332"/>
          </a:xfrm>
          <a:prstGeom prst="rect">
            <a:avLst/>
          </a:prstGeom>
          <a:noFill/>
        </p:spPr>
        <p:txBody>
          <a:bodyPr wrap="square">
            <a:spAutoFit/>
          </a:bodyPr>
          <a:lstStyle/>
          <a:p>
            <a:pPr algn="r"/>
            <a:r>
              <a:rPr lang="en-US" sz="1800" i="1" dirty="0">
                <a:solidFill>
                  <a:schemeClr val="tx2"/>
                </a:solidFill>
              </a:rPr>
              <a:t>NACE 2025 Job Outlook Report</a:t>
            </a:r>
            <a:endParaRPr lang="en-US" sz="1800" dirty="0">
              <a:solidFill>
                <a:schemeClr val="tx2"/>
              </a:solidFill>
            </a:endParaRPr>
          </a:p>
        </p:txBody>
      </p:sp>
      <p:cxnSp>
        <p:nvCxnSpPr>
          <p:cNvPr id="2" name="Straight Connector 1">
            <a:extLst>
              <a:ext uri="{FF2B5EF4-FFF2-40B4-BE49-F238E27FC236}">
                <a16:creationId xmlns:a16="http://schemas.microsoft.com/office/drawing/2014/main" id="{F04285BB-2FC4-88D7-F8C0-01B932369347}"/>
              </a:ext>
            </a:extLst>
          </p:cNvPr>
          <p:cNvCxnSpPr>
            <a:cxnSpLocks/>
          </p:cNvCxnSpPr>
          <p:nvPr/>
        </p:nvCxnSpPr>
        <p:spPr>
          <a:xfrm>
            <a:off x="488731" y="977462"/>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308514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736381-FAEE-7057-5DDE-7FE74D76545C}"/>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72B52B5-CAED-474E-9C54-17CFA21A6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8152D62-A8B0-711A-283E-5A963E20233F}"/>
              </a:ext>
            </a:extLst>
          </p:cNvPr>
          <p:cNvSpPr txBox="1"/>
          <p:nvPr/>
        </p:nvSpPr>
        <p:spPr>
          <a:xfrm>
            <a:off x="488731" y="283590"/>
            <a:ext cx="5290594" cy="145405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kern="1200" dirty="0">
                <a:solidFill>
                  <a:schemeClr val="tx2"/>
                </a:solidFill>
                <a:latin typeface="+mj-lt"/>
                <a:ea typeface="+mj-ea"/>
                <a:cs typeface="+mj-cs"/>
              </a:rPr>
              <a:t>Data Summary</a:t>
            </a:r>
          </a:p>
        </p:txBody>
      </p:sp>
      <p:pic>
        <p:nvPicPr>
          <p:cNvPr id="5" name="Picture 4" descr="A colorful triangle pattern&#10;&#10;AI-generated content may be incorrect.">
            <a:extLst>
              <a:ext uri="{FF2B5EF4-FFF2-40B4-BE49-F238E27FC236}">
                <a16:creationId xmlns:a16="http://schemas.microsoft.com/office/drawing/2014/main" id="{763EB881-41A7-D693-2837-46D8BF113ACC}"/>
              </a:ext>
            </a:extLst>
          </p:cNvPr>
          <p:cNvPicPr>
            <a:picLocks noChangeAspect="1"/>
          </p:cNvPicPr>
          <p:nvPr/>
        </p:nvPicPr>
        <p:blipFill>
          <a:blip r:embed="rId2">
            <a:alphaModFix/>
          </a:blip>
          <a:srcRect r="4303" b="1"/>
          <a:stretch/>
        </p:blipFill>
        <p:spPr>
          <a:xfrm>
            <a:off x="7991436" y="-2725"/>
            <a:ext cx="4064043" cy="2335724"/>
          </a:xfrm>
          <a:custGeom>
            <a:avLst/>
            <a:gdLst/>
            <a:ahLst/>
            <a:cxnLst/>
            <a:rect l="l" t="t" r="r" b="b"/>
            <a:pathLst>
              <a:path w="4548867" h="2614366">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a:noFill/>
          <a:effectLst>
            <a:softEdge rad="0"/>
          </a:effectLst>
        </p:spPr>
      </p:pic>
      <p:pic>
        <p:nvPicPr>
          <p:cNvPr id="9" name="Picture 8" descr="A black background with a blue and red letter n and an arrow with Marfa lights in the background&#10;&#10;AI-generated content may be incorrect.">
            <a:extLst>
              <a:ext uri="{FF2B5EF4-FFF2-40B4-BE49-F238E27FC236}">
                <a16:creationId xmlns:a16="http://schemas.microsoft.com/office/drawing/2014/main" id="{9133B269-9130-A66A-5A93-2B630CC9727C}"/>
              </a:ext>
            </a:extLst>
          </p:cNvPr>
          <p:cNvPicPr>
            <a:picLocks noChangeAspect="1"/>
          </p:cNvPicPr>
          <p:nvPr/>
        </p:nvPicPr>
        <p:blipFill>
          <a:blip r:embed="rId3">
            <a:alphaModFix/>
          </a:blip>
          <a:srcRect t="9098" b="8315"/>
          <a:stretch/>
        </p:blipFill>
        <p:spPr>
          <a:xfrm>
            <a:off x="7450805" y="-1331520"/>
            <a:ext cx="5136060" cy="4241750"/>
          </a:xfrm>
          <a:custGeom>
            <a:avLst/>
            <a:gdLst/>
            <a:ahLst/>
            <a:cxnLst/>
            <a:rect l="l" t="t" r="r" b="b"/>
            <a:pathLst>
              <a:path w="5485419" h="4610469">
                <a:moveTo>
                  <a:pt x="3140343" y="0"/>
                </a:moveTo>
                <a:cubicBezTo>
                  <a:pt x="4007525" y="0"/>
                  <a:pt x="4792611" y="351495"/>
                  <a:pt x="5360901" y="919786"/>
                </a:cubicBezTo>
                <a:lnTo>
                  <a:pt x="5485419" y="1056789"/>
                </a:lnTo>
                <a:lnTo>
                  <a:pt x="5485419" y="4610469"/>
                </a:lnTo>
                <a:lnTo>
                  <a:pt x="366137" y="4610469"/>
                </a:lnTo>
                <a:lnTo>
                  <a:pt x="246784" y="4362707"/>
                </a:lnTo>
                <a:cubicBezTo>
                  <a:pt x="87874" y="3987002"/>
                  <a:pt x="0" y="3573935"/>
                  <a:pt x="0" y="3140344"/>
                </a:cubicBezTo>
                <a:cubicBezTo>
                  <a:pt x="0" y="1405980"/>
                  <a:pt x="1405980" y="0"/>
                  <a:pt x="3140343" y="0"/>
                </a:cubicBezTo>
                <a:close/>
              </a:path>
            </a:pathLst>
          </a:custGeom>
          <a:effectLst>
            <a:softEdge rad="0"/>
          </a:effectLst>
        </p:spPr>
      </p:pic>
      <p:grpSp>
        <p:nvGrpSpPr>
          <p:cNvPr id="27" name="Group 26">
            <a:extLst>
              <a:ext uri="{FF2B5EF4-FFF2-40B4-BE49-F238E27FC236}">
                <a16:creationId xmlns:a16="http://schemas.microsoft.com/office/drawing/2014/main" id="{8283797C-C2D3-4D1E-BAE3-FAC0DBD272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30168" y="2243097"/>
            <a:ext cx="5361527" cy="4612178"/>
            <a:chOff x="6865288" y="2243097"/>
            <a:chExt cx="5361527" cy="4612178"/>
          </a:xfrm>
        </p:grpSpPr>
        <p:sp>
          <p:nvSpPr>
            <p:cNvPr id="28" name="Freeform: Shape 27">
              <a:extLst>
                <a:ext uri="{FF2B5EF4-FFF2-40B4-BE49-F238E27FC236}">
                  <a16:creationId xmlns:a16="http://schemas.microsoft.com/office/drawing/2014/main" id="{33779C89-87B1-443C-8A2D-28ECB8770E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17588" y="2582697"/>
              <a:ext cx="4909227" cy="4272578"/>
            </a:xfrm>
            <a:custGeom>
              <a:avLst/>
              <a:gdLst>
                <a:gd name="connsiteX0" fmla="*/ 4909227 w 4909227"/>
                <a:gd name="connsiteY0" fmla="*/ 4175460 h 4272578"/>
                <a:gd name="connsiteX1" fmla="*/ 4909227 w 4909227"/>
                <a:gd name="connsiteY1" fmla="*/ 4272578 h 4272578"/>
                <a:gd name="connsiteX2" fmla="*/ 4845585 w 4909227"/>
                <a:gd name="connsiteY2" fmla="*/ 4272578 h 4272578"/>
                <a:gd name="connsiteX3" fmla="*/ 4858157 w 4909227"/>
                <a:gd name="connsiteY3" fmla="*/ 4254703 h 4272578"/>
                <a:gd name="connsiteX4" fmla="*/ 4891455 w 4909227"/>
                <a:gd name="connsiteY4" fmla="*/ 4203934 h 4272578"/>
                <a:gd name="connsiteX5" fmla="*/ 2779325 w 4909227"/>
                <a:gd name="connsiteY5" fmla="*/ 1 h 4272578"/>
                <a:gd name="connsiteX6" fmla="*/ 2923168 w 4909227"/>
                <a:gd name="connsiteY6" fmla="*/ 4226 h 4272578"/>
                <a:gd name="connsiteX7" fmla="*/ 3066195 w 4909227"/>
                <a:gd name="connsiteY7" fmla="*/ 16887 h 4272578"/>
                <a:gd name="connsiteX8" fmla="*/ 3101700 w 4909227"/>
                <a:gd name="connsiteY8" fmla="*/ 21414 h 4272578"/>
                <a:gd name="connsiteX9" fmla="*/ 3137091 w 4909227"/>
                <a:gd name="connsiteY9" fmla="*/ 26711 h 4272578"/>
                <a:gd name="connsiteX10" fmla="*/ 3207802 w 4909227"/>
                <a:gd name="connsiteY10" fmla="*/ 37432 h 4272578"/>
                <a:gd name="connsiteX11" fmla="*/ 3243005 w 4909227"/>
                <a:gd name="connsiteY11" fmla="*/ 43626 h 4272578"/>
                <a:gd name="connsiteX12" fmla="*/ 3260547 w 4909227"/>
                <a:gd name="connsiteY12" fmla="*/ 46898 h 4272578"/>
                <a:gd name="connsiteX13" fmla="*/ 3277715 w 4909227"/>
                <a:gd name="connsiteY13" fmla="*/ 51961 h 4272578"/>
                <a:gd name="connsiteX14" fmla="*/ 3346016 w 4909227"/>
                <a:gd name="connsiteY14" fmla="*/ 72845 h 4272578"/>
                <a:gd name="connsiteX15" fmla="*/ 3379885 w 4909227"/>
                <a:gd name="connsiteY15" fmla="*/ 83628 h 4272578"/>
                <a:gd name="connsiteX16" fmla="*/ 3413175 w 4909227"/>
                <a:gd name="connsiteY16" fmla="*/ 95836 h 4272578"/>
                <a:gd name="connsiteX17" fmla="*/ 3479391 w 4909227"/>
                <a:gd name="connsiteY17" fmla="*/ 120878 h 4272578"/>
                <a:gd name="connsiteX18" fmla="*/ 3970615 w 4909227"/>
                <a:gd name="connsiteY18" fmla="*/ 373606 h 4272578"/>
                <a:gd name="connsiteX19" fmla="*/ 4028283 w 4909227"/>
                <a:gd name="connsiteY19" fmla="*/ 408892 h 4272578"/>
                <a:gd name="connsiteX20" fmla="*/ 4084580 w 4909227"/>
                <a:gd name="connsiteY20" fmla="*/ 445817 h 4272578"/>
                <a:gd name="connsiteX21" fmla="*/ 4140771 w 4909227"/>
                <a:gd name="connsiteY21" fmla="*/ 482348 h 4272578"/>
                <a:gd name="connsiteX22" fmla="*/ 4195883 w 4909227"/>
                <a:gd name="connsiteY22" fmla="*/ 520018 h 4272578"/>
                <a:gd name="connsiteX23" fmla="*/ 4305143 w 4909227"/>
                <a:gd name="connsiteY23" fmla="*/ 595724 h 4272578"/>
                <a:gd name="connsiteX24" fmla="*/ 4359509 w 4909227"/>
                <a:gd name="connsiteY24" fmla="*/ 633384 h 4272578"/>
                <a:gd name="connsiteX25" fmla="*/ 4414317 w 4909227"/>
                <a:gd name="connsiteY25" fmla="*/ 670713 h 4272578"/>
                <a:gd name="connsiteX26" fmla="*/ 4632086 w 4909227"/>
                <a:gd name="connsiteY26" fmla="*/ 825710 h 4272578"/>
                <a:gd name="connsiteX27" fmla="*/ 4836284 w 4909227"/>
                <a:gd name="connsiteY27" fmla="*/ 1000872 h 4272578"/>
                <a:gd name="connsiteX28" fmla="*/ 4909227 w 4909227"/>
                <a:gd name="connsiteY28" fmla="*/ 1077825 h 4272578"/>
                <a:gd name="connsiteX29" fmla="*/ 4909227 w 4909227"/>
                <a:gd name="connsiteY29" fmla="*/ 1590628 h 4272578"/>
                <a:gd name="connsiteX30" fmla="*/ 4847198 w 4909227"/>
                <a:gd name="connsiteY30" fmla="*/ 1496990 h 4272578"/>
                <a:gd name="connsiteX31" fmla="*/ 4615719 w 4909227"/>
                <a:gd name="connsiteY31" fmla="*/ 1226591 h 4272578"/>
                <a:gd name="connsiteX32" fmla="*/ 4437905 w 4909227"/>
                <a:gd name="connsiteY32" fmla="*/ 1064032 h 4272578"/>
                <a:gd name="connsiteX33" fmla="*/ 4245822 w 4909227"/>
                <a:gd name="connsiteY33" fmla="*/ 915380 h 4272578"/>
                <a:gd name="connsiteX34" fmla="*/ 4032524 w 4909227"/>
                <a:gd name="connsiteY34" fmla="*/ 793724 h 4272578"/>
                <a:gd name="connsiteX35" fmla="*/ 3921484 w 4909227"/>
                <a:gd name="connsiteY35" fmla="*/ 742591 h 4272578"/>
                <a:gd name="connsiteX36" fmla="*/ 3865450 w 4909227"/>
                <a:gd name="connsiteY36" fmla="*/ 718695 h 4272578"/>
                <a:gd name="connsiteX37" fmla="*/ 3808411 w 4909227"/>
                <a:gd name="connsiteY37" fmla="*/ 697821 h 4272578"/>
                <a:gd name="connsiteX38" fmla="*/ 3346886 w 4909227"/>
                <a:gd name="connsiteY38" fmla="*/ 583799 h 4272578"/>
                <a:gd name="connsiteX39" fmla="*/ 3289295 w 4909227"/>
                <a:gd name="connsiteY39" fmla="*/ 576494 h 4272578"/>
                <a:gd name="connsiteX40" fmla="*/ 3260731 w 4909227"/>
                <a:gd name="connsiteY40" fmla="*/ 572514 h 4272578"/>
                <a:gd name="connsiteX41" fmla="*/ 3232038 w 4909227"/>
                <a:gd name="connsiteY41" fmla="*/ 570048 h 4272578"/>
                <a:gd name="connsiteX42" fmla="*/ 3174781 w 4909227"/>
                <a:gd name="connsiteY42" fmla="*/ 565611 h 4272578"/>
                <a:gd name="connsiteX43" fmla="*/ 3160547 w 4909227"/>
                <a:gd name="connsiteY43" fmla="*/ 564400 h 4272578"/>
                <a:gd name="connsiteX44" fmla="*/ 3146660 w 4909227"/>
                <a:gd name="connsiteY44" fmla="*/ 561299 h 4272578"/>
                <a:gd name="connsiteX45" fmla="*/ 3118665 w 4909227"/>
                <a:gd name="connsiteY45" fmla="*/ 557058 h 4272578"/>
                <a:gd name="connsiteX46" fmla="*/ 3062520 w 4909227"/>
                <a:gd name="connsiteY46" fmla="*/ 549995 h 4272578"/>
                <a:gd name="connsiteX47" fmla="*/ 3034483 w 4909227"/>
                <a:gd name="connsiteY47" fmla="*/ 546400 h 4272578"/>
                <a:gd name="connsiteX48" fmla="*/ 3006404 w 4909227"/>
                <a:gd name="connsiteY48" fmla="*/ 543450 h 4272578"/>
                <a:gd name="connsiteX49" fmla="*/ 2894004 w 4909227"/>
                <a:gd name="connsiteY49" fmla="*/ 536537 h 4272578"/>
                <a:gd name="connsiteX50" fmla="*/ 2445324 w 4909227"/>
                <a:gd name="connsiteY50" fmla="*/ 576994 h 4272578"/>
                <a:gd name="connsiteX51" fmla="*/ 2389729 w 4909227"/>
                <a:gd name="connsiteY51" fmla="*/ 588061 h 4272578"/>
                <a:gd name="connsiteX52" fmla="*/ 2334445 w 4909227"/>
                <a:gd name="connsiteY52" fmla="*/ 602318 h 4272578"/>
                <a:gd name="connsiteX53" fmla="*/ 2279209 w 4909227"/>
                <a:gd name="connsiteY53" fmla="*/ 616351 h 4272578"/>
                <a:gd name="connsiteX54" fmla="*/ 2252405 w 4909227"/>
                <a:gd name="connsiteY54" fmla="*/ 623833 h 4272578"/>
                <a:gd name="connsiteX55" fmla="*/ 2226352 w 4909227"/>
                <a:gd name="connsiteY55" fmla="*/ 631746 h 4272578"/>
                <a:gd name="connsiteX56" fmla="*/ 2174809 w 4909227"/>
                <a:gd name="connsiteY56" fmla="*/ 648898 h 4272578"/>
                <a:gd name="connsiteX57" fmla="*/ 2124133 w 4909227"/>
                <a:gd name="connsiteY57" fmla="*/ 667717 h 4272578"/>
                <a:gd name="connsiteX58" fmla="*/ 2098971 w 4909227"/>
                <a:gd name="connsiteY58" fmla="*/ 677395 h 4272578"/>
                <a:gd name="connsiteX59" fmla="*/ 2074244 w 4909227"/>
                <a:gd name="connsiteY59" fmla="*/ 687907 h 4272578"/>
                <a:gd name="connsiteX60" fmla="*/ 2049516 w 4909227"/>
                <a:gd name="connsiteY60" fmla="*/ 698418 h 4272578"/>
                <a:gd name="connsiteX61" fmla="*/ 2025247 w 4909227"/>
                <a:gd name="connsiteY61" fmla="*/ 709863 h 4272578"/>
                <a:gd name="connsiteX62" fmla="*/ 1663893 w 4909227"/>
                <a:gd name="connsiteY62" fmla="*/ 946619 h 4272578"/>
                <a:gd name="connsiteX63" fmla="*/ 1354664 w 4909227"/>
                <a:gd name="connsiteY63" fmla="*/ 1282399 h 4272578"/>
                <a:gd name="connsiteX64" fmla="*/ 1075458 w 4909227"/>
                <a:gd name="connsiteY64" fmla="*/ 1681042 h 4272578"/>
                <a:gd name="connsiteX65" fmla="*/ 934948 w 4909227"/>
                <a:gd name="connsiteY65" fmla="*/ 1895400 h 4272578"/>
                <a:gd name="connsiteX66" fmla="*/ 782359 w 4909227"/>
                <a:gd name="connsiteY66" fmla="*/ 2111874 h 4272578"/>
                <a:gd name="connsiteX67" fmla="*/ 475595 w 4909227"/>
                <a:gd name="connsiteY67" fmla="*/ 2511546 h 4272578"/>
                <a:gd name="connsiteX68" fmla="*/ 342590 w 4909227"/>
                <a:gd name="connsiteY68" fmla="*/ 2711719 h 4272578"/>
                <a:gd name="connsiteX69" fmla="*/ 243835 w 4909227"/>
                <a:gd name="connsiteY69" fmla="*/ 2925317 h 4272578"/>
                <a:gd name="connsiteX70" fmla="*/ 195943 w 4909227"/>
                <a:gd name="connsiteY70" fmla="*/ 3154915 h 4272578"/>
                <a:gd name="connsiteX71" fmla="*/ 205998 w 4909227"/>
                <a:gd name="connsiteY71" fmla="*/ 3392356 h 4272578"/>
                <a:gd name="connsiteX72" fmla="*/ 210868 w 4909227"/>
                <a:gd name="connsiteY72" fmla="*/ 3421994 h 4272578"/>
                <a:gd name="connsiteX73" fmla="*/ 217078 w 4909227"/>
                <a:gd name="connsiteY73" fmla="*/ 3451480 h 4272578"/>
                <a:gd name="connsiteX74" fmla="*/ 223513 w 4909227"/>
                <a:gd name="connsiteY74" fmla="*/ 3481009 h 4272578"/>
                <a:gd name="connsiteX75" fmla="*/ 231518 w 4909227"/>
                <a:gd name="connsiteY75" fmla="*/ 3510853 h 4272578"/>
                <a:gd name="connsiteX76" fmla="*/ 248149 w 4909227"/>
                <a:gd name="connsiteY76" fmla="*/ 3570478 h 4272578"/>
                <a:gd name="connsiteX77" fmla="*/ 256676 w 4909227"/>
                <a:gd name="connsiteY77" fmla="*/ 3600287 h 4272578"/>
                <a:gd name="connsiteX78" fmla="*/ 260939 w 4909227"/>
                <a:gd name="connsiteY78" fmla="*/ 3615190 h 4272578"/>
                <a:gd name="connsiteX79" fmla="*/ 266068 w 4909227"/>
                <a:gd name="connsiteY79" fmla="*/ 3629754 h 4272578"/>
                <a:gd name="connsiteX80" fmla="*/ 308144 w 4909227"/>
                <a:gd name="connsiteY80" fmla="*/ 3746191 h 4272578"/>
                <a:gd name="connsiteX81" fmla="*/ 357690 w 4909227"/>
                <a:gd name="connsiteY81" fmla="*/ 3859545 h 4272578"/>
                <a:gd name="connsiteX82" fmla="*/ 477426 w 4909227"/>
                <a:gd name="connsiteY82" fmla="*/ 4075211 h 4272578"/>
                <a:gd name="connsiteX83" fmla="*/ 617812 w 4909227"/>
                <a:gd name="connsiteY83" fmla="*/ 4272578 h 4272578"/>
                <a:gd name="connsiteX84" fmla="*/ 364357 w 4909227"/>
                <a:gd name="connsiteY84" fmla="*/ 4272578 h 4272578"/>
                <a:gd name="connsiteX85" fmla="*/ 308528 w 4909227"/>
                <a:gd name="connsiteY85" fmla="*/ 4169169 h 4272578"/>
                <a:gd name="connsiteX86" fmla="*/ 202203 w 4909227"/>
                <a:gd name="connsiteY86" fmla="*/ 3927821 h 4272578"/>
                <a:gd name="connsiteX87" fmla="*/ 155448 w 4909227"/>
                <a:gd name="connsiteY87" fmla="*/ 3804941 h 4272578"/>
                <a:gd name="connsiteX88" fmla="*/ 113098 w 4909227"/>
                <a:gd name="connsiteY88" fmla="*/ 3680654 h 4272578"/>
                <a:gd name="connsiteX89" fmla="*/ 107709 w 4909227"/>
                <a:gd name="connsiteY89" fmla="*/ 3665104 h 4272578"/>
                <a:gd name="connsiteX90" fmla="*/ 103012 w 4909227"/>
                <a:gd name="connsiteY90" fmla="*/ 3649367 h 4272578"/>
                <a:gd name="connsiteX91" fmla="*/ 93619 w 4909227"/>
                <a:gd name="connsiteY91" fmla="*/ 3617891 h 4272578"/>
                <a:gd name="connsiteX92" fmla="*/ 74438 w 4909227"/>
                <a:gd name="connsiteY92" fmla="*/ 3555048 h 4272578"/>
                <a:gd name="connsiteX93" fmla="*/ 64821 w 4909227"/>
                <a:gd name="connsiteY93" fmla="*/ 3523529 h 4272578"/>
                <a:gd name="connsiteX94" fmla="*/ 56309 w 4909227"/>
                <a:gd name="connsiteY94" fmla="*/ 3490970 h 4272578"/>
                <a:gd name="connsiteX95" fmla="*/ 47699 w 4909227"/>
                <a:gd name="connsiteY95" fmla="*/ 3458437 h 4272578"/>
                <a:gd name="connsiteX96" fmla="*/ 40350 w 4909227"/>
                <a:gd name="connsiteY96" fmla="*/ 3425456 h 4272578"/>
                <a:gd name="connsiteX97" fmla="*/ 2339 w 4909227"/>
                <a:gd name="connsiteY97" fmla="*/ 3155024 h 4272578"/>
                <a:gd name="connsiteX98" fmla="*/ 11637 w 4909227"/>
                <a:gd name="connsiteY98" fmla="*/ 2876727 h 4272578"/>
                <a:gd name="connsiteX99" fmla="*/ 157636 w 4909227"/>
                <a:gd name="connsiteY99" fmla="*/ 2339984 h 4272578"/>
                <a:gd name="connsiteX100" fmla="*/ 388920 w 4909227"/>
                <a:gd name="connsiteY100" fmla="*/ 1864213 h 4272578"/>
                <a:gd name="connsiteX101" fmla="*/ 507656 w 4909227"/>
                <a:gd name="connsiteY101" fmla="*/ 1644243 h 4272578"/>
                <a:gd name="connsiteX102" fmla="*/ 566187 w 4909227"/>
                <a:gd name="connsiteY102" fmla="*/ 1531896 h 4272578"/>
                <a:gd name="connsiteX103" fmla="*/ 628379 w 4909227"/>
                <a:gd name="connsiteY103" fmla="*/ 1416126 h 4272578"/>
                <a:gd name="connsiteX104" fmla="*/ 915962 w 4909227"/>
                <a:gd name="connsiteY104" fmla="*/ 957627 h 4272578"/>
                <a:gd name="connsiteX105" fmla="*/ 1296389 w 4909227"/>
                <a:gd name="connsiteY105" fmla="*/ 532479 h 4272578"/>
                <a:gd name="connsiteX106" fmla="*/ 1790562 w 4909227"/>
                <a:gd name="connsiteY106" fmla="*/ 204009 h 4272578"/>
                <a:gd name="connsiteX107" fmla="*/ 1824547 w 4909227"/>
                <a:gd name="connsiteY107" fmla="*/ 188344 h 4272578"/>
                <a:gd name="connsiteX108" fmla="*/ 1858945 w 4909227"/>
                <a:gd name="connsiteY108" fmla="*/ 173835 h 4272578"/>
                <a:gd name="connsiteX109" fmla="*/ 1893494 w 4909227"/>
                <a:gd name="connsiteY109" fmla="*/ 159497 h 4272578"/>
                <a:gd name="connsiteX110" fmla="*/ 1928332 w 4909227"/>
                <a:gd name="connsiteY110" fmla="*/ 146243 h 4272578"/>
                <a:gd name="connsiteX111" fmla="*/ 1998599 w 4909227"/>
                <a:gd name="connsiteY111" fmla="*/ 121582 h 4272578"/>
                <a:gd name="connsiteX112" fmla="*/ 2069445 w 4909227"/>
                <a:gd name="connsiteY112" fmla="*/ 99511 h 4272578"/>
                <a:gd name="connsiteX113" fmla="*/ 2105017 w 4909227"/>
                <a:gd name="connsiteY113" fmla="*/ 89439 h 4272578"/>
                <a:gd name="connsiteX114" fmla="*/ 2140277 w 4909227"/>
                <a:gd name="connsiteY114" fmla="*/ 80190 h 4272578"/>
                <a:gd name="connsiteX115" fmla="*/ 2209909 w 4909227"/>
                <a:gd name="connsiteY115" fmla="*/ 64365 h 4272578"/>
                <a:gd name="connsiteX116" fmla="*/ 2279594 w 4909227"/>
                <a:gd name="connsiteY116" fmla="*/ 48739 h 4272578"/>
                <a:gd name="connsiteX117" fmla="*/ 2350191 w 4909227"/>
                <a:gd name="connsiteY117" fmla="*/ 36561 h 4272578"/>
                <a:gd name="connsiteX118" fmla="*/ 2779325 w 4909227"/>
                <a:gd name="connsiteY118" fmla="*/ 1 h 427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909227" h="4272578">
                  <a:moveTo>
                    <a:pt x="4909227" y="4175460"/>
                  </a:moveTo>
                  <a:lnTo>
                    <a:pt x="4909227" y="4272578"/>
                  </a:lnTo>
                  <a:lnTo>
                    <a:pt x="4845585" y="4272578"/>
                  </a:lnTo>
                  <a:lnTo>
                    <a:pt x="4858157" y="4254703"/>
                  </a:lnTo>
                  <a:lnTo>
                    <a:pt x="4891455" y="4203934"/>
                  </a:lnTo>
                  <a:close/>
                  <a:moveTo>
                    <a:pt x="2779325" y="1"/>
                  </a:moveTo>
                  <a:cubicBezTo>
                    <a:pt x="2827304" y="-1"/>
                    <a:pt x="2875285" y="1394"/>
                    <a:pt x="2923168" y="4226"/>
                  </a:cubicBezTo>
                  <a:lnTo>
                    <a:pt x="3066195" y="16887"/>
                  </a:lnTo>
                  <a:cubicBezTo>
                    <a:pt x="3078087" y="17675"/>
                    <a:pt x="3089896" y="19754"/>
                    <a:pt x="3101700" y="21414"/>
                  </a:cubicBezTo>
                  <a:lnTo>
                    <a:pt x="3137091" y="26711"/>
                  </a:lnTo>
                  <a:lnTo>
                    <a:pt x="3207802" y="37432"/>
                  </a:lnTo>
                  <a:cubicBezTo>
                    <a:pt x="3219631" y="39189"/>
                    <a:pt x="3231363" y="40973"/>
                    <a:pt x="3243005" y="43626"/>
                  </a:cubicBezTo>
                  <a:cubicBezTo>
                    <a:pt x="3248837" y="44791"/>
                    <a:pt x="3254763" y="45508"/>
                    <a:pt x="3260547" y="46898"/>
                  </a:cubicBezTo>
                  <a:cubicBezTo>
                    <a:pt x="3266259" y="48413"/>
                    <a:pt x="3271977" y="50349"/>
                    <a:pt x="3277715" y="51961"/>
                  </a:cubicBezTo>
                  <a:lnTo>
                    <a:pt x="3346016" y="72845"/>
                  </a:lnTo>
                  <a:cubicBezTo>
                    <a:pt x="3357273" y="76449"/>
                    <a:pt x="3368795" y="79451"/>
                    <a:pt x="3379885" y="83628"/>
                  </a:cubicBezTo>
                  <a:lnTo>
                    <a:pt x="3413175" y="95836"/>
                  </a:lnTo>
                  <a:lnTo>
                    <a:pt x="3479391" y="120878"/>
                  </a:lnTo>
                  <a:cubicBezTo>
                    <a:pt x="3654569" y="190008"/>
                    <a:pt x="3816871" y="279114"/>
                    <a:pt x="3970615" y="373606"/>
                  </a:cubicBezTo>
                  <a:cubicBezTo>
                    <a:pt x="3989807" y="385518"/>
                    <a:pt x="4009070" y="397303"/>
                    <a:pt x="4028283" y="408892"/>
                  </a:cubicBezTo>
                  <a:lnTo>
                    <a:pt x="4084580" y="445817"/>
                  </a:lnTo>
                  <a:lnTo>
                    <a:pt x="4140771" y="482348"/>
                  </a:lnTo>
                  <a:cubicBezTo>
                    <a:pt x="4159664" y="494340"/>
                    <a:pt x="4177432" y="507694"/>
                    <a:pt x="4195883" y="520018"/>
                  </a:cubicBezTo>
                  <a:cubicBezTo>
                    <a:pt x="4232247" y="545445"/>
                    <a:pt x="4269493" y="569787"/>
                    <a:pt x="4305143" y="595724"/>
                  </a:cubicBezTo>
                  <a:cubicBezTo>
                    <a:pt x="4323150" y="608378"/>
                    <a:pt x="4341283" y="621106"/>
                    <a:pt x="4359509" y="633384"/>
                  </a:cubicBezTo>
                  <a:cubicBezTo>
                    <a:pt x="4377662" y="645788"/>
                    <a:pt x="4396133" y="657789"/>
                    <a:pt x="4414317" y="670713"/>
                  </a:cubicBezTo>
                  <a:cubicBezTo>
                    <a:pt x="4487709" y="720858"/>
                    <a:pt x="4561105" y="771425"/>
                    <a:pt x="4632086" y="825710"/>
                  </a:cubicBezTo>
                  <a:cubicBezTo>
                    <a:pt x="4703239" y="879844"/>
                    <a:pt x="4770925" y="938933"/>
                    <a:pt x="4836284" y="1000872"/>
                  </a:cubicBezTo>
                  <a:lnTo>
                    <a:pt x="4909227" y="1077825"/>
                  </a:lnTo>
                  <a:lnTo>
                    <a:pt x="4909227" y="1590628"/>
                  </a:lnTo>
                  <a:lnTo>
                    <a:pt x="4847198" y="1496990"/>
                  </a:lnTo>
                  <a:cubicBezTo>
                    <a:pt x="4779017" y="1401272"/>
                    <a:pt x="4700641" y="1311172"/>
                    <a:pt x="4615719" y="1226591"/>
                  </a:cubicBezTo>
                  <a:cubicBezTo>
                    <a:pt x="4559129" y="1170093"/>
                    <a:pt x="4499097" y="1116641"/>
                    <a:pt x="4437905" y="1064032"/>
                  </a:cubicBezTo>
                  <a:cubicBezTo>
                    <a:pt x="4376643" y="1011548"/>
                    <a:pt x="4313015" y="960973"/>
                    <a:pt x="4245822" y="915380"/>
                  </a:cubicBezTo>
                  <a:cubicBezTo>
                    <a:pt x="4177670" y="870577"/>
                    <a:pt x="4106226" y="828991"/>
                    <a:pt x="4032524" y="793724"/>
                  </a:cubicBezTo>
                  <a:cubicBezTo>
                    <a:pt x="3996192" y="774838"/>
                    <a:pt x="3958849" y="758553"/>
                    <a:pt x="3921484" y="742591"/>
                  </a:cubicBezTo>
                  <a:cubicBezTo>
                    <a:pt x="3902789" y="734561"/>
                    <a:pt x="3884266" y="726377"/>
                    <a:pt x="3865450" y="718695"/>
                  </a:cubicBezTo>
                  <a:cubicBezTo>
                    <a:pt x="3846469" y="711588"/>
                    <a:pt x="3827512" y="704579"/>
                    <a:pt x="3808411" y="697821"/>
                  </a:cubicBezTo>
                  <a:cubicBezTo>
                    <a:pt x="3656570" y="642224"/>
                    <a:pt x="3500471" y="605851"/>
                    <a:pt x="3346886" y="583799"/>
                  </a:cubicBezTo>
                  <a:lnTo>
                    <a:pt x="3289295" y="576494"/>
                  </a:lnTo>
                  <a:lnTo>
                    <a:pt x="3260731" y="572514"/>
                  </a:lnTo>
                  <a:cubicBezTo>
                    <a:pt x="3251217" y="571079"/>
                    <a:pt x="3241593" y="570838"/>
                    <a:pt x="3232038" y="570048"/>
                  </a:cubicBezTo>
                  <a:lnTo>
                    <a:pt x="3174781" y="565611"/>
                  </a:lnTo>
                  <a:cubicBezTo>
                    <a:pt x="3170003" y="565217"/>
                    <a:pt x="3165252" y="564919"/>
                    <a:pt x="3160547" y="564400"/>
                  </a:cubicBezTo>
                  <a:cubicBezTo>
                    <a:pt x="3155889" y="563655"/>
                    <a:pt x="3151372" y="562239"/>
                    <a:pt x="3146660" y="561299"/>
                  </a:cubicBezTo>
                  <a:cubicBezTo>
                    <a:pt x="3137413" y="559265"/>
                    <a:pt x="3128003" y="558224"/>
                    <a:pt x="3118665" y="557058"/>
                  </a:cubicBezTo>
                  <a:lnTo>
                    <a:pt x="3062520" y="549995"/>
                  </a:lnTo>
                  <a:lnTo>
                    <a:pt x="3034483" y="546400"/>
                  </a:lnTo>
                  <a:cubicBezTo>
                    <a:pt x="3025146" y="545234"/>
                    <a:pt x="3015831" y="543747"/>
                    <a:pt x="3006404" y="543450"/>
                  </a:cubicBezTo>
                  <a:lnTo>
                    <a:pt x="2894004" y="536537"/>
                  </a:lnTo>
                  <a:cubicBezTo>
                    <a:pt x="2743796" y="532061"/>
                    <a:pt x="2593557" y="546717"/>
                    <a:pt x="2445324" y="576994"/>
                  </a:cubicBezTo>
                  <a:cubicBezTo>
                    <a:pt x="2426803" y="580857"/>
                    <a:pt x="2408167" y="583483"/>
                    <a:pt x="2389729" y="588061"/>
                  </a:cubicBezTo>
                  <a:lnTo>
                    <a:pt x="2334445" y="602318"/>
                  </a:lnTo>
                  <a:lnTo>
                    <a:pt x="2279209" y="616351"/>
                  </a:lnTo>
                  <a:cubicBezTo>
                    <a:pt x="2269789" y="618483"/>
                    <a:pt x="2261022" y="621073"/>
                    <a:pt x="2252405" y="623833"/>
                  </a:cubicBezTo>
                  <a:lnTo>
                    <a:pt x="2226352" y="631746"/>
                  </a:lnTo>
                  <a:cubicBezTo>
                    <a:pt x="2208738" y="636630"/>
                    <a:pt x="2191964" y="643082"/>
                    <a:pt x="2174809" y="648898"/>
                  </a:cubicBezTo>
                  <a:cubicBezTo>
                    <a:pt x="2157576" y="654418"/>
                    <a:pt x="2140906" y="661264"/>
                    <a:pt x="2124133" y="667717"/>
                  </a:cubicBezTo>
                  <a:cubicBezTo>
                    <a:pt x="2115746" y="670943"/>
                    <a:pt x="2107181" y="673900"/>
                    <a:pt x="2098971" y="677395"/>
                  </a:cubicBezTo>
                  <a:lnTo>
                    <a:pt x="2074244" y="687907"/>
                  </a:lnTo>
                  <a:lnTo>
                    <a:pt x="2049516" y="698418"/>
                  </a:lnTo>
                  <a:lnTo>
                    <a:pt x="2025247" y="709863"/>
                  </a:lnTo>
                  <a:cubicBezTo>
                    <a:pt x="1895620" y="770702"/>
                    <a:pt x="1775019" y="849591"/>
                    <a:pt x="1663893" y="946619"/>
                  </a:cubicBezTo>
                  <a:cubicBezTo>
                    <a:pt x="1552588" y="1043379"/>
                    <a:pt x="1450953" y="1157803"/>
                    <a:pt x="1354664" y="1282399"/>
                  </a:cubicBezTo>
                  <a:cubicBezTo>
                    <a:pt x="1258428" y="1407193"/>
                    <a:pt x="1167389" y="1541989"/>
                    <a:pt x="1075458" y="1681042"/>
                  </a:cubicBezTo>
                  <a:lnTo>
                    <a:pt x="934948" y="1895400"/>
                  </a:lnTo>
                  <a:cubicBezTo>
                    <a:pt x="885020" y="1970018"/>
                    <a:pt x="834114" y="2042151"/>
                    <a:pt x="782359" y="2111874"/>
                  </a:cubicBezTo>
                  <a:cubicBezTo>
                    <a:pt x="679025" y="2251590"/>
                    <a:pt x="571805" y="2380631"/>
                    <a:pt x="475595" y="2511546"/>
                  </a:cubicBezTo>
                  <a:cubicBezTo>
                    <a:pt x="427490" y="2577003"/>
                    <a:pt x="382228" y="2643169"/>
                    <a:pt x="342590" y="2711719"/>
                  </a:cubicBezTo>
                  <a:cubicBezTo>
                    <a:pt x="302826" y="2780195"/>
                    <a:pt x="268711" y="2851157"/>
                    <a:pt x="243835" y="2925317"/>
                  </a:cubicBezTo>
                  <a:cubicBezTo>
                    <a:pt x="218582" y="2999262"/>
                    <a:pt x="202245" y="3076389"/>
                    <a:pt x="195943" y="3154915"/>
                  </a:cubicBezTo>
                  <a:cubicBezTo>
                    <a:pt x="189542" y="3233466"/>
                    <a:pt x="193251" y="3313292"/>
                    <a:pt x="205998" y="3392356"/>
                  </a:cubicBezTo>
                  <a:lnTo>
                    <a:pt x="210868" y="3421994"/>
                  </a:lnTo>
                  <a:lnTo>
                    <a:pt x="217078" y="3451480"/>
                  </a:lnTo>
                  <a:lnTo>
                    <a:pt x="223513" y="3481009"/>
                  </a:lnTo>
                  <a:cubicBezTo>
                    <a:pt x="225924" y="3490921"/>
                    <a:pt x="228784" y="3500923"/>
                    <a:pt x="231518" y="3510853"/>
                  </a:cubicBezTo>
                  <a:lnTo>
                    <a:pt x="248149" y="3570478"/>
                  </a:lnTo>
                  <a:lnTo>
                    <a:pt x="256676" y="3600287"/>
                  </a:lnTo>
                  <a:lnTo>
                    <a:pt x="260939" y="3615190"/>
                  </a:lnTo>
                  <a:lnTo>
                    <a:pt x="266068" y="3629754"/>
                  </a:lnTo>
                  <a:cubicBezTo>
                    <a:pt x="279682" y="3668748"/>
                    <a:pt x="293493" y="3707688"/>
                    <a:pt x="308144" y="3746191"/>
                  </a:cubicBezTo>
                  <a:cubicBezTo>
                    <a:pt x="324257" y="3784191"/>
                    <a:pt x="340937" y="3821930"/>
                    <a:pt x="357690" y="3859545"/>
                  </a:cubicBezTo>
                  <a:cubicBezTo>
                    <a:pt x="393077" y="3934052"/>
                    <a:pt x="433372" y="4005934"/>
                    <a:pt x="477426" y="4075211"/>
                  </a:cubicBezTo>
                  <a:lnTo>
                    <a:pt x="617812" y="4272578"/>
                  </a:lnTo>
                  <a:lnTo>
                    <a:pt x="364357" y="4272578"/>
                  </a:lnTo>
                  <a:lnTo>
                    <a:pt x="308528" y="4169169"/>
                  </a:lnTo>
                  <a:cubicBezTo>
                    <a:pt x="270101" y="4089847"/>
                    <a:pt x="234941" y="4009176"/>
                    <a:pt x="202203" y="3927821"/>
                  </a:cubicBezTo>
                  <a:cubicBezTo>
                    <a:pt x="186847" y="3886657"/>
                    <a:pt x="171445" y="3845720"/>
                    <a:pt x="155448" y="3804941"/>
                  </a:cubicBezTo>
                  <a:cubicBezTo>
                    <a:pt x="141380" y="3763428"/>
                    <a:pt x="127636" y="3721934"/>
                    <a:pt x="113098" y="3680654"/>
                  </a:cubicBezTo>
                  <a:lnTo>
                    <a:pt x="107709" y="3665104"/>
                  </a:lnTo>
                  <a:lnTo>
                    <a:pt x="103012" y="3649367"/>
                  </a:lnTo>
                  <a:lnTo>
                    <a:pt x="93619" y="3617891"/>
                  </a:lnTo>
                  <a:lnTo>
                    <a:pt x="74438" y="3555048"/>
                  </a:lnTo>
                  <a:cubicBezTo>
                    <a:pt x="71323" y="3544483"/>
                    <a:pt x="67763" y="3534247"/>
                    <a:pt x="64821" y="3523529"/>
                  </a:cubicBezTo>
                  <a:lnTo>
                    <a:pt x="56309" y="3490970"/>
                  </a:lnTo>
                  <a:lnTo>
                    <a:pt x="47699" y="3458437"/>
                  </a:lnTo>
                  <a:cubicBezTo>
                    <a:pt x="45126" y="3447512"/>
                    <a:pt x="42825" y="3436407"/>
                    <a:pt x="40350" y="3425456"/>
                  </a:cubicBezTo>
                  <a:cubicBezTo>
                    <a:pt x="20581" y="3337521"/>
                    <a:pt x="7369" y="3247066"/>
                    <a:pt x="2339" y="3155024"/>
                  </a:cubicBezTo>
                  <a:cubicBezTo>
                    <a:pt x="-2762" y="3063109"/>
                    <a:pt x="544" y="2969654"/>
                    <a:pt x="11637" y="2876727"/>
                  </a:cubicBezTo>
                  <a:cubicBezTo>
                    <a:pt x="34069" y="2690593"/>
                    <a:pt x="89274" y="2509096"/>
                    <a:pt x="157636" y="2339984"/>
                  </a:cubicBezTo>
                  <a:cubicBezTo>
                    <a:pt x="226467" y="2170638"/>
                    <a:pt x="308151" y="2013339"/>
                    <a:pt x="388920" y="1864213"/>
                  </a:cubicBezTo>
                  <a:cubicBezTo>
                    <a:pt x="429376" y="1789524"/>
                    <a:pt x="469807" y="1716745"/>
                    <a:pt x="507656" y="1644243"/>
                  </a:cubicBezTo>
                  <a:lnTo>
                    <a:pt x="566187" y="1531896"/>
                  </a:lnTo>
                  <a:cubicBezTo>
                    <a:pt x="586462" y="1493325"/>
                    <a:pt x="607259" y="1454715"/>
                    <a:pt x="628379" y="1416126"/>
                  </a:cubicBezTo>
                  <a:cubicBezTo>
                    <a:pt x="713184" y="1261784"/>
                    <a:pt x="806689" y="1107407"/>
                    <a:pt x="915962" y="957627"/>
                  </a:cubicBezTo>
                  <a:cubicBezTo>
                    <a:pt x="1024964" y="808027"/>
                    <a:pt x="1150428" y="662836"/>
                    <a:pt x="1296389" y="532479"/>
                  </a:cubicBezTo>
                  <a:cubicBezTo>
                    <a:pt x="1441951" y="402229"/>
                    <a:pt x="1609267" y="287950"/>
                    <a:pt x="1790562" y="204009"/>
                  </a:cubicBezTo>
                  <a:lnTo>
                    <a:pt x="1824547" y="188344"/>
                  </a:lnTo>
                  <a:cubicBezTo>
                    <a:pt x="1835970" y="183343"/>
                    <a:pt x="1847471" y="178638"/>
                    <a:pt x="1858945" y="173835"/>
                  </a:cubicBezTo>
                  <a:lnTo>
                    <a:pt x="1893494" y="159497"/>
                  </a:lnTo>
                  <a:cubicBezTo>
                    <a:pt x="1904996" y="154793"/>
                    <a:pt x="1916752" y="150652"/>
                    <a:pt x="1928332" y="146243"/>
                  </a:cubicBezTo>
                  <a:cubicBezTo>
                    <a:pt x="1951667" y="137695"/>
                    <a:pt x="1974951" y="128948"/>
                    <a:pt x="1998599" y="121582"/>
                  </a:cubicBezTo>
                  <a:cubicBezTo>
                    <a:pt x="2022195" y="114018"/>
                    <a:pt x="2045635" y="105864"/>
                    <a:pt x="2069445" y="99511"/>
                  </a:cubicBezTo>
                  <a:lnTo>
                    <a:pt x="2105017" y="89439"/>
                  </a:lnTo>
                  <a:cubicBezTo>
                    <a:pt x="2116957" y="85988"/>
                    <a:pt x="2128724" y="82691"/>
                    <a:pt x="2140277" y="80190"/>
                  </a:cubicBezTo>
                  <a:lnTo>
                    <a:pt x="2209909" y="64365"/>
                  </a:lnTo>
                  <a:lnTo>
                    <a:pt x="2279594" y="48739"/>
                  </a:lnTo>
                  <a:cubicBezTo>
                    <a:pt x="2302897" y="43685"/>
                    <a:pt x="2326724" y="40602"/>
                    <a:pt x="2350191" y="36561"/>
                  </a:cubicBezTo>
                  <a:cubicBezTo>
                    <a:pt x="2491459" y="12584"/>
                    <a:pt x="2635387" y="9"/>
                    <a:pt x="2779325" y="1"/>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856077B5-5F40-45AA-BDDA-F1DB7F8B5D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64890" y="2613525"/>
              <a:ext cx="4961924" cy="4241750"/>
            </a:xfrm>
            <a:custGeom>
              <a:avLst/>
              <a:gdLst>
                <a:gd name="connsiteX0" fmla="*/ 2860366 w 4961924"/>
                <a:gd name="connsiteY0" fmla="*/ 290 h 4241750"/>
                <a:gd name="connsiteX1" fmla="*/ 4503869 w 4961924"/>
                <a:gd name="connsiteY1" fmla="*/ 546588 h 4241750"/>
                <a:gd name="connsiteX2" fmla="*/ 4816879 w 4961924"/>
                <a:gd name="connsiteY2" fmla="*/ 783506 h 4241750"/>
                <a:gd name="connsiteX3" fmla="*/ 4961924 w 4961924"/>
                <a:gd name="connsiteY3" fmla="*/ 916878 h 4241750"/>
                <a:gd name="connsiteX4" fmla="*/ 4961924 w 4961924"/>
                <a:gd name="connsiteY4" fmla="*/ 4241750 h 4241750"/>
                <a:gd name="connsiteX5" fmla="*/ 4562919 w 4961924"/>
                <a:gd name="connsiteY5" fmla="*/ 4241750 h 4241750"/>
                <a:gd name="connsiteX6" fmla="*/ 4586822 w 4961924"/>
                <a:gd name="connsiteY6" fmla="*/ 4213637 h 4241750"/>
                <a:gd name="connsiteX7" fmla="*/ 4762695 w 4961924"/>
                <a:gd name="connsiteY7" fmla="*/ 3952854 h 4241750"/>
                <a:gd name="connsiteX8" fmla="*/ 4899352 w 4961924"/>
                <a:gd name="connsiteY8" fmla="*/ 3631238 h 4241750"/>
                <a:gd name="connsiteX9" fmla="*/ 4913697 w 4961924"/>
                <a:gd name="connsiteY9" fmla="*/ 3255629 h 4241750"/>
                <a:gd name="connsiteX10" fmla="*/ 4948868 w 4961924"/>
                <a:gd name="connsiteY10" fmla="*/ 2308976 h 4241750"/>
                <a:gd name="connsiteX11" fmla="*/ 4760464 w 4961924"/>
                <a:gd name="connsiteY11" fmla="*/ 1631653 h 4241750"/>
                <a:gd name="connsiteX12" fmla="*/ 4158265 w 4961924"/>
                <a:gd name="connsiteY12" fmla="*/ 1056752 h 4241750"/>
                <a:gd name="connsiteX13" fmla="*/ 3295504 w 4961924"/>
                <a:gd name="connsiteY13" fmla="*/ 659991 h 4241750"/>
                <a:gd name="connsiteX14" fmla="*/ 2400205 w 4961924"/>
                <a:gd name="connsiteY14" fmla="*/ 680861 h 4241750"/>
                <a:gd name="connsiteX15" fmla="*/ 1228363 w 4961924"/>
                <a:gd name="connsiteY15" fmla="*/ 1858090 h 4241750"/>
                <a:gd name="connsiteX16" fmla="*/ 995211 w 4961924"/>
                <a:gd name="connsiteY16" fmla="*/ 2234095 h 4241750"/>
                <a:gd name="connsiteX17" fmla="*/ 663293 w 4961924"/>
                <a:gd name="connsiteY17" fmla="*/ 2832893 h 4241750"/>
                <a:gd name="connsiteX18" fmla="*/ 644068 w 4961924"/>
                <a:gd name="connsiteY18" fmla="*/ 3301224 h 4241750"/>
                <a:gd name="connsiteX19" fmla="*/ 1051682 w 4961924"/>
                <a:gd name="connsiteY19" fmla="*/ 4121741 h 4241750"/>
                <a:gd name="connsiteX20" fmla="*/ 1155791 w 4961924"/>
                <a:gd name="connsiteY20" fmla="*/ 4241750 h 4241750"/>
                <a:gd name="connsiteX21" fmla="*/ 385252 w 4961924"/>
                <a:gd name="connsiteY21" fmla="*/ 4241750 h 4241750"/>
                <a:gd name="connsiteX22" fmla="*/ 291954 w 4961924"/>
                <a:gd name="connsiteY22" fmla="*/ 4081572 h 4241750"/>
                <a:gd name="connsiteX23" fmla="*/ 49334 w 4961924"/>
                <a:gd name="connsiteY23" fmla="*/ 3462450 h 4241750"/>
                <a:gd name="connsiteX24" fmla="*/ 697040 w 4961924"/>
                <a:gd name="connsiteY24" fmla="*/ 1553793 h 4241750"/>
                <a:gd name="connsiteX25" fmla="*/ 2243651 w 4961924"/>
                <a:gd name="connsiteY25" fmla="*/ 89360 h 4241750"/>
                <a:gd name="connsiteX26" fmla="*/ 2860366 w 4961924"/>
                <a:gd name="connsiteY26" fmla="*/ 290 h 424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61924" h="4241750">
                  <a:moveTo>
                    <a:pt x="2860366" y="290"/>
                  </a:moveTo>
                  <a:cubicBezTo>
                    <a:pt x="3457635" y="-9057"/>
                    <a:pt x="3998796" y="208834"/>
                    <a:pt x="4503869" y="546588"/>
                  </a:cubicBezTo>
                  <a:cubicBezTo>
                    <a:pt x="4609235" y="617064"/>
                    <a:pt x="4715034" y="696136"/>
                    <a:pt x="4816879" y="783506"/>
                  </a:cubicBezTo>
                  <a:lnTo>
                    <a:pt x="4961924" y="916878"/>
                  </a:lnTo>
                  <a:lnTo>
                    <a:pt x="4961924" y="4241750"/>
                  </a:lnTo>
                  <a:lnTo>
                    <a:pt x="4562919" y="4241750"/>
                  </a:lnTo>
                  <a:lnTo>
                    <a:pt x="4586822" y="4213637"/>
                  </a:lnTo>
                  <a:cubicBezTo>
                    <a:pt x="4649485" y="4133877"/>
                    <a:pt x="4707815" y="4047166"/>
                    <a:pt x="4762695" y="3952854"/>
                  </a:cubicBezTo>
                  <a:cubicBezTo>
                    <a:pt x="4861622" y="3782848"/>
                    <a:pt x="4887296" y="3694842"/>
                    <a:pt x="4899352" y="3631238"/>
                  </a:cubicBezTo>
                  <a:cubicBezTo>
                    <a:pt x="4916960" y="3538446"/>
                    <a:pt x="4915626" y="3419833"/>
                    <a:pt x="4913697" y="3255629"/>
                  </a:cubicBezTo>
                  <a:cubicBezTo>
                    <a:pt x="4911196" y="3035896"/>
                    <a:pt x="4907780" y="2734844"/>
                    <a:pt x="4948868" y="2308976"/>
                  </a:cubicBezTo>
                  <a:cubicBezTo>
                    <a:pt x="4971361" y="2076125"/>
                    <a:pt x="4909748" y="1854571"/>
                    <a:pt x="4760464" y="1631653"/>
                  </a:cubicBezTo>
                  <a:cubicBezTo>
                    <a:pt x="4623847" y="1427699"/>
                    <a:pt x="4415624" y="1228904"/>
                    <a:pt x="4158265" y="1056752"/>
                  </a:cubicBezTo>
                  <a:cubicBezTo>
                    <a:pt x="3855104" y="854020"/>
                    <a:pt x="3572969" y="724304"/>
                    <a:pt x="3295504" y="659991"/>
                  </a:cubicBezTo>
                  <a:cubicBezTo>
                    <a:pt x="2998568" y="591135"/>
                    <a:pt x="2705635" y="598008"/>
                    <a:pt x="2400205" y="680861"/>
                  </a:cubicBezTo>
                  <a:cubicBezTo>
                    <a:pt x="1863373" y="826486"/>
                    <a:pt x="1575835" y="1260672"/>
                    <a:pt x="1228363" y="1858090"/>
                  </a:cubicBezTo>
                  <a:cubicBezTo>
                    <a:pt x="1150390" y="1992089"/>
                    <a:pt x="1071533" y="2115125"/>
                    <a:pt x="995211" y="2234095"/>
                  </a:cubicBezTo>
                  <a:cubicBezTo>
                    <a:pt x="851980" y="2457434"/>
                    <a:pt x="728279" y="2650222"/>
                    <a:pt x="663293" y="2832893"/>
                  </a:cubicBezTo>
                  <a:cubicBezTo>
                    <a:pt x="605703" y="2994540"/>
                    <a:pt x="599973" y="3134617"/>
                    <a:pt x="644068" y="3301224"/>
                  </a:cubicBezTo>
                  <a:cubicBezTo>
                    <a:pt x="723963" y="3603086"/>
                    <a:pt x="861058" y="3879078"/>
                    <a:pt x="1051682" y="4121741"/>
                  </a:cubicBezTo>
                  <a:lnTo>
                    <a:pt x="1155791" y="4241750"/>
                  </a:lnTo>
                  <a:lnTo>
                    <a:pt x="385252" y="4241750"/>
                  </a:lnTo>
                  <a:lnTo>
                    <a:pt x="291954" y="4081572"/>
                  </a:lnTo>
                  <a:cubicBezTo>
                    <a:pt x="189557" y="3889333"/>
                    <a:pt x="107520" y="3682294"/>
                    <a:pt x="49334" y="3462450"/>
                  </a:cubicBezTo>
                  <a:cubicBezTo>
                    <a:pt x="-155725" y="2687681"/>
                    <a:pt x="321044" y="2199945"/>
                    <a:pt x="697040" y="1553793"/>
                  </a:cubicBezTo>
                  <a:cubicBezTo>
                    <a:pt x="1073038" y="907639"/>
                    <a:pt x="1464813" y="300633"/>
                    <a:pt x="2243651" y="89360"/>
                  </a:cubicBezTo>
                  <a:cubicBezTo>
                    <a:pt x="2455952" y="31770"/>
                    <a:pt x="2661276" y="3405"/>
                    <a:pt x="2860366" y="2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2DC4B234-CD22-40BB-831E-DE40206AA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64890" y="2613525"/>
              <a:ext cx="4961924" cy="4241750"/>
            </a:xfrm>
            <a:custGeom>
              <a:avLst/>
              <a:gdLst>
                <a:gd name="connsiteX0" fmla="*/ 4961924 w 4961924"/>
                <a:gd name="connsiteY0" fmla="*/ 3780120 h 4241750"/>
                <a:gd name="connsiteX1" fmla="*/ 4961924 w 4961924"/>
                <a:gd name="connsiteY1" fmla="*/ 4241750 h 4241750"/>
                <a:gd name="connsiteX2" fmla="*/ 4690594 w 4961924"/>
                <a:gd name="connsiteY2" fmla="*/ 4241750 h 4241750"/>
                <a:gd name="connsiteX3" fmla="*/ 4730832 w 4961924"/>
                <a:gd name="connsiteY3" fmla="*/ 4190580 h 4241750"/>
                <a:gd name="connsiteX4" fmla="*/ 4851056 w 4961924"/>
                <a:gd name="connsiteY4" fmla="*/ 4003378 h 4241750"/>
                <a:gd name="connsiteX5" fmla="*/ 4960390 w 4961924"/>
                <a:gd name="connsiteY5" fmla="*/ 3784651 h 4241750"/>
                <a:gd name="connsiteX6" fmla="*/ 2860366 w 4961924"/>
                <a:gd name="connsiteY6" fmla="*/ 290 h 4241750"/>
                <a:gd name="connsiteX7" fmla="*/ 4503870 w 4961924"/>
                <a:gd name="connsiteY7" fmla="*/ 546588 h 4241750"/>
                <a:gd name="connsiteX8" fmla="*/ 4816872 w 4961924"/>
                <a:gd name="connsiteY8" fmla="*/ 783509 h 4241750"/>
                <a:gd name="connsiteX9" fmla="*/ 4961924 w 4961924"/>
                <a:gd name="connsiteY9" fmla="*/ 916897 h 4241750"/>
                <a:gd name="connsiteX10" fmla="*/ 4961924 w 4961924"/>
                <a:gd name="connsiteY10" fmla="*/ 1784881 h 4241750"/>
                <a:gd name="connsiteX11" fmla="*/ 4950067 w 4961924"/>
                <a:gd name="connsiteY11" fmla="*/ 1756820 h 4241750"/>
                <a:gd name="connsiteX12" fmla="*/ 4845861 w 4961924"/>
                <a:gd name="connsiteY12" fmla="*/ 1574254 h 4241750"/>
                <a:gd name="connsiteX13" fmla="*/ 4215918 w 4961924"/>
                <a:gd name="connsiteY13" fmla="*/ 971588 h 4241750"/>
                <a:gd name="connsiteX14" fmla="*/ 3319590 w 4961924"/>
                <a:gd name="connsiteY14" fmla="*/ 560369 h 4241750"/>
                <a:gd name="connsiteX15" fmla="*/ 2374113 w 4961924"/>
                <a:gd name="connsiteY15" fmla="*/ 582278 h 4241750"/>
                <a:gd name="connsiteX16" fmla="*/ 1692486 w 4961924"/>
                <a:gd name="connsiteY16" fmla="*/ 1005131 h 4241750"/>
                <a:gd name="connsiteX17" fmla="*/ 1139674 w 4961924"/>
                <a:gd name="connsiteY17" fmla="*/ 1807128 h 4241750"/>
                <a:gd name="connsiteX18" fmla="*/ 908812 w 4961924"/>
                <a:gd name="connsiteY18" fmla="*/ 2179343 h 4241750"/>
                <a:gd name="connsiteX19" fmla="*/ 566543 w 4961924"/>
                <a:gd name="connsiteY19" fmla="*/ 2799229 h 4241750"/>
                <a:gd name="connsiteX20" fmla="*/ 544789 w 4961924"/>
                <a:gd name="connsiteY20" fmla="*/ 3327837 h 4241750"/>
                <a:gd name="connsiteX21" fmla="*/ 970585 w 4961924"/>
                <a:gd name="connsiteY21" fmla="*/ 4184948 h 4241750"/>
                <a:gd name="connsiteX22" fmla="*/ 1019856 w 4961924"/>
                <a:gd name="connsiteY22" fmla="*/ 4241750 h 4241750"/>
                <a:gd name="connsiteX23" fmla="*/ 385253 w 4961924"/>
                <a:gd name="connsiteY23" fmla="*/ 4241750 h 4241750"/>
                <a:gd name="connsiteX24" fmla="*/ 291955 w 4961924"/>
                <a:gd name="connsiteY24" fmla="*/ 4081572 h 4241750"/>
                <a:gd name="connsiteX25" fmla="*/ 49334 w 4961924"/>
                <a:gd name="connsiteY25" fmla="*/ 3462450 h 4241750"/>
                <a:gd name="connsiteX26" fmla="*/ 697041 w 4961924"/>
                <a:gd name="connsiteY26" fmla="*/ 1553792 h 4241750"/>
                <a:gd name="connsiteX27" fmla="*/ 2243651 w 4961924"/>
                <a:gd name="connsiteY27" fmla="*/ 89360 h 4241750"/>
                <a:gd name="connsiteX28" fmla="*/ 2860366 w 4961924"/>
                <a:gd name="connsiteY28" fmla="*/ 290 h 424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61924" h="4241750">
                  <a:moveTo>
                    <a:pt x="4961924" y="3780120"/>
                  </a:moveTo>
                  <a:lnTo>
                    <a:pt x="4961924" y="4241750"/>
                  </a:lnTo>
                  <a:lnTo>
                    <a:pt x="4690594" y="4241750"/>
                  </a:lnTo>
                  <a:lnTo>
                    <a:pt x="4730832" y="4190580"/>
                  </a:lnTo>
                  <a:cubicBezTo>
                    <a:pt x="4772669" y="4131651"/>
                    <a:pt x="4812690" y="4069310"/>
                    <a:pt x="4851056" y="4003378"/>
                  </a:cubicBezTo>
                  <a:cubicBezTo>
                    <a:pt x="4904439" y="3911711"/>
                    <a:pt x="4938230" y="3841234"/>
                    <a:pt x="4960390" y="3784651"/>
                  </a:cubicBezTo>
                  <a:close/>
                  <a:moveTo>
                    <a:pt x="2860366" y="290"/>
                  </a:moveTo>
                  <a:cubicBezTo>
                    <a:pt x="3457635" y="-9057"/>
                    <a:pt x="3998796" y="208834"/>
                    <a:pt x="4503870" y="546588"/>
                  </a:cubicBezTo>
                  <a:cubicBezTo>
                    <a:pt x="4609236" y="617064"/>
                    <a:pt x="4715032" y="696137"/>
                    <a:pt x="4816872" y="783509"/>
                  </a:cubicBezTo>
                  <a:lnTo>
                    <a:pt x="4961924" y="916897"/>
                  </a:lnTo>
                  <a:lnTo>
                    <a:pt x="4961924" y="1784881"/>
                  </a:lnTo>
                  <a:lnTo>
                    <a:pt x="4950067" y="1756820"/>
                  </a:lnTo>
                  <a:cubicBezTo>
                    <a:pt x="4921279" y="1695818"/>
                    <a:pt x="4886564" y="1635036"/>
                    <a:pt x="4845861" y="1574254"/>
                  </a:cubicBezTo>
                  <a:cubicBezTo>
                    <a:pt x="4701995" y="1359374"/>
                    <a:pt x="4484232" y="1151017"/>
                    <a:pt x="4215918" y="971588"/>
                  </a:cubicBezTo>
                  <a:cubicBezTo>
                    <a:pt x="3902456" y="762036"/>
                    <a:pt x="3609271" y="627496"/>
                    <a:pt x="3319590" y="560369"/>
                  </a:cubicBezTo>
                  <a:cubicBezTo>
                    <a:pt x="3005602" y="487686"/>
                    <a:pt x="2696391" y="494854"/>
                    <a:pt x="2374113" y="582278"/>
                  </a:cubicBezTo>
                  <a:cubicBezTo>
                    <a:pt x="2112782" y="653168"/>
                    <a:pt x="1896224" y="787673"/>
                    <a:pt x="1692486" y="1005131"/>
                  </a:cubicBezTo>
                  <a:cubicBezTo>
                    <a:pt x="1482349" y="1229714"/>
                    <a:pt x="1304163" y="1524453"/>
                    <a:pt x="1139674" y="1807128"/>
                  </a:cubicBezTo>
                  <a:cubicBezTo>
                    <a:pt x="1062769" y="1939146"/>
                    <a:pt x="984523" y="2061278"/>
                    <a:pt x="908812" y="2179343"/>
                  </a:cubicBezTo>
                  <a:cubicBezTo>
                    <a:pt x="762092" y="2407960"/>
                    <a:pt x="635490" y="2605445"/>
                    <a:pt x="566543" y="2799229"/>
                  </a:cubicBezTo>
                  <a:cubicBezTo>
                    <a:pt x="502372" y="2979355"/>
                    <a:pt x="495683" y="3142303"/>
                    <a:pt x="544789" y="3327837"/>
                  </a:cubicBezTo>
                  <a:cubicBezTo>
                    <a:pt x="628232" y="3643108"/>
                    <a:pt x="771474" y="3931485"/>
                    <a:pt x="970585" y="4184948"/>
                  </a:cubicBezTo>
                  <a:lnTo>
                    <a:pt x="1019856" y="4241750"/>
                  </a:lnTo>
                  <a:lnTo>
                    <a:pt x="385253" y="4241750"/>
                  </a:lnTo>
                  <a:lnTo>
                    <a:pt x="291955" y="4081572"/>
                  </a:lnTo>
                  <a:cubicBezTo>
                    <a:pt x="189558" y="3889334"/>
                    <a:pt x="107521" y="3682295"/>
                    <a:pt x="49334" y="3462450"/>
                  </a:cubicBezTo>
                  <a:cubicBezTo>
                    <a:pt x="-155725" y="2687681"/>
                    <a:pt x="321045" y="2199945"/>
                    <a:pt x="697041" y="1553792"/>
                  </a:cubicBezTo>
                  <a:cubicBezTo>
                    <a:pt x="1073039" y="907639"/>
                    <a:pt x="1464813" y="300633"/>
                    <a:pt x="2243651" y="89360"/>
                  </a:cubicBezTo>
                  <a:cubicBezTo>
                    <a:pt x="2455952" y="31770"/>
                    <a:pt x="2661276" y="3405"/>
                    <a:pt x="2860366" y="2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31" name="Freeform: Shape 30">
              <a:extLst>
                <a:ext uri="{FF2B5EF4-FFF2-40B4-BE49-F238E27FC236}">
                  <a16:creationId xmlns:a16="http://schemas.microsoft.com/office/drawing/2014/main" id="{7158934E-AE93-4B15-87B8-BF84C2EFB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5288" y="2243097"/>
              <a:ext cx="5361526" cy="4612178"/>
            </a:xfrm>
            <a:custGeom>
              <a:avLst/>
              <a:gdLst>
                <a:gd name="connsiteX0" fmla="*/ 5361526 w 5361526"/>
                <a:gd name="connsiteY0" fmla="*/ 4501915 h 4612178"/>
                <a:gd name="connsiteX1" fmla="*/ 5361526 w 5361526"/>
                <a:gd name="connsiteY1" fmla="*/ 4612178 h 4612178"/>
                <a:gd name="connsiteX2" fmla="*/ 5279125 w 5361526"/>
                <a:gd name="connsiteY2" fmla="*/ 4612178 h 4612178"/>
                <a:gd name="connsiteX3" fmla="*/ 5279916 w 5361526"/>
                <a:gd name="connsiteY3" fmla="*/ 4611262 h 4612178"/>
                <a:gd name="connsiteX4" fmla="*/ 5318906 w 5361526"/>
                <a:gd name="connsiteY4" fmla="*/ 4559954 h 4612178"/>
                <a:gd name="connsiteX5" fmla="*/ 5357310 w 5361526"/>
                <a:gd name="connsiteY5" fmla="*/ 4507987 h 4612178"/>
                <a:gd name="connsiteX6" fmla="*/ 3209114 w 5361526"/>
                <a:gd name="connsiteY6" fmla="*/ 1897 h 4612178"/>
                <a:gd name="connsiteX7" fmla="*/ 5286441 w 5361526"/>
                <a:gd name="connsiteY7" fmla="*/ 920072 h 4612178"/>
                <a:gd name="connsiteX8" fmla="*/ 5361526 w 5361526"/>
                <a:gd name="connsiteY8" fmla="*/ 1006088 h 4612178"/>
                <a:gd name="connsiteX9" fmla="*/ 5361526 w 5361526"/>
                <a:gd name="connsiteY9" fmla="*/ 1524438 h 4612178"/>
                <a:gd name="connsiteX10" fmla="*/ 5293717 w 5361526"/>
                <a:gd name="connsiteY10" fmla="*/ 1441145 h 4612178"/>
                <a:gd name="connsiteX11" fmla="*/ 5107511 w 5361526"/>
                <a:gd name="connsiteY11" fmla="*/ 1262343 h 4612178"/>
                <a:gd name="connsiteX12" fmla="*/ 4688624 w 5361526"/>
                <a:gd name="connsiteY12" fmla="*/ 963140 h 4612178"/>
                <a:gd name="connsiteX13" fmla="*/ 4232411 w 5361526"/>
                <a:gd name="connsiteY13" fmla="*/ 726973 h 4612178"/>
                <a:gd name="connsiteX14" fmla="*/ 3996189 w 5361526"/>
                <a:gd name="connsiteY14" fmla="*/ 634781 h 4612178"/>
                <a:gd name="connsiteX15" fmla="*/ 3755529 w 5361526"/>
                <a:gd name="connsiteY15" fmla="*/ 563136 h 4612178"/>
                <a:gd name="connsiteX16" fmla="*/ 3264120 w 5361526"/>
                <a:gd name="connsiteY16" fmla="*/ 492888 h 4612178"/>
                <a:gd name="connsiteX17" fmla="*/ 2770692 w 5361526"/>
                <a:gd name="connsiteY17" fmla="*/ 532792 h 4612178"/>
                <a:gd name="connsiteX18" fmla="*/ 2709666 w 5361526"/>
                <a:gd name="connsiteY18" fmla="*/ 545150 h 4612178"/>
                <a:gd name="connsiteX19" fmla="*/ 2648897 w 5361526"/>
                <a:gd name="connsiteY19" fmla="*/ 558872 h 4612178"/>
                <a:gd name="connsiteX20" fmla="*/ 2588416 w 5361526"/>
                <a:gd name="connsiteY20" fmla="*/ 574460 h 4612178"/>
                <a:gd name="connsiteX21" fmla="*/ 2529518 w 5361526"/>
                <a:gd name="connsiteY21" fmla="*/ 591358 h 4612178"/>
                <a:gd name="connsiteX22" fmla="*/ 2302604 w 5361526"/>
                <a:gd name="connsiteY22" fmla="*/ 677371 h 4612178"/>
                <a:gd name="connsiteX23" fmla="*/ 1895486 w 5361526"/>
                <a:gd name="connsiteY23" fmla="*/ 941931 h 4612178"/>
                <a:gd name="connsiteX24" fmla="*/ 1554603 w 5361526"/>
                <a:gd name="connsiteY24" fmla="*/ 1308258 h 4612178"/>
                <a:gd name="connsiteX25" fmla="*/ 1262322 w 5361526"/>
                <a:gd name="connsiteY25" fmla="*/ 1735392 h 4612178"/>
                <a:gd name="connsiteX26" fmla="*/ 1193322 w 5361526"/>
                <a:gd name="connsiteY26" fmla="*/ 1847443 h 4612178"/>
                <a:gd name="connsiteX27" fmla="*/ 1123654 w 5361526"/>
                <a:gd name="connsiteY27" fmla="*/ 1962027 h 4612178"/>
                <a:gd name="connsiteX28" fmla="*/ 977214 w 5361526"/>
                <a:gd name="connsiteY28" fmla="*/ 2189235 h 4612178"/>
                <a:gd name="connsiteX29" fmla="*/ 830163 w 5361526"/>
                <a:gd name="connsiteY29" fmla="*/ 2409855 h 4612178"/>
                <a:gd name="connsiteX30" fmla="*/ 692149 w 5361526"/>
                <a:gd name="connsiteY30" fmla="*/ 2629250 h 4612178"/>
                <a:gd name="connsiteX31" fmla="*/ 574779 w 5361526"/>
                <a:gd name="connsiteY31" fmla="*/ 2853179 h 4612178"/>
                <a:gd name="connsiteX32" fmla="*/ 490961 w 5361526"/>
                <a:gd name="connsiteY32" fmla="*/ 3085709 h 4612178"/>
                <a:gd name="connsiteX33" fmla="*/ 453705 w 5361526"/>
                <a:gd name="connsiteY33" fmla="*/ 3327816 h 4612178"/>
                <a:gd name="connsiteX34" fmla="*/ 466741 w 5361526"/>
                <a:gd name="connsiteY34" fmla="*/ 3574907 h 4612178"/>
                <a:gd name="connsiteX35" fmla="*/ 471534 w 5361526"/>
                <a:gd name="connsiteY35" fmla="*/ 3605843 h 4612178"/>
                <a:gd name="connsiteX36" fmla="*/ 477720 w 5361526"/>
                <a:gd name="connsiteY36" fmla="*/ 3636605 h 4612178"/>
                <a:gd name="connsiteX37" fmla="*/ 483838 w 5361526"/>
                <a:gd name="connsiteY37" fmla="*/ 3667491 h 4612178"/>
                <a:gd name="connsiteX38" fmla="*/ 491571 w 5361526"/>
                <a:gd name="connsiteY38" fmla="*/ 3698652 h 4612178"/>
                <a:gd name="connsiteX39" fmla="*/ 507280 w 5361526"/>
                <a:gd name="connsiteY39" fmla="*/ 3761116 h 4612178"/>
                <a:gd name="connsiteX40" fmla="*/ 515135 w 5361526"/>
                <a:gd name="connsiteY40" fmla="*/ 3792348 h 4612178"/>
                <a:gd name="connsiteX41" fmla="*/ 519062 w 5361526"/>
                <a:gd name="connsiteY41" fmla="*/ 3807963 h 4612178"/>
                <a:gd name="connsiteX42" fmla="*/ 523757 w 5361526"/>
                <a:gd name="connsiteY42" fmla="*/ 3823370 h 4612178"/>
                <a:gd name="connsiteX43" fmla="*/ 561944 w 5361526"/>
                <a:gd name="connsiteY43" fmla="*/ 3946665 h 4612178"/>
                <a:gd name="connsiteX44" fmla="*/ 606750 w 5361526"/>
                <a:gd name="connsiteY44" fmla="*/ 4067755 h 4612178"/>
                <a:gd name="connsiteX45" fmla="*/ 657836 w 5361526"/>
                <a:gd name="connsiteY45" fmla="*/ 4186528 h 4612178"/>
                <a:gd name="connsiteX46" fmla="*/ 664329 w 5361526"/>
                <a:gd name="connsiteY46" fmla="*/ 4201345 h 4612178"/>
                <a:gd name="connsiteX47" fmla="*/ 671540 w 5361526"/>
                <a:gd name="connsiteY47" fmla="*/ 4215764 h 4612178"/>
                <a:gd name="connsiteX48" fmla="*/ 685987 w 5361526"/>
                <a:gd name="connsiteY48" fmla="*/ 4244695 h 4612178"/>
                <a:gd name="connsiteX49" fmla="*/ 714907 w 5361526"/>
                <a:gd name="connsiteY49" fmla="*/ 4302653 h 4612178"/>
                <a:gd name="connsiteX50" fmla="*/ 846679 w 5361526"/>
                <a:gd name="connsiteY50" fmla="*/ 4525723 h 4612178"/>
                <a:gd name="connsiteX51" fmla="*/ 864285 w 5361526"/>
                <a:gd name="connsiteY51" fmla="*/ 4552977 h 4612178"/>
                <a:gd name="connsiteX52" fmla="*/ 883010 w 5361526"/>
                <a:gd name="connsiteY52" fmla="*/ 4579418 h 4612178"/>
                <a:gd name="connsiteX53" fmla="*/ 906594 w 5361526"/>
                <a:gd name="connsiteY53" fmla="*/ 4612178 h 4612178"/>
                <a:gd name="connsiteX54" fmla="*/ 410149 w 5361526"/>
                <a:gd name="connsiteY54" fmla="*/ 4612178 h 4612178"/>
                <a:gd name="connsiteX55" fmla="*/ 354704 w 5361526"/>
                <a:gd name="connsiteY55" fmla="*/ 4516478 h 4612178"/>
                <a:gd name="connsiteX56" fmla="*/ 101993 w 5361526"/>
                <a:gd name="connsiteY56" fmla="*/ 3869726 h 4612178"/>
                <a:gd name="connsiteX57" fmla="*/ 2290556 w 5361526"/>
                <a:gd name="connsiteY57" fmla="*/ 108671 h 4612178"/>
                <a:gd name="connsiteX58" fmla="*/ 3209114 w 5361526"/>
                <a:gd name="connsiteY58" fmla="*/ 1897 h 461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61526" h="4612178">
                  <a:moveTo>
                    <a:pt x="5361526" y="4501915"/>
                  </a:moveTo>
                  <a:lnTo>
                    <a:pt x="5361526" y="4612178"/>
                  </a:lnTo>
                  <a:lnTo>
                    <a:pt x="5279125" y="4612178"/>
                  </a:lnTo>
                  <a:lnTo>
                    <a:pt x="5279916" y="4611262"/>
                  </a:lnTo>
                  <a:lnTo>
                    <a:pt x="5318906" y="4559954"/>
                  </a:lnTo>
                  <a:cubicBezTo>
                    <a:pt x="5331958" y="4542803"/>
                    <a:pt x="5345399" y="4525954"/>
                    <a:pt x="5357310" y="4507987"/>
                  </a:cubicBezTo>
                  <a:close/>
                  <a:moveTo>
                    <a:pt x="3209114" y="1897"/>
                  </a:moveTo>
                  <a:cubicBezTo>
                    <a:pt x="4001649" y="29839"/>
                    <a:pt x="4745275" y="365212"/>
                    <a:pt x="5286441" y="920072"/>
                  </a:cubicBezTo>
                  <a:lnTo>
                    <a:pt x="5361526" y="1006088"/>
                  </a:lnTo>
                  <a:lnTo>
                    <a:pt x="5361526" y="1524438"/>
                  </a:lnTo>
                  <a:lnTo>
                    <a:pt x="5293717" y="1441145"/>
                  </a:lnTo>
                  <a:cubicBezTo>
                    <a:pt x="5235105" y="1377989"/>
                    <a:pt x="5172668" y="1318454"/>
                    <a:pt x="5107511" y="1262343"/>
                  </a:cubicBezTo>
                  <a:cubicBezTo>
                    <a:pt x="4977170" y="1150025"/>
                    <a:pt x="4835850" y="1051023"/>
                    <a:pt x="4688624" y="963140"/>
                  </a:cubicBezTo>
                  <a:cubicBezTo>
                    <a:pt x="4540408" y="875014"/>
                    <a:pt x="4388126" y="794847"/>
                    <a:pt x="4232411" y="726973"/>
                  </a:cubicBezTo>
                  <a:cubicBezTo>
                    <a:pt x="4154434" y="693169"/>
                    <a:pt x="4075888" y="661874"/>
                    <a:pt x="3996189" y="634781"/>
                  </a:cubicBezTo>
                  <a:cubicBezTo>
                    <a:pt x="3916890" y="606864"/>
                    <a:pt x="3836465" y="583241"/>
                    <a:pt x="3755529" y="563136"/>
                  </a:cubicBezTo>
                  <a:cubicBezTo>
                    <a:pt x="3593710" y="523114"/>
                    <a:pt x="3429330" y="497910"/>
                    <a:pt x="3264120" y="492888"/>
                  </a:cubicBezTo>
                  <a:cubicBezTo>
                    <a:pt x="3098959" y="488056"/>
                    <a:pt x="2933721" y="501974"/>
                    <a:pt x="2770692" y="532792"/>
                  </a:cubicBezTo>
                  <a:cubicBezTo>
                    <a:pt x="2750302" y="536992"/>
                    <a:pt x="2729954" y="540568"/>
                    <a:pt x="2709666" y="545150"/>
                  </a:cubicBezTo>
                  <a:lnTo>
                    <a:pt x="2648897" y="558872"/>
                  </a:lnTo>
                  <a:lnTo>
                    <a:pt x="2588416" y="574460"/>
                  </a:lnTo>
                  <a:cubicBezTo>
                    <a:pt x="2568038" y="579476"/>
                    <a:pt x="2549240" y="585803"/>
                    <a:pt x="2529518" y="591358"/>
                  </a:cubicBezTo>
                  <a:cubicBezTo>
                    <a:pt x="2451654" y="614731"/>
                    <a:pt x="2376004" y="643746"/>
                    <a:pt x="2302604" y="677371"/>
                  </a:cubicBezTo>
                  <a:cubicBezTo>
                    <a:pt x="2155755" y="744838"/>
                    <a:pt x="2019903" y="834803"/>
                    <a:pt x="1895486" y="941931"/>
                  </a:cubicBezTo>
                  <a:cubicBezTo>
                    <a:pt x="1771362" y="1049387"/>
                    <a:pt x="1658379" y="1173675"/>
                    <a:pt x="1554603" y="1308258"/>
                  </a:cubicBezTo>
                  <a:cubicBezTo>
                    <a:pt x="1450514" y="1442824"/>
                    <a:pt x="1354827" y="1586982"/>
                    <a:pt x="1262322" y="1735392"/>
                  </a:cubicBezTo>
                  <a:cubicBezTo>
                    <a:pt x="1239143" y="1772586"/>
                    <a:pt x="1216208" y="1809918"/>
                    <a:pt x="1193322" y="1847443"/>
                  </a:cubicBezTo>
                  <a:lnTo>
                    <a:pt x="1123654" y="1962027"/>
                  </a:lnTo>
                  <a:cubicBezTo>
                    <a:pt x="1075912" y="2039348"/>
                    <a:pt x="1026679" y="2114926"/>
                    <a:pt x="977214" y="2189235"/>
                  </a:cubicBezTo>
                  <a:lnTo>
                    <a:pt x="830163" y="2409855"/>
                  </a:lnTo>
                  <a:cubicBezTo>
                    <a:pt x="782224" y="2482931"/>
                    <a:pt x="735411" y="2555600"/>
                    <a:pt x="692149" y="2629250"/>
                  </a:cubicBezTo>
                  <a:cubicBezTo>
                    <a:pt x="649106" y="2702945"/>
                    <a:pt x="608860" y="2777106"/>
                    <a:pt x="574779" y="2853179"/>
                  </a:cubicBezTo>
                  <a:cubicBezTo>
                    <a:pt x="540309" y="2928947"/>
                    <a:pt x="511325" y="3006400"/>
                    <a:pt x="490961" y="3085709"/>
                  </a:cubicBezTo>
                  <a:cubicBezTo>
                    <a:pt x="470474" y="3164950"/>
                    <a:pt x="457859" y="3245945"/>
                    <a:pt x="453705" y="3327816"/>
                  </a:cubicBezTo>
                  <a:cubicBezTo>
                    <a:pt x="449554" y="3409687"/>
                    <a:pt x="454297" y="3492522"/>
                    <a:pt x="466741" y="3574907"/>
                  </a:cubicBezTo>
                  <a:lnTo>
                    <a:pt x="471534" y="3605843"/>
                  </a:lnTo>
                  <a:lnTo>
                    <a:pt x="477720" y="3636605"/>
                  </a:lnTo>
                  <a:lnTo>
                    <a:pt x="483838" y="3667491"/>
                  </a:lnTo>
                  <a:cubicBezTo>
                    <a:pt x="486158" y="3677811"/>
                    <a:pt x="489033" y="3688288"/>
                    <a:pt x="491571" y="3698652"/>
                  </a:cubicBezTo>
                  <a:lnTo>
                    <a:pt x="507280" y="3761116"/>
                  </a:lnTo>
                  <a:lnTo>
                    <a:pt x="515135" y="3792348"/>
                  </a:lnTo>
                  <a:lnTo>
                    <a:pt x="519062" y="3807963"/>
                  </a:lnTo>
                  <a:lnTo>
                    <a:pt x="523757" y="3823370"/>
                  </a:lnTo>
                  <a:cubicBezTo>
                    <a:pt x="536575" y="3864411"/>
                    <a:pt x="548815" y="3905608"/>
                    <a:pt x="561944" y="3946665"/>
                  </a:cubicBezTo>
                  <a:lnTo>
                    <a:pt x="606750" y="4067755"/>
                  </a:lnTo>
                  <a:cubicBezTo>
                    <a:pt x="623068" y="4107641"/>
                    <a:pt x="640776" y="4146945"/>
                    <a:pt x="657836" y="4186528"/>
                  </a:cubicBezTo>
                  <a:lnTo>
                    <a:pt x="664329" y="4201345"/>
                  </a:lnTo>
                  <a:lnTo>
                    <a:pt x="671540" y="4215764"/>
                  </a:lnTo>
                  <a:lnTo>
                    <a:pt x="685987" y="4244695"/>
                  </a:lnTo>
                  <a:lnTo>
                    <a:pt x="714907" y="4302653"/>
                  </a:lnTo>
                  <a:cubicBezTo>
                    <a:pt x="755611" y="4378702"/>
                    <a:pt x="798470" y="4453960"/>
                    <a:pt x="846679" y="4525723"/>
                  </a:cubicBezTo>
                  <a:lnTo>
                    <a:pt x="864285" y="4552977"/>
                  </a:lnTo>
                  <a:cubicBezTo>
                    <a:pt x="870081" y="4562049"/>
                    <a:pt x="876760" y="4570573"/>
                    <a:pt x="883010" y="4579418"/>
                  </a:cubicBezTo>
                  <a:lnTo>
                    <a:pt x="906594" y="4612178"/>
                  </a:lnTo>
                  <a:lnTo>
                    <a:pt x="410149" y="4612178"/>
                  </a:lnTo>
                  <a:lnTo>
                    <a:pt x="354704" y="4516478"/>
                  </a:lnTo>
                  <a:cubicBezTo>
                    <a:pt x="248169" y="4315507"/>
                    <a:pt x="162738" y="4099239"/>
                    <a:pt x="101993" y="3869726"/>
                  </a:cubicBezTo>
                  <a:cubicBezTo>
                    <a:pt x="-329976" y="2237636"/>
                    <a:pt x="649892" y="553729"/>
                    <a:pt x="2290556" y="108671"/>
                  </a:cubicBezTo>
                  <a:cubicBezTo>
                    <a:pt x="2598180" y="25223"/>
                    <a:pt x="2907195" y="-8749"/>
                    <a:pt x="3209114" y="18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33" name="Group 32">
            <a:extLst>
              <a:ext uri="{FF2B5EF4-FFF2-40B4-BE49-F238E27FC236}">
                <a16:creationId xmlns:a16="http://schemas.microsoft.com/office/drawing/2014/main" id="{B8DE9038-209B-495C-9722-BBC6BA1890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23319" y="-2725"/>
            <a:ext cx="4353551" cy="2522814"/>
            <a:chOff x="7723319" y="-24157"/>
            <a:chExt cx="4353551" cy="2522814"/>
          </a:xfrm>
        </p:grpSpPr>
        <p:sp>
          <p:nvSpPr>
            <p:cNvPr id="34" name="Freeform: Shape 33">
              <a:extLst>
                <a:ext uri="{FF2B5EF4-FFF2-40B4-BE49-F238E27FC236}">
                  <a16:creationId xmlns:a16="http://schemas.microsoft.com/office/drawing/2014/main" id="{C191050E-85E0-4DEA-9F84-84EF195D7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9316" y="-24157"/>
              <a:ext cx="3870490" cy="2400813"/>
            </a:xfrm>
            <a:custGeom>
              <a:avLst/>
              <a:gdLst>
                <a:gd name="connsiteX0" fmla="*/ 52934 w 3870490"/>
                <a:gd name="connsiteY0" fmla="*/ 0 h 2400813"/>
                <a:gd name="connsiteX1" fmla="*/ 225844 w 3870490"/>
                <a:gd name="connsiteY1" fmla="*/ 0 h 2400813"/>
                <a:gd name="connsiteX2" fmla="*/ 185052 w 3870490"/>
                <a:gd name="connsiteY2" fmla="*/ 70375 h 2400813"/>
                <a:gd name="connsiteX3" fmla="*/ 153127 w 3870490"/>
                <a:gd name="connsiteY3" fmla="*/ 145729 h 2400813"/>
                <a:gd name="connsiteX4" fmla="*/ 117779 w 3870490"/>
                <a:gd name="connsiteY4" fmla="*/ 307391 h 2400813"/>
                <a:gd name="connsiteX5" fmla="*/ 115788 w 3870490"/>
                <a:gd name="connsiteY5" fmla="*/ 328230 h 2400813"/>
                <a:gd name="connsiteX6" fmla="*/ 114721 w 3870490"/>
                <a:gd name="connsiteY6" fmla="*/ 349211 h 2400813"/>
                <a:gd name="connsiteX7" fmla="*/ 113796 w 3870490"/>
                <a:gd name="connsiteY7" fmla="*/ 370263 h 2400813"/>
                <a:gd name="connsiteX8" fmla="*/ 113867 w 3870490"/>
                <a:gd name="connsiteY8" fmla="*/ 391814 h 2400813"/>
                <a:gd name="connsiteX9" fmla="*/ 114436 w 3870490"/>
                <a:gd name="connsiteY9" fmla="*/ 434985 h 2400813"/>
                <a:gd name="connsiteX10" fmla="*/ 114863 w 3870490"/>
                <a:gd name="connsiteY10" fmla="*/ 456606 h 2400813"/>
                <a:gd name="connsiteX11" fmla="*/ 115076 w 3870490"/>
                <a:gd name="connsiteY11" fmla="*/ 467417 h 2400813"/>
                <a:gd name="connsiteX12" fmla="*/ 115930 w 3870490"/>
                <a:gd name="connsiteY12" fmla="*/ 478156 h 2400813"/>
                <a:gd name="connsiteX13" fmla="*/ 123469 w 3870490"/>
                <a:gd name="connsiteY13" fmla="*/ 564215 h 2400813"/>
                <a:gd name="connsiteX14" fmla="*/ 136555 w 3870490"/>
                <a:gd name="connsiteY14" fmla="*/ 649562 h 2400813"/>
                <a:gd name="connsiteX15" fmla="*/ 238332 w 3870490"/>
                <a:gd name="connsiteY15" fmla="*/ 977224 h 2400813"/>
                <a:gd name="connsiteX16" fmla="*/ 397220 w 3870490"/>
                <a:gd name="connsiteY16" fmla="*/ 1277361 h 2400813"/>
                <a:gd name="connsiteX17" fmla="*/ 419623 w 3870490"/>
                <a:gd name="connsiteY17" fmla="*/ 1313207 h 2400813"/>
                <a:gd name="connsiteX18" fmla="*/ 443449 w 3870490"/>
                <a:gd name="connsiteY18" fmla="*/ 1348057 h 2400813"/>
                <a:gd name="connsiteX19" fmla="*/ 466991 w 3870490"/>
                <a:gd name="connsiteY19" fmla="*/ 1383049 h 2400813"/>
                <a:gd name="connsiteX20" fmla="*/ 491813 w 3870490"/>
                <a:gd name="connsiteY20" fmla="*/ 1417188 h 2400813"/>
                <a:gd name="connsiteX21" fmla="*/ 516279 w 3870490"/>
                <a:gd name="connsiteY21" fmla="*/ 1451611 h 2400813"/>
                <a:gd name="connsiteX22" fmla="*/ 542025 w 3870490"/>
                <a:gd name="connsiteY22" fmla="*/ 1485039 h 2400813"/>
                <a:gd name="connsiteX23" fmla="*/ 567629 w 3870490"/>
                <a:gd name="connsiteY23" fmla="*/ 1518609 h 2400813"/>
                <a:gd name="connsiteX24" fmla="*/ 594656 w 3870490"/>
                <a:gd name="connsiteY24" fmla="*/ 1551112 h 2400813"/>
                <a:gd name="connsiteX25" fmla="*/ 621896 w 3870490"/>
                <a:gd name="connsiteY25" fmla="*/ 1583401 h 2400813"/>
                <a:gd name="connsiteX26" fmla="*/ 650558 w 3870490"/>
                <a:gd name="connsiteY26" fmla="*/ 1614482 h 2400813"/>
                <a:gd name="connsiteX27" fmla="*/ 679719 w 3870490"/>
                <a:gd name="connsiteY27" fmla="*/ 1645136 h 2400813"/>
                <a:gd name="connsiteX28" fmla="*/ 687044 w 3870490"/>
                <a:gd name="connsiteY28" fmla="*/ 1652817 h 2400813"/>
                <a:gd name="connsiteX29" fmla="*/ 694726 w 3870490"/>
                <a:gd name="connsiteY29" fmla="*/ 1660072 h 2400813"/>
                <a:gd name="connsiteX30" fmla="*/ 710088 w 3870490"/>
                <a:gd name="connsiteY30" fmla="*/ 1674652 h 2400813"/>
                <a:gd name="connsiteX31" fmla="*/ 740742 w 3870490"/>
                <a:gd name="connsiteY31" fmla="*/ 1703812 h 2400813"/>
                <a:gd name="connsiteX32" fmla="*/ 748423 w 3870490"/>
                <a:gd name="connsiteY32" fmla="*/ 1711138 h 2400813"/>
                <a:gd name="connsiteX33" fmla="*/ 756389 w 3870490"/>
                <a:gd name="connsiteY33" fmla="*/ 1718037 h 2400813"/>
                <a:gd name="connsiteX34" fmla="*/ 772320 w 3870490"/>
                <a:gd name="connsiteY34" fmla="*/ 1731906 h 2400813"/>
                <a:gd name="connsiteX35" fmla="*/ 836971 w 3870490"/>
                <a:gd name="connsiteY35" fmla="*/ 1786528 h 2400813"/>
                <a:gd name="connsiteX36" fmla="*/ 1120323 w 3870490"/>
                <a:gd name="connsiteY36" fmla="*/ 1971162 h 2400813"/>
                <a:gd name="connsiteX37" fmla="*/ 1436677 w 3870490"/>
                <a:gd name="connsiteY37" fmla="*/ 2088301 h 2400813"/>
                <a:gd name="connsiteX38" fmla="*/ 1477785 w 3870490"/>
                <a:gd name="connsiteY38" fmla="*/ 2097618 h 2400813"/>
                <a:gd name="connsiteX39" fmla="*/ 1518965 w 3870490"/>
                <a:gd name="connsiteY39" fmla="*/ 2106153 h 2400813"/>
                <a:gd name="connsiteX40" fmla="*/ 1560430 w 3870490"/>
                <a:gd name="connsiteY40" fmla="*/ 2112981 h 2400813"/>
                <a:gd name="connsiteX41" fmla="*/ 1581127 w 3870490"/>
                <a:gd name="connsiteY41" fmla="*/ 2116394 h 2400813"/>
                <a:gd name="connsiteX42" fmla="*/ 1601894 w 3870490"/>
                <a:gd name="connsiteY42" fmla="*/ 2119381 h 2400813"/>
                <a:gd name="connsiteX43" fmla="*/ 1685179 w 3870490"/>
                <a:gd name="connsiteY43" fmla="*/ 2128414 h 2400813"/>
                <a:gd name="connsiteX44" fmla="*/ 1768606 w 3870490"/>
                <a:gd name="connsiteY44" fmla="*/ 2133250 h 2400813"/>
                <a:gd name="connsiteX45" fmla="*/ 1851962 w 3870490"/>
                <a:gd name="connsiteY45" fmla="*/ 2134246 h 2400813"/>
                <a:gd name="connsiteX46" fmla="*/ 1893568 w 3870490"/>
                <a:gd name="connsiteY46" fmla="*/ 2132966 h 2400813"/>
                <a:gd name="connsiteX47" fmla="*/ 1935033 w 3870490"/>
                <a:gd name="connsiteY47" fmla="*/ 2131686 h 2400813"/>
                <a:gd name="connsiteX48" fmla="*/ 1976924 w 3870490"/>
                <a:gd name="connsiteY48" fmla="*/ 2129339 h 2400813"/>
                <a:gd name="connsiteX49" fmla="*/ 2018957 w 3870490"/>
                <a:gd name="connsiteY49" fmla="*/ 2126494 h 2400813"/>
                <a:gd name="connsiteX50" fmla="*/ 2039939 w 3870490"/>
                <a:gd name="connsiteY50" fmla="*/ 2125285 h 2400813"/>
                <a:gd name="connsiteX51" fmla="*/ 2060777 w 3870490"/>
                <a:gd name="connsiteY51" fmla="*/ 2123222 h 2400813"/>
                <a:gd name="connsiteX52" fmla="*/ 2102384 w 3870490"/>
                <a:gd name="connsiteY52" fmla="*/ 2119239 h 2400813"/>
                <a:gd name="connsiteX53" fmla="*/ 2426774 w 3870490"/>
                <a:gd name="connsiteY53" fmla="*/ 2064902 h 2400813"/>
                <a:gd name="connsiteX54" fmla="*/ 2733597 w 3870490"/>
                <a:gd name="connsiteY54" fmla="*/ 1960209 h 2400813"/>
                <a:gd name="connsiteX55" fmla="*/ 2806925 w 3870490"/>
                <a:gd name="connsiteY55" fmla="*/ 1924292 h 2400813"/>
                <a:gd name="connsiteX56" fmla="*/ 2878474 w 3870490"/>
                <a:gd name="connsiteY56" fmla="*/ 1884037 h 2400813"/>
                <a:gd name="connsiteX57" fmla="*/ 2913324 w 3870490"/>
                <a:gd name="connsiteY57" fmla="*/ 1861989 h 2400813"/>
                <a:gd name="connsiteX58" fmla="*/ 2930749 w 3870490"/>
                <a:gd name="connsiteY58" fmla="*/ 1850894 h 2400813"/>
                <a:gd name="connsiteX59" fmla="*/ 2939497 w 3870490"/>
                <a:gd name="connsiteY59" fmla="*/ 1845346 h 2400813"/>
                <a:gd name="connsiteX60" fmla="*/ 2947961 w 3870490"/>
                <a:gd name="connsiteY60" fmla="*/ 1839301 h 2400813"/>
                <a:gd name="connsiteX61" fmla="*/ 2981815 w 3870490"/>
                <a:gd name="connsiteY61" fmla="*/ 1815261 h 2400813"/>
                <a:gd name="connsiteX62" fmla="*/ 3015314 w 3870490"/>
                <a:gd name="connsiteY62" fmla="*/ 1790439 h 2400813"/>
                <a:gd name="connsiteX63" fmla="*/ 3047959 w 3870490"/>
                <a:gd name="connsiteY63" fmla="*/ 1764266 h 2400813"/>
                <a:gd name="connsiteX64" fmla="*/ 3080035 w 3870490"/>
                <a:gd name="connsiteY64" fmla="*/ 1737311 h 2400813"/>
                <a:gd name="connsiteX65" fmla="*/ 3111329 w 3870490"/>
                <a:gd name="connsiteY65" fmla="*/ 1709217 h 2400813"/>
                <a:gd name="connsiteX66" fmla="*/ 3141912 w 3870490"/>
                <a:gd name="connsiteY66" fmla="*/ 1680484 h 2400813"/>
                <a:gd name="connsiteX67" fmla="*/ 3251512 w 3870490"/>
                <a:gd name="connsiteY67" fmla="*/ 1558722 h 2400813"/>
                <a:gd name="connsiteX68" fmla="*/ 3332236 w 3870490"/>
                <a:gd name="connsiteY68" fmla="*/ 1425936 h 2400813"/>
                <a:gd name="connsiteX69" fmla="*/ 3347599 w 3870490"/>
                <a:gd name="connsiteY69" fmla="*/ 1390304 h 2400813"/>
                <a:gd name="connsiteX70" fmla="*/ 3360756 w 3870490"/>
                <a:gd name="connsiteY70" fmla="*/ 1352751 h 2400813"/>
                <a:gd name="connsiteX71" fmla="*/ 3372776 w 3870490"/>
                <a:gd name="connsiteY71" fmla="*/ 1313847 h 2400813"/>
                <a:gd name="connsiteX72" fmla="*/ 3384085 w 3870490"/>
                <a:gd name="connsiteY72" fmla="*/ 1273805 h 2400813"/>
                <a:gd name="connsiteX73" fmla="*/ 3467298 w 3870490"/>
                <a:gd name="connsiteY73" fmla="*/ 927295 h 2400813"/>
                <a:gd name="connsiteX74" fmla="*/ 3576684 w 3870490"/>
                <a:gd name="connsiteY74" fmla="*/ 579150 h 2400813"/>
                <a:gd name="connsiteX75" fmla="*/ 3633583 w 3870490"/>
                <a:gd name="connsiteY75" fmla="*/ 271972 h 2400813"/>
                <a:gd name="connsiteX76" fmla="*/ 3622799 w 3870490"/>
                <a:gd name="connsiteY76" fmla="*/ 113831 h 2400813"/>
                <a:gd name="connsiteX77" fmla="*/ 3597198 w 3870490"/>
                <a:gd name="connsiteY77" fmla="*/ 0 h 2400813"/>
                <a:gd name="connsiteX78" fmla="*/ 3832669 w 3870490"/>
                <a:gd name="connsiteY78" fmla="*/ 0 h 2400813"/>
                <a:gd name="connsiteX79" fmla="*/ 3852116 w 3870490"/>
                <a:gd name="connsiteY79" fmla="*/ 76154 h 2400813"/>
                <a:gd name="connsiteX80" fmla="*/ 3870421 w 3870490"/>
                <a:gd name="connsiteY80" fmla="*/ 272399 h 2400813"/>
                <a:gd name="connsiteX81" fmla="*/ 3854063 w 3870490"/>
                <a:gd name="connsiteY81" fmla="*/ 470475 h 2400813"/>
                <a:gd name="connsiteX82" fmla="*/ 3802357 w 3870490"/>
                <a:gd name="connsiteY82" fmla="*/ 662435 h 2400813"/>
                <a:gd name="connsiteX83" fmla="*/ 3690765 w 3870490"/>
                <a:gd name="connsiteY83" fmla="*/ 990950 h 2400813"/>
                <a:gd name="connsiteX84" fmla="*/ 3665872 w 3870490"/>
                <a:gd name="connsiteY84" fmla="*/ 1074306 h 2400813"/>
                <a:gd name="connsiteX85" fmla="*/ 3641904 w 3870490"/>
                <a:gd name="connsiteY85" fmla="*/ 1158729 h 2400813"/>
                <a:gd name="connsiteX86" fmla="*/ 3618078 w 3870490"/>
                <a:gd name="connsiteY86" fmla="*/ 1244787 h 2400813"/>
                <a:gd name="connsiteX87" fmla="*/ 3605845 w 3870490"/>
                <a:gd name="connsiteY87" fmla="*/ 1288456 h 2400813"/>
                <a:gd name="connsiteX88" fmla="*/ 3592687 w 3870490"/>
                <a:gd name="connsiteY88" fmla="*/ 1333050 h 2400813"/>
                <a:gd name="connsiteX89" fmla="*/ 3578463 w 3870490"/>
                <a:gd name="connsiteY89" fmla="*/ 1378213 h 2400813"/>
                <a:gd name="connsiteX90" fmla="*/ 3562745 w 3870490"/>
                <a:gd name="connsiteY90" fmla="*/ 1423874 h 2400813"/>
                <a:gd name="connsiteX91" fmla="*/ 3545106 w 3870490"/>
                <a:gd name="connsiteY91" fmla="*/ 1469819 h 2400813"/>
                <a:gd name="connsiteX92" fmla="*/ 3524481 w 3870490"/>
                <a:gd name="connsiteY92" fmla="*/ 1515551 h 2400813"/>
                <a:gd name="connsiteX93" fmla="*/ 3420713 w 3870490"/>
                <a:gd name="connsiteY93" fmla="*/ 1686316 h 2400813"/>
                <a:gd name="connsiteX94" fmla="*/ 3296319 w 3870490"/>
                <a:gd name="connsiteY94" fmla="*/ 1832473 h 2400813"/>
                <a:gd name="connsiteX95" fmla="*/ 3263603 w 3870490"/>
                <a:gd name="connsiteY95" fmla="*/ 1866256 h 2400813"/>
                <a:gd name="connsiteX96" fmla="*/ 3230602 w 3870490"/>
                <a:gd name="connsiteY96" fmla="*/ 1899684 h 2400813"/>
                <a:gd name="connsiteX97" fmla="*/ 3196605 w 3870490"/>
                <a:gd name="connsiteY97" fmla="*/ 1932329 h 2400813"/>
                <a:gd name="connsiteX98" fmla="*/ 3162111 w 3870490"/>
                <a:gd name="connsiteY98" fmla="*/ 1964690 h 2400813"/>
                <a:gd name="connsiteX99" fmla="*/ 3126621 w 3870490"/>
                <a:gd name="connsiteY99" fmla="*/ 1996126 h 2400813"/>
                <a:gd name="connsiteX100" fmla="*/ 3090633 w 3870490"/>
                <a:gd name="connsiteY100" fmla="*/ 2027207 h 2400813"/>
                <a:gd name="connsiteX101" fmla="*/ 3081600 w 3870490"/>
                <a:gd name="connsiteY101" fmla="*/ 2034959 h 2400813"/>
                <a:gd name="connsiteX102" fmla="*/ 3072212 w 3870490"/>
                <a:gd name="connsiteY102" fmla="*/ 2042356 h 2400813"/>
                <a:gd name="connsiteX103" fmla="*/ 3053364 w 3870490"/>
                <a:gd name="connsiteY103" fmla="*/ 2057078 h 2400813"/>
                <a:gd name="connsiteX104" fmla="*/ 3015670 w 3870490"/>
                <a:gd name="connsiteY104" fmla="*/ 2086594 h 2400813"/>
                <a:gd name="connsiteX105" fmla="*/ 2937363 w 3870490"/>
                <a:gd name="connsiteY105" fmla="*/ 2142354 h 2400813"/>
                <a:gd name="connsiteX106" fmla="*/ 2855430 w 3870490"/>
                <a:gd name="connsiteY106" fmla="*/ 2193491 h 2400813"/>
                <a:gd name="connsiteX107" fmla="*/ 2498751 w 3870490"/>
                <a:gd name="connsiteY107" fmla="*/ 2342849 h 2400813"/>
                <a:gd name="connsiteX108" fmla="*/ 2120876 w 3870490"/>
                <a:gd name="connsiteY108" fmla="*/ 2399035 h 2400813"/>
                <a:gd name="connsiteX109" fmla="*/ 2073651 w 3870490"/>
                <a:gd name="connsiteY109" fmla="*/ 2400316 h 2400813"/>
                <a:gd name="connsiteX110" fmla="*/ 2050038 w 3870490"/>
                <a:gd name="connsiteY110" fmla="*/ 2400813 h 2400813"/>
                <a:gd name="connsiteX111" fmla="*/ 2026567 w 3870490"/>
                <a:gd name="connsiteY111" fmla="*/ 2400458 h 2400813"/>
                <a:gd name="connsiteX112" fmla="*/ 1979626 w 3870490"/>
                <a:gd name="connsiteY112" fmla="*/ 2399320 h 2400813"/>
                <a:gd name="connsiteX113" fmla="*/ 1932472 w 3870490"/>
                <a:gd name="connsiteY113" fmla="*/ 2397257 h 2400813"/>
                <a:gd name="connsiteX114" fmla="*/ 1837666 w 3870490"/>
                <a:gd name="connsiteY114" fmla="*/ 2389434 h 2400813"/>
                <a:gd name="connsiteX115" fmla="*/ 1743500 w 3870490"/>
                <a:gd name="connsiteY115" fmla="*/ 2376845 h 2400813"/>
                <a:gd name="connsiteX116" fmla="*/ 1650329 w 3870490"/>
                <a:gd name="connsiteY116" fmla="*/ 2359420 h 2400813"/>
                <a:gd name="connsiteX117" fmla="*/ 1558296 w 3870490"/>
                <a:gd name="connsiteY117" fmla="*/ 2337870 h 2400813"/>
                <a:gd name="connsiteX118" fmla="*/ 1467544 w 3870490"/>
                <a:gd name="connsiteY118" fmla="*/ 2312266 h 2400813"/>
                <a:gd name="connsiteX119" fmla="*/ 1422737 w 3870490"/>
                <a:gd name="connsiteY119" fmla="*/ 2297970 h 2400813"/>
                <a:gd name="connsiteX120" fmla="*/ 1378143 w 3870490"/>
                <a:gd name="connsiteY120" fmla="*/ 2283177 h 2400813"/>
                <a:gd name="connsiteX121" fmla="*/ 1035687 w 3870490"/>
                <a:gd name="connsiteY121" fmla="*/ 2133250 h 2400813"/>
                <a:gd name="connsiteX122" fmla="*/ 721894 w 3870490"/>
                <a:gd name="connsiteY122" fmla="*/ 1932187 h 2400813"/>
                <a:gd name="connsiteX123" fmla="*/ 649421 w 3870490"/>
                <a:gd name="connsiteY123" fmla="*/ 1873368 h 2400813"/>
                <a:gd name="connsiteX124" fmla="*/ 579934 w 3870490"/>
                <a:gd name="connsiteY124" fmla="*/ 1810994 h 2400813"/>
                <a:gd name="connsiteX125" fmla="*/ 562864 w 3870490"/>
                <a:gd name="connsiteY125" fmla="*/ 1795062 h 2400813"/>
                <a:gd name="connsiteX126" fmla="*/ 554330 w 3870490"/>
                <a:gd name="connsiteY126" fmla="*/ 1787097 h 2400813"/>
                <a:gd name="connsiteX127" fmla="*/ 546150 w 3870490"/>
                <a:gd name="connsiteY127" fmla="*/ 1778775 h 2400813"/>
                <a:gd name="connsiteX128" fmla="*/ 513434 w 3870490"/>
                <a:gd name="connsiteY128" fmla="*/ 1745419 h 2400813"/>
                <a:gd name="connsiteX129" fmla="*/ 480860 w 3870490"/>
                <a:gd name="connsiteY129" fmla="*/ 1711920 h 2400813"/>
                <a:gd name="connsiteX130" fmla="*/ 449424 w 3870490"/>
                <a:gd name="connsiteY130" fmla="*/ 1677355 h 2400813"/>
                <a:gd name="connsiteX131" fmla="*/ 418130 w 3870490"/>
                <a:gd name="connsiteY131" fmla="*/ 1642576 h 2400813"/>
                <a:gd name="connsiteX132" fmla="*/ 388401 w 3870490"/>
                <a:gd name="connsiteY132" fmla="*/ 1606445 h 2400813"/>
                <a:gd name="connsiteX133" fmla="*/ 358956 w 3870490"/>
                <a:gd name="connsiteY133" fmla="*/ 1570102 h 2400813"/>
                <a:gd name="connsiteX134" fmla="*/ 331431 w 3870490"/>
                <a:gd name="connsiteY134" fmla="*/ 1532264 h 2400813"/>
                <a:gd name="connsiteX135" fmla="*/ 304262 w 3870490"/>
                <a:gd name="connsiteY135" fmla="*/ 1494143 h 2400813"/>
                <a:gd name="connsiteX136" fmla="*/ 279370 w 3870490"/>
                <a:gd name="connsiteY136" fmla="*/ 1454456 h 2400813"/>
                <a:gd name="connsiteX137" fmla="*/ 254832 w 3870490"/>
                <a:gd name="connsiteY137" fmla="*/ 1414628 h 2400813"/>
                <a:gd name="connsiteX138" fmla="*/ 232215 w 3870490"/>
                <a:gd name="connsiteY138" fmla="*/ 1373661 h 2400813"/>
                <a:gd name="connsiteX139" fmla="*/ 91748 w 3870490"/>
                <a:gd name="connsiteY139" fmla="*/ 1029001 h 2400813"/>
                <a:gd name="connsiteX140" fmla="*/ 20341 w 3870490"/>
                <a:gd name="connsiteY140" fmla="*/ 667129 h 2400813"/>
                <a:gd name="connsiteX141" fmla="*/ 10811 w 3870490"/>
                <a:gd name="connsiteY141" fmla="*/ 575879 h 2400813"/>
                <a:gd name="connsiteX142" fmla="*/ 4481 w 3870490"/>
                <a:gd name="connsiteY142" fmla="*/ 484486 h 2400813"/>
                <a:gd name="connsiteX143" fmla="*/ 3627 w 3870490"/>
                <a:gd name="connsiteY143" fmla="*/ 473035 h 2400813"/>
                <a:gd name="connsiteX144" fmla="*/ 3272 w 3870490"/>
                <a:gd name="connsiteY144" fmla="*/ 461585 h 2400813"/>
                <a:gd name="connsiteX145" fmla="*/ 2560 w 3870490"/>
                <a:gd name="connsiteY145" fmla="*/ 438683 h 2400813"/>
                <a:gd name="connsiteX146" fmla="*/ 853 w 3870490"/>
                <a:gd name="connsiteY146" fmla="*/ 392880 h 2400813"/>
                <a:gd name="connsiteX147" fmla="*/ 0 w 3870490"/>
                <a:gd name="connsiteY147" fmla="*/ 369908 h 2400813"/>
                <a:gd name="connsiteX148" fmla="*/ 71 w 3870490"/>
                <a:gd name="connsiteY148" fmla="*/ 346437 h 2400813"/>
                <a:gd name="connsiteX149" fmla="*/ 71 w 3870490"/>
                <a:gd name="connsiteY149" fmla="*/ 322967 h 2400813"/>
                <a:gd name="connsiteX150" fmla="*/ 996 w 3870490"/>
                <a:gd name="connsiteY150" fmla="*/ 299425 h 2400813"/>
                <a:gd name="connsiteX151" fmla="*/ 23470 w 3870490"/>
                <a:gd name="connsiteY151" fmla="*/ 110452 h 2400813"/>
                <a:gd name="connsiteX152" fmla="*/ 47110 w 3870490"/>
                <a:gd name="connsiteY152" fmla="*/ 16784 h 240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3870490" h="2400813">
                  <a:moveTo>
                    <a:pt x="52934" y="0"/>
                  </a:moveTo>
                  <a:lnTo>
                    <a:pt x="225844" y="0"/>
                  </a:lnTo>
                  <a:lnTo>
                    <a:pt x="185052" y="70375"/>
                  </a:lnTo>
                  <a:cubicBezTo>
                    <a:pt x="172882" y="94717"/>
                    <a:pt x="162195" y="119876"/>
                    <a:pt x="153127" y="145729"/>
                  </a:cubicBezTo>
                  <a:cubicBezTo>
                    <a:pt x="134920" y="197435"/>
                    <a:pt x="123255" y="251844"/>
                    <a:pt x="117779" y="307391"/>
                  </a:cubicBezTo>
                  <a:lnTo>
                    <a:pt x="115788" y="328230"/>
                  </a:lnTo>
                  <a:lnTo>
                    <a:pt x="114721" y="349211"/>
                  </a:lnTo>
                  <a:lnTo>
                    <a:pt x="113796" y="370263"/>
                  </a:lnTo>
                  <a:cubicBezTo>
                    <a:pt x="113654" y="377375"/>
                    <a:pt x="113796" y="384630"/>
                    <a:pt x="113867" y="391814"/>
                  </a:cubicBezTo>
                  <a:lnTo>
                    <a:pt x="114436" y="434985"/>
                  </a:lnTo>
                  <a:lnTo>
                    <a:pt x="114863" y="456606"/>
                  </a:lnTo>
                  <a:lnTo>
                    <a:pt x="115076" y="467417"/>
                  </a:lnTo>
                  <a:lnTo>
                    <a:pt x="115930" y="478156"/>
                  </a:lnTo>
                  <a:cubicBezTo>
                    <a:pt x="118135" y="506890"/>
                    <a:pt x="120482" y="535623"/>
                    <a:pt x="123469" y="564215"/>
                  </a:cubicBezTo>
                  <a:cubicBezTo>
                    <a:pt x="127523" y="592735"/>
                    <a:pt x="132004" y="621184"/>
                    <a:pt x="136555" y="649562"/>
                  </a:cubicBezTo>
                  <a:cubicBezTo>
                    <a:pt x="157537" y="762789"/>
                    <a:pt x="193525" y="872531"/>
                    <a:pt x="238332" y="977224"/>
                  </a:cubicBezTo>
                  <a:cubicBezTo>
                    <a:pt x="283281" y="1082058"/>
                    <a:pt x="337335" y="1181843"/>
                    <a:pt x="397220" y="1277361"/>
                  </a:cubicBezTo>
                  <a:cubicBezTo>
                    <a:pt x="404688" y="1289309"/>
                    <a:pt x="411942" y="1301400"/>
                    <a:pt x="419623" y="1313207"/>
                  </a:cubicBezTo>
                  <a:cubicBezTo>
                    <a:pt x="427660" y="1324800"/>
                    <a:pt x="435697" y="1336393"/>
                    <a:pt x="443449" y="1348057"/>
                  </a:cubicBezTo>
                  <a:lnTo>
                    <a:pt x="466991" y="1383049"/>
                  </a:lnTo>
                  <a:lnTo>
                    <a:pt x="491813" y="1417188"/>
                  </a:lnTo>
                  <a:cubicBezTo>
                    <a:pt x="500063" y="1428568"/>
                    <a:pt x="508100" y="1440161"/>
                    <a:pt x="516279" y="1451611"/>
                  </a:cubicBezTo>
                  <a:lnTo>
                    <a:pt x="542025" y="1485039"/>
                  </a:lnTo>
                  <a:lnTo>
                    <a:pt x="567629" y="1518609"/>
                  </a:lnTo>
                  <a:cubicBezTo>
                    <a:pt x="576306" y="1529704"/>
                    <a:pt x="585695" y="1540230"/>
                    <a:pt x="594656" y="1551112"/>
                  </a:cubicBezTo>
                  <a:lnTo>
                    <a:pt x="621896" y="1583401"/>
                  </a:lnTo>
                  <a:cubicBezTo>
                    <a:pt x="631000" y="1594141"/>
                    <a:pt x="641028" y="1604098"/>
                    <a:pt x="650558" y="1614482"/>
                  </a:cubicBezTo>
                  <a:lnTo>
                    <a:pt x="679719" y="1645136"/>
                  </a:lnTo>
                  <a:lnTo>
                    <a:pt x="687044" y="1652817"/>
                  </a:lnTo>
                  <a:lnTo>
                    <a:pt x="694726" y="1660072"/>
                  </a:lnTo>
                  <a:lnTo>
                    <a:pt x="710088" y="1674652"/>
                  </a:lnTo>
                  <a:lnTo>
                    <a:pt x="740742" y="1703812"/>
                  </a:lnTo>
                  <a:lnTo>
                    <a:pt x="748423" y="1711138"/>
                  </a:lnTo>
                  <a:lnTo>
                    <a:pt x="756389" y="1718037"/>
                  </a:lnTo>
                  <a:lnTo>
                    <a:pt x="772320" y="1731906"/>
                  </a:lnTo>
                  <a:cubicBezTo>
                    <a:pt x="793586" y="1750397"/>
                    <a:pt x="814496" y="1769387"/>
                    <a:pt x="836971" y="1786528"/>
                  </a:cubicBezTo>
                  <a:cubicBezTo>
                    <a:pt x="924736" y="1857437"/>
                    <a:pt x="1019329" y="1920452"/>
                    <a:pt x="1120323" y="1971162"/>
                  </a:cubicBezTo>
                  <a:cubicBezTo>
                    <a:pt x="1221175" y="2022014"/>
                    <a:pt x="1327575" y="2061488"/>
                    <a:pt x="1436677" y="2088301"/>
                  </a:cubicBezTo>
                  <a:lnTo>
                    <a:pt x="1477785" y="2097618"/>
                  </a:lnTo>
                  <a:cubicBezTo>
                    <a:pt x="1491512" y="2100534"/>
                    <a:pt x="1505025" y="2104161"/>
                    <a:pt x="1518965" y="2106153"/>
                  </a:cubicBezTo>
                  <a:lnTo>
                    <a:pt x="1560430" y="2112981"/>
                  </a:lnTo>
                  <a:lnTo>
                    <a:pt x="1581127" y="2116394"/>
                  </a:lnTo>
                  <a:cubicBezTo>
                    <a:pt x="1588025" y="2117532"/>
                    <a:pt x="1594924" y="2118741"/>
                    <a:pt x="1601894" y="2119381"/>
                  </a:cubicBezTo>
                  <a:cubicBezTo>
                    <a:pt x="1629774" y="2122369"/>
                    <a:pt x="1657441" y="2125854"/>
                    <a:pt x="1685179" y="2128414"/>
                  </a:cubicBezTo>
                  <a:lnTo>
                    <a:pt x="1768606" y="2133250"/>
                  </a:lnTo>
                  <a:lnTo>
                    <a:pt x="1851962" y="2134246"/>
                  </a:lnTo>
                  <a:cubicBezTo>
                    <a:pt x="1865830" y="2134459"/>
                    <a:pt x="1879699" y="2133321"/>
                    <a:pt x="1893568" y="2132966"/>
                  </a:cubicBezTo>
                  <a:lnTo>
                    <a:pt x="1935033" y="2131686"/>
                  </a:lnTo>
                  <a:cubicBezTo>
                    <a:pt x="1948759" y="2131543"/>
                    <a:pt x="1962913" y="2130263"/>
                    <a:pt x="1976924" y="2129339"/>
                  </a:cubicBezTo>
                  <a:lnTo>
                    <a:pt x="2018957" y="2126494"/>
                  </a:lnTo>
                  <a:lnTo>
                    <a:pt x="2039939" y="2125285"/>
                  </a:lnTo>
                  <a:lnTo>
                    <a:pt x="2060777" y="2123222"/>
                  </a:lnTo>
                  <a:cubicBezTo>
                    <a:pt x="2074646" y="2121800"/>
                    <a:pt x="2088515" y="2120448"/>
                    <a:pt x="2102384" y="2119239"/>
                  </a:cubicBezTo>
                  <a:cubicBezTo>
                    <a:pt x="2213122" y="2108144"/>
                    <a:pt x="2321513" y="2090790"/>
                    <a:pt x="2426774" y="2064902"/>
                  </a:cubicBezTo>
                  <a:cubicBezTo>
                    <a:pt x="2532036" y="2038942"/>
                    <a:pt x="2634595" y="2004945"/>
                    <a:pt x="2733597" y="1960209"/>
                  </a:cubicBezTo>
                  <a:cubicBezTo>
                    <a:pt x="2758063" y="1948474"/>
                    <a:pt x="2782458" y="1936383"/>
                    <a:pt x="2806925" y="1924292"/>
                  </a:cubicBezTo>
                  <a:cubicBezTo>
                    <a:pt x="2830680" y="1910850"/>
                    <a:pt x="2854861" y="1898048"/>
                    <a:pt x="2878474" y="1884037"/>
                  </a:cubicBezTo>
                  <a:lnTo>
                    <a:pt x="2913324" y="1861989"/>
                  </a:lnTo>
                  <a:lnTo>
                    <a:pt x="2930749" y="1850894"/>
                  </a:lnTo>
                  <a:lnTo>
                    <a:pt x="2939497" y="1845346"/>
                  </a:lnTo>
                  <a:lnTo>
                    <a:pt x="2947961" y="1839301"/>
                  </a:lnTo>
                  <a:lnTo>
                    <a:pt x="2981815" y="1815261"/>
                  </a:lnTo>
                  <a:cubicBezTo>
                    <a:pt x="2993124" y="1807224"/>
                    <a:pt x="3004645" y="1799472"/>
                    <a:pt x="3015314" y="1790439"/>
                  </a:cubicBezTo>
                  <a:lnTo>
                    <a:pt x="3047959" y="1764266"/>
                  </a:lnTo>
                  <a:cubicBezTo>
                    <a:pt x="3058841" y="1755518"/>
                    <a:pt x="3069794" y="1746841"/>
                    <a:pt x="3080035" y="1737311"/>
                  </a:cubicBezTo>
                  <a:lnTo>
                    <a:pt x="3111329" y="1709217"/>
                  </a:lnTo>
                  <a:cubicBezTo>
                    <a:pt x="3121642" y="1699758"/>
                    <a:pt x="3132311" y="1690512"/>
                    <a:pt x="3141912" y="1680484"/>
                  </a:cubicBezTo>
                  <a:cubicBezTo>
                    <a:pt x="3181670" y="1641295"/>
                    <a:pt x="3219791" y="1601111"/>
                    <a:pt x="3251512" y="1558722"/>
                  </a:cubicBezTo>
                  <a:cubicBezTo>
                    <a:pt x="3284869" y="1516831"/>
                    <a:pt x="3310330" y="1472664"/>
                    <a:pt x="3332236" y="1425936"/>
                  </a:cubicBezTo>
                  <a:lnTo>
                    <a:pt x="3347599" y="1390304"/>
                  </a:lnTo>
                  <a:lnTo>
                    <a:pt x="3360756" y="1352751"/>
                  </a:lnTo>
                  <a:cubicBezTo>
                    <a:pt x="3365450" y="1340589"/>
                    <a:pt x="3368793" y="1326791"/>
                    <a:pt x="3372776" y="1313847"/>
                  </a:cubicBezTo>
                  <a:cubicBezTo>
                    <a:pt x="3376617" y="1300618"/>
                    <a:pt x="3380671" y="1287816"/>
                    <a:pt x="3384085" y="1273805"/>
                  </a:cubicBezTo>
                  <a:cubicBezTo>
                    <a:pt x="3412107" y="1164418"/>
                    <a:pt x="3435719" y="1044648"/>
                    <a:pt x="3467298" y="927295"/>
                  </a:cubicBezTo>
                  <a:cubicBezTo>
                    <a:pt x="3498165" y="809516"/>
                    <a:pt x="3535362" y="693373"/>
                    <a:pt x="3576684" y="579150"/>
                  </a:cubicBezTo>
                  <a:cubicBezTo>
                    <a:pt x="3612957" y="480503"/>
                    <a:pt x="3632018" y="377020"/>
                    <a:pt x="3633583" y="271972"/>
                  </a:cubicBezTo>
                  <a:cubicBezTo>
                    <a:pt x="3634436" y="219448"/>
                    <a:pt x="3630667" y="166568"/>
                    <a:pt x="3622799" y="113831"/>
                  </a:cubicBezTo>
                  <a:lnTo>
                    <a:pt x="3597198" y="0"/>
                  </a:lnTo>
                  <a:lnTo>
                    <a:pt x="3832669" y="0"/>
                  </a:lnTo>
                  <a:lnTo>
                    <a:pt x="3852116" y="76154"/>
                  </a:lnTo>
                  <a:cubicBezTo>
                    <a:pt x="3863469" y="140520"/>
                    <a:pt x="3869852" y="206184"/>
                    <a:pt x="3870421" y="272399"/>
                  </a:cubicBezTo>
                  <a:cubicBezTo>
                    <a:pt x="3871203" y="338543"/>
                    <a:pt x="3865371" y="405042"/>
                    <a:pt x="3854063" y="470475"/>
                  </a:cubicBezTo>
                  <a:cubicBezTo>
                    <a:pt x="3842612" y="535908"/>
                    <a:pt x="3824974" y="600274"/>
                    <a:pt x="3802357" y="662435"/>
                  </a:cubicBezTo>
                  <a:cubicBezTo>
                    <a:pt x="3762883" y="771395"/>
                    <a:pt x="3724620" y="880355"/>
                    <a:pt x="3690765" y="990950"/>
                  </a:cubicBezTo>
                  <a:lnTo>
                    <a:pt x="3665872" y="1074306"/>
                  </a:lnTo>
                  <a:lnTo>
                    <a:pt x="3641904" y="1158729"/>
                  </a:lnTo>
                  <a:lnTo>
                    <a:pt x="3618078" y="1244787"/>
                  </a:lnTo>
                  <a:lnTo>
                    <a:pt x="3605845" y="1288456"/>
                  </a:lnTo>
                  <a:lnTo>
                    <a:pt x="3592687" y="1333050"/>
                  </a:lnTo>
                  <a:cubicBezTo>
                    <a:pt x="3588633" y="1347772"/>
                    <a:pt x="3583370" y="1363135"/>
                    <a:pt x="3578463" y="1378213"/>
                  </a:cubicBezTo>
                  <a:cubicBezTo>
                    <a:pt x="3573271" y="1393433"/>
                    <a:pt x="3569074" y="1408440"/>
                    <a:pt x="3562745" y="1423874"/>
                  </a:cubicBezTo>
                  <a:lnTo>
                    <a:pt x="3545106" y="1469819"/>
                  </a:lnTo>
                  <a:cubicBezTo>
                    <a:pt x="3538492" y="1485110"/>
                    <a:pt x="3531379" y="1500330"/>
                    <a:pt x="3524481" y="1515551"/>
                  </a:cubicBezTo>
                  <a:cubicBezTo>
                    <a:pt x="3495463" y="1575791"/>
                    <a:pt x="3460683" y="1634752"/>
                    <a:pt x="3420713" y="1686316"/>
                  </a:cubicBezTo>
                  <a:cubicBezTo>
                    <a:pt x="3381809" y="1739373"/>
                    <a:pt x="3338993" y="1786385"/>
                    <a:pt x="3296319" y="1832473"/>
                  </a:cubicBezTo>
                  <a:cubicBezTo>
                    <a:pt x="3285864" y="1844350"/>
                    <a:pt x="3274627" y="1855161"/>
                    <a:pt x="3263603" y="1866256"/>
                  </a:cubicBezTo>
                  <a:lnTo>
                    <a:pt x="3230602" y="1899684"/>
                  </a:lnTo>
                  <a:cubicBezTo>
                    <a:pt x="3219862" y="1911063"/>
                    <a:pt x="3208056" y="1921518"/>
                    <a:pt x="3196605" y="1932329"/>
                  </a:cubicBezTo>
                  <a:lnTo>
                    <a:pt x="3162111" y="1964690"/>
                  </a:lnTo>
                  <a:cubicBezTo>
                    <a:pt x="3150802" y="1975643"/>
                    <a:pt x="3138569" y="1985742"/>
                    <a:pt x="3126621" y="1996126"/>
                  </a:cubicBezTo>
                  <a:lnTo>
                    <a:pt x="3090633" y="2027207"/>
                  </a:lnTo>
                  <a:lnTo>
                    <a:pt x="3081600" y="2034959"/>
                  </a:lnTo>
                  <a:lnTo>
                    <a:pt x="3072212" y="2042356"/>
                  </a:lnTo>
                  <a:lnTo>
                    <a:pt x="3053364" y="2057078"/>
                  </a:lnTo>
                  <a:lnTo>
                    <a:pt x="3015670" y="2086594"/>
                  </a:lnTo>
                  <a:cubicBezTo>
                    <a:pt x="2990065" y="2105726"/>
                    <a:pt x="2963537" y="2123720"/>
                    <a:pt x="2937363" y="2142354"/>
                  </a:cubicBezTo>
                  <a:cubicBezTo>
                    <a:pt x="2910337" y="2159637"/>
                    <a:pt x="2882955" y="2176706"/>
                    <a:pt x="2855430" y="2193491"/>
                  </a:cubicBezTo>
                  <a:cubicBezTo>
                    <a:pt x="2744052" y="2258639"/>
                    <a:pt x="2623215" y="2309279"/>
                    <a:pt x="2498751" y="2342849"/>
                  </a:cubicBezTo>
                  <a:cubicBezTo>
                    <a:pt x="2374286" y="2376561"/>
                    <a:pt x="2246905" y="2394199"/>
                    <a:pt x="2120876" y="2399035"/>
                  </a:cubicBezTo>
                  <a:lnTo>
                    <a:pt x="2073651" y="2400316"/>
                  </a:lnTo>
                  <a:lnTo>
                    <a:pt x="2050038" y="2400813"/>
                  </a:lnTo>
                  <a:lnTo>
                    <a:pt x="2026567" y="2400458"/>
                  </a:lnTo>
                  <a:lnTo>
                    <a:pt x="1979626" y="2399320"/>
                  </a:lnTo>
                  <a:cubicBezTo>
                    <a:pt x="1963980" y="2398893"/>
                    <a:pt x="1948475" y="2398751"/>
                    <a:pt x="1932472" y="2397257"/>
                  </a:cubicBezTo>
                  <a:cubicBezTo>
                    <a:pt x="1900752" y="2394839"/>
                    <a:pt x="1869173" y="2392919"/>
                    <a:pt x="1837666" y="2389434"/>
                  </a:cubicBezTo>
                  <a:lnTo>
                    <a:pt x="1743500" y="2376845"/>
                  </a:lnTo>
                  <a:lnTo>
                    <a:pt x="1650329" y="2359420"/>
                  </a:lnTo>
                  <a:cubicBezTo>
                    <a:pt x="1619533" y="2352450"/>
                    <a:pt x="1588879" y="2344982"/>
                    <a:pt x="1558296" y="2337870"/>
                  </a:cubicBezTo>
                  <a:cubicBezTo>
                    <a:pt x="1527785" y="2330118"/>
                    <a:pt x="1497771" y="2320659"/>
                    <a:pt x="1467544" y="2312266"/>
                  </a:cubicBezTo>
                  <a:cubicBezTo>
                    <a:pt x="1452395" y="2308354"/>
                    <a:pt x="1437601" y="2302807"/>
                    <a:pt x="1422737" y="2297970"/>
                  </a:cubicBezTo>
                  <a:lnTo>
                    <a:pt x="1378143" y="2283177"/>
                  </a:lnTo>
                  <a:cubicBezTo>
                    <a:pt x="1259866" y="2242068"/>
                    <a:pt x="1145430" y="2191926"/>
                    <a:pt x="1035687" y="2133250"/>
                  </a:cubicBezTo>
                  <a:cubicBezTo>
                    <a:pt x="926087" y="2074503"/>
                    <a:pt x="820470" y="2008146"/>
                    <a:pt x="721894" y="1932187"/>
                  </a:cubicBezTo>
                  <a:cubicBezTo>
                    <a:pt x="696717" y="1913837"/>
                    <a:pt x="673247" y="1893354"/>
                    <a:pt x="649421" y="1873368"/>
                  </a:cubicBezTo>
                  <a:cubicBezTo>
                    <a:pt x="625168" y="1853810"/>
                    <a:pt x="602764" y="1832188"/>
                    <a:pt x="579934" y="1810994"/>
                  </a:cubicBezTo>
                  <a:lnTo>
                    <a:pt x="562864" y="1795062"/>
                  </a:lnTo>
                  <a:lnTo>
                    <a:pt x="554330" y="1787097"/>
                  </a:lnTo>
                  <a:lnTo>
                    <a:pt x="546150" y="1778775"/>
                  </a:lnTo>
                  <a:lnTo>
                    <a:pt x="513434" y="1745419"/>
                  </a:lnTo>
                  <a:cubicBezTo>
                    <a:pt x="502623" y="1734181"/>
                    <a:pt x="491244" y="1723584"/>
                    <a:pt x="480860" y="1711920"/>
                  </a:cubicBezTo>
                  <a:lnTo>
                    <a:pt x="449424" y="1677355"/>
                  </a:lnTo>
                  <a:cubicBezTo>
                    <a:pt x="439040" y="1665762"/>
                    <a:pt x="428229" y="1654453"/>
                    <a:pt x="418130" y="1642576"/>
                  </a:cubicBezTo>
                  <a:lnTo>
                    <a:pt x="388401" y="1606445"/>
                  </a:lnTo>
                  <a:cubicBezTo>
                    <a:pt x="378586" y="1594354"/>
                    <a:pt x="368486" y="1582406"/>
                    <a:pt x="358956" y="1570102"/>
                  </a:cubicBezTo>
                  <a:lnTo>
                    <a:pt x="331431" y="1532264"/>
                  </a:lnTo>
                  <a:lnTo>
                    <a:pt x="304262" y="1494143"/>
                  </a:lnTo>
                  <a:lnTo>
                    <a:pt x="279370" y="1454456"/>
                  </a:lnTo>
                  <a:cubicBezTo>
                    <a:pt x="271048" y="1441299"/>
                    <a:pt x="262940" y="1427928"/>
                    <a:pt x="254832" y="1414628"/>
                  </a:cubicBezTo>
                  <a:cubicBezTo>
                    <a:pt x="247080" y="1401114"/>
                    <a:pt x="239754" y="1387316"/>
                    <a:pt x="232215" y="1373661"/>
                  </a:cubicBezTo>
                  <a:cubicBezTo>
                    <a:pt x="172259" y="1264274"/>
                    <a:pt x="125958" y="1147918"/>
                    <a:pt x="91748" y="1029001"/>
                  </a:cubicBezTo>
                  <a:cubicBezTo>
                    <a:pt x="57325" y="910013"/>
                    <a:pt x="35348" y="788606"/>
                    <a:pt x="20341" y="667129"/>
                  </a:cubicBezTo>
                  <a:cubicBezTo>
                    <a:pt x="17354" y="636617"/>
                    <a:pt x="14296" y="606248"/>
                    <a:pt x="10811" y="575879"/>
                  </a:cubicBezTo>
                  <a:cubicBezTo>
                    <a:pt x="8748" y="545367"/>
                    <a:pt x="6899" y="514927"/>
                    <a:pt x="4481" y="484486"/>
                  </a:cubicBezTo>
                  <a:lnTo>
                    <a:pt x="3627" y="473035"/>
                  </a:lnTo>
                  <a:lnTo>
                    <a:pt x="3272" y="461585"/>
                  </a:lnTo>
                  <a:lnTo>
                    <a:pt x="2560" y="438683"/>
                  </a:lnTo>
                  <a:lnTo>
                    <a:pt x="853" y="392880"/>
                  </a:lnTo>
                  <a:cubicBezTo>
                    <a:pt x="640" y="385199"/>
                    <a:pt x="71" y="377660"/>
                    <a:pt x="0" y="369908"/>
                  </a:cubicBezTo>
                  <a:lnTo>
                    <a:pt x="71" y="346437"/>
                  </a:lnTo>
                  <a:lnTo>
                    <a:pt x="71" y="322967"/>
                  </a:lnTo>
                  <a:cubicBezTo>
                    <a:pt x="284" y="315143"/>
                    <a:pt x="711" y="307249"/>
                    <a:pt x="996" y="299425"/>
                  </a:cubicBezTo>
                  <a:cubicBezTo>
                    <a:pt x="3343" y="236624"/>
                    <a:pt x="10526" y="173325"/>
                    <a:pt x="23470" y="110452"/>
                  </a:cubicBezTo>
                  <a:cubicBezTo>
                    <a:pt x="29907" y="79052"/>
                    <a:pt x="37820" y="47776"/>
                    <a:pt x="47110" y="1678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Freeform: Shape 34">
              <a:extLst>
                <a:ext uri="{FF2B5EF4-FFF2-40B4-BE49-F238E27FC236}">
                  <a16:creationId xmlns:a16="http://schemas.microsoft.com/office/drawing/2014/main" id="{16CCB46E-D377-4168-9A68-275BCDD258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48279" y="-24157"/>
              <a:ext cx="3952629" cy="2362693"/>
            </a:xfrm>
            <a:custGeom>
              <a:avLst/>
              <a:gdLst>
                <a:gd name="connsiteX0" fmla="*/ 60739 w 3952629"/>
                <a:gd name="connsiteY0" fmla="*/ 0 h 2362693"/>
                <a:gd name="connsiteX1" fmla="*/ 543464 w 3952629"/>
                <a:gd name="connsiteY1" fmla="*/ 0 h 2362693"/>
                <a:gd name="connsiteX2" fmla="*/ 522680 w 3952629"/>
                <a:gd name="connsiteY2" fmla="*/ 26813 h 2362693"/>
                <a:gd name="connsiteX3" fmla="*/ 426807 w 3952629"/>
                <a:gd name="connsiteY3" fmla="*/ 338543 h 2362693"/>
                <a:gd name="connsiteX4" fmla="*/ 554330 w 3952629"/>
                <a:gd name="connsiteY4" fmla="*/ 965276 h 2362693"/>
                <a:gd name="connsiteX5" fmla="*/ 902404 w 3952629"/>
                <a:gd name="connsiteY5" fmla="*/ 1475794 h 2362693"/>
                <a:gd name="connsiteX6" fmla="*/ 2024292 w 3952629"/>
                <a:gd name="connsiteY6" fmla="*/ 1936028 h 2362693"/>
                <a:gd name="connsiteX7" fmla="*/ 3069154 w 3952629"/>
                <a:gd name="connsiteY7" fmla="*/ 1529207 h 2362693"/>
                <a:gd name="connsiteX8" fmla="*/ 3217658 w 3952629"/>
                <a:gd name="connsiteY8" fmla="*/ 1337674 h 2362693"/>
                <a:gd name="connsiteX9" fmla="*/ 3293830 w 3952629"/>
                <a:gd name="connsiteY9" fmla="*/ 1087464 h 2362693"/>
                <a:gd name="connsiteX10" fmla="*/ 3485150 w 3952629"/>
                <a:gd name="connsiteY10" fmla="*/ 456678 h 2362693"/>
                <a:gd name="connsiteX11" fmla="*/ 3513414 w 3952629"/>
                <a:gd name="connsiteY11" fmla="*/ 96310 h 2362693"/>
                <a:gd name="connsiteX12" fmla="*/ 3487933 w 3952629"/>
                <a:gd name="connsiteY12" fmla="*/ 0 h 2362693"/>
                <a:gd name="connsiteX13" fmla="*/ 3928375 w 3952629"/>
                <a:gd name="connsiteY13" fmla="*/ 0 h 2362693"/>
                <a:gd name="connsiteX14" fmla="*/ 3932162 w 3952629"/>
                <a:gd name="connsiteY14" fmla="*/ 14296 h 2362693"/>
                <a:gd name="connsiteX15" fmla="*/ 3885499 w 3952629"/>
                <a:gd name="connsiteY15" fmla="*/ 604400 h 2362693"/>
                <a:gd name="connsiteX16" fmla="*/ 3370856 w 3952629"/>
                <a:gd name="connsiteY16" fmla="*/ 1830909 h 2362693"/>
                <a:gd name="connsiteX17" fmla="*/ 2024220 w 3952629"/>
                <a:gd name="connsiteY17" fmla="*/ 2362693 h 2362693"/>
                <a:gd name="connsiteX18" fmla="*/ 602622 w 3952629"/>
                <a:gd name="connsiteY18" fmla="*/ 1779487 h 2362693"/>
                <a:gd name="connsiteX19" fmla="*/ 0 w 3952629"/>
                <a:gd name="connsiteY19" fmla="*/ 338472 h 2362693"/>
                <a:gd name="connsiteX20" fmla="*/ 18147 w 3952629"/>
                <a:gd name="connsiteY20" fmla="*/ 142893 h 236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2629" h="2362693">
                  <a:moveTo>
                    <a:pt x="60739" y="0"/>
                  </a:moveTo>
                  <a:lnTo>
                    <a:pt x="543464" y="0"/>
                  </a:lnTo>
                  <a:lnTo>
                    <a:pt x="522680" y="26813"/>
                  </a:lnTo>
                  <a:cubicBezTo>
                    <a:pt x="455469" y="125105"/>
                    <a:pt x="426807" y="218346"/>
                    <a:pt x="426807" y="338543"/>
                  </a:cubicBezTo>
                  <a:cubicBezTo>
                    <a:pt x="426807" y="556321"/>
                    <a:pt x="469694" y="767128"/>
                    <a:pt x="554330" y="965276"/>
                  </a:cubicBezTo>
                  <a:cubicBezTo>
                    <a:pt x="636121" y="1156880"/>
                    <a:pt x="753259" y="1328641"/>
                    <a:pt x="902404" y="1475794"/>
                  </a:cubicBezTo>
                  <a:cubicBezTo>
                    <a:pt x="1203181" y="1772588"/>
                    <a:pt x="1601610" y="1936028"/>
                    <a:pt x="2024292" y="1936028"/>
                  </a:cubicBezTo>
                  <a:cubicBezTo>
                    <a:pt x="2471511" y="1936028"/>
                    <a:pt x="2784023" y="1814337"/>
                    <a:pt x="3069154" y="1529207"/>
                  </a:cubicBezTo>
                  <a:cubicBezTo>
                    <a:pt x="3165525" y="1432836"/>
                    <a:pt x="3198312" y="1378285"/>
                    <a:pt x="3217658" y="1337674"/>
                  </a:cubicBezTo>
                  <a:cubicBezTo>
                    <a:pt x="3245893" y="1278429"/>
                    <a:pt x="3266021" y="1198345"/>
                    <a:pt x="3293830" y="1087464"/>
                  </a:cubicBezTo>
                  <a:cubicBezTo>
                    <a:pt x="3331098" y="939103"/>
                    <a:pt x="3382164" y="735834"/>
                    <a:pt x="3485150" y="456678"/>
                  </a:cubicBezTo>
                  <a:cubicBezTo>
                    <a:pt x="3527397" y="342206"/>
                    <a:pt x="3536838" y="223374"/>
                    <a:pt x="3513414" y="96310"/>
                  </a:cubicBezTo>
                  <a:lnTo>
                    <a:pt x="3487933" y="0"/>
                  </a:lnTo>
                  <a:lnTo>
                    <a:pt x="3928375" y="0"/>
                  </a:lnTo>
                  <a:lnTo>
                    <a:pt x="3932162" y="14296"/>
                  </a:lnTo>
                  <a:cubicBezTo>
                    <a:pt x="3967716" y="203579"/>
                    <a:pt x="3959858" y="402954"/>
                    <a:pt x="3885499" y="604400"/>
                  </a:cubicBezTo>
                  <a:cubicBezTo>
                    <a:pt x="3619571" y="1324872"/>
                    <a:pt x="3737137" y="1464628"/>
                    <a:pt x="3370856" y="1830909"/>
                  </a:cubicBezTo>
                  <a:cubicBezTo>
                    <a:pt x="3004503" y="2197190"/>
                    <a:pt x="2583173" y="2362693"/>
                    <a:pt x="2024220" y="2362693"/>
                  </a:cubicBezTo>
                  <a:cubicBezTo>
                    <a:pt x="1470175" y="2362693"/>
                    <a:pt x="968121" y="2140150"/>
                    <a:pt x="602622" y="1779487"/>
                  </a:cubicBezTo>
                  <a:cubicBezTo>
                    <a:pt x="230580" y="1412424"/>
                    <a:pt x="0" y="902403"/>
                    <a:pt x="0" y="338472"/>
                  </a:cubicBezTo>
                  <a:cubicBezTo>
                    <a:pt x="0" y="268603"/>
                    <a:pt x="6339" y="203698"/>
                    <a:pt x="18147" y="14289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35">
              <a:extLst>
                <a:ext uri="{FF2B5EF4-FFF2-40B4-BE49-F238E27FC236}">
                  <a16:creationId xmlns:a16="http://schemas.microsoft.com/office/drawing/2014/main" id="{14C162F3-BDBB-4E50-8067-E8FE902C1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48279" y="-24157"/>
              <a:ext cx="3952599" cy="2355436"/>
            </a:xfrm>
            <a:custGeom>
              <a:avLst/>
              <a:gdLst>
                <a:gd name="connsiteX0" fmla="*/ 58576 w 3952599"/>
                <a:gd name="connsiteY0" fmla="*/ 0 h 2355436"/>
                <a:gd name="connsiteX1" fmla="*/ 451628 w 3952599"/>
                <a:gd name="connsiteY1" fmla="*/ 0 h 2355436"/>
                <a:gd name="connsiteX2" fmla="*/ 415353 w 3952599"/>
                <a:gd name="connsiteY2" fmla="*/ 61589 h 2355436"/>
                <a:gd name="connsiteX3" fmla="*/ 355613 w 3952599"/>
                <a:gd name="connsiteY3" fmla="*/ 331073 h 2355436"/>
                <a:gd name="connsiteX4" fmla="*/ 488826 w 3952599"/>
                <a:gd name="connsiteY4" fmla="*/ 985757 h 2355436"/>
                <a:gd name="connsiteX5" fmla="*/ 852333 w 3952599"/>
                <a:gd name="connsiteY5" fmla="*/ 1518963 h 2355436"/>
                <a:gd name="connsiteX6" fmla="*/ 2024220 w 3952599"/>
                <a:gd name="connsiteY6" fmla="*/ 1999680 h 2355436"/>
                <a:gd name="connsiteX7" fmla="*/ 2639289 w 3952599"/>
                <a:gd name="connsiteY7" fmla="*/ 1895984 h 2355436"/>
                <a:gd name="connsiteX8" fmla="*/ 3119366 w 3952599"/>
                <a:gd name="connsiteY8" fmla="*/ 1572091 h 2355436"/>
                <a:gd name="connsiteX9" fmla="*/ 3281810 w 3952599"/>
                <a:gd name="connsiteY9" fmla="*/ 1360928 h 2355436"/>
                <a:gd name="connsiteX10" fmla="*/ 3362819 w 3952599"/>
                <a:gd name="connsiteY10" fmla="*/ 1097419 h 2355436"/>
                <a:gd name="connsiteX11" fmla="*/ 3551863 w 3952599"/>
                <a:gd name="connsiteY11" fmla="*/ 473958 h 2355436"/>
                <a:gd name="connsiteX12" fmla="*/ 3583808 w 3952599"/>
                <a:gd name="connsiteY12" fmla="*/ 77974 h 2355436"/>
                <a:gd name="connsiteX13" fmla="*/ 3563247 w 3952599"/>
                <a:gd name="connsiteY13" fmla="*/ 0 h 2355436"/>
                <a:gd name="connsiteX14" fmla="*/ 3930266 w 3952599"/>
                <a:gd name="connsiteY14" fmla="*/ 0 h 2355436"/>
                <a:gd name="connsiteX15" fmla="*/ 3932131 w 3952599"/>
                <a:gd name="connsiteY15" fmla="*/ 7039 h 2355436"/>
                <a:gd name="connsiteX16" fmla="*/ 3885499 w 3952599"/>
                <a:gd name="connsiteY16" fmla="*/ 597143 h 2355436"/>
                <a:gd name="connsiteX17" fmla="*/ 3370856 w 3952599"/>
                <a:gd name="connsiteY17" fmla="*/ 1823652 h 2355436"/>
                <a:gd name="connsiteX18" fmla="*/ 2024220 w 3952599"/>
                <a:gd name="connsiteY18" fmla="*/ 2355436 h 2355436"/>
                <a:gd name="connsiteX19" fmla="*/ 602622 w 3952599"/>
                <a:gd name="connsiteY19" fmla="*/ 1772230 h 2355436"/>
                <a:gd name="connsiteX20" fmla="*/ 0 w 3952599"/>
                <a:gd name="connsiteY20" fmla="*/ 331215 h 2355436"/>
                <a:gd name="connsiteX21" fmla="*/ 18147 w 3952599"/>
                <a:gd name="connsiteY21" fmla="*/ 135636 h 235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52599" h="2355436">
                  <a:moveTo>
                    <a:pt x="58576" y="0"/>
                  </a:moveTo>
                  <a:lnTo>
                    <a:pt x="451628" y="0"/>
                  </a:lnTo>
                  <a:lnTo>
                    <a:pt x="415353" y="61589"/>
                  </a:lnTo>
                  <a:cubicBezTo>
                    <a:pt x="374377" y="144576"/>
                    <a:pt x="355613" y="230683"/>
                    <a:pt x="355613" y="331073"/>
                  </a:cubicBezTo>
                  <a:cubicBezTo>
                    <a:pt x="355613" y="558523"/>
                    <a:pt x="400420" y="778790"/>
                    <a:pt x="488826" y="985757"/>
                  </a:cubicBezTo>
                  <a:cubicBezTo>
                    <a:pt x="574244" y="1185896"/>
                    <a:pt x="696575" y="1365267"/>
                    <a:pt x="852333" y="1518963"/>
                  </a:cubicBezTo>
                  <a:cubicBezTo>
                    <a:pt x="1166553" y="1828915"/>
                    <a:pt x="1582762" y="1999680"/>
                    <a:pt x="2024220" y="1999680"/>
                  </a:cubicBezTo>
                  <a:cubicBezTo>
                    <a:pt x="2261130" y="1999680"/>
                    <a:pt x="2462336" y="1965755"/>
                    <a:pt x="2639289" y="1895984"/>
                  </a:cubicBezTo>
                  <a:cubicBezTo>
                    <a:pt x="2812828" y="1827564"/>
                    <a:pt x="2969867" y="1721591"/>
                    <a:pt x="3119366" y="1572091"/>
                  </a:cubicBezTo>
                  <a:cubicBezTo>
                    <a:pt x="3223348" y="1468181"/>
                    <a:pt x="3259833" y="1407016"/>
                    <a:pt x="3281810" y="1360928"/>
                  </a:cubicBezTo>
                  <a:cubicBezTo>
                    <a:pt x="3313104" y="1295282"/>
                    <a:pt x="3333943" y="1212282"/>
                    <a:pt x="3362819" y="1097419"/>
                  </a:cubicBezTo>
                  <a:cubicBezTo>
                    <a:pt x="3399660" y="950622"/>
                    <a:pt x="3450157" y="749487"/>
                    <a:pt x="3551863" y="473958"/>
                  </a:cubicBezTo>
                  <a:cubicBezTo>
                    <a:pt x="3598537" y="347485"/>
                    <a:pt x="3609205" y="216930"/>
                    <a:pt x="3583808" y="77974"/>
                  </a:cubicBezTo>
                  <a:lnTo>
                    <a:pt x="3563247" y="0"/>
                  </a:lnTo>
                  <a:lnTo>
                    <a:pt x="3930266" y="0"/>
                  </a:lnTo>
                  <a:lnTo>
                    <a:pt x="3932131" y="7039"/>
                  </a:lnTo>
                  <a:cubicBezTo>
                    <a:pt x="3967683" y="196322"/>
                    <a:pt x="3959831" y="395697"/>
                    <a:pt x="3885499" y="597143"/>
                  </a:cubicBezTo>
                  <a:cubicBezTo>
                    <a:pt x="3619571" y="1317615"/>
                    <a:pt x="3737137" y="1457371"/>
                    <a:pt x="3370856" y="1823652"/>
                  </a:cubicBezTo>
                  <a:cubicBezTo>
                    <a:pt x="3004503" y="2189933"/>
                    <a:pt x="2583173" y="2355436"/>
                    <a:pt x="2024220" y="2355436"/>
                  </a:cubicBezTo>
                  <a:cubicBezTo>
                    <a:pt x="1470175" y="2355436"/>
                    <a:pt x="968121" y="2132893"/>
                    <a:pt x="602622" y="1772230"/>
                  </a:cubicBezTo>
                  <a:cubicBezTo>
                    <a:pt x="230580" y="1405167"/>
                    <a:pt x="0" y="895146"/>
                    <a:pt x="0" y="331215"/>
                  </a:cubicBezTo>
                  <a:cubicBezTo>
                    <a:pt x="0" y="261346"/>
                    <a:pt x="6339" y="196441"/>
                    <a:pt x="18147" y="13563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37" name="Freeform: Shape 36">
              <a:extLst>
                <a:ext uri="{FF2B5EF4-FFF2-40B4-BE49-F238E27FC236}">
                  <a16:creationId xmlns:a16="http://schemas.microsoft.com/office/drawing/2014/main" id="{CAFC7818-B47B-4EFA-9E41-0AE3BC65D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23319" y="-24157"/>
              <a:ext cx="4353551" cy="2522814"/>
            </a:xfrm>
            <a:custGeom>
              <a:avLst/>
              <a:gdLst>
                <a:gd name="connsiteX0" fmla="*/ 36983 w 4353551"/>
                <a:gd name="connsiteY0" fmla="*/ 0 h 2522814"/>
                <a:gd name="connsiteX1" fmla="*/ 370548 w 4353551"/>
                <a:gd name="connsiteY1" fmla="*/ 0 h 2522814"/>
                <a:gd name="connsiteX2" fmla="*/ 369138 w 4353551"/>
                <a:gd name="connsiteY2" fmla="*/ 2842 h 2522814"/>
                <a:gd name="connsiteX3" fmla="*/ 338508 w 4353551"/>
                <a:gd name="connsiteY3" fmla="*/ 84383 h 2522814"/>
                <a:gd name="connsiteX4" fmla="*/ 302709 w 4353551"/>
                <a:gd name="connsiteY4" fmla="*/ 256626 h 2522814"/>
                <a:gd name="connsiteX5" fmla="*/ 300389 w 4353551"/>
                <a:gd name="connsiteY5" fmla="*/ 278781 h 2522814"/>
                <a:gd name="connsiteX6" fmla="*/ 299052 w 4353551"/>
                <a:gd name="connsiteY6" fmla="*/ 301076 h 2522814"/>
                <a:gd name="connsiteX7" fmla="*/ 297645 w 4353551"/>
                <a:gd name="connsiteY7" fmla="*/ 323441 h 2522814"/>
                <a:gd name="connsiteX8" fmla="*/ 297293 w 4353551"/>
                <a:gd name="connsiteY8" fmla="*/ 346299 h 2522814"/>
                <a:gd name="connsiteX9" fmla="*/ 296731 w 4353551"/>
                <a:gd name="connsiteY9" fmla="*/ 392156 h 2522814"/>
                <a:gd name="connsiteX10" fmla="*/ 296450 w 4353551"/>
                <a:gd name="connsiteY10" fmla="*/ 415084 h 2522814"/>
                <a:gd name="connsiteX11" fmla="*/ 296309 w 4353551"/>
                <a:gd name="connsiteY11" fmla="*/ 426548 h 2522814"/>
                <a:gd name="connsiteX12" fmla="*/ 296731 w 4353551"/>
                <a:gd name="connsiteY12" fmla="*/ 438012 h 2522814"/>
                <a:gd name="connsiteX13" fmla="*/ 300529 w 4353551"/>
                <a:gd name="connsiteY13" fmla="*/ 529866 h 2522814"/>
                <a:gd name="connsiteX14" fmla="*/ 309250 w 4353551"/>
                <a:gd name="connsiteY14" fmla="*/ 621438 h 2522814"/>
                <a:gd name="connsiteX15" fmla="*/ 322684 w 4353551"/>
                <a:gd name="connsiteY15" fmla="*/ 712589 h 2522814"/>
                <a:gd name="connsiteX16" fmla="*/ 324442 w 4353551"/>
                <a:gd name="connsiteY16" fmla="*/ 723983 h 2522814"/>
                <a:gd name="connsiteX17" fmla="*/ 326763 w 4353551"/>
                <a:gd name="connsiteY17" fmla="*/ 735235 h 2522814"/>
                <a:gd name="connsiteX18" fmla="*/ 331405 w 4353551"/>
                <a:gd name="connsiteY18" fmla="*/ 757813 h 2522814"/>
                <a:gd name="connsiteX19" fmla="*/ 340689 w 4353551"/>
                <a:gd name="connsiteY19" fmla="*/ 803035 h 2522814"/>
                <a:gd name="connsiteX20" fmla="*/ 390414 w 4353551"/>
                <a:gd name="connsiteY20" fmla="*/ 980905 h 2522814"/>
                <a:gd name="connsiteX21" fmla="*/ 397517 w 4353551"/>
                <a:gd name="connsiteY21" fmla="*/ 1002919 h 2522814"/>
                <a:gd name="connsiteX22" fmla="*/ 405535 w 4353551"/>
                <a:gd name="connsiteY22" fmla="*/ 1024582 h 2522814"/>
                <a:gd name="connsiteX23" fmla="*/ 421922 w 4353551"/>
                <a:gd name="connsiteY23" fmla="*/ 1067836 h 2522814"/>
                <a:gd name="connsiteX24" fmla="*/ 458002 w 4353551"/>
                <a:gd name="connsiteY24" fmla="*/ 1153078 h 2522814"/>
                <a:gd name="connsiteX25" fmla="*/ 467427 w 4353551"/>
                <a:gd name="connsiteY25" fmla="*/ 1174247 h 2522814"/>
                <a:gd name="connsiteX26" fmla="*/ 477273 w 4353551"/>
                <a:gd name="connsiteY26" fmla="*/ 1195207 h 2522814"/>
                <a:gd name="connsiteX27" fmla="*/ 498161 w 4353551"/>
                <a:gd name="connsiteY27" fmla="*/ 1236492 h 2522814"/>
                <a:gd name="connsiteX28" fmla="*/ 519613 w 4353551"/>
                <a:gd name="connsiteY28" fmla="*/ 1277566 h 2522814"/>
                <a:gd name="connsiteX29" fmla="*/ 542752 w 4353551"/>
                <a:gd name="connsiteY29" fmla="*/ 1317655 h 2522814"/>
                <a:gd name="connsiteX30" fmla="*/ 760148 w 4353551"/>
                <a:gd name="connsiteY30" fmla="*/ 1616777 h 2522814"/>
                <a:gd name="connsiteX31" fmla="*/ 1349319 w 4353551"/>
                <a:gd name="connsiteY31" fmla="*/ 2050725 h 2522814"/>
                <a:gd name="connsiteX32" fmla="*/ 1692258 w 4353551"/>
                <a:gd name="connsiteY32" fmla="*/ 2171978 h 2522814"/>
                <a:gd name="connsiteX33" fmla="*/ 1736427 w 4353551"/>
                <a:gd name="connsiteY33" fmla="*/ 2182247 h 2522814"/>
                <a:gd name="connsiteX34" fmla="*/ 1780595 w 4353551"/>
                <a:gd name="connsiteY34" fmla="*/ 2192093 h 2522814"/>
                <a:gd name="connsiteX35" fmla="*/ 1825045 w 4353551"/>
                <a:gd name="connsiteY35" fmla="*/ 2200392 h 2522814"/>
                <a:gd name="connsiteX36" fmla="*/ 1847270 w 4353551"/>
                <a:gd name="connsiteY36" fmla="*/ 2204542 h 2522814"/>
                <a:gd name="connsiteX37" fmla="*/ 1869565 w 4353551"/>
                <a:gd name="connsiteY37" fmla="*/ 2208269 h 2522814"/>
                <a:gd name="connsiteX38" fmla="*/ 1958958 w 4353551"/>
                <a:gd name="connsiteY38" fmla="*/ 2220788 h 2522814"/>
                <a:gd name="connsiteX39" fmla="*/ 2048630 w 4353551"/>
                <a:gd name="connsiteY39" fmla="*/ 2229299 h 2522814"/>
                <a:gd name="connsiteX40" fmla="*/ 2138515 w 4353551"/>
                <a:gd name="connsiteY40" fmla="*/ 2233729 h 2522814"/>
                <a:gd name="connsiteX41" fmla="*/ 2228400 w 4353551"/>
                <a:gd name="connsiteY41" fmla="*/ 2234644 h 2522814"/>
                <a:gd name="connsiteX42" fmla="*/ 2409434 w 4353551"/>
                <a:gd name="connsiteY42" fmla="*/ 2226836 h 2522814"/>
                <a:gd name="connsiteX43" fmla="*/ 2763626 w 4353551"/>
                <a:gd name="connsiteY43" fmla="*/ 2172189 h 2522814"/>
                <a:gd name="connsiteX44" fmla="*/ 3098969 w 4353551"/>
                <a:gd name="connsiteY44" fmla="*/ 2053750 h 2522814"/>
                <a:gd name="connsiteX45" fmla="*/ 3405757 w 4353551"/>
                <a:gd name="connsiteY45" fmla="*/ 1866174 h 2522814"/>
                <a:gd name="connsiteX46" fmla="*/ 3441697 w 4353551"/>
                <a:gd name="connsiteY46" fmla="*/ 1838182 h 2522814"/>
                <a:gd name="connsiteX47" fmla="*/ 3477355 w 4353551"/>
                <a:gd name="connsiteY47" fmla="*/ 1809627 h 2522814"/>
                <a:gd name="connsiteX48" fmla="*/ 3512240 w 4353551"/>
                <a:gd name="connsiteY48" fmla="*/ 1779947 h 2522814"/>
                <a:gd name="connsiteX49" fmla="*/ 3546632 w 4353551"/>
                <a:gd name="connsiteY49" fmla="*/ 1749705 h 2522814"/>
                <a:gd name="connsiteX50" fmla="*/ 3674004 w 4353551"/>
                <a:gd name="connsiteY50" fmla="*/ 1620013 h 2522814"/>
                <a:gd name="connsiteX51" fmla="*/ 3776056 w 4353551"/>
                <a:gd name="connsiteY51" fmla="*/ 1472174 h 2522814"/>
                <a:gd name="connsiteX52" fmla="*/ 3796522 w 4353551"/>
                <a:gd name="connsiteY52" fmla="*/ 1431733 h 2522814"/>
                <a:gd name="connsiteX53" fmla="*/ 3814456 w 4353551"/>
                <a:gd name="connsiteY53" fmla="*/ 1389745 h 2522814"/>
                <a:gd name="connsiteX54" fmla="*/ 3830984 w 4353551"/>
                <a:gd name="connsiteY54" fmla="*/ 1346772 h 2522814"/>
                <a:gd name="connsiteX55" fmla="*/ 3846246 w 4353551"/>
                <a:gd name="connsiteY55" fmla="*/ 1302956 h 2522814"/>
                <a:gd name="connsiteX56" fmla="*/ 3900402 w 4353551"/>
                <a:gd name="connsiteY56" fmla="*/ 1123258 h 2522814"/>
                <a:gd name="connsiteX57" fmla="*/ 3926918 w 4353551"/>
                <a:gd name="connsiteY57" fmla="*/ 1032670 h 2522814"/>
                <a:gd name="connsiteX58" fmla="*/ 3954206 w 4353551"/>
                <a:gd name="connsiteY58" fmla="*/ 942223 h 2522814"/>
                <a:gd name="connsiteX59" fmla="*/ 4074685 w 4353551"/>
                <a:gd name="connsiteY59" fmla="*/ 585076 h 2522814"/>
                <a:gd name="connsiteX60" fmla="*/ 4135310 w 4353551"/>
                <a:gd name="connsiteY60" fmla="*/ 219983 h 2522814"/>
                <a:gd name="connsiteX61" fmla="*/ 4114634 w 4353551"/>
                <a:gd name="connsiteY61" fmla="*/ 35994 h 2522814"/>
                <a:gd name="connsiteX62" fmla="*/ 4106672 w 4353551"/>
                <a:gd name="connsiteY62" fmla="*/ 0 h 2522814"/>
                <a:gd name="connsiteX63" fmla="*/ 4316568 w 4353551"/>
                <a:gd name="connsiteY63" fmla="*/ 0 h 2522814"/>
                <a:gd name="connsiteX64" fmla="*/ 4342312 w 4353551"/>
                <a:gd name="connsiteY64" fmla="*/ 168682 h 2522814"/>
                <a:gd name="connsiteX65" fmla="*/ 4353551 w 4353551"/>
                <a:gd name="connsiteY65" fmla="*/ 391242 h 2522814"/>
                <a:gd name="connsiteX66" fmla="*/ 2824077 w 4353551"/>
                <a:gd name="connsiteY66" fmla="*/ 2470152 h 2522814"/>
                <a:gd name="connsiteX67" fmla="*/ 2619271 w 4353551"/>
                <a:gd name="connsiteY67" fmla="*/ 2522814 h 2522814"/>
                <a:gd name="connsiteX68" fmla="*/ 1734280 w 4353551"/>
                <a:gd name="connsiteY68" fmla="*/ 2522814 h 2522814"/>
                <a:gd name="connsiteX69" fmla="*/ 1529475 w 4353551"/>
                <a:gd name="connsiteY69" fmla="*/ 2470152 h 2522814"/>
                <a:gd name="connsiteX70" fmla="*/ 0 w 4353551"/>
                <a:gd name="connsiteY70" fmla="*/ 391242 h 2522814"/>
                <a:gd name="connsiteX71" fmla="*/ 11239 w 4353551"/>
                <a:gd name="connsiteY71" fmla="*/ 168682 h 252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353551" h="2522814">
                  <a:moveTo>
                    <a:pt x="36983" y="0"/>
                  </a:moveTo>
                  <a:lnTo>
                    <a:pt x="370548" y="0"/>
                  </a:lnTo>
                  <a:lnTo>
                    <a:pt x="369138" y="2842"/>
                  </a:lnTo>
                  <a:cubicBezTo>
                    <a:pt x="357568" y="29436"/>
                    <a:pt x="347335" y="56637"/>
                    <a:pt x="338508" y="84383"/>
                  </a:cubicBezTo>
                  <a:cubicBezTo>
                    <a:pt x="320855" y="139875"/>
                    <a:pt x="309110" y="197688"/>
                    <a:pt x="302709" y="256626"/>
                  </a:cubicBezTo>
                  <a:lnTo>
                    <a:pt x="300389" y="278781"/>
                  </a:lnTo>
                  <a:lnTo>
                    <a:pt x="299052" y="301076"/>
                  </a:lnTo>
                  <a:lnTo>
                    <a:pt x="297645" y="323441"/>
                  </a:lnTo>
                  <a:cubicBezTo>
                    <a:pt x="297364" y="330968"/>
                    <a:pt x="297435" y="338704"/>
                    <a:pt x="297293" y="346299"/>
                  </a:cubicBezTo>
                  <a:lnTo>
                    <a:pt x="296731" y="392156"/>
                  </a:lnTo>
                  <a:lnTo>
                    <a:pt x="296450" y="415084"/>
                  </a:lnTo>
                  <a:lnTo>
                    <a:pt x="296309" y="426548"/>
                  </a:lnTo>
                  <a:lnTo>
                    <a:pt x="296731" y="438012"/>
                  </a:lnTo>
                  <a:cubicBezTo>
                    <a:pt x="298068" y="468606"/>
                    <a:pt x="298981" y="499201"/>
                    <a:pt x="300529" y="529866"/>
                  </a:cubicBezTo>
                  <a:lnTo>
                    <a:pt x="309250" y="621438"/>
                  </a:lnTo>
                  <a:cubicBezTo>
                    <a:pt x="313189" y="651892"/>
                    <a:pt x="318183" y="682205"/>
                    <a:pt x="322684" y="712589"/>
                  </a:cubicBezTo>
                  <a:lnTo>
                    <a:pt x="324442" y="723983"/>
                  </a:lnTo>
                  <a:lnTo>
                    <a:pt x="326763" y="735235"/>
                  </a:lnTo>
                  <a:lnTo>
                    <a:pt x="331405" y="757813"/>
                  </a:lnTo>
                  <a:lnTo>
                    <a:pt x="340689" y="803035"/>
                  </a:lnTo>
                  <a:cubicBezTo>
                    <a:pt x="354754" y="862888"/>
                    <a:pt x="370439" y="922600"/>
                    <a:pt x="390414" y="980905"/>
                  </a:cubicBezTo>
                  <a:lnTo>
                    <a:pt x="397517" y="1002919"/>
                  </a:lnTo>
                  <a:cubicBezTo>
                    <a:pt x="399838" y="1010234"/>
                    <a:pt x="402862" y="1017337"/>
                    <a:pt x="405535" y="1024582"/>
                  </a:cubicBezTo>
                  <a:lnTo>
                    <a:pt x="421922" y="1067836"/>
                  </a:lnTo>
                  <a:cubicBezTo>
                    <a:pt x="432261" y="1096953"/>
                    <a:pt x="445624" y="1124804"/>
                    <a:pt x="458002" y="1153078"/>
                  </a:cubicBezTo>
                  <a:lnTo>
                    <a:pt x="467427" y="1174247"/>
                  </a:lnTo>
                  <a:cubicBezTo>
                    <a:pt x="470451" y="1181352"/>
                    <a:pt x="473687" y="1188384"/>
                    <a:pt x="477273" y="1195207"/>
                  </a:cubicBezTo>
                  <a:lnTo>
                    <a:pt x="498161" y="1236492"/>
                  </a:lnTo>
                  <a:cubicBezTo>
                    <a:pt x="505336" y="1250207"/>
                    <a:pt x="512018" y="1264132"/>
                    <a:pt x="519613" y="1277566"/>
                  </a:cubicBezTo>
                  <a:lnTo>
                    <a:pt x="542752" y="1317655"/>
                  </a:lnTo>
                  <a:cubicBezTo>
                    <a:pt x="604504" y="1424630"/>
                    <a:pt x="677719" y="1524994"/>
                    <a:pt x="760148" y="1616777"/>
                  </a:cubicBezTo>
                  <a:cubicBezTo>
                    <a:pt x="924725" y="1800836"/>
                    <a:pt x="1127914" y="1948533"/>
                    <a:pt x="1349319" y="2050725"/>
                  </a:cubicBezTo>
                  <a:cubicBezTo>
                    <a:pt x="1460022" y="2101927"/>
                    <a:pt x="1574944" y="2142579"/>
                    <a:pt x="1692258" y="2171978"/>
                  </a:cubicBezTo>
                  <a:lnTo>
                    <a:pt x="1736427" y="2182247"/>
                  </a:lnTo>
                  <a:cubicBezTo>
                    <a:pt x="1751127" y="2185551"/>
                    <a:pt x="1765685" y="2189702"/>
                    <a:pt x="1780595" y="2192093"/>
                  </a:cubicBezTo>
                  <a:lnTo>
                    <a:pt x="1825045" y="2200392"/>
                  </a:lnTo>
                  <a:lnTo>
                    <a:pt x="1847270" y="2204542"/>
                  </a:lnTo>
                  <a:cubicBezTo>
                    <a:pt x="1854655" y="2205948"/>
                    <a:pt x="1862040" y="2207425"/>
                    <a:pt x="1869565" y="2208269"/>
                  </a:cubicBezTo>
                  <a:cubicBezTo>
                    <a:pt x="1899456" y="2212418"/>
                    <a:pt x="1929137" y="2216920"/>
                    <a:pt x="1958958" y="2220788"/>
                  </a:cubicBezTo>
                  <a:cubicBezTo>
                    <a:pt x="1988919" y="2223390"/>
                    <a:pt x="2018810" y="2226274"/>
                    <a:pt x="2048630" y="2229299"/>
                  </a:cubicBezTo>
                  <a:lnTo>
                    <a:pt x="2138515" y="2233729"/>
                  </a:lnTo>
                  <a:cubicBezTo>
                    <a:pt x="2168476" y="2234573"/>
                    <a:pt x="2198438" y="2234292"/>
                    <a:pt x="2228400" y="2234644"/>
                  </a:cubicBezTo>
                  <a:cubicBezTo>
                    <a:pt x="2288604" y="2233659"/>
                    <a:pt x="2349511" y="2231479"/>
                    <a:pt x="2409434" y="2226836"/>
                  </a:cubicBezTo>
                  <a:cubicBezTo>
                    <a:pt x="2529561" y="2217835"/>
                    <a:pt x="2648140" y="2200462"/>
                    <a:pt x="2763626" y="2172189"/>
                  </a:cubicBezTo>
                  <a:cubicBezTo>
                    <a:pt x="2879111" y="2143986"/>
                    <a:pt x="2991361" y="2104670"/>
                    <a:pt x="3098969" y="2053750"/>
                  </a:cubicBezTo>
                  <a:cubicBezTo>
                    <a:pt x="3206507" y="2002689"/>
                    <a:pt x="3308910" y="1939179"/>
                    <a:pt x="3405757" y="1866174"/>
                  </a:cubicBezTo>
                  <a:lnTo>
                    <a:pt x="3441697" y="1838182"/>
                  </a:lnTo>
                  <a:cubicBezTo>
                    <a:pt x="3453724" y="1828828"/>
                    <a:pt x="3465961" y="1819755"/>
                    <a:pt x="3477355" y="1809627"/>
                  </a:cubicBezTo>
                  <a:lnTo>
                    <a:pt x="3512240" y="1779947"/>
                  </a:lnTo>
                  <a:cubicBezTo>
                    <a:pt x="3523845" y="1769960"/>
                    <a:pt x="3535731" y="1760254"/>
                    <a:pt x="3546632" y="1749705"/>
                  </a:cubicBezTo>
                  <a:cubicBezTo>
                    <a:pt x="3591574" y="1708420"/>
                    <a:pt x="3635602" y="1666150"/>
                    <a:pt x="3674004" y="1620013"/>
                  </a:cubicBezTo>
                  <a:cubicBezTo>
                    <a:pt x="3713952" y="1574719"/>
                    <a:pt x="3747008" y="1524994"/>
                    <a:pt x="3776056" y="1472174"/>
                  </a:cubicBezTo>
                  <a:cubicBezTo>
                    <a:pt x="3782947" y="1458740"/>
                    <a:pt x="3789840" y="1445307"/>
                    <a:pt x="3796522" y="1431733"/>
                  </a:cubicBezTo>
                  <a:lnTo>
                    <a:pt x="3814456" y="1389745"/>
                  </a:lnTo>
                  <a:cubicBezTo>
                    <a:pt x="3820786" y="1375890"/>
                    <a:pt x="3825499" y="1361120"/>
                    <a:pt x="3830984" y="1346772"/>
                  </a:cubicBezTo>
                  <a:cubicBezTo>
                    <a:pt x="3836330" y="1332284"/>
                    <a:pt x="3841675" y="1317866"/>
                    <a:pt x="3846246" y="1302956"/>
                  </a:cubicBezTo>
                  <a:cubicBezTo>
                    <a:pt x="3865799" y="1244087"/>
                    <a:pt x="3883030" y="1183602"/>
                    <a:pt x="3900402" y="1123258"/>
                  </a:cubicBezTo>
                  <a:lnTo>
                    <a:pt x="3926918" y="1032670"/>
                  </a:lnTo>
                  <a:lnTo>
                    <a:pt x="3954206" y="942223"/>
                  </a:lnTo>
                  <a:cubicBezTo>
                    <a:pt x="3991271" y="821884"/>
                    <a:pt x="4032416" y="702953"/>
                    <a:pt x="4074685" y="585076"/>
                  </a:cubicBezTo>
                  <a:cubicBezTo>
                    <a:pt x="4117376" y="468255"/>
                    <a:pt x="4138265" y="343768"/>
                    <a:pt x="4135310" y="219983"/>
                  </a:cubicBezTo>
                  <a:cubicBezTo>
                    <a:pt x="4134044" y="158091"/>
                    <a:pt x="4126871" y="96480"/>
                    <a:pt x="4114634" y="35994"/>
                  </a:cubicBezTo>
                  <a:lnTo>
                    <a:pt x="4106672" y="0"/>
                  </a:lnTo>
                  <a:lnTo>
                    <a:pt x="4316568" y="0"/>
                  </a:lnTo>
                  <a:lnTo>
                    <a:pt x="4342312" y="168682"/>
                  </a:lnTo>
                  <a:cubicBezTo>
                    <a:pt x="4349744" y="241858"/>
                    <a:pt x="4353551" y="316105"/>
                    <a:pt x="4353551" y="391242"/>
                  </a:cubicBezTo>
                  <a:cubicBezTo>
                    <a:pt x="4353551" y="1368017"/>
                    <a:pt x="3710169" y="2194544"/>
                    <a:pt x="2824077" y="2470152"/>
                  </a:cubicBezTo>
                  <a:lnTo>
                    <a:pt x="2619271" y="2522814"/>
                  </a:lnTo>
                  <a:lnTo>
                    <a:pt x="1734280" y="2522814"/>
                  </a:lnTo>
                  <a:lnTo>
                    <a:pt x="1529475" y="2470152"/>
                  </a:lnTo>
                  <a:cubicBezTo>
                    <a:pt x="643383" y="2194544"/>
                    <a:pt x="0" y="1368017"/>
                    <a:pt x="0" y="391242"/>
                  </a:cubicBezTo>
                  <a:cubicBezTo>
                    <a:pt x="0" y="316105"/>
                    <a:pt x="3807" y="241858"/>
                    <a:pt x="11239" y="16868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TextBox 5">
            <a:extLst>
              <a:ext uri="{FF2B5EF4-FFF2-40B4-BE49-F238E27FC236}">
                <a16:creationId xmlns:a16="http://schemas.microsoft.com/office/drawing/2014/main" id="{2105258D-CE19-008E-8D0D-EEE6FD567A27}"/>
              </a:ext>
            </a:extLst>
          </p:cNvPr>
          <p:cNvSpPr txBox="1"/>
          <p:nvPr/>
        </p:nvSpPr>
        <p:spPr>
          <a:xfrm>
            <a:off x="5183590" y="3475282"/>
            <a:ext cx="5948822" cy="1215717"/>
          </a:xfrm>
          <a:prstGeom prst="rect">
            <a:avLst/>
          </a:prstGeom>
          <a:noFill/>
        </p:spPr>
        <p:txBody>
          <a:bodyPr wrap="square">
            <a:spAutoFit/>
          </a:bodyPr>
          <a:lstStyle/>
          <a:p>
            <a:pPr>
              <a:spcAft>
                <a:spcPts val="600"/>
              </a:spcAft>
            </a:pPr>
            <a:br>
              <a:rPr lang="en-US" sz="1100" dirty="0"/>
            </a:br>
            <a:br>
              <a:rPr lang="en-US" sz="1100" dirty="0"/>
            </a:br>
            <a:br>
              <a:rPr lang="en-US" sz="1100" dirty="0"/>
            </a:br>
            <a:br>
              <a:rPr lang="en-US" sz="1100" dirty="0"/>
            </a:br>
            <a:br>
              <a:rPr lang="en-US" sz="1100" dirty="0"/>
            </a:br>
            <a:endParaRPr lang="en-US" dirty="0"/>
          </a:p>
        </p:txBody>
      </p:sp>
      <p:cxnSp>
        <p:nvCxnSpPr>
          <p:cNvPr id="2" name="Straight Connector 1">
            <a:extLst>
              <a:ext uri="{FF2B5EF4-FFF2-40B4-BE49-F238E27FC236}">
                <a16:creationId xmlns:a16="http://schemas.microsoft.com/office/drawing/2014/main" id="{8625BBF9-2B86-3871-CD66-03BBB7725A24}"/>
              </a:ext>
            </a:extLst>
          </p:cNvPr>
          <p:cNvCxnSpPr>
            <a:cxnSpLocks/>
          </p:cNvCxnSpPr>
          <p:nvPr/>
        </p:nvCxnSpPr>
        <p:spPr>
          <a:xfrm>
            <a:off x="488731" y="977462"/>
            <a:ext cx="1529255" cy="0"/>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11" name="TextBox 10">
            <a:extLst>
              <a:ext uri="{FF2B5EF4-FFF2-40B4-BE49-F238E27FC236}">
                <a16:creationId xmlns:a16="http://schemas.microsoft.com/office/drawing/2014/main" id="{51111D1C-8951-E9B3-42AA-3D26F41B8281}"/>
              </a:ext>
            </a:extLst>
          </p:cNvPr>
          <p:cNvSpPr txBox="1"/>
          <p:nvPr/>
        </p:nvSpPr>
        <p:spPr>
          <a:xfrm>
            <a:off x="488731" y="2345177"/>
            <a:ext cx="11133324" cy="3639289"/>
          </a:xfrm>
          <a:prstGeom prst="rect">
            <a:avLst/>
          </a:prstGeom>
        </p:spPr>
        <p:txBody>
          <a:bodyPr vert="horz" lIns="91440" tIns="45720" rIns="91440" bIns="45720" rtlCol="0" anchor="ctr">
            <a:noAutofit/>
          </a:bodyPr>
          <a:lstStyle/>
          <a:p>
            <a:pPr marL="285750" indent="-228600">
              <a:lnSpc>
                <a:spcPct val="90000"/>
              </a:lnSpc>
              <a:spcAft>
                <a:spcPts val="600"/>
              </a:spcAft>
              <a:buFont typeface="Arial" panose="020B0604020202020204" pitchFamily="34" charset="0"/>
              <a:buChar char="•"/>
            </a:pPr>
            <a:r>
              <a:rPr lang="en-US" sz="2200" dirty="0">
                <a:solidFill>
                  <a:schemeClr val="tx2"/>
                </a:solidFill>
                <a:latin typeface="Grandview Display" panose="020B0502040204020203" pitchFamily="34" charset="0"/>
              </a:rPr>
              <a:t>While a high percentage of students feel their college education improved their chances of securing employment, more than half feel pessimistic about getting a job. </a:t>
            </a:r>
          </a:p>
          <a:p>
            <a:pPr marL="285750" indent="-228600">
              <a:lnSpc>
                <a:spcPct val="90000"/>
              </a:lnSpc>
              <a:spcAft>
                <a:spcPts val="600"/>
              </a:spcAft>
              <a:buFont typeface="Arial" panose="020B0604020202020204" pitchFamily="34" charset="0"/>
              <a:buChar char="•"/>
            </a:pPr>
            <a:r>
              <a:rPr lang="en-US" sz="2200" dirty="0">
                <a:solidFill>
                  <a:schemeClr val="tx2"/>
                </a:solidFill>
                <a:latin typeface="Grandview Display" panose="020B0502040204020203" pitchFamily="34" charset="0"/>
              </a:rPr>
              <a:t>Almost ¾ of students visit their career services center fewer than two times during their academic pursuits, and the same percentage of students feel they do not know what jobs are a good fit for them. </a:t>
            </a:r>
          </a:p>
          <a:p>
            <a:pPr marL="285750" indent="-228600">
              <a:lnSpc>
                <a:spcPct val="90000"/>
              </a:lnSpc>
              <a:spcAft>
                <a:spcPts val="600"/>
              </a:spcAft>
              <a:buFont typeface="Arial" panose="020B0604020202020204" pitchFamily="34" charset="0"/>
              <a:buChar char="•"/>
            </a:pPr>
            <a:r>
              <a:rPr lang="en-US" sz="2200" dirty="0">
                <a:solidFill>
                  <a:schemeClr val="tx2"/>
                </a:solidFill>
                <a:latin typeface="Grandview Display" panose="020B0502040204020203" pitchFamily="34" charset="0"/>
              </a:rPr>
              <a:t>A majority of students go to the faculty for career advice.</a:t>
            </a:r>
          </a:p>
          <a:p>
            <a:pPr marL="285750" indent="-228600">
              <a:lnSpc>
                <a:spcPct val="90000"/>
              </a:lnSpc>
              <a:spcAft>
                <a:spcPts val="600"/>
              </a:spcAft>
              <a:buFont typeface="Arial" panose="020B0604020202020204" pitchFamily="34" charset="0"/>
              <a:buChar char="•"/>
            </a:pPr>
            <a:r>
              <a:rPr lang="en-US" sz="2200" dirty="0">
                <a:solidFill>
                  <a:schemeClr val="tx2"/>
                </a:solidFill>
                <a:latin typeface="Grandview Display" panose="020B0502040204020203" pitchFamily="34" charset="0"/>
              </a:rPr>
              <a:t>Employers focus on skills-based hiring and have a less favorable view of the job market prospects than they have had in five years. </a:t>
            </a:r>
          </a:p>
          <a:p>
            <a:pPr marL="285750" indent="-228600">
              <a:lnSpc>
                <a:spcPct val="90000"/>
              </a:lnSpc>
              <a:spcAft>
                <a:spcPts val="600"/>
              </a:spcAft>
              <a:buFont typeface="Arial" panose="020B0604020202020204" pitchFamily="34" charset="0"/>
              <a:buChar char="•"/>
            </a:pPr>
            <a:r>
              <a:rPr lang="en-US" sz="2200" dirty="0">
                <a:solidFill>
                  <a:schemeClr val="tx2"/>
                </a:solidFill>
                <a:latin typeface="Grandview Display" panose="020B0502040204020203" pitchFamily="34" charset="0"/>
              </a:rPr>
              <a:t>A vast majority of employers hire candidates with demonstrable problem-solving and critical thinking skills, and ¾ hire candidates with majors not exclusive to the industry. </a:t>
            </a:r>
          </a:p>
        </p:txBody>
      </p:sp>
    </p:spTree>
    <p:extLst>
      <p:ext uri="{BB962C8B-B14F-4D97-AF65-F5344CB8AC3E}">
        <p14:creationId xmlns:p14="http://schemas.microsoft.com/office/powerpoint/2010/main" val="2685708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6431CDA-2DC6-555B-F7CB-3C4B18A42254}"/>
            </a:ext>
          </a:extLst>
        </p:cNvPr>
        <p:cNvGrpSpPr/>
        <p:nvPr/>
      </p:nvGrpSpPr>
      <p:grpSpPr>
        <a:xfrm>
          <a:off x="0" y="0"/>
          <a:ext cx="0" cy="0"/>
          <a:chOff x="0" y="0"/>
          <a:chExt cx="0" cy="0"/>
        </a:xfrm>
      </p:grpSpPr>
      <p:pic>
        <p:nvPicPr>
          <p:cNvPr id="5" name="Picture 4" descr="A colorful triangle pattern&#10;&#10;AI-generated content may be incorrect.">
            <a:extLst>
              <a:ext uri="{FF2B5EF4-FFF2-40B4-BE49-F238E27FC236}">
                <a16:creationId xmlns:a16="http://schemas.microsoft.com/office/drawing/2014/main" id="{2F3F5432-2A0F-A452-D8C1-CB13CD0C10B7}"/>
              </a:ext>
            </a:extLst>
          </p:cNvPr>
          <p:cNvPicPr>
            <a:picLocks noChangeAspect="1"/>
          </p:cNvPicPr>
          <p:nvPr/>
        </p:nvPicPr>
        <p:blipFill>
          <a:blip r:embed="rId3"/>
          <a:srcRect r="2223" b="1"/>
          <a:stretch/>
        </p:blipFill>
        <p:spPr>
          <a:xfrm>
            <a:off x="20" y="10"/>
            <a:ext cx="12191980" cy="6857990"/>
          </a:xfrm>
          <a:prstGeom prst="rect">
            <a:avLst/>
          </a:prstGeom>
        </p:spPr>
      </p:pic>
      <p:sp>
        <p:nvSpPr>
          <p:cNvPr id="1043" name="Rectangle 1042">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DE8FDA-AA6D-DCB9-7F66-411C0FD6B47D}"/>
              </a:ext>
            </a:extLst>
          </p:cNvPr>
          <p:cNvSpPr>
            <a:spLocks noGrp="1"/>
          </p:cNvSpPr>
          <p:nvPr>
            <p:ph type="title"/>
          </p:nvPr>
        </p:nvSpPr>
        <p:spPr>
          <a:xfrm>
            <a:off x="2276475" y="2247900"/>
            <a:ext cx="7581900" cy="2514600"/>
          </a:xfrm>
        </p:spPr>
        <p:txBody>
          <a:bodyPr vert="horz" lIns="91440" tIns="45720" rIns="91440" bIns="45720" rtlCol="0">
            <a:normAutofit fontScale="90000"/>
          </a:bodyPr>
          <a:lstStyle/>
          <a:p>
            <a:pPr algn="ctr"/>
            <a:r>
              <a:rPr lang="en-US" sz="5600" dirty="0">
                <a:solidFill>
                  <a:schemeClr val="tx2"/>
                </a:solidFill>
              </a:rPr>
              <a:t>How do we bring more work-based learning experiences into the classroom?</a:t>
            </a:r>
          </a:p>
        </p:txBody>
      </p:sp>
      <p:sp>
        <p:nvSpPr>
          <p:cNvPr id="4" name="TextBox 3">
            <a:extLst>
              <a:ext uri="{FF2B5EF4-FFF2-40B4-BE49-F238E27FC236}">
                <a16:creationId xmlns:a16="http://schemas.microsoft.com/office/drawing/2014/main" id="{7C89A867-02DA-1E9D-1F7F-B3E3123BE3D2}"/>
              </a:ext>
            </a:extLst>
          </p:cNvPr>
          <p:cNvSpPr txBox="1"/>
          <p:nvPr/>
        </p:nvSpPr>
        <p:spPr>
          <a:xfrm>
            <a:off x="5801709" y="4572000"/>
            <a:ext cx="5552089" cy="1647825"/>
          </a:xfrm>
          <a:prstGeom prst="rect">
            <a:avLst/>
          </a:prstGeom>
        </p:spPr>
        <p:txBody>
          <a:bodyPr vert="horz" lIns="91440" tIns="45720" rIns="91440" bIns="45720" rtlCol="0">
            <a:normAutofit/>
          </a:bodyPr>
          <a:lstStyle/>
          <a:p>
            <a:pPr>
              <a:lnSpc>
                <a:spcPct val="90000"/>
              </a:lnSpc>
              <a:spcAft>
                <a:spcPts val="600"/>
              </a:spcAft>
            </a:pPr>
            <a:endParaRPr lang="en-US" sz="2000" dirty="0"/>
          </a:p>
        </p:txBody>
      </p:sp>
    </p:spTree>
    <p:extLst>
      <p:ext uri="{BB962C8B-B14F-4D97-AF65-F5344CB8AC3E}">
        <p14:creationId xmlns:p14="http://schemas.microsoft.com/office/powerpoint/2010/main" val="399080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A58A8E7360C94AB1CB08B2BA2B6D1D" ma:contentTypeVersion="13" ma:contentTypeDescription="Create a new document." ma:contentTypeScope="" ma:versionID="84ab6e0110175816cf1423e754ae55df">
  <xsd:schema xmlns:xsd="http://www.w3.org/2001/XMLSchema" xmlns:xs="http://www.w3.org/2001/XMLSchema" xmlns:p="http://schemas.microsoft.com/office/2006/metadata/properties" xmlns:ns2="feb517c0-2246-45d3-8aca-d499e4f369cc" xmlns:ns3="faa8d098-e3df-4722-995c-7cb19f7cf4c0" targetNamespace="http://schemas.microsoft.com/office/2006/metadata/properties" ma:root="true" ma:fieldsID="d69d1632f1bd186244aab2168c0082aa" ns2:_="" ns3:_="">
    <xsd:import namespace="feb517c0-2246-45d3-8aca-d499e4f369cc"/>
    <xsd:import namespace="faa8d098-e3df-4722-995c-7cb19f7cf4c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b517c0-2246-45d3-8aca-d499e4f369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a73a218-6032-4b43-b4af-c84c0049d5f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8d098-e3df-4722-995c-7cb19f7cf4c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1c019e2-003a-45ee-b341-f266ceba547e}" ma:internalName="TaxCatchAll" ma:showField="CatchAllData" ma:web="faa8d098-e3df-4722-995c-7cb19f7cf4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aa8d098-e3df-4722-995c-7cb19f7cf4c0" xsi:nil="true"/>
    <lcf76f155ced4ddcb4097134ff3c332f xmlns="feb517c0-2246-45d3-8aca-d499e4f369c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72E6BA7-B453-40E1-9AAC-2C1DAEEA2CFF}"/>
</file>

<file path=customXml/itemProps2.xml><?xml version="1.0" encoding="utf-8"?>
<ds:datastoreItem xmlns:ds="http://schemas.openxmlformats.org/officeDocument/2006/customXml" ds:itemID="{9FFCD042-EB88-40BE-806F-F316E585F1F7}"/>
</file>

<file path=customXml/itemProps3.xml><?xml version="1.0" encoding="utf-8"?>
<ds:datastoreItem xmlns:ds="http://schemas.openxmlformats.org/officeDocument/2006/customXml" ds:itemID="{1D1EE3CE-73D6-4B91-848D-217E472535A1}"/>
</file>

<file path=docProps/app.xml><?xml version="1.0" encoding="utf-8"?>
<Properties xmlns="http://schemas.openxmlformats.org/officeDocument/2006/extended-properties" xmlns:vt="http://schemas.openxmlformats.org/officeDocument/2006/docPropsVTypes">
  <Template/>
  <TotalTime>197</TotalTime>
  <Words>1296</Words>
  <Application>Microsoft Macintosh PowerPoint</Application>
  <PresentationFormat>Widescreen</PresentationFormat>
  <Paragraphs>131</Paragraphs>
  <Slides>47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Aptos</vt:lpstr>
      <vt:lpstr>Aptos Display</vt:lpstr>
      <vt:lpstr>Arial</vt:lpstr>
      <vt:lpstr>Grandview Display</vt:lpstr>
      <vt:lpstr>Office Theme</vt:lpstr>
      <vt:lpstr>Skills-Based Learning in the Classroom</vt:lpstr>
      <vt:lpstr>PowerPoint Presentation</vt:lpstr>
      <vt:lpstr>PowerPoint Presentation</vt:lpstr>
      <vt:lpstr>PowerPoint Presentation</vt:lpstr>
      <vt:lpstr>PowerPoint Presentation</vt:lpstr>
      <vt:lpstr>Employers are turning to more skills-based hiring practices.</vt:lpstr>
      <vt:lpstr>PowerPoint Presentation</vt:lpstr>
      <vt:lpstr>PowerPoint Presentation</vt:lpstr>
      <vt:lpstr>How do we bring more work-based learning experiences into the classroom?</vt:lpstr>
      <vt:lpstr>PowerPoint Presentation</vt:lpstr>
      <vt:lpstr>Career-Readiness Curriculum</vt:lpstr>
      <vt:lpstr>Learning Outcomes</vt:lpstr>
      <vt:lpstr>Career-readiness Modules:   Orientation course, English 1101 and 1102, and Signature Experience courses</vt:lpstr>
      <vt:lpstr>PowerPoint Presentation</vt:lpstr>
      <vt:lpstr>PowerPoint Presentation</vt:lpstr>
      <vt:lpstr>PowerPoint Presentation</vt:lpstr>
      <vt:lpstr>PowerPoint Presentation</vt:lpstr>
      <vt:lpstr>PowerPoint Presentation</vt:lpstr>
      <vt:lpstr>Major-Specific Career Explorer Data</vt:lpstr>
      <vt:lpstr>The Career Explorer uses Steppingblocks data to provide real-time employment outcomes for GSU graduates.   Each major is mapped in the Career Explorer. Students can use the tool to explore possible majors, and faculty can use it to advise students on employment outcomes.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Skills Briefcase</vt:lpstr>
      <vt:lpstr>PowerPoint Presentation</vt:lpstr>
      <vt:lpstr>Competencies are automatically added to all Core IMPACTS courses  Allows faculty to align Career-Ready Competencies with any assignment in iCollege  Faculty use a simple assessment rubric to indicate student performance  Competency assessments do NOT factor into the academic grade for the assignment  Reporting features allow faculty to demonstrate their participation in Student Success and USG initiatives  Empowers students to track their own skill development over time more easily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Faculty Incentives</vt:lpstr>
      <vt:lpstr>PowerPoint Presentation</vt:lpstr>
      <vt:lpstr>PowerPoint Presentation</vt:lpstr>
      <vt:lpstr>PowerPoint Presentation</vt:lpstr>
      <vt:lpstr>Skills-Based Learning in the Classroom</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Angela Marie Christie</dc:creator>
  <cp:lastModifiedBy>Angela Marie Christie</cp:lastModifiedBy>
  <cp:revision>6</cp:revision>
  <dcterms:created xsi:type="dcterms:W3CDTF">2025-03-17T14:45:51Z</dcterms:created>
  <dcterms:modified xsi:type="dcterms:W3CDTF">2025-03-17T19:15:19Z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0x010100F0A58A8E7360C94AB1CB08B2BA2B6D1D</vt:lpwstr>
  </property>
</Properties>
</file>