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drawing1.xml" ContentType="application/vnd.ms-office.drawingml.diagramDrawing+xml"/>
  <Override PartName="/ppt/theme/theme2.xml" ContentType="application/vnd.openxmlformats-officedocument.theme+xml"/>
  <Override PartName="/ppt/theme/theme1.xml" ContentType="application/vnd.openxmlformats-officedocument.theme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notesMasters/notesMaster1.xml" ContentType="application/vnd.openxmlformats-officedocument.presentationml.notesMaster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7" r:id="rId4"/>
    <p:sldId id="259" r:id="rId5"/>
    <p:sldId id="3789" r:id="rId6"/>
    <p:sldId id="280" r:id="rId7"/>
    <p:sldId id="284" r:id="rId8"/>
    <p:sldId id="285" r:id="rId9"/>
    <p:sldId id="3810" r:id="rId10"/>
    <p:sldId id="3809" r:id="rId11"/>
    <p:sldId id="3815" r:id="rId12"/>
    <p:sldId id="3813" r:id="rId13"/>
    <p:sldId id="3808" r:id="rId14"/>
    <p:sldId id="287" r:id="rId15"/>
    <p:sldId id="262" r:id="rId16"/>
    <p:sldId id="271" r:id="rId17"/>
    <p:sldId id="3798" r:id="rId18"/>
    <p:sldId id="382" r:id="rId19"/>
    <p:sldId id="281" r:id="rId20"/>
    <p:sldId id="3811" r:id="rId21"/>
    <p:sldId id="266" r:id="rId22"/>
    <p:sldId id="267" r:id="rId23"/>
    <p:sldId id="268" r:id="rId24"/>
    <p:sldId id="270" r:id="rId25"/>
    <p:sldId id="3814" r:id="rId26"/>
    <p:sldId id="3812" r:id="rId27"/>
    <p:sldId id="283" r:id="rId28"/>
    <p:sldId id="279" r:id="rId29"/>
    <p:sldId id="273" r:id="rId30"/>
    <p:sldId id="276" r:id="rId31"/>
    <p:sldId id="265" r:id="rId32"/>
    <p:sldId id="27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8"/>
    <p:restoredTop sz="94748"/>
  </p:normalViewPr>
  <p:slideViewPr>
    <p:cSldViewPr snapToGrid="0">
      <p:cViewPr varScale="1">
        <p:scale>
          <a:sx n="114" d="100"/>
          <a:sy n="114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8" d="100"/>
        <a:sy n="1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9777F3-E717-49E6-8CDA-3FBE9FEF43C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226B63-956C-4687-8F53-B9B149F33C0B}">
      <dgm:prSet/>
      <dgm:spPr/>
      <dgm:t>
        <a:bodyPr/>
        <a:lstStyle/>
        <a:p>
          <a:r>
            <a:rPr lang="en-US"/>
            <a:t>Objectives</a:t>
          </a:r>
        </a:p>
      </dgm:t>
    </dgm:pt>
    <dgm:pt modelId="{CB0DD9A7-1201-4FDB-91F8-5F0934CF3D94}" type="parTrans" cxnId="{FBB3DEB1-BD4A-402E-ABEA-9D8DDA7CB61D}">
      <dgm:prSet/>
      <dgm:spPr/>
      <dgm:t>
        <a:bodyPr/>
        <a:lstStyle/>
        <a:p>
          <a:endParaRPr lang="en-US"/>
        </a:p>
      </dgm:t>
    </dgm:pt>
    <dgm:pt modelId="{789F9C82-AA38-4E63-B9B3-212F7AB20177}" type="sibTrans" cxnId="{FBB3DEB1-BD4A-402E-ABEA-9D8DDA7CB61D}">
      <dgm:prSet/>
      <dgm:spPr/>
      <dgm:t>
        <a:bodyPr/>
        <a:lstStyle/>
        <a:p>
          <a:endParaRPr lang="en-US"/>
        </a:p>
      </dgm:t>
    </dgm:pt>
    <dgm:pt modelId="{2A2F6AC5-0E79-4E6A-ADA7-CC4F8A84A960}">
      <dgm:prSet/>
      <dgm:spPr/>
      <dgm:t>
        <a:bodyPr/>
        <a:lstStyle/>
        <a:p>
          <a:r>
            <a:rPr lang="en-US" dirty="0"/>
            <a:t>Create an inviting and intuitive social learning environment in which all community members can contribute, interact, and share ideas </a:t>
          </a:r>
        </a:p>
      </dgm:t>
    </dgm:pt>
    <dgm:pt modelId="{E2F8808A-A0DA-48AD-BACD-B53E9EA51D2C}" type="parTrans" cxnId="{27E8F85A-563D-4482-B8DC-0FCEEE9CD55D}">
      <dgm:prSet/>
      <dgm:spPr/>
      <dgm:t>
        <a:bodyPr/>
        <a:lstStyle/>
        <a:p>
          <a:endParaRPr lang="en-US"/>
        </a:p>
      </dgm:t>
    </dgm:pt>
    <dgm:pt modelId="{46F845DA-53F6-407C-8873-3008A9B33BFF}" type="sibTrans" cxnId="{27E8F85A-563D-4482-B8DC-0FCEEE9CD55D}">
      <dgm:prSet/>
      <dgm:spPr/>
      <dgm:t>
        <a:bodyPr/>
        <a:lstStyle/>
        <a:p>
          <a:endParaRPr lang="en-US"/>
        </a:p>
      </dgm:t>
    </dgm:pt>
    <dgm:pt modelId="{97F2FCE1-584C-4A48-931C-00359813162E}">
      <dgm:prSet/>
      <dgm:spPr/>
      <dgm:t>
        <a:bodyPr/>
        <a:lstStyle/>
        <a:p>
          <a:r>
            <a:rPr lang="en-US"/>
            <a:t>encourage students to discover and share relevant content, exchange ideas, and, ultimately, teach and learn from one another in the social learning community</a:t>
          </a:r>
        </a:p>
      </dgm:t>
    </dgm:pt>
    <dgm:pt modelId="{22363869-98ED-464C-B40F-B6D5FC0415B7}" type="parTrans" cxnId="{8749BB32-D283-4862-867C-A2D3F56810F1}">
      <dgm:prSet/>
      <dgm:spPr/>
      <dgm:t>
        <a:bodyPr/>
        <a:lstStyle/>
        <a:p>
          <a:endParaRPr lang="en-US"/>
        </a:p>
      </dgm:t>
    </dgm:pt>
    <dgm:pt modelId="{E424DBBB-D60C-4110-A075-FB6B2AC1F2B2}" type="sibTrans" cxnId="{8749BB32-D283-4862-867C-A2D3F56810F1}">
      <dgm:prSet/>
      <dgm:spPr/>
      <dgm:t>
        <a:bodyPr/>
        <a:lstStyle/>
        <a:p>
          <a:endParaRPr lang="en-US"/>
        </a:p>
      </dgm:t>
    </dgm:pt>
    <dgm:pt modelId="{12C26022-C6DB-7043-BBF3-5F44C582F78F}" type="pres">
      <dgm:prSet presAssocID="{D99777F3-E717-49E6-8CDA-3FBE9FEF43CE}" presName="linear" presStyleCnt="0">
        <dgm:presLayoutVars>
          <dgm:animLvl val="lvl"/>
          <dgm:resizeHandles val="exact"/>
        </dgm:presLayoutVars>
      </dgm:prSet>
      <dgm:spPr/>
    </dgm:pt>
    <dgm:pt modelId="{1D3AD8D4-18D2-F74F-A891-C03E6ECF300A}" type="pres">
      <dgm:prSet presAssocID="{31226B63-956C-4687-8F53-B9B149F33C0B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E4C29B8-38A0-ED49-9718-DA2EF8293FE4}" type="pres">
      <dgm:prSet presAssocID="{31226B63-956C-4687-8F53-B9B149F33C0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8692D1A-BA34-A540-9F6A-D6D29F63A226}" type="presOf" srcId="{D99777F3-E717-49E6-8CDA-3FBE9FEF43CE}" destId="{12C26022-C6DB-7043-BBF3-5F44C582F78F}" srcOrd="0" destOrd="0" presId="urn:microsoft.com/office/officeart/2005/8/layout/vList2"/>
    <dgm:cxn modelId="{8749BB32-D283-4862-867C-A2D3F56810F1}" srcId="{31226B63-956C-4687-8F53-B9B149F33C0B}" destId="{97F2FCE1-584C-4A48-931C-00359813162E}" srcOrd="1" destOrd="0" parTransId="{22363869-98ED-464C-B40F-B6D5FC0415B7}" sibTransId="{E424DBBB-D60C-4110-A075-FB6B2AC1F2B2}"/>
    <dgm:cxn modelId="{36BA174B-4A63-734A-88B4-124BA51D6E75}" type="presOf" srcId="{31226B63-956C-4687-8F53-B9B149F33C0B}" destId="{1D3AD8D4-18D2-F74F-A891-C03E6ECF300A}" srcOrd="0" destOrd="0" presId="urn:microsoft.com/office/officeart/2005/8/layout/vList2"/>
    <dgm:cxn modelId="{27E8F85A-563D-4482-B8DC-0FCEEE9CD55D}" srcId="{31226B63-956C-4687-8F53-B9B149F33C0B}" destId="{2A2F6AC5-0E79-4E6A-ADA7-CC4F8A84A960}" srcOrd="0" destOrd="0" parTransId="{E2F8808A-A0DA-48AD-BACD-B53E9EA51D2C}" sibTransId="{46F845DA-53F6-407C-8873-3008A9B33BFF}"/>
    <dgm:cxn modelId="{CCA409AD-9B1F-B646-9E82-D47FF8BC251D}" type="presOf" srcId="{2A2F6AC5-0E79-4E6A-ADA7-CC4F8A84A960}" destId="{3E4C29B8-38A0-ED49-9718-DA2EF8293FE4}" srcOrd="0" destOrd="0" presId="urn:microsoft.com/office/officeart/2005/8/layout/vList2"/>
    <dgm:cxn modelId="{FBB3DEB1-BD4A-402E-ABEA-9D8DDA7CB61D}" srcId="{D99777F3-E717-49E6-8CDA-3FBE9FEF43CE}" destId="{31226B63-956C-4687-8F53-B9B149F33C0B}" srcOrd="0" destOrd="0" parTransId="{CB0DD9A7-1201-4FDB-91F8-5F0934CF3D94}" sibTransId="{789F9C82-AA38-4E63-B9B3-212F7AB20177}"/>
    <dgm:cxn modelId="{3807C4BF-A230-7849-A60A-4F2C9E6084D0}" type="presOf" srcId="{97F2FCE1-584C-4A48-931C-00359813162E}" destId="{3E4C29B8-38A0-ED49-9718-DA2EF8293FE4}" srcOrd="0" destOrd="1" presId="urn:microsoft.com/office/officeart/2005/8/layout/vList2"/>
    <dgm:cxn modelId="{485C039C-ACE9-3746-B84A-434B2651F736}" type="presParOf" srcId="{12C26022-C6DB-7043-BBF3-5F44C582F78F}" destId="{1D3AD8D4-18D2-F74F-A891-C03E6ECF300A}" srcOrd="0" destOrd="0" presId="urn:microsoft.com/office/officeart/2005/8/layout/vList2"/>
    <dgm:cxn modelId="{6C30C47C-8413-0943-9254-68B84ECC30A1}" type="presParOf" srcId="{12C26022-C6DB-7043-BBF3-5F44C582F78F}" destId="{3E4C29B8-38A0-ED49-9718-DA2EF8293FE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45DF47-0C2D-4634-B5DA-483159EB6A6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58A89FA-4756-479C-B136-5902AA57A0FF}">
      <dgm:prSet/>
      <dgm:spPr/>
      <dgm:t>
        <a:bodyPr/>
        <a:lstStyle/>
        <a:p>
          <a:r>
            <a:rPr lang="en-US"/>
            <a:t>Faculty development and support </a:t>
          </a:r>
        </a:p>
      </dgm:t>
    </dgm:pt>
    <dgm:pt modelId="{131191EF-C01F-475F-A9AB-814899939994}" type="parTrans" cxnId="{1D57CA22-9407-44BB-9817-8B460E834C3F}">
      <dgm:prSet/>
      <dgm:spPr/>
      <dgm:t>
        <a:bodyPr/>
        <a:lstStyle/>
        <a:p>
          <a:endParaRPr lang="en-US"/>
        </a:p>
      </dgm:t>
    </dgm:pt>
    <dgm:pt modelId="{5D7E462C-0922-4D86-916B-F203B71952A1}" type="sibTrans" cxnId="{1D57CA22-9407-44BB-9817-8B460E834C3F}">
      <dgm:prSet/>
      <dgm:spPr/>
      <dgm:t>
        <a:bodyPr/>
        <a:lstStyle/>
        <a:p>
          <a:endParaRPr lang="en-US"/>
        </a:p>
      </dgm:t>
    </dgm:pt>
    <dgm:pt modelId="{DB92C6C0-7F7A-498F-BC13-A41922B5FF7E}">
      <dgm:prSet/>
      <dgm:spPr/>
      <dgm:t>
        <a:bodyPr/>
        <a:lstStyle/>
        <a:p>
          <a:r>
            <a:rPr lang="en-US"/>
            <a:t>Technology infrastructure </a:t>
          </a:r>
        </a:p>
      </dgm:t>
    </dgm:pt>
    <dgm:pt modelId="{674EFA65-7108-46E1-94E0-924A0EAED4BD}" type="parTrans" cxnId="{E273F0EC-0E3D-4426-92F8-CE9081A35E1A}">
      <dgm:prSet/>
      <dgm:spPr/>
      <dgm:t>
        <a:bodyPr/>
        <a:lstStyle/>
        <a:p>
          <a:endParaRPr lang="en-US"/>
        </a:p>
      </dgm:t>
    </dgm:pt>
    <dgm:pt modelId="{FC7A4914-EC79-4F61-88AC-6739F9A7CD96}" type="sibTrans" cxnId="{E273F0EC-0E3D-4426-92F8-CE9081A35E1A}">
      <dgm:prSet/>
      <dgm:spPr/>
      <dgm:t>
        <a:bodyPr/>
        <a:lstStyle/>
        <a:p>
          <a:endParaRPr lang="en-US"/>
        </a:p>
      </dgm:t>
    </dgm:pt>
    <dgm:pt modelId="{3EA00210-A373-4A6B-BF96-5C84F3C0B369}">
      <dgm:prSet/>
      <dgm:spPr/>
      <dgm:t>
        <a:bodyPr/>
        <a:lstStyle/>
        <a:p>
          <a:r>
            <a:rPr lang="en-US"/>
            <a:t>Course redesign incentives </a:t>
          </a:r>
        </a:p>
      </dgm:t>
    </dgm:pt>
    <dgm:pt modelId="{65B6C33E-C3AD-4423-9F9E-E510B12D740A}" type="parTrans" cxnId="{815BB984-8EA9-47FA-A4C3-ED5BA72E2EE6}">
      <dgm:prSet/>
      <dgm:spPr/>
      <dgm:t>
        <a:bodyPr/>
        <a:lstStyle/>
        <a:p>
          <a:endParaRPr lang="en-US"/>
        </a:p>
      </dgm:t>
    </dgm:pt>
    <dgm:pt modelId="{D387432C-37E0-4CEA-B9F0-18F65E42E021}" type="sibTrans" cxnId="{815BB984-8EA9-47FA-A4C3-ED5BA72E2EE6}">
      <dgm:prSet/>
      <dgm:spPr/>
      <dgm:t>
        <a:bodyPr/>
        <a:lstStyle/>
        <a:p>
          <a:endParaRPr lang="en-US"/>
        </a:p>
      </dgm:t>
    </dgm:pt>
    <dgm:pt modelId="{3070A8CA-309E-4D44-B924-C4003207E46E}">
      <dgm:prSet/>
      <dgm:spPr/>
      <dgm:t>
        <a:bodyPr/>
        <a:lstStyle/>
        <a:p>
          <a:r>
            <a:rPr lang="en-US"/>
            <a:t>Learning analytics tools </a:t>
          </a:r>
        </a:p>
      </dgm:t>
    </dgm:pt>
    <dgm:pt modelId="{9736324B-D7F4-41E0-BC03-25FE0185A158}" type="parTrans" cxnId="{9A639F61-3A24-42AD-A815-E80E6E96DFF9}">
      <dgm:prSet/>
      <dgm:spPr/>
      <dgm:t>
        <a:bodyPr/>
        <a:lstStyle/>
        <a:p>
          <a:endParaRPr lang="en-US"/>
        </a:p>
      </dgm:t>
    </dgm:pt>
    <dgm:pt modelId="{4B2EEE46-E811-4BF0-B55B-EA11CDF4C5C5}" type="sibTrans" cxnId="{9A639F61-3A24-42AD-A815-E80E6E96DFF9}">
      <dgm:prSet/>
      <dgm:spPr/>
      <dgm:t>
        <a:bodyPr/>
        <a:lstStyle/>
        <a:p>
          <a:endParaRPr lang="en-US"/>
        </a:p>
      </dgm:t>
    </dgm:pt>
    <dgm:pt modelId="{1E2E870C-6325-49B3-AF90-8A9333B199D6}">
      <dgm:prSet/>
      <dgm:spPr/>
      <dgm:t>
        <a:bodyPr/>
        <a:lstStyle/>
        <a:p>
          <a:r>
            <a:rPr lang="en-US"/>
            <a:t>Student support systems </a:t>
          </a:r>
        </a:p>
      </dgm:t>
    </dgm:pt>
    <dgm:pt modelId="{F627AB7A-6BD8-467E-8A36-C599F3D8BCAC}" type="parTrans" cxnId="{ABC7B1F3-EF03-4897-8169-C739EBE87D7E}">
      <dgm:prSet/>
      <dgm:spPr/>
      <dgm:t>
        <a:bodyPr/>
        <a:lstStyle/>
        <a:p>
          <a:endParaRPr lang="en-US"/>
        </a:p>
      </dgm:t>
    </dgm:pt>
    <dgm:pt modelId="{70594475-5260-4842-9209-47C739F3E477}" type="sibTrans" cxnId="{ABC7B1F3-EF03-4897-8169-C739EBE87D7E}">
      <dgm:prSet/>
      <dgm:spPr/>
      <dgm:t>
        <a:bodyPr/>
        <a:lstStyle/>
        <a:p>
          <a:endParaRPr lang="en-US"/>
        </a:p>
      </dgm:t>
    </dgm:pt>
    <dgm:pt modelId="{34B8BBA0-5F20-411A-8896-059B0CDE1A6B}" type="pres">
      <dgm:prSet presAssocID="{D245DF47-0C2D-4634-B5DA-483159EB6A6A}" presName="root" presStyleCnt="0">
        <dgm:presLayoutVars>
          <dgm:dir/>
          <dgm:resizeHandles val="exact"/>
        </dgm:presLayoutVars>
      </dgm:prSet>
      <dgm:spPr/>
    </dgm:pt>
    <dgm:pt modelId="{726C2E2A-2B26-4314-817B-5C1EBF54C735}" type="pres">
      <dgm:prSet presAssocID="{158A89FA-4756-479C-B136-5902AA57A0FF}" presName="compNode" presStyleCnt="0"/>
      <dgm:spPr/>
    </dgm:pt>
    <dgm:pt modelId="{97A27652-36DE-485B-ABE8-BFC7AD864751}" type="pres">
      <dgm:prSet presAssocID="{158A89FA-4756-479C-B136-5902AA57A0FF}" presName="bgRect" presStyleLbl="bgShp" presStyleIdx="0" presStyleCnt="5"/>
      <dgm:spPr/>
    </dgm:pt>
    <dgm:pt modelId="{956E79FC-21B1-438D-9DB6-15F84CC6C06F}" type="pres">
      <dgm:prSet presAssocID="{158A89FA-4756-479C-B136-5902AA57A0F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58E0F5CA-9291-4230-8F15-6FF9A4C4726B}" type="pres">
      <dgm:prSet presAssocID="{158A89FA-4756-479C-B136-5902AA57A0FF}" presName="spaceRect" presStyleCnt="0"/>
      <dgm:spPr/>
    </dgm:pt>
    <dgm:pt modelId="{8A74319F-5990-4499-8093-8C915AE81196}" type="pres">
      <dgm:prSet presAssocID="{158A89FA-4756-479C-B136-5902AA57A0FF}" presName="parTx" presStyleLbl="revTx" presStyleIdx="0" presStyleCnt="5">
        <dgm:presLayoutVars>
          <dgm:chMax val="0"/>
          <dgm:chPref val="0"/>
        </dgm:presLayoutVars>
      </dgm:prSet>
      <dgm:spPr/>
    </dgm:pt>
    <dgm:pt modelId="{F2418411-E3C2-453A-BC86-9BEFE23116F2}" type="pres">
      <dgm:prSet presAssocID="{5D7E462C-0922-4D86-916B-F203B71952A1}" presName="sibTrans" presStyleCnt="0"/>
      <dgm:spPr/>
    </dgm:pt>
    <dgm:pt modelId="{C2BD8F78-58DA-4F50-989F-502B07FE3F0B}" type="pres">
      <dgm:prSet presAssocID="{DB92C6C0-7F7A-498F-BC13-A41922B5FF7E}" presName="compNode" presStyleCnt="0"/>
      <dgm:spPr/>
    </dgm:pt>
    <dgm:pt modelId="{648328C8-F327-425B-9A5A-6ECEC811AF5C}" type="pres">
      <dgm:prSet presAssocID="{DB92C6C0-7F7A-498F-BC13-A41922B5FF7E}" presName="bgRect" presStyleLbl="bgShp" presStyleIdx="1" presStyleCnt="5"/>
      <dgm:spPr/>
    </dgm:pt>
    <dgm:pt modelId="{2183CDB6-14C9-4FA9-89DC-9630825B08C1}" type="pres">
      <dgm:prSet presAssocID="{DB92C6C0-7F7A-498F-BC13-A41922B5FF7E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7E57912A-5C0A-4524-81FD-67584B6FF657}" type="pres">
      <dgm:prSet presAssocID="{DB92C6C0-7F7A-498F-BC13-A41922B5FF7E}" presName="spaceRect" presStyleCnt="0"/>
      <dgm:spPr/>
    </dgm:pt>
    <dgm:pt modelId="{CAA2CFA9-DAA2-4FE3-9BE5-F47C0FF3021C}" type="pres">
      <dgm:prSet presAssocID="{DB92C6C0-7F7A-498F-BC13-A41922B5FF7E}" presName="parTx" presStyleLbl="revTx" presStyleIdx="1" presStyleCnt="5">
        <dgm:presLayoutVars>
          <dgm:chMax val="0"/>
          <dgm:chPref val="0"/>
        </dgm:presLayoutVars>
      </dgm:prSet>
      <dgm:spPr/>
    </dgm:pt>
    <dgm:pt modelId="{EBE18A81-DAB7-466A-9AA0-1FEFDF7F6625}" type="pres">
      <dgm:prSet presAssocID="{FC7A4914-EC79-4F61-88AC-6739F9A7CD96}" presName="sibTrans" presStyleCnt="0"/>
      <dgm:spPr/>
    </dgm:pt>
    <dgm:pt modelId="{B63BF2D4-300A-4F99-B29A-B33E85FB15D6}" type="pres">
      <dgm:prSet presAssocID="{3EA00210-A373-4A6B-BF96-5C84F3C0B369}" presName="compNode" presStyleCnt="0"/>
      <dgm:spPr/>
    </dgm:pt>
    <dgm:pt modelId="{7430F364-FF51-4677-B336-A8BE3E125D91}" type="pres">
      <dgm:prSet presAssocID="{3EA00210-A373-4A6B-BF96-5C84F3C0B369}" presName="bgRect" presStyleLbl="bgShp" presStyleIdx="2" presStyleCnt="5"/>
      <dgm:spPr/>
    </dgm:pt>
    <dgm:pt modelId="{77775EF3-8FCE-4870-B090-3F59C77FAC92}" type="pres">
      <dgm:prSet presAssocID="{3EA00210-A373-4A6B-BF96-5C84F3C0B36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353D9CDC-0D17-44A4-A2E9-5B4517CB6339}" type="pres">
      <dgm:prSet presAssocID="{3EA00210-A373-4A6B-BF96-5C84F3C0B369}" presName="spaceRect" presStyleCnt="0"/>
      <dgm:spPr/>
    </dgm:pt>
    <dgm:pt modelId="{3BE2D2FA-11A8-4B19-B136-6111DA38A0A0}" type="pres">
      <dgm:prSet presAssocID="{3EA00210-A373-4A6B-BF96-5C84F3C0B369}" presName="parTx" presStyleLbl="revTx" presStyleIdx="2" presStyleCnt="5">
        <dgm:presLayoutVars>
          <dgm:chMax val="0"/>
          <dgm:chPref val="0"/>
        </dgm:presLayoutVars>
      </dgm:prSet>
      <dgm:spPr/>
    </dgm:pt>
    <dgm:pt modelId="{382B0DB7-C61A-4107-AED9-C8ED3383D046}" type="pres">
      <dgm:prSet presAssocID="{D387432C-37E0-4CEA-B9F0-18F65E42E021}" presName="sibTrans" presStyleCnt="0"/>
      <dgm:spPr/>
    </dgm:pt>
    <dgm:pt modelId="{58F02914-A75A-4B8B-92B5-53DFD6F97EBC}" type="pres">
      <dgm:prSet presAssocID="{3070A8CA-309E-4D44-B924-C4003207E46E}" presName="compNode" presStyleCnt="0"/>
      <dgm:spPr/>
    </dgm:pt>
    <dgm:pt modelId="{75CF0310-B8CD-45D0-9BA2-E150A63CE671}" type="pres">
      <dgm:prSet presAssocID="{3070A8CA-309E-4D44-B924-C4003207E46E}" presName="bgRect" presStyleLbl="bgShp" presStyleIdx="3" presStyleCnt="5"/>
      <dgm:spPr/>
    </dgm:pt>
    <dgm:pt modelId="{A44FCC9E-887D-4650-94DE-349DE167BF9D}" type="pres">
      <dgm:prSet presAssocID="{3070A8CA-309E-4D44-B924-C4003207E46E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43FB3A29-8195-4F42-AE82-9784E037355D}" type="pres">
      <dgm:prSet presAssocID="{3070A8CA-309E-4D44-B924-C4003207E46E}" presName="spaceRect" presStyleCnt="0"/>
      <dgm:spPr/>
    </dgm:pt>
    <dgm:pt modelId="{71D2DC71-DD93-4D9E-B77E-44A6807DD0E3}" type="pres">
      <dgm:prSet presAssocID="{3070A8CA-309E-4D44-B924-C4003207E46E}" presName="parTx" presStyleLbl="revTx" presStyleIdx="3" presStyleCnt="5">
        <dgm:presLayoutVars>
          <dgm:chMax val="0"/>
          <dgm:chPref val="0"/>
        </dgm:presLayoutVars>
      </dgm:prSet>
      <dgm:spPr/>
    </dgm:pt>
    <dgm:pt modelId="{C3AC1961-A601-4A78-81F1-AAEA58475DA2}" type="pres">
      <dgm:prSet presAssocID="{4B2EEE46-E811-4BF0-B55B-EA11CDF4C5C5}" presName="sibTrans" presStyleCnt="0"/>
      <dgm:spPr/>
    </dgm:pt>
    <dgm:pt modelId="{CBC19CAF-FDDD-4237-B484-2F22985F4840}" type="pres">
      <dgm:prSet presAssocID="{1E2E870C-6325-49B3-AF90-8A9333B199D6}" presName="compNode" presStyleCnt="0"/>
      <dgm:spPr/>
    </dgm:pt>
    <dgm:pt modelId="{3B581761-7C39-461C-B309-FF7EB0AF5772}" type="pres">
      <dgm:prSet presAssocID="{1E2E870C-6325-49B3-AF90-8A9333B199D6}" presName="bgRect" presStyleLbl="bgShp" presStyleIdx="4" presStyleCnt="5"/>
      <dgm:spPr/>
    </dgm:pt>
    <dgm:pt modelId="{0D63CED7-9B45-4623-8A48-8DDD9E3CC06A}" type="pres">
      <dgm:prSet presAssocID="{1E2E870C-6325-49B3-AF90-8A9333B199D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8D508C20-70AD-4E52-89B9-5ABF34C0BBFB}" type="pres">
      <dgm:prSet presAssocID="{1E2E870C-6325-49B3-AF90-8A9333B199D6}" presName="spaceRect" presStyleCnt="0"/>
      <dgm:spPr/>
    </dgm:pt>
    <dgm:pt modelId="{4B7ED4D5-157D-4C6B-B4C1-0F40C51E3A4B}" type="pres">
      <dgm:prSet presAssocID="{1E2E870C-6325-49B3-AF90-8A9333B199D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6C8FD0A-5A72-43FC-807E-18DAB3D94B80}" type="presOf" srcId="{3EA00210-A373-4A6B-BF96-5C84F3C0B369}" destId="{3BE2D2FA-11A8-4B19-B136-6111DA38A0A0}" srcOrd="0" destOrd="0" presId="urn:microsoft.com/office/officeart/2018/2/layout/IconVerticalSolidList"/>
    <dgm:cxn modelId="{1D57CA22-9407-44BB-9817-8B460E834C3F}" srcId="{D245DF47-0C2D-4634-B5DA-483159EB6A6A}" destId="{158A89FA-4756-479C-B136-5902AA57A0FF}" srcOrd="0" destOrd="0" parTransId="{131191EF-C01F-475F-A9AB-814899939994}" sibTransId="{5D7E462C-0922-4D86-916B-F203B71952A1}"/>
    <dgm:cxn modelId="{9A639F61-3A24-42AD-A815-E80E6E96DFF9}" srcId="{D245DF47-0C2D-4634-B5DA-483159EB6A6A}" destId="{3070A8CA-309E-4D44-B924-C4003207E46E}" srcOrd="3" destOrd="0" parTransId="{9736324B-D7F4-41E0-BC03-25FE0185A158}" sibTransId="{4B2EEE46-E811-4BF0-B55B-EA11CDF4C5C5}"/>
    <dgm:cxn modelId="{7EBF7562-E8ED-4B67-B2F8-C1EA3195A845}" type="presOf" srcId="{1E2E870C-6325-49B3-AF90-8A9333B199D6}" destId="{4B7ED4D5-157D-4C6B-B4C1-0F40C51E3A4B}" srcOrd="0" destOrd="0" presId="urn:microsoft.com/office/officeart/2018/2/layout/IconVerticalSolidList"/>
    <dgm:cxn modelId="{8865AC72-3C5C-4809-8D14-43ED7B919E34}" type="presOf" srcId="{158A89FA-4756-479C-B136-5902AA57A0FF}" destId="{8A74319F-5990-4499-8093-8C915AE81196}" srcOrd="0" destOrd="0" presId="urn:microsoft.com/office/officeart/2018/2/layout/IconVerticalSolidList"/>
    <dgm:cxn modelId="{815BB984-8EA9-47FA-A4C3-ED5BA72E2EE6}" srcId="{D245DF47-0C2D-4634-B5DA-483159EB6A6A}" destId="{3EA00210-A373-4A6B-BF96-5C84F3C0B369}" srcOrd="2" destOrd="0" parTransId="{65B6C33E-C3AD-4423-9F9E-E510B12D740A}" sibTransId="{D387432C-37E0-4CEA-B9F0-18F65E42E021}"/>
    <dgm:cxn modelId="{8884429F-9146-4CF8-98E2-5D3D0393E4DD}" type="presOf" srcId="{D245DF47-0C2D-4634-B5DA-483159EB6A6A}" destId="{34B8BBA0-5F20-411A-8896-059B0CDE1A6B}" srcOrd="0" destOrd="0" presId="urn:microsoft.com/office/officeart/2018/2/layout/IconVerticalSolidList"/>
    <dgm:cxn modelId="{C7F94AEB-78ED-4AF4-8EB1-FF3A2123CE39}" type="presOf" srcId="{DB92C6C0-7F7A-498F-BC13-A41922B5FF7E}" destId="{CAA2CFA9-DAA2-4FE3-9BE5-F47C0FF3021C}" srcOrd="0" destOrd="0" presId="urn:microsoft.com/office/officeart/2018/2/layout/IconVerticalSolidList"/>
    <dgm:cxn modelId="{E273F0EC-0E3D-4426-92F8-CE9081A35E1A}" srcId="{D245DF47-0C2D-4634-B5DA-483159EB6A6A}" destId="{DB92C6C0-7F7A-498F-BC13-A41922B5FF7E}" srcOrd="1" destOrd="0" parTransId="{674EFA65-7108-46E1-94E0-924A0EAED4BD}" sibTransId="{FC7A4914-EC79-4F61-88AC-6739F9A7CD96}"/>
    <dgm:cxn modelId="{DBC55AF3-280C-4412-A784-6F40588A86DB}" type="presOf" srcId="{3070A8CA-309E-4D44-B924-C4003207E46E}" destId="{71D2DC71-DD93-4D9E-B77E-44A6807DD0E3}" srcOrd="0" destOrd="0" presId="urn:microsoft.com/office/officeart/2018/2/layout/IconVerticalSolidList"/>
    <dgm:cxn modelId="{ABC7B1F3-EF03-4897-8169-C739EBE87D7E}" srcId="{D245DF47-0C2D-4634-B5DA-483159EB6A6A}" destId="{1E2E870C-6325-49B3-AF90-8A9333B199D6}" srcOrd="4" destOrd="0" parTransId="{F627AB7A-6BD8-467E-8A36-C599F3D8BCAC}" sibTransId="{70594475-5260-4842-9209-47C739F3E477}"/>
    <dgm:cxn modelId="{0D2CC6D6-E97F-4D50-BEF1-F4B4F2C0C75B}" type="presParOf" srcId="{34B8BBA0-5F20-411A-8896-059B0CDE1A6B}" destId="{726C2E2A-2B26-4314-817B-5C1EBF54C735}" srcOrd="0" destOrd="0" presId="urn:microsoft.com/office/officeart/2018/2/layout/IconVerticalSolidList"/>
    <dgm:cxn modelId="{19FF11BA-9A8B-4FCF-BAFF-31B07972A35A}" type="presParOf" srcId="{726C2E2A-2B26-4314-817B-5C1EBF54C735}" destId="{97A27652-36DE-485B-ABE8-BFC7AD864751}" srcOrd="0" destOrd="0" presId="urn:microsoft.com/office/officeart/2018/2/layout/IconVerticalSolidList"/>
    <dgm:cxn modelId="{19C23B0D-F4D7-4FC8-95E2-49A350530414}" type="presParOf" srcId="{726C2E2A-2B26-4314-817B-5C1EBF54C735}" destId="{956E79FC-21B1-438D-9DB6-15F84CC6C06F}" srcOrd="1" destOrd="0" presId="urn:microsoft.com/office/officeart/2018/2/layout/IconVerticalSolidList"/>
    <dgm:cxn modelId="{88670E6B-8649-4137-8BB2-92E62EA342AA}" type="presParOf" srcId="{726C2E2A-2B26-4314-817B-5C1EBF54C735}" destId="{58E0F5CA-9291-4230-8F15-6FF9A4C4726B}" srcOrd="2" destOrd="0" presId="urn:microsoft.com/office/officeart/2018/2/layout/IconVerticalSolidList"/>
    <dgm:cxn modelId="{EE418C19-2807-4C1A-9C41-FFB906A2AF07}" type="presParOf" srcId="{726C2E2A-2B26-4314-817B-5C1EBF54C735}" destId="{8A74319F-5990-4499-8093-8C915AE81196}" srcOrd="3" destOrd="0" presId="urn:microsoft.com/office/officeart/2018/2/layout/IconVerticalSolidList"/>
    <dgm:cxn modelId="{E724F2D7-AA83-45F7-BF8C-111DA9DCA9EE}" type="presParOf" srcId="{34B8BBA0-5F20-411A-8896-059B0CDE1A6B}" destId="{F2418411-E3C2-453A-BC86-9BEFE23116F2}" srcOrd="1" destOrd="0" presId="urn:microsoft.com/office/officeart/2018/2/layout/IconVerticalSolidList"/>
    <dgm:cxn modelId="{DDA31F3C-03A9-43E1-A58D-332DD3F4C150}" type="presParOf" srcId="{34B8BBA0-5F20-411A-8896-059B0CDE1A6B}" destId="{C2BD8F78-58DA-4F50-989F-502B07FE3F0B}" srcOrd="2" destOrd="0" presId="urn:microsoft.com/office/officeart/2018/2/layout/IconVerticalSolidList"/>
    <dgm:cxn modelId="{D83338AA-419D-4AF8-AC75-72436A88D315}" type="presParOf" srcId="{C2BD8F78-58DA-4F50-989F-502B07FE3F0B}" destId="{648328C8-F327-425B-9A5A-6ECEC811AF5C}" srcOrd="0" destOrd="0" presId="urn:microsoft.com/office/officeart/2018/2/layout/IconVerticalSolidList"/>
    <dgm:cxn modelId="{60FAEDC6-EB31-473A-97E7-537231CF2C04}" type="presParOf" srcId="{C2BD8F78-58DA-4F50-989F-502B07FE3F0B}" destId="{2183CDB6-14C9-4FA9-89DC-9630825B08C1}" srcOrd="1" destOrd="0" presId="urn:microsoft.com/office/officeart/2018/2/layout/IconVerticalSolidList"/>
    <dgm:cxn modelId="{2233DF32-D069-4AC9-9026-E04E1FEED9C1}" type="presParOf" srcId="{C2BD8F78-58DA-4F50-989F-502B07FE3F0B}" destId="{7E57912A-5C0A-4524-81FD-67584B6FF657}" srcOrd="2" destOrd="0" presId="urn:microsoft.com/office/officeart/2018/2/layout/IconVerticalSolidList"/>
    <dgm:cxn modelId="{EDC43C14-1144-4058-ACC8-6BB75AD4BFB9}" type="presParOf" srcId="{C2BD8F78-58DA-4F50-989F-502B07FE3F0B}" destId="{CAA2CFA9-DAA2-4FE3-9BE5-F47C0FF3021C}" srcOrd="3" destOrd="0" presId="urn:microsoft.com/office/officeart/2018/2/layout/IconVerticalSolidList"/>
    <dgm:cxn modelId="{1700785D-A6FA-4161-9BB7-1EEF6A5C41ED}" type="presParOf" srcId="{34B8BBA0-5F20-411A-8896-059B0CDE1A6B}" destId="{EBE18A81-DAB7-466A-9AA0-1FEFDF7F6625}" srcOrd="3" destOrd="0" presId="urn:microsoft.com/office/officeart/2018/2/layout/IconVerticalSolidList"/>
    <dgm:cxn modelId="{7A58DA14-8359-4E03-8448-013194E28895}" type="presParOf" srcId="{34B8BBA0-5F20-411A-8896-059B0CDE1A6B}" destId="{B63BF2D4-300A-4F99-B29A-B33E85FB15D6}" srcOrd="4" destOrd="0" presId="urn:microsoft.com/office/officeart/2018/2/layout/IconVerticalSolidList"/>
    <dgm:cxn modelId="{516EE452-B307-4C89-BC21-A49FA2A5E569}" type="presParOf" srcId="{B63BF2D4-300A-4F99-B29A-B33E85FB15D6}" destId="{7430F364-FF51-4677-B336-A8BE3E125D91}" srcOrd="0" destOrd="0" presId="urn:microsoft.com/office/officeart/2018/2/layout/IconVerticalSolidList"/>
    <dgm:cxn modelId="{538C27AF-EE72-4636-ABAF-2466B1267DDF}" type="presParOf" srcId="{B63BF2D4-300A-4F99-B29A-B33E85FB15D6}" destId="{77775EF3-8FCE-4870-B090-3F59C77FAC92}" srcOrd="1" destOrd="0" presId="urn:microsoft.com/office/officeart/2018/2/layout/IconVerticalSolidList"/>
    <dgm:cxn modelId="{EF5799CE-A0D4-45E2-9B4C-5249A1DB9798}" type="presParOf" srcId="{B63BF2D4-300A-4F99-B29A-B33E85FB15D6}" destId="{353D9CDC-0D17-44A4-A2E9-5B4517CB6339}" srcOrd="2" destOrd="0" presId="urn:microsoft.com/office/officeart/2018/2/layout/IconVerticalSolidList"/>
    <dgm:cxn modelId="{9E5205B7-5009-414F-AD09-F20CE37DA715}" type="presParOf" srcId="{B63BF2D4-300A-4F99-B29A-B33E85FB15D6}" destId="{3BE2D2FA-11A8-4B19-B136-6111DA38A0A0}" srcOrd="3" destOrd="0" presId="urn:microsoft.com/office/officeart/2018/2/layout/IconVerticalSolidList"/>
    <dgm:cxn modelId="{BE2DA419-4434-47B8-968C-ECD9FFB80942}" type="presParOf" srcId="{34B8BBA0-5F20-411A-8896-059B0CDE1A6B}" destId="{382B0DB7-C61A-4107-AED9-C8ED3383D046}" srcOrd="5" destOrd="0" presId="urn:microsoft.com/office/officeart/2018/2/layout/IconVerticalSolidList"/>
    <dgm:cxn modelId="{76EB6166-560E-495A-9C62-3777BF9CC090}" type="presParOf" srcId="{34B8BBA0-5F20-411A-8896-059B0CDE1A6B}" destId="{58F02914-A75A-4B8B-92B5-53DFD6F97EBC}" srcOrd="6" destOrd="0" presId="urn:microsoft.com/office/officeart/2018/2/layout/IconVerticalSolidList"/>
    <dgm:cxn modelId="{9DFDF8DF-98D6-4CC8-898F-9C5AB726A7CB}" type="presParOf" srcId="{58F02914-A75A-4B8B-92B5-53DFD6F97EBC}" destId="{75CF0310-B8CD-45D0-9BA2-E150A63CE671}" srcOrd="0" destOrd="0" presId="urn:microsoft.com/office/officeart/2018/2/layout/IconVerticalSolidList"/>
    <dgm:cxn modelId="{BF21838C-4ACB-4C69-8784-E2F5FD1643E5}" type="presParOf" srcId="{58F02914-A75A-4B8B-92B5-53DFD6F97EBC}" destId="{A44FCC9E-887D-4650-94DE-349DE167BF9D}" srcOrd="1" destOrd="0" presId="urn:microsoft.com/office/officeart/2018/2/layout/IconVerticalSolidList"/>
    <dgm:cxn modelId="{2270E497-2199-4E23-B91B-BEB9D7AD8624}" type="presParOf" srcId="{58F02914-A75A-4B8B-92B5-53DFD6F97EBC}" destId="{43FB3A29-8195-4F42-AE82-9784E037355D}" srcOrd="2" destOrd="0" presId="urn:microsoft.com/office/officeart/2018/2/layout/IconVerticalSolidList"/>
    <dgm:cxn modelId="{44BDCBA9-8FA8-4DAF-8E49-189B4BA2894E}" type="presParOf" srcId="{58F02914-A75A-4B8B-92B5-53DFD6F97EBC}" destId="{71D2DC71-DD93-4D9E-B77E-44A6807DD0E3}" srcOrd="3" destOrd="0" presId="urn:microsoft.com/office/officeart/2018/2/layout/IconVerticalSolidList"/>
    <dgm:cxn modelId="{B9A7C543-D40A-43B1-B369-1515573BFEC1}" type="presParOf" srcId="{34B8BBA0-5F20-411A-8896-059B0CDE1A6B}" destId="{C3AC1961-A601-4A78-81F1-AAEA58475DA2}" srcOrd="7" destOrd="0" presId="urn:microsoft.com/office/officeart/2018/2/layout/IconVerticalSolidList"/>
    <dgm:cxn modelId="{DF05C131-529B-4793-88ED-54182EDD198E}" type="presParOf" srcId="{34B8BBA0-5F20-411A-8896-059B0CDE1A6B}" destId="{CBC19CAF-FDDD-4237-B484-2F22985F4840}" srcOrd="8" destOrd="0" presId="urn:microsoft.com/office/officeart/2018/2/layout/IconVerticalSolidList"/>
    <dgm:cxn modelId="{530322C7-3D75-42BB-94E2-F290AED43D08}" type="presParOf" srcId="{CBC19CAF-FDDD-4237-B484-2F22985F4840}" destId="{3B581761-7C39-461C-B309-FF7EB0AF5772}" srcOrd="0" destOrd="0" presId="urn:microsoft.com/office/officeart/2018/2/layout/IconVerticalSolidList"/>
    <dgm:cxn modelId="{58FB83F9-172F-4F5F-BC4F-831BDC3AD1B2}" type="presParOf" srcId="{CBC19CAF-FDDD-4237-B484-2F22985F4840}" destId="{0D63CED7-9B45-4623-8A48-8DDD9E3CC06A}" srcOrd="1" destOrd="0" presId="urn:microsoft.com/office/officeart/2018/2/layout/IconVerticalSolidList"/>
    <dgm:cxn modelId="{A7C9422B-5EB6-4327-B408-64BB6A86E00D}" type="presParOf" srcId="{CBC19CAF-FDDD-4237-B484-2F22985F4840}" destId="{8D508C20-70AD-4E52-89B9-5ABF34C0BBFB}" srcOrd="2" destOrd="0" presId="urn:microsoft.com/office/officeart/2018/2/layout/IconVerticalSolidList"/>
    <dgm:cxn modelId="{DB42DF77-5320-4099-8B41-8DBA787098AF}" type="presParOf" srcId="{CBC19CAF-FDDD-4237-B484-2F22985F4840}" destId="{4B7ED4D5-157D-4C6B-B4C1-0F40C51E3A4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3AD8D4-18D2-F74F-A891-C03E6ECF300A}">
      <dsp:nvSpPr>
        <dsp:cNvPr id="0" name=""/>
        <dsp:cNvSpPr/>
      </dsp:nvSpPr>
      <dsp:spPr>
        <a:xfrm>
          <a:off x="0" y="85205"/>
          <a:ext cx="5272057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Objectives</a:t>
          </a:r>
        </a:p>
      </dsp:txBody>
      <dsp:txXfrm>
        <a:off x="27586" y="112791"/>
        <a:ext cx="5216885" cy="509938"/>
      </dsp:txXfrm>
    </dsp:sp>
    <dsp:sp modelId="{3E4C29B8-38A0-ED49-9718-DA2EF8293FE4}">
      <dsp:nvSpPr>
        <dsp:cNvPr id="0" name=""/>
        <dsp:cNvSpPr/>
      </dsp:nvSpPr>
      <dsp:spPr>
        <a:xfrm>
          <a:off x="0" y="650315"/>
          <a:ext cx="5272057" cy="190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388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Create an inviting and intuitive social learning environment in which all community members can contribute, interact, and share ideas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encourage students to discover and share relevant content, exchange ideas, and, ultimately, teach and learn from one another in the social learning community</a:t>
          </a:r>
        </a:p>
      </dsp:txBody>
      <dsp:txXfrm>
        <a:off x="0" y="650315"/>
        <a:ext cx="5272057" cy="1904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27652-36DE-485B-ABE8-BFC7AD864751}">
      <dsp:nvSpPr>
        <dsp:cNvPr id="0" name=""/>
        <dsp:cNvSpPr/>
      </dsp:nvSpPr>
      <dsp:spPr>
        <a:xfrm>
          <a:off x="0" y="430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6E79FC-21B1-438D-9DB6-15F84CC6C06F}">
      <dsp:nvSpPr>
        <dsp:cNvPr id="0" name=""/>
        <dsp:cNvSpPr/>
      </dsp:nvSpPr>
      <dsp:spPr>
        <a:xfrm>
          <a:off x="277554" y="210753"/>
          <a:ext cx="504644" cy="5046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4319F-5990-4499-8093-8C915AE81196}">
      <dsp:nvSpPr>
        <dsp:cNvPr id="0" name=""/>
        <dsp:cNvSpPr/>
      </dsp:nvSpPr>
      <dsp:spPr>
        <a:xfrm>
          <a:off x="1059754" y="430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Faculty development and support </a:t>
          </a:r>
        </a:p>
      </dsp:txBody>
      <dsp:txXfrm>
        <a:off x="1059754" y="4307"/>
        <a:ext cx="5304469" cy="917536"/>
      </dsp:txXfrm>
    </dsp:sp>
    <dsp:sp modelId="{648328C8-F327-425B-9A5A-6ECEC811AF5C}">
      <dsp:nvSpPr>
        <dsp:cNvPr id="0" name=""/>
        <dsp:cNvSpPr/>
      </dsp:nvSpPr>
      <dsp:spPr>
        <a:xfrm>
          <a:off x="0" y="115122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3CDB6-14C9-4FA9-89DC-9630825B08C1}">
      <dsp:nvSpPr>
        <dsp:cNvPr id="0" name=""/>
        <dsp:cNvSpPr/>
      </dsp:nvSpPr>
      <dsp:spPr>
        <a:xfrm>
          <a:off x="277554" y="1357673"/>
          <a:ext cx="504644" cy="5046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2CFA9-DAA2-4FE3-9BE5-F47C0FF3021C}">
      <dsp:nvSpPr>
        <dsp:cNvPr id="0" name=""/>
        <dsp:cNvSpPr/>
      </dsp:nvSpPr>
      <dsp:spPr>
        <a:xfrm>
          <a:off x="1059754" y="115122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Technology infrastructure </a:t>
          </a:r>
        </a:p>
      </dsp:txBody>
      <dsp:txXfrm>
        <a:off x="1059754" y="1151227"/>
        <a:ext cx="5304469" cy="917536"/>
      </dsp:txXfrm>
    </dsp:sp>
    <dsp:sp modelId="{7430F364-FF51-4677-B336-A8BE3E125D91}">
      <dsp:nvSpPr>
        <dsp:cNvPr id="0" name=""/>
        <dsp:cNvSpPr/>
      </dsp:nvSpPr>
      <dsp:spPr>
        <a:xfrm>
          <a:off x="0" y="229814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75EF3-8FCE-4870-B090-3F59C77FAC92}">
      <dsp:nvSpPr>
        <dsp:cNvPr id="0" name=""/>
        <dsp:cNvSpPr/>
      </dsp:nvSpPr>
      <dsp:spPr>
        <a:xfrm>
          <a:off x="277554" y="2504593"/>
          <a:ext cx="504644" cy="5046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2D2FA-11A8-4B19-B136-6111DA38A0A0}">
      <dsp:nvSpPr>
        <dsp:cNvPr id="0" name=""/>
        <dsp:cNvSpPr/>
      </dsp:nvSpPr>
      <dsp:spPr>
        <a:xfrm>
          <a:off x="1059754" y="229814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Course redesign incentives </a:t>
          </a:r>
        </a:p>
      </dsp:txBody>
      <dsp:txXfrm>
        <a:off x="1059754" y="2298147"/>
        <a:ext cx="5304469" cy="917536"/>
      </dsp:txXfrm>
    </dsp:sp>
    <dsp:sp modelId="{75CF0310-B8CD-45D0-9BA2-E150A63CE671}">
      <dsp:nvSpPr>
        <dsp:cNvPr id="0" name=""/>
        <dsp:cNvSpPr/>
      </dsp:nvSpPr>
      <dsp:spPr>
        <a:xfrm>
          <a:off x="0" y="3445068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FCC9E-887D-4650-94DE-349DE167BF9D}">
      <dsp:nvSpPr>
        <dsp:cNvPr id="0" name=""/>
        <dsp:cNvSpPr/>
      </dsp:nvSpPr>
      <dsp:spPr>
        <a:xfrm>
          <a:off x="277554" y="3651513"/>
          <a:ext cx="504644" cy="5046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2DC71-DD93-4D9E-B77E-44A6807DD0E3}">
      <dsp:nvSpPr>
        <dsp:cNvPr id="0" name=""/>
        <dsp:cNvSpPr/>
      </dsp:nvSpPr>
      <dsp:spPr>
        <a:xfrm>
          <a:off x="1059754" y="3445068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Learning analytics tools </a:t>
          </a:r>
        </a:p>
      </dsp:txBody>
      <dsp:txXfrm>
        <a:off x="1059754" y="3445068"/>
        <a:ext cx="5304469" cy="917536"/>
      </dsp:txXfrm>
    </dsp:sp>
    <dsp:sp modelId="{3B581761-7C39-461C-B309-FF7EB0AF5772}">
      <dsp:nvSpPr>
        <dsp:cNvPr id="0" name=""/>
        <dsp:cNvSpPr/>
      </dsp:nvSpPr>
      <dsp:spPr>
        <a:xfrm>
          <a:off x="0" y="4591988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63CED7-9B45-4623-8A48-8DDD9E3CC06A}">
      <dsp:nvSpPr>
        <dsp:cNvPr id="0" name=""/>
        <dsp:cNvSpPr/>
      </dsp:nvSpPr>
      <dsp:spPr>
        <a:xfrm>
          <a:off x="277554" y="4798433"/>
          <a:ext cx="504644" cy="50464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ED4D5-157D-4C6B-B4C1-0F40C51E3A4B}">
      <dsp:nvSpPr>
        <dsp:cNvPr id="0" name=""/>
        <dsp:cNvSpPr/>
      </dsp:nvSpPr>
      <dsp:spPr>
        <a:xfrm>
          <a:off x="1059754" y="4591988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Student support systems </a:t>
          </a:r>
        </a:p>
      </dsp:txBody>
      <dsp:txXfrm>
        <a:off x="1059754" y="4591988"/>
        <a:ext cx="5304469" cy="917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9BDDB-7633-3944-BD38-3D0E8F7A57AD}" type="datetimeFigureOut">
              <a:rPr lang="en-US" smtClean="0"/>
              <a:t>3/19/25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EA966-7897-CE42-90E2-570C5A0AD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7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cc2cb3e7db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cc2cb3e7db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 b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0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7237E-81FB-F129-7B47-54DDEFD72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AB4F80-BCCC-DB7F-FD7E-BE7343E58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294BE-C57F-59FF-8396-9AB5C2A0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3CFFC-D80E-F0C7-833C-B58A26F75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F38E1-BA4D-0C4A-0278-A137BD1B0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0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ECFB6-E7EE-6312-52E6-5D522FFC7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C1B98-4B17-7F37-DDA1-E33A03D55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D7A8E-8B91-13F0-961B-BD21EDEA1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80457-0C54-CE07-1127-FF60113F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DCED5-D8A0-1667-7308-E680129F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39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AC0058-A620-9724-F115-33613BC2F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4C5E06-CFB1-AAED-B525-A47B75F88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07ACC-7D1A-F41C-6201-D459572AE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812FA-22BE-8243-6FE1-26B2CAEB2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F37D8-E636-9CC6-6713-EBF530F7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04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726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F31E8-86FB-9F0F-DFD8-1DFDC8A9B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D21B0-8691-3CD0-4A94-A03C0F65A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61020-DFFB-4D57-C04C-B6AFF0DE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513D0-52C1-4514-63D8-0EECF2F88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73639-465B-70A3-090E-B9F3FD66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41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F49E-687A-33E7-CC24-7AF6D406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96937-A615-B368-7F60-1DDB00E93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C5440-9025-6A87-FF1D-E771B9CD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1CBC-F600-634E-D737-176130D65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E3DE6-53A6-D506-022B-5CEEE9858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8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DAA6A-FD20-8E41-633D-5D339A58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359C8-125F-E24C-1FDC-9C9B0C456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24D55-E742-EEDE-F6E8-8170CF5D5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0A74C-A6A1-95CA-942C-AFB34FF38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A2CA9-ED53-9685-E159-6417207A5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59AAF3-9B88-8896-D624-230052BBA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83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D25A2-BD7A-DFB2-FACD-C8078BE2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8C0BA-F42D-C01E-51CF-39BBB6358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13E48-D340-E51E-AD45-F745E3AC9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C83A06-001F-1E08-36AC-602766FA8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D37A6-50CF-3FEA-AEFB-E1FD55FC9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0AC6E-2B9A-9732-D9FE-CAAC0D6E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E08116-FA82-9C92-AC06-EE77E4CA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D57BE9-1379-3329-44AA-2F627E59D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9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9294A-03A8-6204-013C-CC8F6FB25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FA4C5-3AB5-1FC2-65E3-746097B7B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B02C12-BF3F-5067-7B83-A5DFEB12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FCFE2-302D-8CBC-0DB9-36583675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6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7F06D1-F01C-C626-8014-7303274E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F6477-7E96-593A-2C5A-A035AAE58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CB315-C3C9-EA03-F788-39CD0AB8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7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D4972-78DE-CC73-DF64-ABE7219F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FC3E2-826B-0FA8-CE6C-CD11172E6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51AC1-3867-8195-A8B6-8687A7B0DC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4880F8-749D-FA1B-7E39-A80928D51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F5167-4242-485D-149F-4833323F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87615-9D2F-591E-C320-95CA8DC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2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E8522-D23B-F437-2B58-0865A3165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E6CF75-206E-9E8D-60AF-CD0B7FA752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1417E1-FA5B-2A6E-E544-A2901A541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A1931-B7AD-C1EB-34DA-9F99DDEE5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3B5B9-E8F9-31F1-4B45-216BF9BD4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F8004-82C7-4969-0396-AC4CE1AA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88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33157-B490-12BE-742C-424A2108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86BC0-CFE5-C9BA-366F-A537E828B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7574C-EE40-0C7D-C3EE-6431DAE920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414109-97A6-7740-8980-B04054867515}" type="datetimeFigureOut">
              <a:rPr lang="en-US" smtClean="0"/>
              <a:t>3/19/25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9A598-3719-3EF6-932E-2ABF338E4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EB38C-601F-57AD-9F61-CAB9D3F6A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68D8E-A956-624D-AB99-822595968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jpe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1BA1CF-8B61-AE0E-7BE0-68381D8B9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en-US" sz="34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Strategic Planning for High-Impact Course Redesign</a:t>
            </a: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3A6AD3-37ED-E1F1-446E-3B60837038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42" y="806824"/>
            <a:ext cx="2919738" cy="1494117"/>
          </a:xfrm>
        </p:spPr>
        <p:txBody>
          <a:bodyPr anchor="b"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Small-World Networks in Course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C90FE-5ADE-BFF0-D4DF-F0C24F09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678" y="105530"/>
            <a:ext cx="7225748" cy="590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40F11-D44C-DC98-3623-884F3D53816C}"/>
              </a:ext>
            </a:extLst>
          </p:cNvPr>
          <p:cNvSpPr txBox="1"/>
          <p:nvPr/>
        </p:nvSpPr>
        <p:spPr>
          <a:xfrm>
            <a:off x="5623111" y="5829140"/>
            <a:ext cx="5194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Andrew Feldstein</a:t>
            </a:r>
          </a:p>
          <a:p>
            <a:r>
              <a:rPr lang="en-US" dirty="0"/>
              <a:t>Assistant Provost-Teaching Innovation and Learning Technologies at Fort Hays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932021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CBD5A-2298-6926-C9E0-BFE9A2C9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D2FB58-B4AE-1315-AEA9-B42B6E4B0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3F7EAB-0AA1-5F22-9822-AC3BC9A0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234176"/>
            <a:ext cx="3571810" cy="3978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Professor, the Blog, and the Stories They Tell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8B79939D-3E4A-4842-BF50-0A32F7B9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37551-716A-FAB6-37CD-930EEB78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884" y="884312"/>
            <a:ext cx="6789490" cy="5550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17B6A2-18E0-C8EB-7ABE-42BDA0784549}"/>
              </a:ext>
            </a:extLst>
          </p:cNvPr>
          <p:cNvSpPr txBox="1"/>
          <p:nvPr/>
        </p:nvSpPr>
        <p:spPr>
          <a:xfrm>
            <a:off x="535651" y="4966266"/>
            <a:ext cx="4994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Project Interaction Network Rendered by Gephi: 44 Students in a 300-level Brand Management Course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3E980-FE75-A02C-59EB-E28B8BE97311}"/>
              </a:ext>
            </a:extLst>
          </p:cNvPr>
          <p:cNvSpPr txBox="1"/>
          <p:nvPr/>
        </p:nvSpPr>
        <p:spPr>
          <a:xfrm>
            <a:off x="6701549" y="361092"/>
            <a:ext cx="3311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2920338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867CBE-570A-14B6-A443-7419FC3E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F47BB1C-D23D-DEC3-DF8C-C23808BA7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D6C89B-6F3A-6347-054C-D4BAABE0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234176"/>
            <a:ext cx="3571810" cy="39785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Of Networks and Nodes: Looking at Network Measures 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4BCED9EE-30EF-AB63-3817-6F2B0EA36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DA895-5C16-8EC2-6403-A7BA14A2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884" y="755072"/>
            <a:ext cx="6789490" cy="5550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7F479F-C572-CCA5-AB33-24597FC2C940}"/>
              </a:ext>
            </a:extLst>
          </p:cNvPr>
          <p:cNvSpPr txBox="1"/>
          <p:nvPr/>
        </p:nvSpPr>
        <p:spPr>
          <a:xfrm>
            <a:off x="503626" y="4873933"/>
            <a:ext cx="499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Eigenvector Centrality- health of a specific node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Clustering Coefficient- health of the network in which the node exists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02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D9FF-26FC-536F-C676-7F76076A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a High Clustering Coefficient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A97A2-A3F1-B450-28FD-399DEF113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776"/>
            <a:ext cx="10515600" cy="4571187"/>
          </a:xfrm>
        </p:spPr>
        <p:txBody>
          <a:bodyPr>
            <a:normAutofit fontScale="85000" lnSpcReduction="20000"/>
          </a:bodyPr>
          <a:lstStyle/>
          <a:p>
            <a:pPr>
              <a:buFont typeface="+mj-lt"/>
              <a:buAutoNum type="arabicPeriod"/>
            </a:pPr>
            <a:r>
              <a:rPr lang="en-US" b="1" dirty="0"/>
              <a:t>Enhanced Collaboration</a:t>
            </a:r>
            <a:r>
              <a:rPr lang="en-US" dirty="0"/>
              <a:t>: High clustering allows for more effective collaboration and communication among learners, as they are more likely to be connected to each other.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Efficient Information Flow</a:t>
            </a:r>
            <a:r>
              <a:rPr lang="en-US" dirty="0"/>
              <a:t>: Information can spread more quickly and efficiently in a network with high clustering, facilitating faster learning and knowledge sharing.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Robustness</a:t>
            </a:r>
            <a:r>
              <a:rPr lang="en-US" dirty="0"/>
              <a:t>: Such networks are often more resilient to disruptions, as the interconnectedness provides multiple pathways for information flow.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Community Building</a:t>
            </a:r>
            <a:r>
              <a:rPr lang="en-US" dirty="0"/>
              <a:t>: High clustering can foster a sense of community and belonging, which can enhance motivation and engagement in the learning process.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Innovation and Creativity</a:t>
            </a:r>
            <a:r>
              <a:rPr lang="en-US" dirty="0"/>
              <a:t>: With more connections, learners are exposed to diverse perspectives and ideas, which can lead to greater innovation and creativity.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35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D1BBB-D5B5-0171-36C5-C8920F81B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Networked Learning &amp; Small-World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4C5D2-77D5-2BA2-56C1-EDD7C61510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Small-World Network Properties: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 clustering: Dense local connections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Short path lengths: Few steps between any two nodes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Weak ties: Bridge otherwise disconnected clusters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Efficient information flow: Balance between local structure and global reach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4C099-684F-9C81-533A-CF6A4CEC03E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Networked Learning Alignment: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Collaborative knowledge creation requires both strong and weak 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Trusting relationships develop in clustered network 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Convivial technologies serve as infrastructure for small-world network 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20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4D0DA-6541-2B40-D5A2-275F511A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288297"/>
            <a:ext cx="10909640" cy="144775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/>
              <a:t>Classroom Interaction Patterns: Getting There From Here</a:t>
            </a:r>
          </a:p>
        </p:txBody>
      </p:sp>
      <p:sp>
        <p:nvSpPr>
          <p:cNvPr id="42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7662B-980A-6F7A-9FC0-1A10B6BC3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4" y="2384040"/>
            <a:ext cx="4047744" cy="3248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622EA0-EC91-D8DA-349C-87BC8EE49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908" y="3330167"/>
            <a:ext cx="3758184" cy="2950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AA4BD-0504-4F6E-771C-EB6F0AD73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271" y="2424560"/>
            <a:ext cx="3933565" cy="2950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17739-8049-930C-28A7-81852C55D9C0}"/>
              </a:ext>
            </a:extLst>
          </p:cNvPr>
          <p:cNvSpPr txBox="1"/>
          <p:nvPr/>
        </p:nvSpPr>
        <p:spPr>
          <a:xfrm>
            <a:off x="1527716" y="5967185"/>
            <a:ext cx="880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252E0-975C-D746-4F03-D6865140BD46}"/>
              </a:ext>
            </a:extLst>
          </p:cNvPr>
          <p:cNvSpPr txBox="1"/>
          <p:nvPr/>
        </p:nvSpPr>
        <p:spPr>
          <a:xfrm>
            <a:off x="9144002" y="5885534"/>
            <a:ext cx="1025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There</a:t>
            </a:r>
          </a:p>
        </p:txBody>
      </p:sp>
    </p:spTree>
    <p:extLst>
      <p:ext uri="{BB962C8B-B14F-4D97-AF65-F5344CB8AC3E}">
        <p14:creationId xmlns:p14="http://schemas.microsoft.com/office/powerpoint/2010/main" val="1759904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08ECF-F8DE-8D0F-092E-26A25139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Design &amp; Student Engagement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EC18C9-D06A-0A16-385D-4AE314EEE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792" y="1423059"/>
            <a:ext cx="8670736" cy="4310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A5AB9D-35DE-2C97-34D2-E029D03649F0}"/>
              </a:ext>
            </a:extLst>
          </p:cNvPr>
          <p:cNvSpPr txBox="1"/>
          <p:nvPr/>
        </p:nvSpPr>
        <p:spPr>
          <a:xfrm>
            <a:off x="1569484" y="5898995"/>
            <a:ext cx="8631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Pattens in Blackboard Learn Tool Use: Five Course Design Archetypes. J Whitmer, N Nunez, T </a:t>
            </a:r>
            <a:r>
              <a:rPr lang="en-US" dirty="0" err="1"/>
              <a:t>Harfield</a:t>
            </a:r>
            <a:r>
              <a:rPr lang="en-US" dirty="0"/>
              <a:t>, D </a:t>
            </a:r>
            <a:r>
              <a:rPr lang="en-US" dirty="0" err="1"/>
              <a:t>Fortenza</a:t>
            </a:r>
            <a:r>
              <a:rPr lang="en-US" dirty="0"/>
              <a:t>. Blackboard: Washington, DC, USA, 2016</a:t>
            </a:r>
          </a:p>
        </p:txBody>
      </p:sp>
    </p:spTree>
    <p:extLst>
      <p:ext uri="{BB962C8B-B14F-4D97-AF65-F5344CB8AC3E}">
        <p14:creationId xmlns:p14="http://schemas.microsoft.com/office/powerpoint/2010/main" val="1497985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36055C-286B-169F-C867-A97EE44D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 Archetypes: Course Design &amp; Engagement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0FAD2B-1C4D-EE3C-7862-E026ADAAA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226" y="438418"/>
            <a:ext cx="7768609" cy="58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65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12179-AE32-640F-9688-9E781760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915" y="231842"/>
            <a:ext cx="11111218" cy="71260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FHSU 2021</a:t>
            </a:r>
            <a:r>
              <a:rPr lang="en-US" dirty="0"/>
              <a:t> </a:t>
            </a:r>
            <a:r>
              <a:rPr lang="en-US" kern="1200" dirty="0">
                <a:latin typeface="+mj-lt"/>
                <a:ea typeface="+mj-ea"/>
                <a:cs typeface="+mj-cs"/>
              </a:rPr>
              <a:t>Community of Inquiry</a:t>
            </a:r>
            <a:r>
              <a:rPr lang="en-US" dirty="0"/>
              <a:t> Survey Instrument</a:t>
            </a:r>
            <a:endParaRPr 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7451C-7F44-8C7F-2009-3DE0249D3D30}"/>
              </a:ext>
            </a:extLst>
          </p:cNvPr>
          <p:cNvSpPr txBox="1"/>
          <p:nvPr/>
        </p:nvSpPr>
        <p:spPr>
          <a:xfrm>
            <a:off x="8318820" y="1177674"/>
            <a:ext cx="3554311" cy="51244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67146">
              <a:spcAft>
                <a:spcPts val="576"/>
              </a:spcAft>
            </a:pPr>
            <a:r>
              <a:rPr lang="en-US" sz="2400" b="1" kern="1200" dirty="0">
                <a:latin typeface="+mn-lt"/>
                <a:ea typeface="+mn-ea"/>
                <a:cs typeface="+mn-cs"/>
              </a:rPr>
              <a:t>Focusing Above the Line</a:t>
            </a:r>
          </a:p>
          <a:p>
            <a:pPr marL="342900" indent="-342900" defTabSz="667146">
              <a:spcAft>
                <a:spcPts val="576"/>
              </a:spcAft>
              <a:buFont typeface="Arial" panose="020B0604020202020204" pitchFamily="34" charset="0"/>
              <a:buChar char="•"/>
            </a:pPr>
            <a:r>
              <a:rPr lang="en-US" sz="2400" b="1" kern="1200" dirty="0">
                <a:latin typeface="+mn-lt"/>
                <a:ea typeface="+mn-ea"/>
                <a:cs typeface="+mn-cs"/>
              </a:rPr>
              <a:t>Course Structure &amp; Design</a:t>
            </a:r>
            <a:r>
              <a:rPr lang="en-US" sz="2400" kern="1200" dirty="0">
                <a:latin typeface="+mn-lt"/>
                <a:ea typeface="+mn-ea"/>
                <a:cs typeface="+mn-cs"/>
              </a:rPr>
              <a:t> primarily focused on individual learning.</a:t>
            </a:r>
          </a:p>
          <a:p>
            <a:pPr marL="342900" indent="-342900" defTabSz="667146">
              <a:spcAft>
                <a:spcPts val="576"/>
              </a:spcAft>
              <a:buFont typeface="Arial" panose="020B0604020202020204" pitchFamily="34" charset="0"/>
              <a:buChar char="•"/>
            </a:pPr>
            <a:r>
              <a:rPr lang="en-US" sz="2400" b="1" kern="1200" dirty="0">
                <a:latin typeface="+mn-lt"/>
                <a:ea typeface="+mn-ea"/>
                <a:cs typeface="+mn-cs"/>
              </a:rPr>
              <a:t>Perception of Teaching Presence</a:t>
            </a:r>
          </a:p>
          <a:p>
            <a:pPr lvl="1" defTabSz="667146">
              <a:spcAft>
                <a:spcPts val="576"/>
              </a:spcAft>
            </a:pPr>
            <a:r>
              <a:rPr lang="en-US" sz="2400" kern="1200" dirty="0">
                <a:latin typeface="+mn-lt"/>
                <a:ea typeface="+mn-ea"/>
                <a:cs typeface="+mn-cs"/>
              </a:rPr>
              <a:t>Students who perceived lack of social presence were more critical of instructor performance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1C89A1-E36A-9426-AEE9-A3C11E7F4C94}"/>
              </a:ext>
            </a:extLst>
          </p:cNvPr>
          <p:cNvSpPr txBox="1"/>
          <p:nvPr/>
        </p:nvSpPr>
        <p:spPr>
          <a:xfrm>
            <a:off x="1042313" y="6253237"/>
            <a:ext cx="67089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b="1" dirty="0">
                <a:ea typeface="+mn-lt"/>
                <a:cs typeface="+mn-lt"/>
              </a:rPr>
              <a:t>(Arbaugh et al., 2010)</a:t>
            </a:r>
            <a:endParaRPr lang="en-US" sz="1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06695-C3EE-4D45-2E66-E0FEAF12B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93" y="1337650"/>
            <a:ext cx="8196327" cy="49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8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6"/>
          <p:cNvSpPr txBox="1">
            <a:spLocks noGrp="1"/>
          </p:cNvSpPr>
          <p:nvPr>
            <p:ph type="title"/>
          </p:nvPr>
        </p:nvSpPr>
        <p:spPr>
          <a:xfrm>
            <a:off x="463400" y="3702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3600" b="1" dirty="0">
                <a:latin typeface="Lato"/>
                <a:ea typeface="Lato"/>
                <a:cs typeface="Lato"/>
                <a:sym typeface="Lato"/>
              </a:rPr>
              <a:t>Covid Community Building: March 2021</a:t>
            </a:r>
            <a:endParaRPr sz="3600" b="1" dirty="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54ED7B-43C5-E342-89F1-25EDE4EF3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1352"/>
            <a:ext cx="12192000" cy="946648"/>
          </a:xfrm>
          <a:prstGeom prst="rect">
            <a:avLst/>
          </a:prstGeom>
        </p:spPr>
      </p:pic>
      <p:grpSp>
        <p:nvGrpSpPr>
          <p:cNvPr id="6" name="Google Shape;307;p41">
            <a:extLst>
              <a:ext uri="{FF2B5EF4-FFF2-40B4-BE49-F238E27FC236}">
                <a16:creationId xmlns:a16="http://schemas.microsoft.com/office/drawing/2014/main" id="{1FC69749-C42B-4A48-B6B9-E4630911ECC4}"/>
              </a:ext>
            </a:extLst>
          </p:cNvPr>
          <p:cNvGrpSpPr/>
          <p:nvPr/>
        </p:nvGrpSpPr>
        <p:grpSpPr>
          <a:xfrm>
            <a:off x="-133" y="5907967"/>
            <a:ext cx="12204400" cy="950400"/>
            <a:chOff x="-100" y="4430975"/>
            <a:chExt cx="9153300" cy="712800"/>
          </a:xfrm>
        </p:grpSpPr>
        <p:sp>
          <p:nvSpPr>
            <p:cNvPr id="7" name="Google Shape;308;p41">
              <a:extLst>
                <a:ext uri="{FF2B5EF4-FFF2-40B4-BE49-F238E27FC236}">
                  <a16:creationId xmlns:a16="http://schemas.microsoft.com/office/drawing/2014/main" id="{4CD224B6-98CE-DB43-8A4E-EC6E4D5BC705}"/>
                </a:ext>
              </a:extLst>
            </p:cNvPr>
            <p:cNvSpPr/>
            <p:nvPr/>
          </p:nvSpPr>
          <p:spPr>
            <a:xfrm>
              <a:off x="-100" y="4430975"/>
              <a:ext cx="9144000" cy="7128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8" name="Google Shape;309;p41">
              <a:extLst>
                <a:ext uri="{FF2B5EF4-FFF2-40B4-BE49-F238E27FC236}">
                  <a16:creationId xmlns:a16="http://schemas.microsoft.com/office/drawing/2014/main" id="{DF0F95FE-7729-364F-8605-9AB62395B30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93450" y="4639450"/>
              <a:ext cx="1572326" cy="382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310;p41">
              <a:extLst>
                <a:ext uri="{FF2B5EF4-FFF2-40B4-BE49-F238E27FC236}">
                  <a16:creationId xmlns:a16="http://schemas.microsoft.com/office/drawing/2014/main" id="{A0946248-0189-F84B-AEBD-F153059D92FD}"/>
                </a:ext>
              </a:extLst>
            </p:cNvPr>
            <p:cNvSpPr/>
            <p:nvPr/>
          </p:nvSpPr>
          <p:spPr>
            <a:xfrm>
              <a:off x="-100" y="4430975"/>
              <a:ext cx="9153300" cy="76200"/>
            </a:xfrm>
            <a:prstGeom prst="rect">
              <a:avLst/>
            </a:prstGeom>
            <a:solidFill>
              <a:srgbClr val="FDB913"/>
            </a:solidFill>
            <a:ln w="9525" cap="flat" cmpd="sng">
              <a:solidFill>
                <a:srgbClr val="FDB9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pic>
          <p:nvPicPr>
            <p:cNvPr id="10" name="Google Shape;311;p41">
              <a:extLst>
                <a:ext uri="{FF2B5EF4-FFF2-40B4-BE49-F238E27FC236}">
                  <a16:creationId xmlns:a16="http://schemas.microsoft.com/office/drawing/2014/main" id="{EADC19C3-FCE2-9F4B-A861-73F2D135783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7650" y="4596225"/>
              <a:ext cx="1870625" cy="469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BF2F84-B0E8-3F49-99E9-C5651714F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54" y="1591998"/>
            <a:ext cx="6697698" cy="32033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24EFDD-3373-A430-E421-631BBE30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1352"/>
            <a:ext cx="12192000" cy="946648"/>
          </a:xfrm>
          <a:prstGeom prst="rect">
            <a:avLst/>
          </a:prstGeom>
        </p:spPr>
      </p:pic>
      <p:graphicFrame>
        <p:nvGraphicFramePr>
          <p:cNvPr id="5" name="Google Shape;255;p36">
            <a:extLst>
              <a:ext uri="{FF2B5EF4-FFF2-40B4-BE49-F238E27FC236}">
                <a16:creationId xmlns:a16="http://schemas.microsoft.com/office/drawing/2014/main" id="{7B9B60F7-1F70-7C1F-920C-0198419ACD37}"/>
              </a:ext>
            </a:extLst>
          </p:cNvPr>
          <p:cNvGraphicFramePr/>
          <p:nvPr/>
        </p:nvGraphicFramePr>
        <p:xfrm>
          <a:off x="6919810" y="1042799"/>
          <a:ext cx="5272057" cy="2639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6FAB859-8F9E-1BDB-3AE8-3401CF3B6E02}"/>
              </a:ext>
            </a:extLst>
          </p:cNvPr>
          <p:cNvSpPr txBox="1"/>
          <p:nvPr/>
        </p:nvSpPr>
        <p:spPr>
          <a:xfrm>
            <a:off x="7326351" y="4270917"/>
            <a:ext cx="4326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Currently 1500 plus active students monthly.</a:t>
            </a:r>
          </a:p>
        </p:txBody>
      </p:sp>
    </p:spTree>
    <p:extLst>
      <p:ext uri="{BB962C8B-B14F-4D97-AF65-F5344CB8AC3E}">
        <p14:creationId xmlns:p14="http://schemas.microsoft.com/office/powerpoint/2010/main" val="2575162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922B-7FD0-DE5F-C3B9-39277E003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Engagement &amp; Connection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FE1262-F0B3-C843-8144-0CC2F02CE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6402"/>
            <a:ext cx="10990557" cy="40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2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A0A2-1A25-3505-106A-C42FE58BB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your presenter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281A9-A407-28B8-1026-14264734A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Recovering Faculty Champion</a:t>
            </a:r>
          </a:p>
          <a:p>
            <a:r>
              <a:rPr lang="en-US" dirty="0"/>
              <a:t>Leads Instructional Design Team</a:t>
            </a:r>
          </a:p>
          <a:p>
            <a:r>
              <a:rPr lang="en-US" dirty="0"/>
              <a:t>Faculty Development Team</a:t>
            </a:r>
          </a:p>
          <a:p>
            <a:r>
              <a:rPr lang="en-US" dirty="0"/>
              <a:t>EdTech Ecosystem</a:t>
            </a:r>
          </a:p>
          <a:p>
            <a:r>
              <a:rPr lang="en-US" dirty="0"/>
              <a:t>Leads development and implementation of FHSU's Digital Master Plan </a:t>
            </a:r>
          </a:p>
          <a:p>
            <a:r>
              <a:rPr lang="en-US" dirty="0"/>
              <a:t>Co-Chair Student Success Pillar of Fort Hays State University’s Strategic Plan </a:t>
            </a:r>
          </a:p>
        </p:txBody>
      </p:sp>
    </p:spTree>
    <p:extLst>
      <p:ext uri="{BB962C8B-B14F-4D97-AF65-F5344CB8AC3E}">
        <p14:creationId xmlns:p14="http://schemas.microsoft.com/office/powerpoint/2010/main" val="1722392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34E76-4A13-508F-D361-6135EB39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have work to do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BECC96-A3FB-6E5E-53CE-66C93A978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00761"/>
            <a:ext cx="5608320" cy="54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57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DA7BC-371D-69E0-FE8C-5F4F18BF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 2: The Digital Master Plan: From Content Delivery to Connected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DB477-C266-7651-767D-F7E74F59B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42" y="806824"/>
            <a:ext cx="2919738" cy="14941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Let’s talk about interaction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AF526-05CA-739B-9777-54DEC731F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877" y="467208"/>
            <a:ext cx="713685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78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E37BD-2DCB-CE89-CA80-5B304343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Traditional Paradigm: Content Delivery Model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B79CC-5F9E-58B6-7B99-3634DD41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/>
              <a:t>Primary focus on transmitting disciplinary knowledge </a:t>
            </a:r>
          </a:p>
          <a:p>
            <a:r>
              <a:rPr lang="en-US" sz="1700"/>
              <a:t>Success measured by content coverage and recall </a:t>
            </a:r>
          </a:p>
          <a:p>
            <a:r>
              <a:rPr lang="en-US" sz="1700"/>
              <a:t>Student role: passive recipients of information </a:t>
            </a:r>
          </a:p>
          <a:p>
            <a:r>
              <a:rPr lang="en-US" sz="1700"/>
              <a:t>Online courses as isolated content repositories </a:t>
            </a:r>
          </a:p>
          <a:p>
            <a:r>
              <a:rPr lang="en-US" sz="1700"/>
              <a:t>Technology as one-way delivery mechanism </a:t>
            </a:r>
          </a:p>
          <a:p>
            <a:r>
              <a:rPr lang="en-US" sz="1700"/>
              <a:t>Learning as an individual, solitary activity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90A840-6355-B9BF-1249-85B853F264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70" t="11362" r="9083" b="7440"/>
          <a:stretch/>
        </p:blipFill>
        <p:spPr>
          <a:xfrm>
            <a:off x="4754880" y="1176793"/>
            <a:ext cx="7164918" cy="556856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6785AE-7C03-E0AA-CB2C-AF5EDC71A6F2}"/>
              </a:ext>
            </a:extLst>
          </p:cNvPr>
          <p:cNvSpPr txBox="1"/>
          <p:nvPr/>
        </p:nvSpPr>
        <p:spPr>
          <a:xfrm>
            <a:off x="6094476" y="490330"/>
            <a:ext cx="4706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This is what we support</a:t>
            </a:r>
          </a:p>
        </p:txBody>
      </p:sp>
    </p:spTree>
    <p:extLst>
      <p:ext uri="{BB962C8B-B14F-4D97-AF65-F5344CB8AC3E}">
        <p14:creationId xmlns:p14="http://schemas.microsoft.com/office/powerpoint/2010/main" val="1489984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8CD153-18C0-1691-7365-14D849AC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3000"/>
              <a:t>New Paradigm: Connected Learning Ecosystem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6ED0C-387A-2385-92F4-A1567B67F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en-US" sz="1700" dirty="0"/>
              <a:t>Primary focus on designing meaningful interactions and relationships </a:t>
            </a:r>
          </a:p>
          <a:p>
            <a:r>
              <a:rPr lang="en-US" sz="1700" dirty="0"/>
              <a:t>Success measured by engagement, connection, and collaborative knowledge building </a:t>
            </a:r>
          </a:p>
          <a:p>
            <a:r>
              <a:rPr lang="en-US" sz="1700" dirty="0"/>
              <a:t>Student role: active participants in an interconnected learning community </a:t>
            </a:r>
          </a:p>
          <a:p>
            <a:r>
              <a:rPr lang="en-US" sz="1700" dirty="0"/>
              <a:t>Online courses as nodes in a broader learning network - Technology as connection enabler and relationship facilitator </a:t>
            </a:r>
          </a:p>
          <a:p>
            <a:r>
              <a:rPr lang="en-US" sz="1700" dirty="0"/>
              <a:t>Learning as a social, collaborative, and interconnected experience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6DA373-4AF7-6F86-1ED7-456DB45D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622" y="907877"/>
            <a:ext cx="6771502" cy="55187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CF57C4-B5A7-6374-09C6-1D6236965754}"/>
              </a:ext>
            </a:extLst>
          </p:cNvPr>
          <p:cNvSpPr txBox="1"/>
          <p:nvPr/>
        </p:nvSpPr>
        <p:spPr>
          <a:xfrm>
            <a:off x="6742178" y="378470"/>
            <a:ext cx="3512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This is complicated</a:t>
            </a:r>
          </a:p>
        </p:txBody>
      </p:sp>
    </p:spTree>
    <p:extLst>
      <p:ext uri="{BB962C8B-B14F-4D97-AF65-F5344CB8AC3E}">
        <p14:creationId xmlns:p14="http://schemas.microsoft.com/office/powerpoint/2010/main" val="1325804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70099-DB24-D3FB-1165-15539E713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Paradigm Shift Barriers &amp;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E2F30-DC48-F098-66E7-1E52FB5DC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Faculty identity tied to content expertise rather than connection facilitation</a:t>
            </a:r>
          </a:p>
          <a:p>
            <a:r>
              <a:rPr lang="en-US" dirty="0"/>
              <a:t>Isolation of departments and lack of cross-disciplinary collaboration</a:t>
            </a:r>
          </a:p>
          <a:p>
            <a:r>
              <a:rPr lang="en-US" dirty="0"/>
              <a:t>Technology selected for content delivery rather than relationship building</a:t>
            </a:r>
          </a:p>
          <a:p>
            <a:r>
              <a:rPr lang="en-US" dirty="0"/>
              <a:t>Assessment systems that measure content recall rather than connection quality</a:t>
            </a:r>
          </a:p>
          <a:p>
            <a:r>
              <a:rPr lang="en-US" dirty="0"/>
              <a:t>Institutional structures that reinforce siloed learning </a:t>
            </a:r>
          </a:p>
          <a:p>
            <a:r>
              <a:rPr lang="en-US" dirty="0"/>
              <a:t>Other barriers?</a:t>
            </a:r>
          </a:p>
        </p:txBody>
      </p:sp>
    </p:spTree>
    <p:extLst>
      <p:ext uri="{BB962C8B-B14F-4D97-AF65-F5344CB8AC3E}">
        <p14:creationId xmlns:p14="http://schemas.microsoft.com/office/powerpoint/2010/main" val="1261903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45F407-29C9-7F55-C8BA-5C320AF19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08CC8A-E6D0-505F-4534-57BE55B16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F20AAC-B0F6-9702-B1EC-1AE1CB02A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22912A-15A5-87DC-EE04-B13D106F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344ADD-B54E-1FB4-3885-332E21A75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09511A-C64C-C926-1C5C-258024D4B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8AC598B-F3F8-6787-A562-02625BD34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D0E3B-076D-3F49-C7D7-36ADD5CEB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72" y="2315135"/>
            <a:ext cx="3790826" cy="41204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B0F2DD-2326-E377-D638-493FF5FE69C2}"/>
              </a:ext>
            </a:extLst>
          </p:cNvPr>
          <p:cNvSpPr txBox="1">
            <a:spLocks/>
          </p:cNvSpPr>
          <p:nvPr/>
        </p:nvSpPr>
        <p:spPr>
          <a:xfrm>
            <a:off x="427791" y="501649"/>
            <a:ext cx="4412021" cy="1321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FFFFFF"/>
                </a:solidFill>
              </a:rPr>
              <a:t>The Role of the Faculty Champion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5443B-791E-8BC7-A1B9-7A5DD2414DB2}"/>
              </a:ext>
            </a:extLst>
          </p:cNvPr>
          <p:cNvSpPr txBox="1"/>
          <p:nvPr/>
        </p:nvSpPr>
        <p:spPr>
          <a:xfrm>
            <a:off x="6007261" y="737537"/>
            <a:ext cx="5903088" cy="5523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effectLst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Empowerment alone ≠ successful implementation</a:t>
            </a: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Faculty innovation requires institutional infrastructure</a:t>
            </a: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Resistance thrives in the absence of systematic support</a:t>
            </a: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Individual champions burn out without broader buy-in</a:t>
            </a: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400" i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Discussion prompt: "What challenges have faculty champions faced at your institution?"</a:t>
            </a:r>
            <a:endParaRPr lang="en-US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369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CC9162-66FD-4849-E799-F0BFFC25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3" y="391886"/>
            <a:ext cx="4235652" cy="317180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Creating a Digital Master Plan or a ‘digital master plan’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38BCEE-405E-0D7C-C3D3-CFB902BD5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945" y="666728"/>
            <a:ext cx="5507094" cy="5465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4436D8-79B6-44D1-3FB0-E24BB6029591}"/>
              </a:ext>
            </a:extLst>
          </p:cNvPr>
          <p:cNvSpPr txBox="1"/>
          <p:nvPr/>
        </p:nvSpPr>
        <p:spPr>
          <a:xfrm>
            <a:off x="1113183" y="3909391"/>
            <a:ext cx="4235652" cy="2761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Vision Setting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Motivation &amp; Strategies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 Systems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 Development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485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979E27D9-03C7-44E2-9FF8-15D0C8506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832E6C-17D3-A8EE-C2A0-ADD4EEBC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201406"/>
            <a:ext cx="5777948" cy="1227967"/>
          </a:xfrm>
        </p:spPr>
        <p:txBody>
          <a:bodyPr anchor="b">
            <a:normAutofit fontScale="90000"/>
          </a:bodyPr>
          <a:lstStyle/>
          <a:p>
            <a:r>
              <a:rPr lang="en-US" sz="4000" dirty="0"/>
              <a:t>Vision Setting: Blue Zones and Digital Learning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A53B9-7A95-2518-9398-290FE27F1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806" y="1630779"/>
            <a:ext cx="5675220" cy="4001395"/>
          </a:xfrm>
        </p:spPr>
        <p:txBody>
          <a:bodyPr anchor="t">
            <a:noAutofit/>
          </a:bodyPr>
          <a:lstStyle/>
          <a:p>
            <a:r>
              <a:rPr lang="en-US" sz="2000" dirty="0"/>
              <a:t>strategically designing the digital environment itself can naturally facilitate the behaviors we seek to encourage</a:t>
            </a:r>
          </a:p>
          <a:p>
            <a:r>
              <a:rPr lang="en-US" sz="2000" dirty="0"/>
              <a:t>Digital Master Plan creates an online ecosystem where meaningful interaction, collaboration, and knowledge construction become the path of least resistance</a:t>
            </a:r>
          </a:p>
          <a:p>
            <a:r>
              <a:rPr lang="en-US" sz="2000" dirty="0"/>
              <a:t>shift from focusing on individual responsibility to environmental design is particularly crucial for non-traditional online students, who often lack the time, resources, or confidence to forge connections without supportive structures in place.</a:t>
            </a:r>
          </a:p>
        </p:txBody>
      </p:sp>
      <p:pic>
        <p:nvPicPr>
          <p:cNvPr id="2050" name="Picture 2" descr="Amazon.com: Blue Zones, The: Lessons for Living Longer From the People  Who've Lived the Longest (The Blue Zones): 9781426207556: Buettner, Dan:  Books">
            <a:extLst>
              <a:ext uri="{FF2B5EF4-FFF2-40B4-BE49-F238E27FC236}">
                <a16:creationId xmlns:a16="http://schemas.microsoft.com/office/drawing/2014/main" id="{8E97C944-3190-0DAD-09E0-B7B2B01B8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4826" y="489118"/>
            <a:ext cx="3416254" cy="54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EEBF1590-3B36-48EE-A89D-3B6F3CB25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AC8F6C8C-AB5A-4548-942D-E3FD40ACB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47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B3294-FD71-813E-49FF-140242F1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en-US" sz="3600"/>
              <a:t>Implementation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5724D-A332-4AF5-242E-661E4DA86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748" y="863280"/>
            <a:ext cx="6576724" cy="5289378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en-US" sz="2000" dirty="0"/>
              <a:t>Map your current learning ecosystem to identify connection gaps</a:t>
            </a:r>
          </a:p>
          <a:p>
            <a:pPr marL="514350" indent="-514350">
              <a:buAutoNum type="arabicPeriod"/>
            </a:pPr>
            <a:r>
              <a:rPr lang="en-US" sz="2000" dirty="0"/>
              <a:t>Secure and support faculty champions who value relationship-building </a:t>
            </a:r>
          </a:p>
          <a:p>
            <a:pPr marL="514350" indent="-514350">
              <a:buAutoNum type="arabicPeriod"/>
            </a:pPr>
            <a:r>
              <a:rPr lang="en-US" sz="2000" dirty="0"/>
              <a:t>Create connection infrastructure that spans course boundaries </a:t>
            </a:r>
          </a:p>
          <a:p>
            <a:pPr marL="514350" indent="-514350">
              <a:buAutoNum type="arabicPeriod"/>
            </a:pPr>
            <a:r>
              <a:rPr lang="en-US" sz="2000" dirty="0"/>
              <a:t>Develop faculty as facilitators of meaningful relationships</a:t>
            </a:r>
          </a:p>
          <a:p>
            <a:pPr marL="514350" indent="-514350">
              <a:buAutoNum type="arabicPeriod"/>
            </a:pPr>
            <a:r>
              <a:rPr lang="en-US" sz="2000" dirty="0"/>
              <a:t>Measure connection quality and its impact on success </a:t>
            </a:r>
          </a:p>
          <a:p>
            <a:pPr marL="514350" indent="-514350">
              <a:buAutoNum type="arabicPeriod"/>
            </a:pPr>
            <a:r>
              <a:rPr lang="en-US" sz="2000" dirty="0"/>
              <a:t>Leverage the power of networks to amplify transformation</a:t>
            </a:r>
          </a:p>
          <a:p>
            <a:pPr marL="514350" indent="-514350">
              <a:buAutoNum type="arabicPeriod"/>
            </a:pPr>
            <a:r>
              <a:rPr lang="en-US" sz="2000" dirty="0"/>
              <a:t>Build systems that sustain relationships beyond individual courses</a:t>
            </a:r>
          </a:p>
        </p:txBody>
      </p:sp>
    </p:spTree>
    <p:extLst>
      <p:ext uri="{BB962C8B-B14F-4D97-AF65-F5344CB8AC3E}">
        <p14:creationId xmlns:p14="http://schemas.microsoft.com/office/powerpoint/2010/main" val="279365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91C549-3BB8-0ECC-7A2A-E6045983E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 dirty="0"/>
              <a:t>Support Systems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97B52-C839-5E1B-F71F-FB765F5FA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162" y="929284"/>
            <a:ext cx="5542387" cy="4334101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Building the Infrastructure for Success </a:t>
            </a:r>
          </a:p>
          <a:p>
            <a:r>
              <a:rPr lang="en-US" dirty="0"/>
              <a:t>Technical infrastructure for interaction tools</a:t>
            </a:r>
          </a:p>
          <a:p>
            <a:r>
              <a:rPr lang="en-US" dirty="0"/>
              <a:t>Template designs faculty can easily adopt/adapt</a:t>
            </a:r>
          </a:p>
          <a:p>
            <a:r>
              <a:rPr lang="en-US" dirty="0"/>
              <a:t>Student preparation for new interaction models</a:t>
            </a:r>
          </a:p>
          <a:p>
            <a:r>
              <a:rPr lang="en-US" dirty="0"/>
              <a:t>Assessment tools that measure interaction quality</a:t>
            </a:r>
          </a:p>
          <a:p>
            <a:r>
              <a:rPr lang="en-US" dirty="0"/>
              <a:t>Administrative policies that allow for innovation</a:t>
            </a:r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9353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5CCDF-89B6-B10A-4BD3-01970A41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dirty="0"/>
              <a:t>Workshop Objectives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E9EDD-4A0F-FAAA-95AE-CA93393A3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Guide administrators in developing a strategic plan for high-impact course redesign focusing on student engagement and agency</a:t>
            </a:r>
          </a:p>
          <a:p>
            <a:r>
              <a:rPr lang="en-US" sz="2200" dirty="0"/>
              <a:t>Reimagine the learning experience through a networked learning perspective </a:t>
            </a:r>
          </a:p>
          <a:p>
            <a:r>
              <a:rPr lang="en-US" sz="2200" dirty="0"/>
              <a:t>Establish priorities and resource allocation to maximize impact  </a:t>
            </a:r>
          </a:p>
        </p:txBody>
      </p:sp>
    </p:spTree>
    <p:extLst>
      <p:ext uri="{BB962C8B-B14F-4D97-AF65-F5344CB8AC3E}">
        <p14:creationId xmlns:p14="http://schemas.microsoft.com/office/powerpoint/2010/main" val="2310871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8C0FF-5CB1-02E7-D235-BA35C511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Resource Allocation Decisions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A747FDA-AB79-4902-2209-1D39A38559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7392662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5894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12009-370B-8B8B-8299-86F5759C5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Pitfalls to Avoid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CD5DA-B24B-6625-4516-7F602BF4C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Focusing on tools rather than pedagogical goals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Assuming faculty know how to design for interaction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Implementing without student preparation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Failing to align with reward structures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8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Expecting immediate, large-scale results</a:t>
            </a:r>
            <a:endParaRPr lang="en-US" sz="2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85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51B1C-E232-6AE0-7C01-C518F5441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 dirty="0"/>
              <a:t>Key Takeaways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4CD40-871A-3267-033B-FE4013F17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5162" y="523130"/>
            <a:ext cx="5542387" cy="4300447"/>
          </a:xfrm>
        </p:spPr>
        <p:txBody>
          <a:bodyPr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2200" dirty="0"/>
              <a:t>Systems thinking is essential - Course redesign is part of a larger ecosystem </a:t>
            </a:r>
          </a:p>
          <a:p>
            <a:pPr marL="514350" indent="-514350">
              <a:buAutoNum type="arabicPeriod"/>
            </a:pPr>
            <a:r>
              <a:rPr lang="en-US" sz="2200" dirty="0"/>
              <a:t>Shift focus to connections and the learning process over content delivery </a:t>
            </a:r>
          </a:p>
          <a:p>
            <a:pPr marL="514350" indent="-514350">
              <a:buAutoNum type="arabicPeriod"/>
            </a:pPr>
            <a:r>
              <a:rPr lang="en-US" sz="2200" dirty="0"/>
              <a:t>Learning is inherently social - Design for meaningful interactions at all levels</a:t>
            </a:r>
          </a:p>
          <a:p>
            <a:pPr marL="514350" indent="-514350">
              <a:buAutoNum type="arabicPeriod"/>
            </a:pPr>
            <a:r>
              <a:rPr lang="en-US" sz="2200" dirty="0"/>
              <a:t>Faculty are community architects - Develop skills in fostering connections </a:t>
            </a:r>
          </a:p>
          <a:p>
            <a:pPr marL="514350" indent="-514350">
              <a:buAutoNum type="arabicPeriod"/>
            </a:pPr>
            <a:r>
              <a:rPr lang="en-US" sz="2200" dirty="0"/>
              <a:t>Consistency in infrastructure enables diversity in relationships - Create reliable pathways for organic connections to flourish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96722-19C5-3216-ADC8-30008B32BD93}"/>
              </a:ext>
            </a:extLst>
          </p:cNvPr>
          <p:cNvSpPr txBox="1"/>
          <p:nvPr/>
        </p:nvSpPr>
        <p:spPr>
          <a:xfrm>
            <a:off x="742122" y="3273287"/>
            <a:ext cx="4177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Where will you start?</a:t>
            </a:r>
          </a:p>
        </p:txBody>
      </p:sp>
    </p:spTree>
    <p:extLst>
      <p:ext uri="{BB962C8B-B14F-4D97-AF65-F5344CB8AC3E}">
        <p14:creationId xmlns:p14="http://schemas.microsoft.com/office/powerpoint/2010/main" val="82224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9BA20-ECAF-E85F-24DA-61C7538D8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The Digital Master Plan Journey: an uncontrolled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5D946-1BF8-9336-A0C7-A2FAF89D8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The Pandemic Catalyst – </a:t>
            </a:r>
          </a:p>
          <a:p>
            <a:pPr lvl="1"/>
            <a:r>
              <a:rPr lang="en-US" sz="2000" dirty="0"/>
              <a:t>Spring 2020: Campus closure and transition to emergency remote teaching </a:t>
            </a:r>
          </a:p>
          <a:p>
            <a:r>
              <a:rPr lang="en-US" sz="2000" dirty="0"/>
              <a:t>Transitioned students reported feeling disconnected.  </a:t>
            </a:r>
          </a:p>
          <a:p>
            <a:r>
              <a:rPr lang="en-US" sz="2000" dirty="0"/>
              <a:t>Online students shrugged</a:t>
            </a:r>
          </a:p>
        </p:txBody>
      </p:sp>
    </p:spTree>
    <p:extLst>
      <p:ext uri="{BB962C8B-B14F-4D97-AF65-F5344CB8AC3E}">
        <p14:creationId xmlns:p14="http://schemas.microsoft.com/office/powerpoint/2010/main" val="1007199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61657-A252-F8F2-B446-05D96F1D0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Follow-up Question (May 2021); During a typical semester, and outside of required course activities, how many classmates do you typically connect with to discuss </a:t>
            </a:r>
            <a:r>
              <a:rPr lang="en-US" sz="3200" b="1" i="1" dirty="0"/>
              <a:t>course related subjects</a:t>
            </a:r>
            <a:r>
              <a:rPr lang="en-US" sz="3200" b="1" dirty="0"/>
              <a:t>?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B50155-44B3-0A94-4DE4-7CCC65AEA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193" y="1881296"/>
            <a:ext cx="9259614" cy="4611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1E2BC4-ED04-26C9-B039-AD8B34C34278}"/>
              </a:ext>
            </a:extLst>
          </p:cNvPr>
          <p:cNvSpPr txBox="1"/>
          <p:nvPr/>
        </p:nvSpPr>
        <p:spPr>
          <a:xfrm>
            <a:off x="2990335" y="2879125"/>
            <a:ext cx="86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FAAD4-5DA0-CCE6-28BA-9E9CE92477F7}"/>
              </a:ext>
            </a:extLst>
          </p:cNvPr>
          <p:cNvSpPr txBox="1"/>
          <p:nvPr/>
        </p:nvSpPr>
        <p:spPr>
          <a:xfrm>
            <a:off x="4576117" y="4786192"/>
            <a:ext cx="959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61%</a:t>
            </a:r>
          </a:p>
        </p:txBody>
      </p:sp>
    </p:spTree>
    <p:extLst>
      <p:ext uri="{BB962C8B-B14F-4D97-AF65-F5344CB8AC3E}">
        <p14:creationId xmlns:p14="http://schemas.microsoft.com/office/powerpoint/2010/main" val="2422587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D21DD-15E2-BE64-7C53-B998B131A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A8353-BE3D-7BB0-10A8-B7841FE52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this really a problem?</a:t>
            </a:r>
          </a:p>
          <a:p>
            <a:endParaRPr lang="en-US" dirty="0"/>
          </a:p>
          <a:p>
            <a:r>
              <a:rPr lang="en-US" dirty="0"/>
              <a:t>First, let’s talk about your students</a:t>
            </a:r>
          </a:p>
          <a:p>
            <a:r>
              <a:rPr lang="en-US" dirty="0"/>
              <a:t>Transformational vs. Transactional</a:t>
            </a:r>
          </a:p>
        </p:txBody>
      </p:sp>
    </p:spTree>
    <p:extLst>
      <p:ext uri="{BB962C8B-B14F-4D97-AF65-F5344CB8AC3E}">
        <p14:creationId xmlns:p14="http://schemas.microsoft.com/office/powerpoint/2010/main" val="1678570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3DEA02-229A-4F3E-B44D-8F7C3F46C0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6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0C8E69-E22C-3DF0-9323-48EB15C5EAA9}"/>
              </a:ext>
            </a:extLst>
          </p:cNvPr>
          <p:cNvSpPr txBox="1"/>
          <p:nvPr/>
        </p:nvSpPr>
        <p:spPr>
          <a:xfrm>
            <a:off x="546410" y="1628078"/>
            <a:ext cx="2163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Small-World Network</a:t>
            </a:r>
          </a:p>
        </p:txBody>
      </p:sp>
    </p:spTree>
    <p:extLst>
      <p:ext uri="{BB962C8B-B14F-4D97-AF65-F5344CB8AC3E}">
        <p14:creationId xmlns:p14="http://schemas.microsoft.com/office/powerpoint/2010/main" val="1325808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A4D61-380C-B983-ADA4-668D1CE26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234176"/>
            <a:ext cx="3571810" cy="39785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Small World Network: Macro to Micro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5AA6B-51A4-60F8-926C-3D78CABEE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883" y="0"/>
            <a:ext cx="6789490" cy="5550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DB244-07FF-99D7-3350-C56EF2F37199}"/>
              </a:ext>
            </a:extLst>
          </p:cNvPr>
          <p:cNvSpPr txBox="1"/>
          <p:nvPr/>
        </p:nvSpPr>
        <p:spPr>
          <a:xfrm>
            <a:off x="312627" y="4624113"/>
            <a:ext cx="49940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Feldstein, A. P., Gower, K. (2015). Using Social Network Analysis to Explore Digital Student Interactions and Business Competency Learning in a Web-based Educational Platform.  </a:t>
            </a: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International Journal of Information Systems and Social Change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onstantia" panose="02030602050306030303" pitchFamily="18" charset="0"/>
              </a:rPr>
              <a:t>, 6(1), 1-23, January-March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991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AEAB36-031A-5774-E0E8-9F76B34A3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891652"/>
            <a:ext cx="4412021" cy="30307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Confessions of a Former Faculty Champion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88299-EDE2-3EEC-2ABB-56EBE07A2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551" y="457199"/>
            <a:ext cx="5427218" cy="58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41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58A8E7360C94AB1CB08B2BA2B6D1D" ma:contentTypeVersion="13" ma:contentTypeDescription="Create a new document." ma:contentTypeScope="" ma:versionID="84ab6e0110175816cf1423e754ae55df">
  <xsd:schema xmlns:xsd="http://www.w3.org/2001/XMLSchema" xmlns:xs="http://www.w3.org/2001/XMLSchema" xmlns:p="http://schemas.microsoft.com/office/2006/metadata/properties" xmlns:ns2="feb517c0-2246-45d3-8aca-d499e4f369cc" xmlns:ns3="faa8d098-e3df-4722-995c-7cb19f7cf4c0" targetNamespace="http://schemas.microsoft.com/office/2006/metadata/properties" ma:root="true" ma:fieldsID="d69d1632f1bd186244aab2168c0082aa" ns2:_="" ns3:_="">
    <xsd:import namespace="feb517c0-2246-45d3-8aca-d499e4f369cc"/>
    <xsd:import namespace="faa8d098-e3df-4722-995c-7cb19f7cf4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b517c0-2246-45d3-8aca-d499e4f369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a73a218-6032-4b43-b4af-c84c0049d5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8d098-e3df-4722-995c-7cb19f7cf4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1c019e2-003a-45ee-b341-f266ceba547e}" ma:internalName="TaxCatchAll" ma:showField="CatchAllData" ma:web="faa8d098-e3df-4722-995c-7cb19f7cf4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a8d098-e3df-4722-995c-7cb19f7cf4c0" xsi:nil="true"/>
    <lcf76f155ced4ddcb4097134ff3c332f xmlns="feb517c0-2246-45d3-8aca-d499e4f369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B55696-DAB0-49EF-9918-AB962629A338}"/>
</file>

<file path=customXml/itemProps2.xml><?xml version="1.0" encoding="utf-8"?>
<ds:datastoreItem xmlns:ds="http://schemas.openxmlformats.org/officeDocument/2006/customXml" ds:itemID="{E9F1FE77-D64C-4DD9-A307-444AC92E45BE}"/>
</file>

<file path=customXml/itemProps3.xml><?xml version="1.0" encoding="utf-8"?>
<ds:datastoreItem xmlns:ds="http://schemas.openxmlformats.org/officeDocument/2006/customXml" ds:itemID="{13504A4D-AEE2-4DE2-973D-EC501C76F805}"/>
</file>

<file path=docProps/app.xml><?xml version="1.0" encoding="utf-8"?>
<Properties xmlns="http://schemas.openxmlformats.org/officeDocument/2006/extended-properties" xmlns:vt="http://schemas.openxmlformats.org/officeDocument/2006/docPropsVTypes">
  <TotalTime>11668</TotalTime>
  <Words>1223</Words>
  <Application>Microsoft Macintosh PowerPoint</Application>
  <PresentationFormat>Widescreen</PresentationFormat>
  <Paragraphs>148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Constantia</vt:lpstr>
      <vt:lpstr>Courier New</vt:lpstr>
      <vt:lpstr>Lato</vt:lpstr>
      <vt:lpstr>Times New Roman</vt:lpstr>
      <vt:lpstr>Office Theme</vt:lpstr>
      <vt:lpstr>Strategic Planning for High-Impact Course Redesign</vt:lpstr>
      <vt:lpstr>About your presenter</vt:lpstr>
      <vt:lpstr>Workshop Objectives</vt:lpstr>
      <vt:lpstr>The Digital Master Plan Journey: an uncontrolled experiment</vt:lpstr>
      <vt:lpstr>Follow-up Question (May 2021); During a typical semester, and outside of required course activities, how many classmates do you typically connect with to discuss course related subjects?</vt:lpstr>
      <vt:lpstr>Discussion</vt:lpstr>
      <vt:lpstr>PowerPoint Presentation</vt:lpstr>
      <vt:lpstr>Small World Network: Macro to Micro</vt:lpstr>
      <vt:lpstr>Confessions of a Former Faculty Champion</vt:lpstr>
      <vt:lpstr>The Professor, the Blog, and the Stories They Tell</vt:lpstr>
      <vt:lpstr>Of Networks and Nodes: Looking at Network Measures </vt:lpstr>
      <vt:lpstr>Benefits of a High Clustering Coefficient</vt:lpstr>
      <vt:lpstr>Networked Learning &amp; Small-World Networks</vt:lpstr>
      <vt:lpstr>Classroom Interaction Patterns: Getting There From Here</vt:lpstr>
      <vt:lpstr>Course Design &amp; Student Engagement</vt:lpstr>
      <vt:lpstr>Course Archetypes: Course Design &amp; Engagement</vt:lpstr>
      <vt:lpstr>FHSU 2021 Community of Inquiry Survey Instrument</vt:lpstr>
      <vt:lpstr>Covid Community Building: March 2021</vt:lpstr>
      <vt:lpstr>Student Engagement &amp; Connection</vt:lpstr>
      <vt:lpstr>We have work to do</vt:lpstr>
      <vt:lpstr>Part 2: The Digital Master Plan: From Content Delivery to Connected Learning</vt:lpstr>
      <vt:lpstr>Traditional Paradigm: Content Delivery Model </vt:lpstr>
      <vt:lpstr>New Paradigm: Connected Learning Ecosystem</vt:lpstr>
      <vt:lpstr>Paradigm Shift Barriers &amp; Challenges</vt:lpstr>
      <vt:lpstr>PowerPoint Presentation</vt:lpstr>
      <vt:lpstr>Creating a Digital Master Plan or a ‘digital master plan’</vt:lpstr>
      <vt:lpstr>Vision Setting: Blue Zones and Digital Learning Environments</vt:lpstr>
      <vt:lpstr>Implementation Recommendations</vt:lpstr>
      <vt:lpstr>Support Systems</vt:lpstr>
      <vt:lpstr>Resource Allocation Decisions</vt:lpstr>
      <vt:lpstr>Pitfalls to Avoid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P. Feldstein</dc:creator>
  <cp:lastModifiedBy>Andrew P. Feldstein</cp:lastModifiedBy>
  <cp:revision>17</cp:revision>
  <dcterms:created xsi:type="dcterms:W3CDTF">2025-03-11T14:00:24Z</dcterms:created>
  <dcterms:modified xsi:type="dcterms:W3CDTF">2025-03-19T16:36:44Z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0x010100F0A58A8E7360C94AB1CB08B2BA2B6D1D</vt:lpwstr>
  </property>
</Properties>
</file>