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7" r:id="rId6"/>
    <p:sldId id="256" r:id="rId7"/>
    <p:sldId id="258" r:id="rId8"/>
    <p:sldId id="266" r:id="rId9"/>
    <p:sldId id="261" r:id="rId10"/>
    <p:sldId id="263" r:id="rId11"/>
    <p:sldId id="259" r:id="rId12"/>
    <p:sldId id="265" r:id="rId13"/>
    <p:sldId id="271" r:id="rId14"/>
    <p:sldId id="260" r:id="rId15"/>
    <p:sldId id="269" r:id="rId16"/>
    <p:sldId id="270" r:id="rId17"/>
    <p:sldId id="262" r:id="rId18"/>
    <p:sldId id="264"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FF6600"/>
    <a:srgbClr val="A9AB3E"/>
    <a:srgbClr val="0F5C3D"/>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EF515-D967-87FB-B215-167F3587BCF6}" v="199" dt="2025-03-17T20:18:53.248"/>
    <p1510:client id="{B4815528-3317-0C8A-71AE-6FFCBDF27B2F}" v="290" dt="2025-03-17T21:55:36.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3" autoAdjust="0"/>
    <p:restoredTop sz="96405"/>
  </p:normalViewPr>
  <p:slideViewPr>
    <p:cSldViewPr snapToGrid="0" showGuides="1">
      <p:cViewPr varScale="1">
        <p:scale>
          <a:sx n="66" d="100"/>
          <a:sy n="66" d="100"/>
        </p:scale>
        <p:origin x="7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FEB143-D304-56A3-4B24-9E4619344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A17603AE-D7B5-4A34-6641-2E3173D6D2EF}"/>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ABF388A4-4E80-761A-A01A-019049035F15}"/>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12" name="Footer Placeholder 11">
            <a:extLst>
              <a:ext uri="{FF2B5EF4-FFF2-40B4-BE49-F238E27FC236}">
                <a16:creationId xmlns:a16="http://schemas.microsoft.com/office/drawing/2014/main" id="{C43BC0B5-8AD2-4F5D-78E4-577D99D9BC0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3D9184BA-4CA6-2CC3-284A-BBD9EAED246C}"/>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2762797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7433-A86B-CE7F-6177-F8A9E69F06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47504-3236-F0D9-F60E-EA8E8EB82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A2F70-5B37-C479-3361-B2EBA9C5FF24}"/>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5" name="Footer Placeholder 4">
            <a:extLst>
              <a:ext uri="{FF2B5EF4-FFF2-40B4-BE49-F238E27FC236}">
                <a16:creationId xmlns:a16="http://schemas.microsoft.com/office/drawing/2014/main" id="{5511F96E-C4FE-1B25-6E92-CED2EB1A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0CFE7-329D-B0C5-224C-A449510E8ACF}"/>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4200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65546-9CA2-2D08-ECF9-85B6EFDB8C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435DB0-E404-DEB1-91B5-A0B3BC5567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5AAB3-CBE9-736E-82C4-501BC3F3DC7C}"/>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5" name="Footer Placeholder 4">
            <a:extLst>
              <a:ext uri="{FF2B5EF4-FFF2-40B4-BE49-F238E27FC236}">
                <a16:creationId xmlns:a16="http://schemas.microsoft.com/office/drawing/2014/main" id="{364E61B8-D77C-73E8-8A0A-66E99092B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4ED8F-AE6C-1BAA-63F8-800081175AD0}"/>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387749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405C-B05A-2E5B-10C2-668618823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6F8DA-C540-A476-89CE-7F559D4B3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A0A61-89E7-FC24-0EE8-B4D4AD2AF12A}"/>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B20D1DAF-1124-3FEB-41CC-2352C61DA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3FEEE-ADE9-1867-385E-F04E5EAC3594}"/>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872097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230E-C789-941D-A394-7D626B599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340D7-F63F-5821-7D95-C8EFE43CA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B739E-4D01-5C46-21D9-D5DB1FB938F6}"/>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EE59CD6D-7681-88B0-615D-D38F00552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BC94E-6F0C-E5FF-3303-3AB798E5E4B7}"/>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131039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96DC-9698-DB0B-CCFD-3BEA6540D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C1BF3-8433-95CC-5EAE-E1F55C0AA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6B829-A2DC-57FF-0FD2-7F7A5ACB0B98}"/>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49BC5AA1-7BA6-6812-BCB7-D2FC02A6D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AA735-B7F6-073B-5B51-A2870BF1182E}"/>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101258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7758-E9BA-6D44-85CE-991A78BA1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339C8-F519-880D-CAFA-EF60E7B85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36A55-ED32-5802-0DF7-3C1250569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7FC7C-C42A-6EC0-6D1D-D08BFAA1323C}"/>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6" name="Footer Placeholder 5">
            <a:extLst>
              <a:ext uri="{FF2B5EF4-FFF2-40B4-BE49-F238E27FC236}">
                <a16:creationId xmlns:a16="http://schemas.microsoft.com/office/drawing/2014/main" id="{C66F7722-40E6-885D-3B83-97BD02661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8A905-91E9-3571-DE8F-A667A2620B1D}"/>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86271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C954-AB7D-04D8-CEA3-5E4D53D4EC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2D53E2-BF7C-56C4-DC6D-347B8F355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ED0FB-C510-DA4A-4A7B-C572A95688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9AF76-B7D9-8B4F-17C8-A78166ADB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64F10-E00A-B6AB-CF4F-A8EE1E327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9BE0AF-431B-05EE-7386-5E98B243D226}"/>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8" name="Footer Placeholder 7">
            <a:extLst>
              <a:ext uri="{FF2B5EF4-FFF2-40B4-BE49-F238E27FC236}">
                <a16:creationId xmlns:a16="http://schemas.microsoft.com/office/drawing/2014/main" id="{A2703D46-4876-6CD7-8DD0-F6A94418E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DF9FA-3C4B-74B7-3E89-E770EB8D721B}"/>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42181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1C23-9895-6DE6-D508-82E8CA54D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0F4CE-A4E4-A238-0DAC-42F7AC134F02}"/>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4" name="Footer Placeholder 3">
            <a:extLst>
              <a:ext uri="{FF2B5EF4-FFF2-40B4-BE49-F238E27FC236}">
                <a16:creationId xmlns:a16="http://schemas.microsoft.com/office/drawing/2014/main" id="{E28FAA90-A322-F1B9-9951-6FB09DD3AA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9F869-47D6-7938-F098-2FBFC7DBA613}"/>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56194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F4BBD-4961-146D-0F0E-4AED9A29A9B8}"/>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3" name="Footer Placeholder 2">
            <a:extLst>
              <a:ext uri="{FF2B5EF4-FFF2-40B4-BE49-F238E27FC236}">
                <a16:creationId xmlns:a16="http://schemas.microsoft.com/office/drawing/2014/main" id="{BFBC71F7-27C7-AC98-EA98-6CD5FAA48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CD412F-371F-1FD6-5354-817B5A15FE70}"/>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369952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90B4-5DD3-78BE-E765-A35673C71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A7380-D0FC-2C47-77E3-E6A064D0C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13E51-74D0-E3E4-4BA1-131E33985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3DB44-1CBC-54DE-8A11-B2CDFD1F66A8}"/>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6" name="Footer Placeholder 5">
            <a:extLst>
              <a:ext uri="{FF2B5EF4-FFF2-40B4-BE49-F238E27FC236}">
                <a16:creationId xmlns:a16="http://schemas.microsoft.com/office/drawing/2014/main" id="{FC1783B4-B439-978F-64C9-BAD1BDFD4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C2F96-52E9-FA3B-A337-A83944F1FD18}"/>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8722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3B61-2FBF-0950-CBA2-CAEBD735E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9B15B-5FD7-0B41-A7A9-1870D3211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8C2A-9E33-FDB6-DF56-6C71375F54C4}"/>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5" name="Footer Placeholder 4">
            <a:extLst>
              <a:ext uri="{FF2B5EF4-FFF2-40B4-BE49-F238E27FC236}">
                <a16:creationId xmlns:a16="http://schemas.microsoft.com/office/drawing/2014/main" id="{8E8D5AE1-C8B3-3DD2-A332-C5FB15D0C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16E45-E5AD-0CED-8DFD-F56984061894}"/>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2714253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2DCE-5129-AB4C-E065-0ED9BB77D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9A62F4-71D3-280B-E465-92C3CA3E6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C471C-1E05-5671-6B0F-6D77B9108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BE3A3-0C1F-BE6F-BE88-330C895E19F4}"/>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6" name="Footer Placeholder 5">
            <a:extLst>
              <a:ext uri="{FF2B5EF4-FFF2-40B4-BE49-F238E27FC236}">
                <a16:creationId xmlns:a16="http://schemas.microsoft.com/office/drawing/2014/main" id="{88619149-A48D-76FC-49DE-9D338D401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AB86A-1A9B-8DBD-D52A-A26BEF72DB9A}"/>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688712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9419-F50A-39B2-E866-C5B78353D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FBD943-DBAA-2F3A-3599-879209A5F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5354B-258E-5C5E-D239-F07051EB32A1}"/>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93316860-B96E-EE74-FF29-9A9A1F62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3FE3C-6221-3666-F575-2CFC339D3ECB}"/>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163440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4FE1E-239A-21A8-1DD5-42DD0609A6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F084DA-76D3-8EEE-93EC-D9DF0F9A7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4CA5E-BED7-4992-2252-709D3FC0B3DE}"/>
              </a:ext>
            </a:extLst>
          </p:cNvPr>
          <p:cNvSpPr>
            <a:spLocks noGrp="1"/>
          </p:cNvSpPr>
          <p:nvPr>
            <p:ph type="dt" sz="half" idx="10"/>
          </p:nvPr>
        </p:nvSpPr>
        <p:spPr/>
        <p:txBody>
          <a:body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8908043C-624D-12F4-86CA-F2A2A4ABC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D2177-1BA2-ADD5-360E-F769324E1C6A}"/>
              </a:ext>
            </a:extLst>
          </p:cNvPr>
          <p:cNvSpPr>
            <a:spLocks noGrp="1"/>
          </p:cNvSpPr>
          <p:nvPr>
            <p:ph type="sldNum" sz="quarter" idx="12"/>
          </p:nvPr>
        </p:nvSpPr>
        <p:spPr/>
        <p:txBody>
          <a:bodyPr/>
          <a:lstStyle/>
          <a:p>
            <a:fld id="{909DCB8B-0226-2C4D-A2D3-3ED440189C74}" type="slidenum">
              <a:rPr lang="en-US" smtClean="0"/>
              <a:t>‹#›</a:t>
            </a:fld>
            <a:endParaRPr lang="en-US"/>
          </a:p>
        </p:txBody>
      </p:sp>
    </p:spTree>
    <p:extLst>
      <p:ext uri="{BB962C8B-B14F-4D97-AF65-F5344CB8AC3E}">
        <p14:creationId xmlns:p14="http://schemas.microsoft.com/office/powerpoint/2010/main" val="32913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B1F4-C45E-A126-95E1-8860060A6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D148B-D9BF-558F-606E-DB259C222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832CCC-18F7-4AF0-F05E-291EC8DE7B10}"/>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5" name="Footer Placeholder 4">
            <a:extLst>
              <a:ext uri="{FF2B5EF4-FFF2-40B4-BE49-F238E27FC236}">
                <a16:creationId xmlns:a16="http://schemas.microsoft.com/office/drawing/2014/main" id="{9CE8A2E5-2DA5-3490-1E9E-053C434C7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619E8-A1F8-1BD1-A15D-2F58FE6A2E8C}"/>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11844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7FC9-6894-C38D-7AD0-8E2D6208B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2A44-004E-72E4-B1A2-29000A101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B8F79-CBD8-05BA-4184-2595B8CCC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83C8E-1F21-193E-04C7-22B8BCBC6C92}"/>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6" name="Footer Placeholder 5">
            <a:extLst>
              <a:ext uri="{FF2B5EF4-FFF2-40B4-BE49-F238E27FC236}">
                <a16:creationId xmlns:a16="http://schemas.microsoft.com/office/drawing/2014/main" id="{7BEB90C7-3548-1ADB-89E5-FF89D130B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CD4A6-4036-7F3C-CEC8-7C9AF6CDEEC9}"/>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327873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00FC-07DC-D98F-094F-F8FAF968E5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19DC34-B690-9AF1-A296-48E3F2377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E2B81-CDD7-3A12-0849-EF76AABE63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4F982-88AD-B353-3839-E772A2FCA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622689-0942-C72B-A350-D73841606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772A-0635-4C74-BF81-F4794DDD6E72}"/>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8" name="Footer Placeholder 7">
            <a:extLst>
              <a:ext uri="{FF2B5EF4-FFF2-40B4-BE49-F238E27FC236}">
                <a16:creationId xmlns:a16="http://schemas.microsoft.com/office/drawing/2014/main" id="{38601113-2EAA-FD92-00E8-2779A06D3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6971B-E1C8-6E8F-8456-1E11EC8768DE}"/>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418750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F183-EE9B-7E97-E467-3155A522AC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8247E-A8A0-DC83-DB8C-6E7AB2823DA5}"/>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4" name="Footer Placeholder 3">
            <a:extLst>
              <a:ext uri="{FF2B5EF4-FFF2-40B4-BE49-F238E27FC236}">
                <a16:creationId xmlns:a16="http://schemas.microsoft.com/office/drawing/2014/main" id="{AE90C541-593F-2FCA-3D19-DE6D969A1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FD62-A5A8-1D61-13F9-79B7E542BF38}"/>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232549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6516F-8D74-DB99-63D7-50F016432643}"/>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3" name="Footer Placeholder 2">
            <a:extLst>
              <a:ext uri="{FF2B5EF4-FFF2-40B4-BE49-F238E27FC236}">
                <a16:creationId xmlns:a16="http://schemas.microsoft.com/office/drawing/2014/main" id="{F9036DC3-0F74-D060-551A-CA44884F1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3588D-993D-B049-5FC6-BFA1C2163BAF}"/>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32434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1154-550F-8BB5-FD7A-DF853FE6F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A5033-63AF-6DC2-5771-9A77874DE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1B9F2-2C90-40FF-4E6D-D4A369D54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72DED-6D21-8AF1-3036-31411F49A801}"/>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6" name="Footer Placeholder 5">
            <a:extLst>
              <a:ext uri="{FF2B5EF4-FFF2-40B4-BE49-F238E27FC236}">
                <a16:creationId xmlns:a16="http://schemas.microsoft.com/office/drawing/2014/main" id="{27435D75-AFDE-1562-6FA0-48ED60667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D351C-5405-D7F7-FEF8-78100873F1B3}"/>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24935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C3BD-5EAD-FAA9-37AA-B7EA6E92A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02A1C8-9334-094F-5F87-B5BD1CD34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465DB1-57A2-9A7A-4150-228F00F70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F3948-B9FB-93E9-AF9E-5F8E9312FE21}"/>
              </a:ext>
            </a:extLst>
          </p:cNvPr>
          <p:cNvSpPr>
            <a:spLocks noGrp="1"/>
          </p:cNvSpPr>
          <p:nvPr>
            <p:ph type="dt" sz="half" idx="10"/>
          </p:nvPr>
        </p:nvSpPr>
        <p:spPr/>
        <p:txBody>
          <a:bodyPr/>
          <a:lstStyle/>
          <a:p>
            <a:fld id="{C73793E1-1969-694F-B89B-5E5B6CAA796E}" type="datetimeFigureOut">
              <a:rPr lang="en-US" smtClean="0"/>
              <a:t>3/17/2025</a:t>
            </a:fld>
            <a:endParaRPr lang="en-US"/>
          </a:p>
        </p:txBody>
      </p:sp>
      <p:sp>
        <p:nvSpPr>
          <p:cNvPr id="6" name="Footer Placeholder 5">
            <a:extLst>
              <a:ext uri="{FF2B5EF4-FFF2-40B4-BE49-F238E27FC236}">
                <a16:creationId xmlns:a16="http://schemas.microsoft.com/office/drawing/2014/main" id="{1820B6E2-F0B0-6B02-6488-D8F0BB83B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70B60-2BCD-2BD4-D5EC-968C66E6E716}"/>
              </a:ext>
            </a:extLst>
          </p:cNvPr>
          <p:cNvSpPr>
            <a:spLocks noGrp="1"/>
          </p:cNvSpPr>
          <p:nvPr>
            <p:ph type="sldNum" sz="quarter" idx="12"/>
          </p:nvPr>
        </p:nvSpPr>
        <p:spPr/>
        <p:txBody>
          <a:bodyPr/>
          <a:lstStyle/>
          <a:p>
            <a:fld id="{B2AC4CEE-0ADB-7549-90E2-B5341C1D026E}" type="slidenum">
              <a:rPr lang="en-US" smtClean="0"/>
              <a:t>‹#›</a:t>
            </a:fld>
            <a:endParaRPr lang="en-US"/>
          </a:p>
        </p:txBody>
      </p:sp>
    </p:spTree>
    <p:extLst>
      <p:ext uri="{BB962C8B-B14F-4D97-AF65-F5344CB8AC3E}">
        <p14:creationId xmlns:p14="http://schemas.microsoft.com/office/powerpoint/2010/main" val="13415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C87D49-F8D7-4685-AA12-BF9B8EF16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70060-3557-948B-83EB-B6E3CDF1D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53A21-D8FC-171C-8973-E3F096DA4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793E1-1969-694F-B89B-5E5B6CAA796E}" type="datetimeFigureOut">
              <a:rPr lang="en-US" smtClean="0"/>
              <a:t>3/17/2025</a:t>
            </a:fld>
            <a:endParaRPr lang="en-US"/>
          </a:p>
        </p:txBody>
      </p:sp>
      <p:sp>
        <p:nvSpPr>
          <p:cNvPr id="5" name="Footer Placeholder 4">
            <a:extLst>
              <a:ext uri="{FF2B5EF4-FFF2-40B4-BE49-F238E27FC236}">
                <a16:creationId xmlns:a16="http://schemas.microsoft.com/office/drawing/2014/main" id="{955BF6FF-9F18-DE44-A6DD-A6AC21F2E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48C9A4-228D-6EBD-C013-744DD43AC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C4CEE-0ADB-7549-90E2-B5341C1D026E}" type="slidenum">
              <a:rPr lang="en-US" smtClean="0"/>
              <a:t>‹#›</a:t>
            </a:fld>
            <a:endParaRPr lang="en-US"/>
          </a:p>
        </p:txBody>
      </p:sp>
      <p:pic>
        <p:nvPicPr>
          <p:cNvPr id="8" name="Picture 7">
            <a:extLst>
              <a:ext uri="{FF2B5EF4-FFF2-40B4-BE49-F238E27FC236}">
                <a16:creationId xmlns:a16="http://schemas.microsoft.com/office/drawing/2014/main" id="{4D49606E-C801-D64B-407E-DC3F34B702C2}"/>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A2B67C6-3191-8940-33D0-87D7DE756178}"/>
              </a:ext>
            </a:extLst>
          </p:cNvPr>
          <p:cNvPicPr>
            <a:picLocks noChangeAspect="1"/>
          </p:cNvPicPr>
          <p:nvPr userDrawn="1"/>
        </p:nvPicPr>
        <p:blipFill>
          <a:blip r:embed="rId14"/>
          <a:stretch>
            <a:fillRect/>
          </a:stretch>
        </p:blipFill>
        <p:spPr>
          <a:xfrm>
            <a:off x="7048500" y="0"/>
            <a:ext cx="5143500" cy="6858000"/>
          </a:xfrm>
          <a:prstGeom prst="rect">
            <a:avLst/>
          </a:prstGeom>
        </p:spPr>
      </p:pic>
      <p:pic>
        <p:nvPicPr>
          <p:cNvPr id="10" name="Picture 9">
            <a:extLst>
              <a:ext uri="{FF2B5EF4-FFF2-40B4-BE49-F238E27FC236}">
                <a16:creationId xmlns:a16="http://schemas.microsoft.com/office/drawing/2014/main" id="{8F24E626-1BD0-FDCD-0077-7C0CDEF16114}"/>
              </a:ext>
            </a:extLst>
          </p:cNvPr>
          <p:cNvPicPr>
            <a:picLocks noChangeAspect="1"/>
          </p:cNvPicPr>
          <p:nvPr userDrawn="1"/>
        </p:nvPicPr>
        <p:blipFill>
          <a:blip r:embed="rId15"/>
          <a:stretch>
            <a:fillRect/>
          </a:stretch>
        </p:blipFill>
        <p:spPr>
          <a:xfrm>
            <a:off x="7822096" y="233776"/>
            <a:ext cx="4369904" cy="477958"/>
          </a:xfrm>
          <a:prstGeom prst="rect">
            <a:avLst/>
          </a:prstGeom>
        </p:spPr>
      </p:pic>
    </p:spTree>
    <p:extLst>
      <p:ext uri="{BB962C8B-B14F-4D97-AF65-F5344CB8AC3E}">
        <p14:creationId xmlns:p14="http://schemas.microsoft.com/office/powerpoint/2010/main" val="62709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DFBD6-A8DF-E0F0-9E8F-194B2C834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8F129-EEB5-FDE7-F03A-39D7D8CAE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54C0E-B44C-E527-FE65-CD14437BA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6C90-FBBD-2C4A-B537-D5E3F4C4976F}" type="datetimeFigureOut">
              <a:rPr lang="en-US" smtClean="0"/>
              <a:t>3/17/2025</a:t>
            </a:fld>
            <a:endParaRPr lang="en-US"/>
          </a:p>
        </p:txBody>
      </p:sp>
      <p:sp>
        <p:nvSpPr>
          <p:cNvPr id="5" name="Footer Placeholder 4">
            <a:extLst>
              <a:ext uri="{FF2B5EF4-FFF2-40B4-BE49-F238E27FC236}">
                <a16:creationId xmlns:a16="http://schemas.microsoft.com/office/drawing/2014/main" id="{48E20048-A25F-C737-37D1-5F4D03A62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44A70-D1F6-7E02-92B2-A091C7753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DCB8B-0226-2C4D-A2D3-3ED440189C74}" type="slidenum">
              <a:rPr lang="en-US" smtClean="0"/>
              <a:t>‹#›</a:t>
            </a:fld>
            <a:endParaRPr lang="en-US"/>
          </a:p>
        </p:txBody>
      </p:sp>
      <p:pic>
        <p:nvPicPr>
          <p:cNvPr id="8" name="Picture 7">
            <a:extLst>
              <a:ext uri="{FF2B5EF4-FFF2-40B4-BE49-F238E27FC236}">
                <a16:creationId xmlns:a16="http://schemas.microsoft.com/office/drawing/2014/main" id="{89055CD3-B5C2-D6DF-6290-35D74C614FFF}"/>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45C9096-7C8A-648E-1437-FC62FDB5747B}"/>
              </a:ext>
            </a:extLst>
          </p:cNvPr>
          <p:cNvPicPr>
            <a:picLocks noChangeAspect="1"/>
          </p:cNvPicPr>
          <p:nvPr userDrawn="1"/>
        </p:nvPicPr>
        <p:blipFill>
          <a:blip r:embed="rId14"/>
          <a:stretch>
            <a:fillRect/>
          </a:stretch>
        </p:blipFill>
        <p:spPr>
          <a:xfrm>
            <a:off x="4030555" y="4671286"/>
            <a:ext cx="4130889" cy="451815"/>
          </a:xfrm>
          <a:prstGeom prst="rect">
            <a:avLst/>
          </a:prstGeom>
        </p:spPr>
      </p:pic>
    </p:spTree>
    <p:extLst>
      <p:ext uri="{BB962C8B-B14F-4D97-AF65-F5344CB8AC3E}">
        <p14:creationId xmlns:p14="http://schemas.microsoft.com/office/powerpoint/2010/main" val="91540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nacada.ksu.edu/Resources/Research-Center.asp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ompletegeorgia.org/content/guided-pathways-success" TargetMode="External"/><Relationship Id="rId2" Type="http://schemas.openxmlformats.org/officeDocument/2006/relationships/hyperlink" Target="https://doi.org/10.1080/00049530.2021.1883409" TargetMode="External"/><Relationship Id="rId1" Type="http://schemas.openxmlformats.org/officeDocument/2006/relationships/slideLayout" Target="../slideLayouts/slideLayout1.xml"/><Relationship Id="rId6" Type="http://schemas.openxmlformats.org/officeDocument/2006/relationships/hyperlink" Target="https://cep.berkeley.edu/cep-guide-college/high-school-guide-college" TargetMode="External"/><Relationship Id="rId5" Type="http://schemas.openxmlformats.org/officeDocument/2006/relationships/hyperlink" Target="https://nacada.ksu.edu/Resources/Research-Center.aspx" TargetMode="External"/><Relationship Id="rId4" Type="http://schemas.openxmlformats.org/officeDocument/2006/relationships/hyperlink" Target="https://www.ggc.edu/about-ggc/institutional-research-and-analyt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nearpod.com/studen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B8B416E-5573-4193-04CC-8523FC71E713}"/>
              </a:ext>
            </a:extLst>
          </p:cNvPr>
          <p:cNvSpPr txBox="1">
            <a:spLocks/>
          </p:cNvSpPr>
          <p:nvPr/>
        </p:nvSpPr>
        <p:spPr>
          <a:xfrm>
            <a:off x="2054087" y="5247862"/>
            <a:ext cx="8759687" cy="10601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b="1" dirty="0">
                <a:solidFill>
                  <a:schemeClr val="tx1">
                    <a:lumMod val="75000"/>
                    <a:lumOff val="25000"/>
                  </a:schemeClr>
                </a:solidFill>
              </a:rPr>
              <a:t>Guiding Students through Meta-Majors </a:t>
            </a:r>
          </a:p>
          <a:p>
            <a:pPr algn="ctr"/>
            <a:r>
              <a:rPr lang="en-US" sz="2800" dirty="0">
                <a:solidFill>
                  <a:schemeClr val="tx1">
                    <a:lumMod val="75000"/>
                    <a:lumOff val="25000"/>
                  </a:schemeClr>
                </a:solidFill>
              </a:rPr>
              <a:t>to Reduce Choice Paralysis</a:t>
            </a:r>
          </a:p>
          <a:p>
            <a:pPr algn="ctr"/>
            <a:endParaRPr lang="en-US" sz="1000" dirty="0">
              <a:solidFill>
                <a:schemeClr val="tx1">
                  <a:lumMod val="65000"/>
                  <a:lumOff val="35000"/>
                </a:schemeClr>
              </a:solidFill>
            </a:endParaRPr>
          </a:p>
        </p:txBody>
      </p:sp>
      <p:sp>
        <p:nvSpPr>
          <p:cNvPr id="4" name="TextBox 3">
            <a:extLst>
              <a:ext uri="{FF2B5EF4-FFF2-40B4-BE49-F238E27FC236}">
                <a16:creationId xmlns:a16="http://schemas.microsoft.com/office/drawing/2014/main" id="{6B2AEB65-4DE9-4057-8D4B-6255061FE05F}"/>
              </a:ext>
            </a:extLst>
          </p:cNvPr>
          <p:cNvSpPr txBox="1"/>
          <p:nvPr/>
        </p:nvSpPr>
        <p:spPr>
          <a:xfrm>
            <a:off x="4280454" y="6150114"/>
            <a:ext cx="3922643" cy="707886"/>
          </a:xfrm>
          <a:prstGeom prst="rect">
            <a:avLst/>
          </a:prstGeom>
          <a:noFill/>
        </p:spPr>
        <p:txBody>
          <a:bodyPr wrap="square" rtlCol="0">
            <a:spAutoFit/>
          </a:bodyPr>
          <a:lstStyle/>
          <a:p>
            <a:pPr algn="ctr"/>
            <a:r>
              <a:rPr lang="en-US" sz="2200" dirty="0">
                <a:solidFill>
                  <a:srgbClr val="0F5C3D"/>
                </a:solidFill>
              </a:rPr>
              <a:t>Justin Jernigan</a:t>
            </a:r>
            <a:r>
              <a:rPr lang="en-US" dirty="0">
                <a:solidFill>
                  <a:srgbClr val="0F5C3D"/>
                </a:solidFill>
              </a:rPr>
              <a:t>, Ph.D.</a:t>
            </a:r>
          </a:p>
          <a:p>
            <a:pPr algn="ctr"/>
            <a:r>
              <a:rPr lang="en-US" dirty="0">
                <a:solidFill>
                  <a:srgbClr val="0F5C3D"/>
                </a:solidFill>
              </a:rPr>
              <a:t>April 2-3, 2025</a:t>
            </a:r>
          </a:p>
        </p:txBody>
      </p:sp>
      <p:pic>
        <p:nvPicPr>
          <p:cNvPr id="9" name="Picture 8">
            <a:extLst>
              <a:ext uri="{FF2B5EF4-FFF2-40B4-BE49-F238E27FC236}">
                <a16:creationId xmlns:a16="http://schemas.microsoft.com/office/drawing/2014/main" id="{FC924F97-EC3C-49FA-B18B-C83655550069}"/>
              </a:ext>
            </a:extLst>
          </p:cNvPr>
          <p:cNvPicPr>
            <a:picLocks noChangeAspect="1"/>
          </p:cNvPicPr>
          <p:nvPr/>
        </p:nvPicPr>
        <p:blipFill>
          <a:blip r:embed="rId2"/>
          <a:stretch>
            <a:fillRect/>
          </a:stretch>
        </p:blipFill>
        <p:spPr>
          <a:xfrm>
            <a:off x="92765" y="5785318"/>
            <a:ext cx="2685854" cy="801012"/>
          </a:xfrm>
          <a:prstGeom prst="rect">
            <a:avLst/>
          </a:prstGeom>
          <a:effectLst>
            <a:softEdge rad="63500"/>
          </a:effectLst>
        </p:spPr>
      </p:pic>
    </p:spTree>
    <p:extLst>
      <p:ext uri="{BB962C8B-B14F-4D97-AF65-F5344CB8AC3E}">
        <p14:creationId xmlns:p14="http://schemas.microsoft.com/office/powerpoint/2010/main" val="381002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345761" y="919683"/>
            <a:ext cx="9144000" cy="1064246"/>
          </a:xfrm>
        </p:spPr>
        <p:txBody>
          <a:bodyPr>
            <a:normAutofit/>
          </a:bodyPr>
          <a:lstStyle/>
          <a:p>
            <a:pPr algn="ctr"/>
            <a:r>
              <a:rPr lang="en-US" dirty="0"/>
              <a:t>Meta-Major Toolkit</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169147" y="1891172"/>
            <a:ext cx="9846365" cy="4136571"/>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en-US" dirty="0"/>
              <a:t>Checklist for faculty and advisors</a:t>
            </a:r>
          </a:p>
          <a:p>
            <a:pPr marL="342900" indent="-342900" algn="l">
              <a:buFont typeface="Arial" panose="020B0604020202020204" pitchFamily="34" charset="0"/>
              <a:buChar char="•"/>
            </a:pPr>
            <a:r>
              <a:rPr lang="en-US" dirty="0"/>
              <a:t>Guides and Tools, based on student's stage of progression:</a:t>
            </a:r>
            <a:endParaRPr lang="en-US" dirty="0">
              <a:cs typeface="Arial"/>
            </a:endParaRPr>
          </a:p>
          <a:p>
            <a:pPr marL="800100" lvl="1" indent="-342900" algn="l">
              <a:buFont typeface="Arial" panose="020B0604020202020204" pitchFamily="34" charset="0"/>
              <a:buChar char="•"/>
            </a:pPr>
            <a:r>
              <a:rPr lang="en-US" dirty="0"/>
              <a:t>Degree guides, Academic Maps, </a:t>
            </a:r>
            <a:r>
              <a:rPr lang="en-US" b="1" dirty="0">
                <a:solidFill>
                  <a:srgbClr val="FF6600"/>
                </a:solidFill>
              </a:rPr>
              <a:t>Degree audit</a:t>
            </a:r>
            <a:r>
              <a:rPr lang="en-US" dirty="0"/>
              <a:t> </a:t>
            </a:r>
          </a:p>
          <a:p>
            <a:pPr marL="800100" lvl="1" indent="-342900" algn="l">
              <a:buFont typeface="Arial" panose="020B0604020202020204" pitchFamily="34" charset="0"/>
              <a:buChar char="•"/>
            </a:pPr>
            <a:r>
              <a:rPr lang="en-US" dirty="0"/>
              <a:t>List of meta-major coursework that will work for all majors or groups of majors (see BoR USG, 2021).</a:t>
            </a:r>
          </a:p>
          <a:p>
            <a:pPr marL="342900" indent="-342900" algn="l">
              <a:buFont typeface="Arial" panose="020B0604020202020204" pitchFamily="34" charset="0"/>
              <a:buChar char="•"/>
            </a:pPr>
            <a:r>
              <a:rPr lang="en-US" b="1" dirty="0">
                <a:solidFill>
                  <a:srgbClr val="3366CC"/>
                </a:solidFill>
              </a:rPr>
              <a:t>Structured Conversation form</a:t>
            </a:r>
            <a:endParaRPr lang="en-US" b="1">
              <a:solidFill>
                <a:srgbClr val="3366CC"/>
              </a:solidFill>
              <a:cs typeface="Arial"/>
            </a:endParaRPr>
          </a:p>
          <a:p>
            <a:pPr marL="800100" lvl="1" indent="-342900" algn="l">
              <a:buFont typeface="Arial" panose="020B0604020202020204" pitchFamily="34" charset="0"/>
              <a:buChar char="•"/>
            </a:pPr>
            <a:r>
              <a:rPr lang="en-US" dirty="0"/>
              <a:t>Include recommended next steps for students</a:t>
            </a:r>
          </a:p>
          <a:p>
            <a:pPr marL="342900" indent="-342900" algn="l">
              <a:buFont typeface="Arial" panose="020B0604020202020204" pitchFamily="34" charset="0"/>
              <a:buChar char="•"/>
            </a:pPr>
            <a:r>
              <a:rPr lang="en-US" dirty="0"/>
              <a:t>Support Resources for students</a:t>
            </a:r>
          </a:p>
          <a:p>
            <a:pPr marL="342900" indent="-342900" algn="l">
              <a:buFont typeface="Arial" panose="020B0604020202020204" pitchFamily="34" charset="0"/>
              <a:buChar char="•"/>
            </a:pPr>
            <a:r>
              <a:rPr lang="en-US" dirty="0"/>
              <a:t>Key contacts to resolve questions</a:t>
            </a:r>
          </a:p>
          <a:p>
            <a:pPr marL="342900" indent="-342900" algn="l">
              <a:buFont typeface="Arial" panose="020B0604020202020204" pitchFamily="34" charset="0"/>
              <a:buChar char="•"/>
            </a:pPr>
            <a:r>
              <a:rPr lang="en-US" dirty="0">
                <a:cs typeface="Arial"/>
              </a:rPr>
              <a:t>Data, predictive analytics where possible, for continuous refinement</a:t>
            </a:r>
            <a:endParaRPr lang="en-US" dirty="0"/>
          </a:p>
          <a:p>
            <a:pPr marL="342900" indent="-342900" algn="l">
              <a:buFont typeface="Arial" panose="020B0604020202020204" pitchFamily="34" charset="0"/>
              <a:buChar char="•"/>
            </a:pPr>
            <a:r>
              <a:rPr lang="en-US" dirty="0"/>
              <a:t>Other tools for the toolkit?</a:t>
            </a:r>
          </a:p>
        </p:txBody>
      </p:sp>
    </p:spTree>
    <p:extLst>
      <p:ext uri="{BB962C8B-B14F-4D97-AF65-F5344CB8AC3E}">
        <p14:creationId xmlns:p14="http://schemas.microsoft.com/office/powerpoint/2010/main" val="8483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299103" y="838025"/>
            <a:ext cx="9144000" cy="1064246"/>
          </a:xfrm>
        </p:spPr>
        <p:txBody>
          <a:bodyPr>
            <a:normAutofit/>
          </a:bodyPr>
          <a:lstStyle/>
          <a:p>
            <a:pPr algn="ctr"/>
            <a:r>
              <a:rPr lang="en-US" dirty="0"/>
              <a:t>Meta-Majors and Belonging</a:t>
            </a:r>
          </a:p>
        </p:txBody>
      </p:sp>
      <p:sp>
        <p:nvSpPr>
          <p:cNvPr id="4" name="TextBox 3">
            <a:extLst>
              <a:ext uri="{FF2B5EF4-FFF2-40B4-BE49-F238E27FC236}">
                <a16:creationId xmlns:a16="http://schemas.microsoft.com/office/drawing/2014/main" id="{2C22C1F4-2850-48C7-B4A8-99E7E9709ADC}"/>
              </a:ext>
            </a:extLst>
          </p:cNvPr>
          <p:cNvSpPr txBox="1"/>
          <p:nvPr/>
        </p:nvSpPr>
        <p:spPr>
          <a:xfrm>
            <a:off x="884903" y="1788974"/>
            <a:ext cx="10648336" cy="3139321"/>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 belonging has been positively correlated to persistence in course study. (Allen, et al. 2021)</a:t>
            </a:r>
          </a:p>
          <a:p>
            <a:pPr marL="285750" indent="-285750">
              <a:buFont typeface="Arial" panose="020B0604020202020204" pitchFamily="34" charset="0"/>
              <a:buChar char="•"/>
            </a:pPr>
            <a:r>
              <a:rPr lang="en-US" sz="2400" dirty="0"/>
              <a:t>Researchers recommend institutions “offer a variety of platforms for engagement and connection” to enhance student belonging. (Pinto, Mjoen &amp; Reed, 2024) </a:t>
            </a:r>
          </a:p>
          <a:p>
            <a:pPr marL="285750" indent="-285750">
              <a:buFont typeface="Arial" panose="020B0604020202020204" pitchFamily="34" charset="0"/>
              <a:buChar char="•"/>
            </a:pPr>
            <a:r>
              <a:rPr lang="en-US" sz="2400" dirty="0"/>
              <a:t>Consider establishing traditions that enhance student belonging.</a:t>
            </a:r>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F8332A9E-DCEB-458C-80AE-0F78DC8F0780}"/>
              </a:ext>
            </a:extLst>
          </p:cNvPr>
          <p:cNvPicPr>
            <a:picLocks noChangeAspect="1"/>
          </p:cNvPicPr>
          <p:nvPr/>
        </p:nvPicPr>
        <p:blipFill>
          <a:blip r:embed="rId2"/>
          <a:stretch>
            <a:fillRect/>
          </a:stretch>
        </p:blipFill>
        <p:spPr>
          <a:xfrm>
            <a:off x="3524022" y="4061104"/>
            <a:ext cx="4050670" cy="2449961"/>
          </a:xfrm>
          <a:prstGeom prst="rect">
            <a:avLst/>
          </a:prstGeom>
        </p:spPr>
      </p:pic>
    </p:spTree>
    <p:extLst>
      <p:ext uri="{BB962C8B-B14F-4D97-AF65-F5344CB8AC3E}">
        <p14:creationId xmlns:p14="http://schemas.microsoft.com/office/powerpoint/2010/main" val="363694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299103" y="736425"/>
            <a:ext cx="9144000" cy="1064246"/>
          </a:xfrm>
        </p:spPr>
        <p:txBody>
          <a:bodyPr>
            <a:normAutofit/>
          </a:bodyPr>
          <a:lstStyle/>
          <a:p>
            <a:pPr algn="ctr"/>
            <a:r>
              <a:rPr lang="en-US" dirty="0"/>
              <a:t>Program Example: </a:t>
            </a:r>
            <a:r>
              <a:rPr lang="en-US" b="1" dirty="0">
                <a:solidFill>
                  <a:srgbClr val="0F5C3D"/>
                </a:solidFill>
              </a:rPr>
              <a:t>SPARC</a:t>
            </a:r>
          </a:p>
        </p:txBody>
      </p:sp>
      <p:sp>
        <p:nvSpPr>
          <p:cNvPr id="4" name="TextBox 3">
            <a:extLst>
              <a:ext uri="{FF2B5EF4-FFF2-40B4-BE49-F238E27FC236}">
                <a16:creationId xmlns:a16="http://schemas.microsoft.com/office/drawing/2014/main" id="{2C22C1F4-2850-48C7-B4A8-99E7E9709ADC}"/>
              </a:ext>
            </a:extLst>
          </p:cNvPr>
          <p:cNvSpPr txBox="1"/>
          <p:nvPr/>
        </p:nvSpPr>
        <p:spPr>
          <a:xfrm>
            <a:off x="812332" y="1657169"/>
            <a:ext cx="10648336" cy="738664"/>
          </a:xfrm>
          <a:prstGeom prst="rect">
            <a:avLst/>
          </a:prstGeom>
          <a:noFill/>
        </p:spPr>
        <p:txBody>
          <a:bodyPr wrap="square" rtlCol="0">
            <a:spAutoFit/>
          </a:bodyPr>
          <a:lstStyle/>
          <a:p>
            <a:r>
              <a:rPr lang="en-US" sz="2400" b="1" dirty="0">
                <a:solidFill>
                  <a:srgbClr val="0F5C3D"/>
                </a:solidFill>
              </a:rPr>
              <a:t>SPARC</a:t>
            </a:r>
            <a:r>
              <a:rPr lang="en-US" sz="2400" dirty="0">
                <a:solidFill>
                  <a:srgbClr val="0F5C3D"/>
                </a:solidFill>
              </a:rPr>
              <a:t> (Summer Preparatory Academic Resource Camps)</a:t>
            </a:r>
            <a:endParaRPr lang="en-US" dirty="0"/>
          </a:p>
          <a:p>
            <a:endParaRPr lang="en-US" dirty="0"/>
          </a:p>
        </p:txBody>
      </p:sp>
      <p:pic>
        <p:nvPicPr>
          <p:cNvPr id="7" name="Picture 6">
            <a:extLst>
              <a:ext uri="{FF2B5EF4-FFF2-40B4-BE49-F238E27FC236}">
                <a16:creationId xmlns:a16="http://schemas.microsoft.com/office/drawing/2014/main" id="{5F8B2395-9976-4C65-BBF7-4CF70E1DFCF2}"/>
              </a:ext>
            </a:extLst>
          </p:cNvPr>
          <p:cNvPicPr>
            <a:picLocks noChangeAspect="1"/>
          </p:cNvPicPr>
          <p:nvPr/>
        </p:nvPicPr>
        <p:blipFill>
          <a:blip r:embed="rId2"/>
          <a:stretch>
            <a:fillRect/>
          </a:stretch>
        </p:blipFill>
        <p:spPr>
          <a:xfrm>
            <a:off x="442096" y="2298161"/>
            <a:ext cx="3747823" cy="2810868"/>
          </a:xfrm>
          <a:prstGeom prst="rect">
            <a:avLst/>
          </a:prstGeom>
          <a:ln>
            <a:noFill/>
          </a:ln>
          <a:effectLst>
            <a:softEdge rad="112500"/>
          </a:effectLst>
        </p:spPr>
      </p:pic>
      <p:sp>
        <p:nvSpPr>
          <p:cNvPr id="8" name="TextBox 7">
            <a:extLst>
              <a:ext uri="{FF2B5EF4-FFF2-40B4-BE49-F238E27FC236}">
                <a16:creationId xmlns:a16="http://schemas.microsoft.com/office/drawing/2014/main" id="{A7BE742A-29E0-4714-9D54-B0523FDBDA3C}"/>
              </a:ext>
            </a:extLst>
          </p:cNvPr>
          <p:cNvSpPr txBox="1"/>
          <p:nvPr/>
        </p:nvSpPr>
        <p:spPr>
          <a:xfrm>
            <a:off x="4368801" y="2293258"/>
            <a:ext cx="7518399"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Connected with GGC’s Learning Communities strategy, aligned with College’s Strategic Plan.</a:t>
            </a:r>
          </a:p>
          <a:p>
            <a:pPr marL="285750" indent="-285750">
              <a:buFont typeface="Arial" panose="020B0604020202020204" pitchFamily="34" charset="0"/>
              <a:buChar char="•"/>
            </a:pPr>
            <a:r>
              <a:rPr lang="en-US" sz="2400" dirty="0"/>
              <a:t>Reinforces students’ Meta-Major choice and sense of belonging.</a:t>
            </a:r>
          </a:p>
          <a:p>
            <a:pPr marL="285750" indent="-285750">
              <a:buFont typeface="Arial" panose="020B0604020202020204" pitchFamily="34" charset="0"/>
              <a:buChar char="•"/>
            </a:pPr>
            <a:r>
              <a:rPr lang="en-US" sz="2400" dirty="0"/>
              <a:t>Collaborative program, including Student Success, Student Affairs, each Academic School, Career Services, and more.</a:t>
            </a:r>
          </a:p>
          <a:p>
            <a:pPr marL="285750" indent="-285750">
              <a:buFont typeface="Arial" panose="020B0604020202020204" pitchFamily="34" charset="0"/>
              <a:buChar char="•"/>
            </a:pPr>
            <a:r>
              <a:rPr lang="en-US" sz="2400" dirty="0"/>
              <a:t>Program features include: </a:t>
            </a:r>
          </a:p>
          <a:p>
            <a:pPr marL="800100" lvl="1" indent="-342900">
              <a:buFont typeface="Courier New" panose="02070309020205020404" pitchFamily="49" charset="0"/>
              <a:buChar char="o"/>
            </a:pPr>
            <a:r>
              <a:rPr lang="en-US" sz="2000" dirty="0"/>
              <a:t>Meeting with the respective Dean for the Meta-Major and </a:t>
            </a:r>
          </a:p>
          <a:p>
            <a:pPr marL="800100" lvl="1" indent="-342900">
              <a:buFont typeface="Courier New" panose="02070309020205020404" pitchFamily="49" charset="0"/>
              <a:buChar char="o"/>
            </a:pPr>
            <a:r>
              <a:rPr lang="en-US" sz="2000" dirty="0"/>
              <a:t>Meta-Major color-coded wristbands (associated with graduate discipline area hood colors).</a:t>
            </a:r>
            <a:endParaRPr lang="en-US" dirty="0"/>
          </a:p>
        </p:txBody>
      </p:sp>
    </p:spTree>
    <p:extLst>
      <p:ext uri="{BB962C8B-B14F-4D97-AF65-F5344CB8AC3E}">
        <p14:creationId xmlns:p14="http://schemas.microsoft.com/office/powerpoint/2010/main" val="24139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232453" y="1188623"/>
            <a:ext cx="9144000" cy="1064246"/>
          </a:xfrm>
        </p:spPr>
        <p:txBody>
          <a:bodyPr>
            <a:normAutofit fontScale="90000"/>
          </a:bodyPr>
          <a:lstStyle/>
          <a:p>
            <a:pPr algn="ctr"/>
            <a:r>
              <a:rPr lang="en-US" dirty="0"/>
              <a:t>Meta-Majors: </a:t>
            </a:r>
            <a:br>
              <a:rPr lang="en-US" dirty="0"/>
            </a:br>
            <a:r>
              <a:rPr lang="en-US" sz="4000" dirty="0">
                <a:solidFill>
                  <a:srgbClr val="3366CC"/>
                </a:solidFill>
              </a:rPr>
              <a:t>Related Success Strategies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055126" y="2541233"/>
            <a:ext cx="10512760" cy="3249336"/>
          </a:xfrm>
        </p:spPr>
        <p:txBody>
          <a:bodyPr vert="horz" lIns="91440" tIns="45720" rIns="91440" bIns="45720" rtlCol="0" anchor="t">
            <a:normAutofit fontScale="85000" lnSpcReduction="20000"/>
          </a:bodyPr>
          <a:lstStyle/>
          <a:p>
            <a:pPr marL="342900" lvl="0" indent="-342900" algn="l">
              <a:buFont typeface="Arial" panose="020B0604020202020204" pitchFamily="34" charset="0"/>
              <a:buChar char="•"/>
            </a:pPr>
            <a:r>
              <a:rPr lang="en-US" sz="3300" dirty="0"/>
              <a:t>First-Year Experience course </a:t>
            </a:r>
            <a:r>
              <a:rPr lang="en-US" sz="2800" dirty="0"/>
              <a:t>(BoR USG, 2021)</a:t>
            </a:r>
          </a:p>
          <a:p>
            <a:pPr marL="342900" lvl="0" indent="-342900" algn="l">
              <a:buFont typeface="Arial" panose="020B0604020202020204" pitchFamily="34" charset="0"/>
              <a:buChar char="•"/>
            </a:pPr>
            <a:r>
              <a:rPr lang="en-US" sz="3300" dirty="0"/>
              <a:t>First-Year learning communities </a:t>
            </a:r>
            <a:r>
              <a:rPr lang="en-US" sz="2800" dirty="0"/>
              <a:t>(BoR USG, 2021)</a:t>
            </a:r>
          </a:p>
          <a:p>
            <a:pPr marL="800100" lvl="1" indent="-342900" algn="l">
              <a:buFont typeface="Arial" panose="020B0604020202020204" pitchFamily="34" charset="0"/>
              <a:buChar char="•"/>
            </a:pPr>
            <a:r>
              <a:rPr lang="en-US" sz="2900" dirty="0"/>
              <a:t>Living-learning communities (LLCs)</a:t>
            </a:r>
          </a:p>
          <a:p>
            <a:pPr marL="342900" indent="-342900" algn="l">
              <a:buFont typeface="Arial" panose="020B0604020202020204" pitchFamily="34" charset="0"/>
              <a:buChar char="•"/>
            </a:pPr>
            <a:r>
              <a:rPr lang="en-US" sz="3300" dirty="0"/>
              <a:t>Advising structure – Proactive Advising design</a:t>
            </a:r>
            <a:endParaRPr lang="en-US" sz="3300" dirty="0">
              <a:cs typeface="Arial"/>
            </a:endParaRPr>
          </a:p>
          <a:p>
            <a:pPr marL="342900" lvl="0" indent="-342900" algn="l">
              <a:buFont typeface="Arial" panose="020B0604020202020204" pitchFamily="34" charset="0"/>
              <a:buChar char="•"/>
            </a:pPr>
            <a:r>
              <a:rPr lang="en-US" sz="3300" dirty="0"/>
              <a:t>Communications strategies</a:t>
            </a:r>
          </a:p>
          <a:p>
            <a:pPr marL="342900" lvl="0" indent="-342900" algn="l">
              <a:buFont typeface="Arial" panose="020B0604020202020204" pitchFamily="34" charset="0"/>
              <a:buChar char="•"/>
            </a:pPr>
            <a:r>
              <a:rPr lang="en-US" sz="3300" dirty="0"/>
              <a:t>Continuous improvement, training, and development in the field </a:t>
            </a:r>
            <a:r>
              <a:rPr lang="en-US" sz="2800" dirty="0"/>
              <a:t>(see, e.g., NACADA’s Research Center at </a:t>
            </a:r>
            <a:r>
              <a:rPr lang="en-US" sz="2800" dirty="0">
                <a:hlinkClick r:id="rId2"/>
              </a:rPr>
              <a:t>https://nacada.ksu.edu/Resources/Research-Center.aspx</a:t>
            </a:r>
            <a:r>
              <a:rPr lang="en-US" sz="2800" dirty="0"/>
              <a:t>) </a:t>
            </a:r>
          </a:p>
          <a:p>
            <a:pPr marL="342900" lvl="0" indent="-342900" algn="l">
              <a:buFont typeface="Arial" panose="020B0604020202020204" pitchFamily="34" charset="0"/>
              <a:buChar char="•"/>
            </a:pPr>
            <a:endParaRPr lang="en-US" sz="3300" dirty="0"/>
          </a:p>
          <a:p>
            <a:endParaRPr lang="en-US" dirty="0"/>
          </a:p>
        </p:txBody>
      </p:sp>
    </p:spTree>
    <p:extLst>
      <p:ext uri="{BB962C8B-B14F-4D97-AF65-F5344CB8AC3E}">
        <p14:creationId xmlns:p14="http://schemas.microsoft.com/office/powerpoint/2010/main" val="367716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424959" y="996118"/>
            <a:ext cx="9144000" cy="1064246"/>
          </a:xfrm>
        </p:spPr>
        <p:txBody>
          <a:bodyPr>
            <a:normAutofit fontScale="90000"/>
          </a:bodyPr>
          <a:lstStyle/>
          <a:p>
            <a:pPr algn="ctr"/>
            <a:r>
              <a:rPr lang="en-US" dirty="0"/>
              <a:t>Meta-Majors: Next Steps</a:t>
            </a:r>
            <a:br>
              <a:rPr lang="en-US" dirty="0"/>
            </a:br>
            <a:r>
              <a:rPr lang="en-US" sz="4000" dirty="0">
                <a:solidFill>
                  <a:srgbClr val="FF6600"/>
                </a:solidFill>
              </a:rPr>
              <a:t>Taking Meauxmentum to your Campus…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221468" y="2249905"/>
            <a:ext cx="10320040" cy="4042610"/>
          </a:xfrm>
        </p:spPr>
        <p:txBody>
          <a:bodyPr vert="horz" lIns="91440" tIns="45720" rIns="91440" bIns="45720" rtlCol="0" anchor="t">
            <a:normAutofit fontScale="77500" lnSpcReduction="20000"/>
          </a:bodyPr>
          <a:lstStyle/>
          <a:p>
            <a:pPr marL="342900" indent="-342900" algn="l">
              <a:buFont typeface="Arial" panose="020B0604020202020204" pitchFamily="34" charset="0"/>
              <a:buChar char="•"/>
            </a:pPr>
            <a:r>
              <a:rPr lang="en-US" sz="3300" dirty="0"/>
              <a:t>Advising structure: Proactive Advising</a:t>
            </a:r>
          </a:p>
          <a:p>
            <a:pPr marL="342900" indent="-342900" algn="l">
              <a:buFont typeface="Arial" panose="020B0604020202020204" pitchFamily="34" charset="0"/>
              <a:buChar char="•"/>
            </a:pPr>
            <a:r>
              <a:rPr lang="en-US" sz="3300" dirty="0"/>
              <a:t>Assessment plan</a:t>
            </a:r>
          </a:p>
          <a:p>
            <a:pPr marL="342900" lvl="0" indent="-342900" algn="l">
              <a:buFont typeface="Arial" panose="020B0604020202020204" pitchFamily="34" charset="0"/>
              <a:buChar char="•"/>
            </a:pPr>
            <a:r>
              <a:rPr lang="en-US" sz="3300" dirty="0"/>
              <a:t>Communication plan </a:t>
            </a:r>
          </a:p>
          <a:p>
            <a:pPr marL="342900" indent="-342900" algn="l">
              <a:buFont typeface="Arial" panose="020B0604020202020204" pitchFamily="34" charset="0"/>
              <a:buChar char="•"/>
            </a:pPr>
            <a:r>
              <a:rPr lang="en-US" sz="3300" dirty="0"/>
              <a:t>Collaboration plan – Consider the range of stakeholders to include</a:t>
            </a:r>
            <a:endParaRPr lang="en-US" sz="3300" dirty="0">
              <a:cs typeface="Arial"/>
            </a:endParaRPr>
          </a:p>
          <a:p>
            <a:pPr marL="342900" lvl="0" indent="-342900" algn="l">
              <a:buFont typeface="Arial" panose="020B0604020202020204" pitchFamily="34" charset="0"/>
              <a:buChar char="•"/>
            </a:pPr>
            <a:r>
              <a:rPr lang="en-US" sz="3300" dirty="0"/>
              <a:t>Complementary programming:</a:t>
            </a:r>
          </a:p>
          <a:p>
            <a:pPr marL="914400" lvl="1" indent="-457200" algn="l">
              <a:buFont typeface="Courier New" panose="02070309020205020404" pitchFamily="49" charset="0"/>
              <a:buChar char="o"/>
            </a:pPr>
            <a:r>
              <a:rPr lang="en-US" sz="2900" dirty="0"/>
              <a:t>First-Year Experience course</a:t>
            </a:r>
          </a:p>
          <a:p>
            <a:pPr marL="914400" lvl="1" indent="-457200" algn="l">
              <a:buFont typeface="Courier New" panose="02070309020205020404" pitchFamily="49" charset="0"/>
              <a:buChar char="o"/>
            </a:pPr>
            <a:r>
              <a:rPr lang="en-US" sz="2900" dirty="0"/>
              <a:t>First-Year learning communities</a:t>
            </a:r>
          </a:p>
          <a:p>
            <a:pPr marL="1371600" lvl="2" indent="-457200" algn="l">
              <a:buFont typeface="Wingdings" panose="05000000000000000000" pitchFamily="2" charset="2"/>
              <a:buChar char="§"/>
            </a:pPr>
            <a:r>
              <a:rPr lang="en-US" sz="2700" dirty="0"/>
              <a:t>Living-learning communities (LLCs)</a:t>
            </a:r>
          </a:p>
          <a:p>
            <a:pPr marL="342900" indent="-342900" algn="l">
              <a:buFont typeface="Arial" panose="020B0604020202020204" pitchFamily="34" charset="0"/>
              <a:buChar char="•"/>
            </a:pPr>
            <a:r>
              <a:rPr lang="en-US" sz="3300" dirty="0"/>
              <a:t>Task Force</a:t>
            </a:r>
          </a:p>
          <a:p>
            <a:pPr marL="342900" lvl="0" indent="-342900" algn="l">
              <a:buFont typeface="Arial" panose="020B0604020202020204" pitchFamily="34" charset="0"/>
              <a:buChar char="•"/>
            </a:pPr>
            <a:r>
              <a:rPr lang="en-US" sz="3300" dirty="0"/>
              <a:t>Other strategies</a:t>
            </a:r>
          </a:p>
          <a:p>
            <a:pPr marL="342900" lvl="0" indent="-342900" algn="l">
              <a:buFont typeface="Arial" panose="020B0604020202020204" pitchFamily="34" charset="0"/>
              <a:buChar char="•"/>
            </a:pPr>
            <a:endParaRPr lang="en-US" sz="3300" dirty="0"/>
          </a:p>
          <a:p>
            <a:endParaRPr lang="en-US" dirty="0"/>
          </a:p>
        </p:txBody>
      </p:sp>
    </p:spTree>
    <p:extLst>
      <p:ext uri="{BB962C8B-B14F-4D97-AF65-F5344CB8AC3E}">
        <p14:creationId xmlns:p14="http://schemas.microsoft.com/office/powerpoint/2010/main" val="262581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424959" y="996118"/>
            <a:ext cx="9144000" cy="1064246"/>
          </a:xfrm>
        </p:spPr>
        <p:txBody>
          <a:bodyPr>
            <a:normAutofit fontScale="90000"/>
          </a:bodyPr>
          <a:lstStyle/>
          <a:p>
            <a:pPr algn="ctr"/>
            <a:r>
              <a:rPr lang="en-US" dirty="0"/>
              <a:t>Meta-Majors: Next Steps</a:t>
            </a:r>
            <a:br>
              <a:rPr lang="en-US" dirty="0"/>
            </a:br>
            <a:r>
              <a:rPr lang="en-US" sz="4000" dirty="0">
                <a:solidFill>
                  <a:srgbClr val="3366CC"/>
                </a:solidFill>
              </a:rPr>
              <a:t>Taking Meauxmentum to your Campus…</a:t>
            </a:r>
          </a:p>
        </p:txBody>
      </p:sp>
      <p:pic>
        <p:nvPicPr>
          <p:cNvPr id="7" name="Picture 6">
            <a:extLst>
              <a:ext uri="{FF2B5EF4-FFF2-40B4-BE49-F238E27FC236}">
                <a16:creationId xmlns:a16="http://schemas.microsoft.com/office/drawing/2014/main" id="{EED17471-A76B-4D25-B805-45CD839AD827}"/>
              </a:ext>
            </a:extLst>
          </p:cNvPr>
          <p:cNvPicPr>
            <a:picLocks noChangeAspect="1"/>
          </p:cNvPicPr>
          <p:nvPr/>
        </p:nvPicPr>
        <p:blipFill>
          <a:blip r:embed="rId2"/>
          <a:stretch>
            <a:fillRect/>
          </a:stretch>
        </p:blipFill>
        <p:spPr>
          <a:xfrm>
            <a:off x="3765005" y="2552336"/>
            <a:ext cx="3695338" cy="2463559"/>
          </a:xfrm>
          <a:prstGeom prst="rect">
            <a:avLst/>
          </a:prstGeom>
        </p:spPr>
      </p:pic>
    </p:spTree>
    <p:extLst>
      <p:ext uri="{BB962C8B-B14F-4D97-AF65-F5344CB8AC3E}">
        <p14:creationId xmlns:p14="http://schemas.microsoft.com/office/powerpoint/2010/main" val="76050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395930" y="1126747"/>
            <a:ext cx="9144000" cy="731082"/>
          </a:xfrm>
        </p:spPr>
        <p:txBody>
          <a:bodyPr>
            <a:normAutofit fontScale="90000"/>
          </a:bodyPr>
          <a:lstStyle/>
          <a:p>
            <a:pPr algn="ctr"/>
            <a:r>
              <a:rPr lang="en-US" dirty="0"/>
              <a:t>References</a:t>
            </a:r>
            <a:br>
              <a:rPr lang="en-US" dirty="0"/>
            </a:br>
            <a:endParaRPr lang="en-US" sz="4000" dirty="0">
              <a:solidFill>
                <a:srgbClr val="FF6600"/>
              </a:solidFill>
            </a:endParaRP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171704" y="1715941"/>
            <a:ext cx="9846365" cy="4583259"/>
          </a:xfrm>
        </p:spPr>
        <p:txBody>
          <a:bodyPr vert="horz" lIns="91440" tIns="45720" rIns="91440" bIns="45720" rtlCol="0" anchor="t">
            <a:normAutofit fontScale="62500" lnSpcReduction="20000"/>
          </a:bodyPr>
          <a:lstStyle/>
          <a:p>
            <a:pPr algn="l"/>
            <a:r>
              <a:rPr lang="en-US" dirty="0">
                <a:ea typeface="+mn-lt"/>
                <a:cs typeface="+mn-lt"/>
              </a:rPr>
              <a:t>Allen, K. et al. (2021) . Belonging: a review of conceptual issues, an integrative framework, and directions for future research. </a:t>
            </a:r>
            <a:r>
              <a:rPr lang="en-US" i="1" dirty="0">
                <a:ea typeface="+mn-lt"/>
                <a:cs typeface="+mn-lt"/>
              </a:rPr>
              <a:t>Australian Journal of Psychology, 73</a:t>
            </a:r>
            <a:r>
              <a:rPr lang="en-US" dirty="0">
                <a:ea typeface="+mn-lt"/>
                <a:cs typeface="+mn-lt"/>
              </a:rPr>
              <a:t>, 87-102. </a:t>
            </a:r>
            <a:r>
              <a:rPr lang="en-US" dirty="0">
                <a:ea typeface="+mn-lt"/>
                <a:cs typeface="+mn-lt"/>
                <a:hlinkClick r:id="rId2"/>
              </a:rPr>
              <a:t>https://doi.org/10.1080/00049530.2021.1883409</a:t>
            </a:r>
            <a:r>
              <a:rPr lang="en-US" dirty="0">
                <a:ea typeface="+mn-lt"/>
                <a:cs typeface="+mn-lt"/>
              </a:rPr>
              <a:t> </a:t>
            </a:r>
            <a:endParaRPr lang="en-US" dirty="0"/>
          </a:p>
          <a:p>
            <a:pPr algn="l"/>
            <a:r>
              <a:rPr lang="en-US" dirty="0">
                <a:ea typeface="+mn-lt"/>
                <a:cs typeface="+mn-lt"/>
              </a:rPr>
              <a:t>Board of Regents of the University System of Georgia (2021). Complete College Georgia Guided Pathways. Accessed at </a:t>
            </a:r>
            <a:r>
              <a:rPr lang="en-US" dirty="0">
                <a:ea typeface="+mn-lt"/>
                <a:cs typeface="+mn-lt"/>
                <a:hlinkClick r:id="rId3"/>
              </a:rPr>
              <a:t>https://completegeorgia.org/content/guided-pathways-success</a:t>
            </a:r>
            <a:r>
              <a:rPr lang="en-US" dirty="0">
                <a:ea typeface="+mn-lt"/>
                <a:cs typeface="+mn-lt"/>
              </a:rPr>
              <a:t> </a:t>
            </a:r>
          </a:p>
          <a:p>
            <a:pPr algn="l"/>
            <a:r>
              <a:rPr lang="en-US" dirty="0">
                <a:ea typeface="+mn-lt"/>
                <a:cs typeface="+mn-lt"/>
              </a:rPr>
              <a:t>Georgia Gwinnett College (2025). GGC Data. Accessed at </a:t>
            </a:r>
            <a:r>
              <a:rPr lang="en-US" dirty="0">
                <a:ea typeface="+mn-lt"/>
                <a:cs typeface="+mn-lt"/>
                <a:hlinkClick r:id="rId4"/>
              </a:rPr>
              <a:t>https://www.ggc.edu/about-ggc/institutional-research-and-analytics</a:t>
            </a:r>
            <a:r>
              <a:rPr lang="en-US" dirty="0">
                <a:ea typeface="+mn-lt"/>
                <a:cs typeface="+mn-lt"/>
              </a:rPr>
              <a:t> </a:t>
            </a:r>
          </a:p>
          <a:p>
            <a:pPr algn="l"/>
            <a:r>
              <a:rPr lang="en-US" dirty="0">
                <a:ea typeface="+mn-lt"/>
                <a:cs typeface="+mn-lt"/>
              </a:rPr>
              <a:t>NACADA (2025). NACADA Center for Research at Kansas State University. Accessed at </a:t>
            </a:r>
            <a:r>
              <a:rPr lang="en-US" dirty="0">
                <a:ea typeface="+mn-lt"/>
                <a:cs typeface="+mn-lt"/>
                <a:hlinkClick r:id="rId5"/>
              </a:rPr>
              <a:t>https://nacada.ksu.edu/Resources/Research-Center.aspx</a:t>
            </a:r>
            <a:r>
              <a:rPr lang="en-US" dirty="0">
                <a:ea typeface="+mn-lt"/>
                <a:cs typeface="+mn-lt"/>
              </a:rPr>
              <a:t> </a:t>
            </a:r>
          </a:p>
          <a:p>
            <a:pPr algn="l"/>
            <a:r>
              <a:rPr lang="en-US" dirty="0">
                <a:ea typeface="+mn-lt"/>
                <a:cs typeface="+mn-lt"/>
              </a:rPr>
              <a:t>Paschke, J. &amp; Ditta, A. (2024). Improving Flipped Academic Advising. </a:t>
            </a:r>
            <a:r>
              <a:rPr lang="en-US" i="1" dirty="0">
                <a:ea typeface="+mn-lt"/>
                <a:cs typeface="+mn-lt"/>
              </a:rPr>
              <a:t>NACADA Journal, 44</a:t>
            </a:r>
            <a:r>
              <a:rPr lang="en-US" dirty="0">
                <a:ea typeface="+mn-lt"/>
                <a:cs typeface="+mn-lt"/>
              </a:rPr>
              <a:t>:2, 110-122.</a:t>
            </a:r>
            <a:endParaRPr lang="en-US" dirty="0"/>
          </a:p>
          <a:p>
            <a:pPr algn="l"/>
            <a:r>
              <a:rPr lang="en-US" dirty="0">
                <a:ea typeface="+mn-lt"/>
                <a:cs typeface="+mn-lt"/>
              </a:rPr>
              <a:t>Pinto, A., Mjoen, O. &amp; Reed, N. (2024). Beyond the first week: sustaining the feeling of social inclusion and sense of belonging for students. </a:t>
            </a:r>
            <a:r>
              <a:rPr lang="en-US" i="1" dirty="0">
                <a:ea typeface="+mn-lt"/>
                <a:cs typeface="+mn-lt"/>
              </a:rPr>
              <a:t>International Journal of Qualitative Studies on Health and Well-Being, 19</a:t>
            </a:r>
            <a:r>
              <a:rPr lang="en-US" dirty="0">
                <a:ea typeface="+mn-lt"/>
                <a:cs typeface="+mn-lt"/>
              </a:rPr>
              <a:t>, 1-11.</a:t>
            </a:r>
            <a:endParaRPr lang="en-US" dirty="0"/>
          </a:p>
          <a:p>
            <a:pPr algn="l"/>
            <a:r>
              <a:rPr lang="en-US" dirty="0">
                <a:ea typeface="+mn-lt"/>
                <a:cs typeface="+mn-lt"/>
              </a:rPr>
              <a:t>Rust, M. &amp; Willey, E. (2024). Defining and Institutionalizing Proactive Advising. </a:t>
            </a:r>
            <a:r>
              <a:rPr lang="en-US" i="1" dirty="0">
                <a:ea typeface="+mn-lt"/>
                <a:cs typeface="+mn-lt"/>
              </a:rPr>
              <a:t>NACADA J., 44</a:t>
            </a:r>
            <a:r>
              <a:rPr lang="en-US" dirty="0">
                <a:ea typeface="+mn-lt"/>
                <a:cs typeface="+mn-lt"/>
              </a:rPr>
              <a:t>:2, 83-109.</a:t>
            </a:r>
            <a:endParaRPr lang="en-US" dirty="0"/>
          </a:p>
          <a:p>
            <a:pPr algn="l"/>
            <a:r>
              <a:rPr lang="en-US" dirty="0">
                <a:ea typeface="+mn-lt"/>
                <a:cs typeface="+mn-lt"/>
              </a:rPr>
              <a:t>Shaffer, L. &amp; Zalewski, J. (2011). A Human Capital Approach to Career Advising. </a:t>
            </a:r>
            <a:r>
              <a:rPr lang="en-US" i="1" dirty="0">
                <a:ea typeface="+mn-lt"/>
                <a:cs typeface="+mn-lt"/>
              </a:rPr>
              <a:t>NACADA J., 31</a:t>
            </a:r>
            <a:r>
              <a:rPr lang="en-US" dirty="0">
                <a:ea typeface="+mn-lt"/>
                <a:cs typeface="+mn-lt"/>
              </a:rPr>
              <a:t>:1, 75-87.</a:t>
            </a:r>
            <a:endParaRPr lang="en-US" dirty="0"/>
          </a:p>
          <a:p>
            <a:pPr algn="l"/>
            <a:r>
              <a:rPr lang="en-US" dirty="0">
                <a:ea typeface="+mn-lt"/>
                <a:cs typeface="+mn-lt"/>
              </a:rPr>
              <a:t>UC Regents (2025) . Center for Educational Partnerships, High School Guide to College. Accessed at </a:t>
            </a:r>
            <a:r>
              <a:rPr lang="en-US" dirty="0">
                <a:ea typeface="+mn-lt"/>
                <a:cs typeface="+mn-lt"/>
                <a:hlinkClick r:id="rId6"/>
              </a:rPr>
              <a:t>https://cep.berkeley.edu/cep-guide-college/high-school-guide-college</a:t>
            </a:r>
            <a:r>
              <a:rPr lang="en-US" dirty="0">
                <a:ea typeface="+mn-lt"/>
                <a:cs typeface="+mn-lt"/>
              </a:rPr>
              <a:t>. </a:t>
            </a:r>
            <a:endParaRPr lang="en-US" dirty="0"/>
          </a:p>
          <a:p>
            <a:pPr algn="l"/>
            <a:r>
              <a:rPr lang="en-US" dirty="0">
                <a:ea typeface="+mn-lt"/>
                <a:cs typeface="+mn-lt"/>
              </a:rPr>
              <a:t>Waugh, J. (2016) . </a:t>
            </a:r>
            <a:r>
              <a:rPr lang="en-US" i="1" dirty="0">
                <a:ea typeface="+mn-lt"/>
                <a:cs typeface="+mn-lt"/>
              </a:rPr>
              <a:t>Meta-Majors: An Essential First Step on the Path to College Completion</a:t>
            </a:r>
            <a:r>
              <a:rPr lang="en-US" dirty="0">
                <a:ea typeface="+mn-lt"/>
                <a:cs typeface="+mn-lt"/>
              </a:rPr>
              <a:t>. Boston: Jobs for the Future.</a:t>
            </a:r>
            <a:endParaRPr lang="en-US" dirty="0"/>
          </a:p>
        </p:txBody>
      </p:sp>
    </p:spTree>
    <p:extLst>
      <p:ext uri="{BB962C8B-B14F-4D97-AF65-F5344CB8AC3E}">
        <p14:creationId xmlns:p14="http://schemas.microsoft.com/office/powerpoint/2010/main" val="24536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272209" y="1254884"/>
            <a:ext cx="9144000" cy="1064246"/>
          </a:xfrm>
        </p:spPr>
        <p:txBody>
          <a:bodyPr>
            <a:normAutofit fontScale="90000"/>
          </a:bodyPr>
          <a:lstStyle/>
          <a:p>
            <a:pPr algn="ctr"/>
            <a:r>
              <a:rPr lang="en-US" dirty="0"/>
              <a:t>Guiding Students through Meta-Majors</a:t>
            </a:r>
            <a:br>
              <a:rPr lang="en-US" dirty="0"/>
            </a:br>
            <a:r>
              <a:rPr lang="en-US" dirty="0">
                <a:solidFill>
                  <a:srgbClr val="3366CC"/>
                </a:solidFill>
              </a:rPr>
              <a:t>Workshop Objectives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103592" y="2492409"/>
            <a:ext cx="9846365" cy="3535412"/>
          </a:xfrm>
        </p:spPr>
        <p:txBody>
          <a:bodyPr>
            <a:normAutofit fontScale="85000" lnSpcReduction="10000"/>
          </a:bodyPr>
          <a:lstStyle/>
          <a:p>
            <a:pPr marL="342900" lvl="0" indent="-342900" algn="l">
              <a:lnSpc>
                <a:spcPct val="120000"/>
              </a:lnSpc>
              <a:spcBef>
                <a:spcPts val="600"/>
              </a:spcBef>
              <a:buFont typeface="Arial" panose="020B0604020202020204" pitchFamily="34" charset="0"/>
              <a:buChar char="•"/>
            </a:pPr>
            <a:r>
              <a:rPr lang="en-US" sz="3300" dirty="0"/>
              <a:t>Equip faculty/advisors with strategies for helping undecided students select meta-majors based on interests and aptitudes.</a:t>
            </a:r>
          </a:p>
          <a:p>
            <a:pPr marL="342900" lvl="0" indent="-342900" algn="l">
              <a:lnSpc>
                <a:spcPct val="120000"/>
              </a:lnSpc>
              <a:spcBef>
                <a:spcPts val="600"/>
              </a:spcBef>
              <a:buFont typeface="Arial" panose="020B0604020202020204" pitchFamily="34" charset="0"/>
              <a:buChar char="•"/>
            </a:pPr>
            <a:r>
              <a:rPr lang="en-US" sz="3300" dirty="0"/>
              <a:t>Practice using structured conversation frameworks to guide students in making proactive academic choices.</a:t>
            </a:r>
          </a:p>
          <a:p>
            <a:pPr marL="342900" lvl="0" indent="-342900" algn="l">
              <a:lnSpc>
                <a:spcPct val="120000"/>
              </a:lnSpc>
              <a:spcBef>
                <a:spcPts val="600"/>
              </a:spcBef>
              <a:buFont typeface="Arial" panose="020B0604020202020204" pitchFamily="34" charset="0"/>
              <a:buChar char="•"/>
            </a:pPr>
            <a:r>
              <a:rPr lang="en-US" sz="3300" dirty="0"/>
              <a:t>Develop resources for consistent messaging on meta-majors to reduce choice paralysis and support persistence.</a:t>
            </a:r>
          </a:p>
          <a:p>
            <a:endParaRPr lang="en-US" dirty="0"/>
          </a:p>
        </p:txBody>
      </p:sp>
    </p:spTree>
    <p:extLst>
      <p:ext uri="{BB962C8B-B14F-4D97-AF65-F5344CB8AC3E}">
        <p14:creationId xmlns:p14="http://schemas.microsoft.com/office/powerpoint/2010/main" val="72063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317618" y="886562"/>
            <a:ext cx="9144000" cy="1064246"/>
          </a:xfrm>
        </p:spPr>
        <p:txBody>
          <a:bodyPr>
            <a:normAutofit/>
          </a:bodyPr>
          <a:lstStyle/>
          <a:p>
            <a:pPr algn="ctr"/>
            <a:r>
              <a:rPr lang="en-US" dirty="0"/>
              <a:t>What is a Meta-Major?</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677999" y="1828801"/>
            <a:ext cx="10560272" cy="4365522"/>
          </a:xfrm>
        </p:spPr>
        <p:txBody>
          <a:bodyPr vert="horz" lIns="91440" tIns="45720" rIns="91440" bIns="45720" rtlCol="0" anchor="t">
            <a:normAutofit fontScale="92500" lnSpcReduction="20000"/>
          </a:bodyPr>
          <a:lstStyle/>
          <a:p>
            <a:pPr marL="342900" indent="-342900" algn="l">
              <a:lnSpc>
                <a:spcPct val="120000"/>
              </a:lnSpc>
              <a:spcBef>
                <a:spcPts val="600"/>
              </a:spcBef>
              <a:buFont typeface="Arial" panose="020B0604020202020204" pitchFamily="34" charset="0"/>
              <a:buChar char="•"/>
            </a:pPr>
            <a:r>
              <a:rPr lang="en-US" dirty="0"/>
              <a:t>At its core, an academic focus area</a:t>
            </a:r>
            <a:endParaRPr lang="en-US" dirty="0">
              <a:cs typeface="Arial"/>
            </a:endParaRPr>
          </a:p>
          <a:p>
            <a:pPr marL="342900" indent="-342900" algn="l">
              <a:lnSpc>
                <a:spcPct val="120000"/>
              </a:lnSpc>
              <a:spcBef>
                <a:spcPts val="600"/>
              </a:spcBef>
              <a:buFont typeface="Arial" panose="020B0604020202020204" pitchFamily="34" charset="0"/>
              <a:buChar char="•"/>
            </a:pPr>
            <a:r>
              <a:rPr lang="en-US" dirty="0"/>
              <a:t>A collection of related majors, linked by common academic or career interests</a:t>
            </a:r>
          </a:p>
          <a:p>
            <a:pPr marL="342900" indent="-342900" algn="l">
              <a:lnSpc>
                <a:spcPct val="120000"/>
              </a:lnSpc>
              <a:spcBef>
                <a:spcPts val="600"/>
              </a:spcBef>
              <a:buFont typeface="Arial" panose="020B0604020202020204" pitchFamily="34" charset="0"/>
              <a:buChar char="•"/>
            </a:pPr>
            <a:r>
              <a:rPr lang="en-US" dirty="0"/>
              <a:t>Sometimes referred to as </a:t>
            </a:r>
            <a:r>
              <a:rPr lang="en-US" i="1" dirty="0"/>
              <a:t>Focus Areas</a:t>
            </a:r>
            <a:r>
              <a:rPr lang="en-US" dirty="0"/>
              <a:t>, </a:t>
            </a:r>
            <a:r>
              <a:rPr lang="en-US" i="1" dirty="0"/>
              <a:t>Career Clusters</a:t>
            </a:r>
            <a:r>
              <a:rPr lang="en-US" dirty="0"/>
              <a:t>, </a:t>
            </a:r>
            <a:r>
              <a:rPr lang="en-US" i="1" dirty="0"/>
              <a:t>Communities of Interest </a:t>
            </a:r>
            <a:r>
              <a:rPr lang="en-US" dirty="0"/>
              <a:t>or similar terms</a:t>
            </a:r>
          </a:p>
          <a:p>
            <a:pPr marL="342900" indent="-342900" algn="l">
              <a:lnSpc>
                <a:spcPct val="120000"/>
              </a:lnSpc>
              <a:spcBef>
                <a:spcPts val="600"/>
              </a:spcBef>
              <a:buFont typeface="Arial" panose="020B0604020202020204" pitchFamily="34" charset="0"/>
              <a:buChar char="•"/>
            </a:pPr>
            <a:r>
              <a:rPr lang="en-US" dirty="0">
                <a:cs typeface="Arial"/>
              </a:rPr>
              <a:t>Associated with related strategies and high-impact practices to encourage students to identify a major and persist in their studies </a:t>
            </a:r>
            <a:endParaRPr lang="en-US" dirty="0"/>
          </a:p>
          <a:p>
            <a:pPr marL="342900" indent="-342900" algn="l">
              <a:lnSpc>
                <a:spcPct val="120000"/>
              </a:lnSpc>
              <a:spcBef>
                <a:spcPts val="600"/>
              </a:spcBef>
              <a:buFont typeface="Arial" panose="020B0604020202020204" pitchFamily="34" charset="0"/>
              <a:buChar char="•"/>
            </a:pPr>
            <a:r>
              <a:rPr lang="en-US" dirty="0"/>
              <a:t>Designed to guide students toward the best-fit major for them – not an end in themselves </a:t>
            </a:r>
            <a:r>
              <a:rPr lang="en-US" sz="2200" dirty="0"/>
              <a:t>(Waugh 2016)</a:t>
            </a:r>
          </a:p>
          <a:p>
            <a:pPr marL="342900" indent="-342900" algn="l">
              <a:lnSpc>
                <a:spcPct val="120000"/>
              </a:lnSpc>
              <a:spcBef>
                <a:spcPts val="600"/>
              </a:spcBef>
              <a:buFont typeface="Arial" panose="020B0604020202020204" pitchFamily="34" charset="0"/>
              <a:buChar char="•"/>
            </a:pPr>
            <a:r>
              <a:rPr lang="en-US" dirty="0"/>
              <a:t>Often associated with common courses (learning community blocks)</a:t>
            </a:r>
          </a:p>
          <a:p>
            <a:pPr marL="342900" indent="-342900" algn="l">
              <a:lnSpc>
                <a:spcPct val="120000"/>
              </a:lnSpc>
              <a:spcBef>
                <a:spcPts val="600"/>
              </a:spcBef>
              <a:buFont typeface="Arial" panose="020B0604020202020204" pitchFamily="34" charset="0"/>
              <a:buChar char="•"/>
            </a:pPr>
            <a:r>
              <a:rPr lang="en-US" dirty="0"/>
              <a:t>“Majors can be divided into </a:t>
            </a:r>
            <a:r>
              <a:rPr lang="en-US" b="1" i="1" dirty="0"/>
              <a:t>categories</a:t>
            </a:r>
            <a:r>
              <a:rPr lang="en-US" dirty="0"/>
              <a:t> - each with its own subcategories.” </a:t>
            </a:r>
            <a:r>
              <a:rPr lang="en-US" i="1" dirty="0"/>
              <a:t>High School Guide to College </a:t>
            </a:r>
            <a:r>
              <a:rPr lang="en-US" sz="2200" dirty="0"/>
              <a:t>(Center for Educational Partnerships, UC Regents, 2025) </a:t>
            </a:r>
          </a:p>
        </p:txBody>
      </p:sp>
    </p:spTree>
    <p:extLst>
      <p:ext uri="{BB962C8B-B14F-4D97-AF65-F5344CB8AC3E}">
        <p14:creationId xmlns:p14="http://schemas.microsoft.com/office/powerpoint/2010/main" val="40996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310839" y="818148"/>
            <a:ext cx="9144000" cy="1055520"/>
          </a:xfrm>
        </p:spPr>
        <p:txBody>
          <a:bodyPr>
            <a:normAutofit/>
          </a:bodyPr>
          <a:lstStyle/>
          <a:p>
            <a:pPr algn="ctr"/>
            <a:r>
              <a:rPr lang="en-US" sz="4900" dirty="0"/>
              <a:t>Meta-Major Examples</a:t>
            </a:r>
            <a:endParaRPr lang="en-US" sz="3600" dirty="0">
              <a:solidFill>
                <a:srgbClr val="FF6600"/>
              </a:solidFill>
            </a:endParaRP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829643" y="1913022"/>
            <a:ext cx="10744735" cy="4307304"/>
          </a:xfrm>
        </p:spPr>
        <p:txBody>
          <a:bodyPr>
            <a:normAutofit lnSpcReduction="10000"/>
          </a:bodyPr>
          <a:lstStyle/>
          <a:p>
            <a:pPr algn="l"/>
            <a:r>
              <a:rPr lang="en-US" sz="2800" dirty="0"/>
              <a:t>Meta-Majors might include*:</a:t>
            </a:r>
            <a:endParaRPr lang="en-US" dirty="0"/>
          </a:p>
          <a:p>
            <a:pPr marL="342900" indent="-342900" algn="l">
              <a:buFont typeface="Arial" panose="020B0604020202020204" pitchFamily="34" charset="0"/>
              <a:buChar char="•"/>
            </a:pPr>
            <a:r>
              <a:rPr lang="en-US" dirty="0"/>
              <a:t>Arts and Humanities</a:t>
            </a:r>
          </a:p>
          <a:p>
            <a:pPr marL="342900" indent="-342900" algn="l">
              <a:buFont typeface="Arial" panose="020B0604020202020204" pitchFamily="34" charset="0"/>
              <a:buChar char="•"/>
            </a:pPr>
            <a:r>
              <a:rPr lang="en-US" dirty="0"/>
              <a:t>Business</a:t>
            </a:r>
          </a:p>
          <a:p>
            <a:pPr marL="342900" indent="-342900" algn="l">
              <a:buFont typeface="Arial" panose="020B0604020202020204" pitchFamily="34" charset="0"/>
              <a:buChar char="•"/>
            </a:pPr>
            <a:r>
              <a:rPr lang="en-US" dirty="0"/>
              <a:t>Health and Medicine</a:t>
            </a:r>
          </a:p>
          <a:p>
            <a:pPr marL="342900" indent="-342900" algn="l">
              <a:buFont typeface="Arial" panose="020B0604020202020204" pitchFamily="34" charset="0"/>
              <a:buChar char="•"/>
            </a:pPr>
            <a:r>
              <a:rPr lang="en-US" dirty="0"/>
              <a:t>Multi-Interdisciplinary Studies</a:t>
            </a:r>
          </a:p>
          <a:p>
            <a:pPr marL="342900" indent="-342900" algn="l">
              <a:buFont typeface="Arial" panose="020B0604020202020204" pitchFamily="34" charset="0"/>
              <a:buChar char="•"/>
            </a:pPr>
            <a:r>
              <a:rPr lang="en-US" dirty="0"/>
              <a:t>Public and Social Services</a:t>
            </a:r>
          </a:p>
          <a:p>
            <a:pPr marL="342900" indent="-342900" algn="l">
              <a:buFont typeface="Arial" panose="020B0604020202020204" pitchFamily="34" charset="0"/>
              <a:buChar char="•"/>
            </a:pPr>
            <a:r>
              <a:rPr lang="en-US" dirty="0"/>
              <a:t>Science, Technology, Engineering, and Math (STEM)</a:t>
            </a:r>
          </a:p>
          <a:p>
            <a:pPr marL="342900" indent="-342900" algn="l">
              <a:buFont typeface="Arial" panose="020B0604020202020204" pitchFamily="34" charset="0"/>
              <a:buChar char="•"/>
            </a:pPr>
            <a:r>
              <a:rPr lang="en-US" dirty="0"/>
              <a:t>Social sciences</a:t>
            </a:r>
          </a:p>
          <a:p>
            <a:pPr algn="l"/>
            <a:endParaRPr lang="en-US" dirty="0"/>
          </a:p>
          <a:p>
            <a:pPr algn="l"/>
            <a:r>
              <a:rPr lang="en-US" sz="2200" dirty="0"/>
              <a:t>* Examples suggested by UC Berkeley’s (2025) High School Guide to College</a:t>
            </a:r>
          </a:p>
          <a:p>
            <a:pPr algn="l"/>
            <a:endParaRPr lang="en-US" dirty="0"/>
          </a:p>
        </p:txBody>
      </p:sp>
    </p:spTree>
    <p:extLst>
      <p:ext uri="{BB962C8B-B14F-4D97-AF65-F5344CB8AC3E}">
        <p14:creationId xmlns:p14="http://schemas.microsoft.com/office/powerpoint/2010/main" val="79202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421400" y="854295"/>
            <a:ext cx="9144000" cy="999219"/>
          </a:xfrm>
        </p:spPr>
        <p:txBody>
          <a:bodyPr>
            <a:normAutofit fontScale="90000"/>
          </a:bodyPr>
          <a:lstStyle/>
          <a:p>
            <a:pPr algn="ctr"/>
            <a:r>
              <a:rPr lang="en-US" sz="4900" dirty="0"/>
              <a:t>Meta-Majors at GGC</a:t>
            </a:r>
            <a:br>
              <a:rPr lang="en-US" dirty="0"/>
            </a:br>
            <a:r>
              <a:rPr lang="en-US" sz="3600" dirty="0">
                <a:solidFill>
                  <a:srgbClr val="0F5C3D"/>
                </a:solidFill>
              </a:rPr>
              <a:t>Background Information*</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580768" y="3064476"/>
            <a:ext cx="10861589" cy="3002692"/>
          </a:xfrm>
        </p:spPr>
        <p:txBody>
          <a:bodyPr>
            <a:normAutofit fontScale="92500" lnSpcReduction="10000"/>
          </a:bodyPr>
          <a:lstStyle/>
          <a:p>
            <a:pPr algn="l"/>
            <a:r>
              <a:rPr lang="en-US" sz="2800" dirty="0"/>
              <a:t>GGC enrollment (Fall 2024): 12,245** </a:t>
            </a:r>
          </a:p>
          <a:p>
            <a:pPr algn="l"/>
            <a:r>
              <a:rPr lang="en-US" sz="2600" dirty="0"/>
              <a:t>    **Compare pre-COVID high Fall 2019: 12,831 </a:t>
            </a:r>
          </a:p>
          <a:p>
            <a:pPr algn="l"/>
            <a:r>
              <a:rPr lang="en-US" sz="2800" dirty="0"/>
              <a:t>First-year students (Fall 2024): 4,987</a:t>
            </a:r>
          </a:p>
          <a:p>
            <a:pPr algn="l"/>
            <a:r>
              <a:rPr lang="en-US" sz="2800" dirty="0"/>
              <a:t>% of first-time freshmen passing college level English and Math in first 12 months (3-year avg.): 44.23</a:t>
            </a:r>
          </a:p>
          <a:p>
            <a:pPr algn="l"/>
            <a:r>
              <a:rPr lang="en-US" sz="2800" dirty="0"/>
              <a:t>First-year Retention within USG (3-year avg.): 68%***</a:t>
            </a:r>
          </a:p>
          <a:p>
            <a:pPr algn="l"/>
            <a:r>
              <a:rPr lang="en-US" sz="2800" dirty="0"/>
              <a:t>    </a:t>
            </a:r>
            <a:r>
              <a:rPr lang="en-US" dirty="0"/>
              <a:t>***Compare Fall 2017 cohort 1-year retention avg. 65.43%</a:t>
            </a:r>
          </a:p>
          <a:p>
            <a:pPr algn="l"/>
            <a:endParaRPr lang="en-US" sz="3200" dirty="0"/>
          </a:p>
        </p:txBody>
      </p:sp>
      <p:sp>
        <p:nvSpPr>
          <p:cNvPr id="4" name="TextBox 3">
            <a:extLst>
              <a:ext uri="{FF2B5EF4-FFF2-40B4-BE49-F238E27FC236}">
                <a16:creationId xmlns:a16="http://schemas.microsoft.com/office/drawing/2014/main" id="{312947E5-5AC7-4D36-A367-F073258EBC8E}"/>
              </a:ext>
            </a:extLst>
          </p:cNvPr>
          <p:cNvSpPr txBox="1"/>
          <p:nvPr/>
        </p:nvSpPr>
        <p:spPr>
          <a:xfrm>
            <a:off x="3357276" y="6079882"/>
            <a:ext cx="5870713" cy="369332"/>
          </a:xfrm>
          <a:prstGeom prst="rect">
            <a:avLst/>
          </a:prstGeom>
          <a:noFill/>
        </p:spPr>
        <p:txBody>
          <a:bodyPr wrap="square" rtlCol="0">
            <a:spAutoFit/>
          </a:bodyPr>
          <a:lstStyle/>
          <a:p>
            <a:r>
              <a:rPr lang="en-US" dirty="0">
                <a:solidFill>
                  <a:srgbClr val="0F5C3D"/>
                </a:solidFill>
              </a:rPr>
              <a:t>* Source: GGC Institutional Research and Analytics</a:t>
            </a:r>
          </a:p>
        </p:txBody>
      </p:sp>
      <p:sp>
        <p:nvSpPr>
          <p:cNvPr id="5" name="TextBox 4">
            <a:extLst>
              <a:ext uri="{FF2B5EF4-FFF2-40B4-BE49-F238E27FC236}">
                <a16:creationId xmlns:a16="http://schemas.microsoft.com/office/drawing/2014/main" id="{4C528EF0-8C44-43FF-8D69-5E0EFC6AF3CB}"/>
              </a:ext>
            </a:extLst>
          </p:cNvPr>
          <p:cNvSpPr txBox="1"/>
          <p:nvPr/>
        </p:nvSpPr>
        <p:spPr>
          <a:xfrm>
            <a:off x="1450039" y="1927117"/>
            <a:ext cx="9844037" cy="1015663"/>
          </a:xfrm>
          <a:prstGeom prst="rect">
            <a:avLst/>
          </a:prstGeom>
          <a:noFill/>
        </p:spPr>
        <p:txBody>
          <a:bodyPr wrap="square" rtlCol="0">
            <a:spAutoFit/>
          </a:bodyPr>
          <a:lstStyle/>
          <a:p>
            <a:r>
              <a:rPr lang="en-US" sz="2000" i="1" dirty="0">
                <a:solidFill>
                  <a:schemeClr val="tx1">
                    <a:lumMod val="75000"/>
                    <a:lumOff val="25000"/>
                  </a:schemeClr>
                </a:solidFill>
              </a:rPr>
              <a:t>GGC’s mission to "provide access to targeted baccalaureate level degrees that meet the economic development needs” of the region and to "produce contributing citizens and future leaders for Georgia and the nation."</a:t>
            </a:r>
          </a:p>
        </p:txBody>
      </p:sp>
    </p:spTree>
    <p:extLst>
      <p:ext uri="{BB962C8B-B14F-4D97-AF65-F5344CB8AC3E}">
        <p14:creationId xmlns:p14="http://schemas.microsoft.com/office/powerpoint/2010/main" val="9582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507898" y="903722"/>
            <a:ext cx="9144000" cy="1064246"/>
          </a:xfrm>
        </p:spPr>
        <p:txBody>
          <a:bodyPr>
            <a:normAutofit fontScale="90000"/>
          </a:bodyPr>
          <a:lstStyle/>
          <a:p>
            <a:pPr algn="ctr"/>
            <a:r>
              <a:rPr lang="en-US" sz="4900" dirty="0"/>
              <a:t>Meta-Majors at GGC</a:t>
            </a:r>
            <a:br>
              <a:rPr lang="en-US" dirty="0"/>
            </a:br>
            <a:r>
              <a:rPr lang="en-US" sz="3600" dirty="0">
                <a:solidFill>
                  <a:srgbClr val="FF6600"/>
                </a:solidFill>
              </a:rPr>
              <a:t>with sample majors in each category*</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345988" y="2058667"/>
            <a:ext cx="11846012" cy="3745523"/>
          </a:xfrm>
        </p:spPr>
        <p:txBody>
          <a:bodyPr vert="horz" lIns="91440" tIns="45720" rIns="91440" bIns="45720" rtlCol="0" anchor="t">
            <a:normAutofit fontScale="92500" lnSpcReduction="10000"/>
          </a:bodyPr>
          <a:lstStyle/>
          <a:p>
            <a:pPr algn="l"/>
            <a:r>
              <a:rPr lang="en-US" sz="2800" b="1" dirty="0">
                <a:solidFill>
                  <a:srgbClr val="0F5C3D"/>
                </a:solidFill>
              </a:rPr>
              <a:t>Meta-Majors</a:t>
            </a:r>
            <a:r>
              <a:rPr lang="en-US" sz="2800" b="1" dirty="0"/>
              <a:t> </a:t>
            </a:r>
            <a:r>
              <a:rPr lang="en-US" dirty="0"/>
              <a:t>(Registration Code)</a:t>
            </a:r>
          </a:p>
          <a:p>
            <a:pPr marL="342900" indent="-342900" algn="l">
              <a:buFont typeface="Arial" panose="020B0604020202020204" pitchFamily="34" charset="0"/>
              <a:buChar char="•"/>
            </a:pPr>
            <a:r>
              <a:rPr lang="en-US" dirty="0"/>
              <a:t>Business (</a:t>
            </a:r>
            <a:r>
              <a:rPr lang="en-US" b="1" dirty="0">
                <a:solidFill>
                  <a:srgbClr val="0F5C3D"/>
                </a:solidFill>
              </a:rPr>
              <a:t>BUSI</a:t>
            </a:r>
            <a:r>
              <a:rPr lang="en-US" dirty="0"/>
              <a:t>) – Business Administration</a:t>
            </a:r>
          </a:p>
          <a:p>
            <a:pPr marL="342900" indent="-342900" algn="l">
              <a:buFont typeface="Arial" panose="020B0604020202020204" pitchFamily="34" charset="0"/>
              <a:buChar char="•"/>
            </a:pPr>
            <a:r>
              <a:rPr lang="en-US" dirty="0"/>
              <a:t>Education (</a:t>
            </a:r>
            <a:r>
              <a:rPr lang="en-US" b="1" dirty="0">
                <a:solidFill>
                  <a:srgbClr val="00B0F0"/>
                </a:solidFill>
              </a:rPr>
              <a:t>EDUC</a:t>
            </a:r>
            <a:r>
              <a:rPr lang="en-US" dirty="0"/>
              <a:t>) – Elementary, Middle Grades Education, Special Education</a:t>
            </a:r>
          </a:p>
          <a:p>
            <a:pPr marL="342900" indent="-342900" algn="l">
              <a:buFont typeface="Arial" panose="020B0604020202020204" pitchFamily="34" charset="0"/>
              <a:buChar char="•"/>
            </a:pPr>
            <a:r>
              <a:rPr lang="en-US" dirty="0"/>
              <a:t>Health professions (</a:t>
            </a:r>
            <a:r>
              <a:rPr lang="en-US" b="1" dirty="0">
                <a:solidFill>
                  <a:srgbClr val="FF6600"/>
                </a:solidFill>
              </a:rPr>
              <a:t>HEPR</a:t>
            </a:r>
            <a:r>
              <a:rPr lang="en-US" dirty="0"/>
              <a:t>) – Nursing, Patient Navigation, Public Health</a:t>
            </a:r>
          </a:p>
          <a:p>
            <a:pPr marL="342900" indent="-342900" algn="l">
              <a:buFont typeface="Arial" panose="020B0604020202020204" pitchFamily="34" charset="0"/>
              <a:buChar char="•"/>
            </a:pPr>
            <a:r>
              <a:rPr lang="en-US" dirty="0"/>
              <a:t>Humanities and arts (</a:t>
            </a:r>
            <a:r>
              <a:rPr lang="en-US" b="1" dirty="0">
                <a:solidFill>
                  <a:srgbClr val="FF0000"/>
                </a:solidFill>
              </a:rPr>
              <a:t>HUAR</a:t>
            </a:r>
            <a:r>
              <a:rPr lang="en-US" dirty="0"/>
              <a:t>) – English, Cinema and Media Arts Production</a:t>
            </a:r>
          </a:p>
          <a:p>
            <a:pPr marL="342900" indent="-342900" algn="l">
              <a:buFont typeface="Arial" panose="020B0604020202020204" pitchFamily="34" charset="0"/>
              <a:buChar char="•"/>
            </a:pPr>
            <a:r>
              <a:rPr lang="en-US" dirty="0"/>
              <a:t>Information technology (</a:t>
            </a:r>
            <a:r>
              <a:rPr lang="en-US" b="1" dirty="0">
                <a:solidFill>
                  <a:srgbClr val="A9AB3E"/>
                </a:solidFill>
              </a:rPr>
              <a:t>ITEC</a:t>
            </a:r>
            <a:r>
              <a:rPr lang="en-US" dirty="0"/>
              <a:t>) – Information Technology</a:t>
            </a:r>
          </a:p>
          <a:p>
            <a:pPr marL="342900" indent="-342900" algn="l">
              <a:buFont typeface="Arial" panose="020B0604020202020204" pitchFamily="34" charset="0"/>
              <a:buChar char="•"/>
            </a:pPr>
            <a:r>
              <a:rPr lang="en-US" dirty="0"/>
              <a:t>Social sciences (</a:t>
            </a:r>
            <a:r>
              <a:rPr lang="en-US" b="1" dirty="0">
                <a:solidFill>
                  <a:srgbClr val="7030A0"/>
                </a:solidFill>
              </a:rPr>
              <a:t>SOSC</a:t>
            </a:r>
            <a:r>
              <a:rPr lang="en-US" dirty="0"/>
              <a:t>) – Criminal Justice, Human Services, Political Science, Psychology</a:t>
            </a:r>
          </a:p>
          <a:p>
            <a:pPr marL="342900" indent="-342900" algn="l">
              <a:buFont typeface="Arial" panose="020B0604020202020204" pitchFamily="34" charset="0"/>
              <a:buChar char="•"/>
            </a:pPr>
            <a:r>
              <a:rPr lang="en-US" dirty="0"/>
              <a:t>Science, technology and math (</a:t>
            </a:r>
            <a:r>
              <a:rPr lang="en-US" b="1" dirty="0">
                <a:solidFill>
                  <a:srgbClr val="A9AB3E"/>
                </a:solidFill>
              </a:rPr>
              <a:t>STEM</a:t>
            </a:r>
            <a:r>
              <a:rPr lang="en-US" dirty="0"/>
              <a:t>) – Biology, Chemistry, Environmental Science</a:t>
            </a:r>
          </a:p>
          <a:p>
            <a:pPr algn="l"/>
            <a:r>
              <a:rPr lang="en-US" dirty="0"/>
              <a:t>* Integrative Studies (</a:t>
            </a:r>
            <a:r>
              <a:rPr lang="en-US" b="1" dirty="0">
                <a:solidFill>
                  <a:schemeClr val="bg2">
                    <a:lumMod val="49000"/>
                  </a:schemeClr>
                </a:solidFill>
              </a:rPr>
              <a:t>BSIS</a:t>
            </a:r>
            <a:r>
              <a:rPr lang="en-US" dirty="0"/>
              <a:t>) is another option for students with multiple areas of interest</a:t>
            </a:r>
          </a:p>
          <a:p>
            <a:pPr algn="l"/>
            <a:endParaRPr lang="en-US" dirty="0"/>
          </a:p>
        </p:txBody>
      </p:sp>
      <p:sp>
        <p:nvSpPr>
          <p:cNvPr id="4" name="TextBox 3">
            <a:extLst>
              <a:ext uri="{FF2B5EF4-FFF2-40B4-BE49-F238E27FC236}">
                <a16:creationId xmlns:a16="http://schemas.microsoft.com/office/drawing/2014/main" id="{0C38AC26-4CF8-41EA-A30B-0C1B2DECE274}"/>
              </a:ext>
            </a:extLst>
          </p:cNvPr>
          <p:cNvSpPr txBox="1"/>
          <p:nvPr/>
        </p:nvSpPr>
        <p:spPr>
          <a:xfrm>
            <a:off x="2386914" y="5809734"/>
            <a:ext cx="6932140" cy="369332"/>
          </a:xfrm>
          <a:prstGeom prst="rect">
            <a:avLst/>
          </a:prstGeom>
          <a:noFill/>
        </p:spPr>
        <p:txBody>
          <a:bodyPr wrap="square" rtlCol="0">
            <a:spAutoFit/>
          </a:bodyPr>
          <a:lstStyle/>
          <a:p>
            <a:r>
              <a:rPr lang="en-US" dirty="0"/>
              <a:t>https://www.ggc.edu/academics/learning-communities</a:t>
            </a:r>
          </a:p>
        </p:txBody>
      </p:sp>
    </p:spTree>
    <p:extLst>
      <p:ext uri="{BB962C8B-B14F-4D97-AF65-F5344CB8AC3E}">
        <p14:creationId xmlns:p14="http://schemas.microsoft.com/office/powerpoint/2010/main" val="13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497460" y="1010374"/>
            <a:ext cx="8891699" cy="1064246"/>
          </a:xfrm>
        </p:spPr>
        <p:txBody>
          <a:bodyPr>
            <a:normAutofit fontScale="90000"/>
          </a:bodyPr>
          <a:lstStyle/>
          <a:p>
            <a:pPr algn="ctr"/>
            <a:r>
              <a:rPr lang="en-US" dirty="0"/>
              <a:t>Guiding Students through </a:t>
            </a:r>
            <a:br>
              <a:rPr lang="en-US" dirty="0"/>
            </a:br>
            <a:r>
              <a:rPr lang="en-US" dirty="0"/>
              <a:t>Meta-Major Choices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1183230" y="2533029"/>
            <a:ext cx="10108885" cy="2532457"/>
          </a:xfrm>
        </p:spPr>
        <p:txBody>
          <a:bodyPr>
            <a:normAutofit fontScale="92500" lnSpcReduction="10000"/>
          </a:bodyPr>
          <a:lstStyle/>
          <a:p>
            <a:pPr algn="l"/>
            <a:r>
              <a:rPr lang="en-US" sz="3500" b="1" dirty="0">
                <a:solidFill>
                  <a:srgbClr val="3366CC"/>
                </a:solidFill>
              </a:rPr>
              <a:t>ACTIVITY BREAK</a:t>
            </a:r>
          </a:p>
          <a:p>
            <a:pPr algn="l"/>
            <a:endParaRPr lang="en-US" dirty="0"/>
          </a:p>
          <a:p>
            <a:pPr algn="l"/>
            <a:r>
              <a:rPr lang="en-US" sz="3200" dirty="0"/>
              <a:t>Orientation Task</a:t>
            </a:r>
          </a:p>
          <a:p>
            <a:pPr algn="l"/>
            <a:endParaRPr lang="en-US" sz="3200" dirty="0"/>
          </a:p>
          <a:p>
            <a:pPr algn="l"/>
            <a:r>
              <a:rPr lang="en-US" sz="3200" dirty="0"/>
              <a:t>Reflect on your own undergraduate experience</a:t>
            </a:r>
          </a:p>
          <a:p>
            <a:pPr algn="l"/>
            <a:endParaRPr lang="en-US" dirty="0"/>
          </a:p>
        </p:txBody>
      </p:sp>
      <p:sp>
        <p:nvSpPr>
          <p:cNvPr id="4" name="TextBox 3">
            <a:extLst>
              <a:ext uri="{FF2B5EF4-FFF2-40B4-BE49-F238E27FC236}">
                <a16:creationId xmlns:a16="http://schemas.microsoft.com/office/drawing/2014/main" id="{9F1BA45A-D41A-49E8-9C0F-DBF8E1C02C67}"/>
              </a:ext>
            </a:extLst>
          </p:cNvPr>
          <p:cNvSpPr txBox="1"/>
          <p:nvPr/>
        </p:nvSpPr>
        <p:spPr>
          <a:xfrm>
            <a:off x="1190171" y="5268685"/>
            <a:ext cx="6618514" cy="646331"/>
          </a:xfrm>
          <a:prstGeom prst="rect">
            <a:avLst/>
          </a:prstGeom>
          <a:noFill/>
        </p:spPr>
        <p:txBody>
          <a:bodyPr wrap="square" lIns="91440" tIns="45720" rIns="91440" bIns="45720" rtlCol="0" anchor="t">
            <a:spAutoFit/>
          </a:bodyPr>
          <a:lstStyle/>
          <a:p>
            <a:r>
              <a:rPr lang="en-US" dirty="0">
                <a:solidFill>
                  <a:srgbClr val="FF6600"/>
                </a:solidFill>
              </a:rPr>
              <a:t>Share your responses using </a:t>
            </a:r>
            <a:r>
              <a:rPr lang="en-US" b="1" dirty="0">
                <a:solidFill>
                  <a:srgbClr val="3366CC"/>
                </a:solidFill>
              </a:rPr>
              <a:t>Nearpod</a:t>
            </a:r>
            <a:r>
              <a:rPr lang="en-US" dirty="0">
                <a:solidFill>
                  <a:srgbClr val="3366CC"/>
                </a:solidFill>
              </a:rPr>
              <a:t> </a:t>
            </a:r>
            <a:r>
              <a:rPr lang="en-US" dirty="0">
                <a:solidFill>
                  <a:srgbClr val="FF6600"/>
                </a:solidFill>
              </a:rPr>
              <a:t>on your phone or device: </a:t>
            </a:r>
            <a:r>
              <a:rPr lang="en-US" dirty="0">
                <a:hlinkClick r:id="rId2"/>
              </a:rPr>
              <a:t>https://nearpod.com/student/</a:t>
            </a:r>
            <a:r>
              <a:rPr lang="en-US" dirty="0"/>
              <a:t> </a:t>
            </a:r>
          </a:p>
        </p:txBody>
      </p:sp>
    </p:spTree>
    <p:extLst>
      <p:ext uri="{BB962C8B-B14F-4D97-AF65-F5344CB8AC3E}">
        <p14:creationId xmlns:p14="http://schemas.microsoft.com/office/powerpoint/2010/main" val="395179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231986" y="899457"/>
            <a:ext cx="8891699" cy="1064246"/>
          </a:xfrm>
        </p:spPr>
        <p:txBody>
          <a:bodyPr>
            <a:normAutofit fontScale="90000"/>
          </a:bodyPr>
          <a:lstStyle/>
          <a:p>
            <a:pPr algn="ctr"/>
            <a:r>
              <a:rPr lang="en-US" dirty="0"/>
              <a:t>Guiding Students through </a:t>
            </a:r>
            <a:br>
              <a:rPr lang="en-US" dirty="0"/>
            </a:br>
            <a:r>
              <a:rPr lang="en-US" dirty="0"/>
              <a:t>Meta-Major Choices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460572" y="2161001"/>
            <a:ext cx="9304568" cy="4089694"/>
          </a:xfrm>
        </p:spPr>
        <p:txBody>
          <a:bodyPr vert="horz" lIns="91440" tIns="45720" rIns="91440" bIns="45720" rtlCol="0" anchor="t">
            <a:normAutofit fontScale="92500" lnSpcReduction="20000"/>
          </a:bodyPr>
          <a:lstStyle/>
          <a:p>
            <a:pPr algn="l"/>
            <a:r>
              <a:rPr lang="en-US" b="1" dirty="0">
                <a:solidFill>
                  <a:srgbClr val="FF6600"/>
                </a:solidFill>
              </a:rPr>
              <a:t>The Structured Conversation approach</a:t>
            </a:r>
          </a:p>
          <a:p>
            <a:pPr algn="l"/>
            <a:endParaRPr lang="en-US" sz="800" dirty="0"/>
          </a:p>
          <a:p>
            <a:pPr marL="342900" indent="-342900" algn="l">
              <a:buFont typeface="Arial" panose="020B0604020202020204" pitchFamily="34" charset="0"/>
              <a:buChar char="•"/>
            </a:pPr>
            <a:r>
              <a:rPr lang="en-US" dirty="0"/>
              <a:t>Examples from Health Care and from around Higher Education, particularly academic advising (e.g., Shaffer &amp; Zalewski, 2011; Paschke &amp; Ditta, 2023; Rust &amp; Willey, 2024)</a:t>
            </a:r>
            <a:endParaRPr lang="en-US" dirty="0">
              <a:cs typeface="Arial"/>
            </a:endParaRPr>
          </a:p>
          <a:p>
            <a:pPr marL="342900" indent="-342900" algn="l">
              <a:buFont typeface="Arial" panose="020B0604020202020204" pitchFamily="34" charset="0"/>
              <a:buChar char="•"/>
            </a:pPr>
            <a:r>
              <a:rPr lang="en-US" dirty="0"/>
              <a:t>Provides structure to guide prospective (high school) or new first-year students in selecting their Meta-Major. </a:t>
            </a:r>
            <a:endParaRPr lang="en-US" dirty="0">
              <a:cs typeface="Arial"/>
            </a:endParaRPr>
          </a:p>
          <a:p>
            <a:pPr marL="342900" indent="-342900" algn="l">
              <a:buFont typeface="Arial" panose="020B0604020202020204" pitchFamily="34" charset="0"/>
              <a:buChar char="•"/>
            </a:pPr>
            <a:r>
              <a:rPr lang="en-US" dirty="0"/>
              <a:t>Consider an adaptable form with baseline questions and prompts.</a:t>
            </a:r>
            <a:endParaRPr lang="en-US" dirty="0">
              <a:cs typeface="Arial"/>
            </a:endParaRPr>
          </a:p>
          <a:p>
            <a:pPr marL="342900" indent="-342900" algn="l">
              <a:buChar char="•"/>
            </a:pPr>
            <a:r>
              <a:rPr lang="en-US" dirty="0">
                <a:cs typeface="Arial"/>
              </a:rPr>
              <a:t>Include major and career examples for each Meta-Major. Early use of major and career choice tools can be helpful here – work with Academic Advising and Career Services. </a:t>
            </a:r>
          </a:p>
          <a:p>
            <a:pPr marL="342900" indent="-342900" algn="l">
              <a:buChar char="•"/>
            </a:pPr>
            <a:r>
              <a:rPr lang="en-US" dirty="0">
                <a:cs typeface="Arial"/>
              </a:rPr>
              <a:t>Add explanatory definitions for key academic terms that may be unfamiliar to new students. </a:t>
            </a:r>
          </a:p>
          <a:p>
            <a:pPr algn="l"/>
            <a:endParaRPr lang="en-US" dirty="0"/>
          </a:p>
          <a:p>
            <a:pPr algn="l"/>
            <a:endParaRPr lang="en-US" dirty="0">
              <a:cs typeface="Arial" panose="020B0604020202020204"/>
            </a:endParaRPr>
          </a:p>
          <a:p>
            <a:pPr algn="l"/>
            <a:endParaRPr lang="en-US" dirty="0">
              <a:cs typeface="Arial" panose="020B0604020202020204"/>
            </a:endParaRPr>
          </a:p>
        </p:txBody>
      </p:sp>
      <p:pic>
        <p:nvPicPr>
          <p:cNvPr id="5" name="Picture 4" descr="A green banner with arrows pointing to different directions&#10;&#10;AI-generated content may be incorrect.">
            <a:extLst>
              <a:ext uri="{FF2B5EF4-FFF2-40B4-BE49-F238E27FC236}">
                <a16:creationId xmlns:a16="http://schemas.microsoft.com/office/drawing/2014/main" id="{011CDC19-CDBB-939E-A1E9-8F02F8F09CC0}"/>
              </a:ext>
            </a:extLst>
          </p:cNvPr>
          <p:cNvPicPr>
            <a:picLocks noChangeAspect="1"/>
          </p:cNvPicPr>
          <p:nvPr/>
        </p:nvPicPr>
        <p:blipFill>
          <a:blip r:embed="rId2"/>
          <a:stretch>
            <a:fillRect/>
          </a:stretch>
        </p:blipFill>
        <p:spPr>
          <a:xfrm>
            <a:off x="10115213" y="996569"/>
            <a:ext cx="1652924" cy="4875594"/>
          </a:xfrm>
          <a:prstGeom prst="rect">
            <a:avLst/>
          </a:prstGeom>
        </p:spPr>
      </p:pic>
    </p:spTree>
    <p:extLst>
      <p:ext uri="{BB962C8B-B14F-4D97-AF65-F5344CB8AC3E}">
        <p14:creationId xmlns:p14="http://schemas.microsoft.com/office/powerpoint/2010/main" val="138649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3E1E-F093-0B50-0849-F68735976DF7}"/>
              </a:ext>
            </a:extLst>
          </p:cNvPr>
          <p:cNvSpPr>
            <a:spLocks noGrp="1"/>
          </p:cNvSpPr>
          <p:nvPr>
            <p:ph type="ctrTitle"/>
          </p:nvPr>
        </p:nvSpPr>
        <p:spPr>
          <a:xfrm>
            <a:off x="1618672" y="900339"/>
            <a:ext cx="8891699" cy="1064246"/>
          </a:xfrm>
        </p:spPr>
        <p:txBody>
          <a:bodyPr>
            <a:normAutofit fontScale="90000"/>
          </a:bodyPr>
          <a:lstStyle/>
          <a:p>
            <a:pPr algn="ctr"/>
            <a:r>
              <a:rPr lang="en-US" dirty="0"/>
              <a:t>Guiding Students through </a:t>
            </a:r>
            <a:br>
              <a:rPr lang="en-US" dirty="0"/>
            </a:br>
            <a:r>
              <a:rPr lang="en-US" dirty="0"/>
              <a:t>Meta-Major Choices</a:t>
            </a:r>
          </a:p>
        </p:txBody>
      </p:sp>
      <p:sp>
        <p:nvSpPr>
          <p:cNvPr id="3" name="Subtitle 2">
            <a:extLst>
              <a:ext uri="{FF2B5EF4-FFF2-40B4-BE49-F238E27FC236}">
                <a16:creationId xmlns:a16="http://schemas.microsoft.com/office/drawing/2014/main" id="{82494FA0-C364-43BF-9560-C39AF28B2F87}"/>
              </a:ext>
            </a:extLst>
          </p:cNvPr>
          <p:cNvSpPr>
            <a:spLocks noGrp="1"/>
          </p:cNvSpPr>
          <p:nvPr>
            <p:ph type="subTitle" idx="1"/>
          </p:nvPr>
        </p:nvSpPr>
        <p:spPr>
          <a:xfrm>
            <a:off x="546562" y="2136239"/>
            <a:ext cx="11278854" cy="4301632"/>
          </a:xfrm>
        </p:spPr>
        <p:txBody>
          <a:bodyPr>
            <a:normAutofit fontScale="32500" lnSpcReduction="20000"/>
          </a:bodyPr>
          <a:lstStyle/>
          <a:p>
            <a:pPr algn="l"/>
            <a:r>
              <a:rPr lang="en-US" sz="7400" b="1" dirty="0">
                <a:solidFill>
                  <a:srgbClr val="FF6600"/>
                </a:solidFill>
              </a:rPr>
              <a:t>The Structured Conversation </a:t>
            </a:r>
            <a:r>
              <a:rPr lang="en-US" sz="7400" dirty="0">
                <a:solidFill>
                  <a:srgbClr val="FF6600"/>
                </a:solidFill>
              </a:rPr>
              <a:t>(cont.)*</a:t>
            </a:r>
          </a:p>
          <a:p>
            <a:pPr algn="l"/>
            <a:endParaRPr lang="en-US" dirty="0"/>
          </a:p>
          <a:p>
            <a:pPr algn="l"/>
            <a:r>
              <a:rPr lang="en-US" sz="5500" dirty="0"/>
              <a:t>◦ Can you describe your potential major, what you will learn, and the types of careers it will prepare you for?</a:t>
            </a:r>
          </a:p>
          <a:p>
            <a:pPr algn="l"/>
            <a:r>
              <a:rPr lang="en-US" sz="5500" dirty="0"/>
              <a:t>◦ Do classes in your potential major (or meta-major) emphasize discussion? Lecture? Problem-solving?</a:t>
            </a:r>
          </a:p>
          <a:p>
            <a:pPr algn="l"/>
            <a:r>
              <a:rPr lang="en-US" sz="5500" dirty="0"/>
              <a:t>◦ Do the typical course titles sound interesting?</a:t>
            </a:r>
          </a:p>
          <a:p>
            <a:pPr algn="l"/>
            <a:r>
              <a:rPr lang="en-US" sz="5500" dirty="0"/>
              <a:t>◦ How much do you enjoy the high school courses recommended for students who plan to choose this major?</a:t>
            </a:r>
          </a:p>
          <a:p>
            <a:pPr algn="l"/>
            <a:r>
              <a:rPr lang="en-US" sz="5500" dirty="0"/>
              <a:t>◦ How important to the major are skills in math? In reading? In writing? In research?</a:t>
            </a:r>
          </a:p>
          <a:p>
            <a:pPr algn="l"/>
            <a:r>
              <a:rPr lang="en-US" sz="5500" dirty="0"/>
              <a:t>◦ How specialized is the major? Will you learn a lot about a little or a little about a lot?</a:t>
            </a:r>
          </a:p>
          <a:p>
            <a:pPr algn="l"/>
            <a:r>
              <a:rPr lang="en-US" sz="5500" dirty="0"/>
              <a:t>◦ Is the major interdisciplinary (connecting many subject areas) or focused on one discipline/subject area? </a:t>
            </a:r>
          </a:p>
          <a:p>
            <a:pPr algn="l"/>
            <a:r>
              <a:rPr lang="en-US" sz="5500" dirty="0"/>
              <a:t>◦ Is this a career-oriented major? Will it prepare you for a specific career or help you build general skills?</a:t>
            </a:r>
          </a:p>
          <a:p>
            <a:pPr algn="l"/>
            <a:r>
              <a:rPr lang="en-US" sz="5500" dirty="0"/>
              <a:t>◦ </a:t>
            </a:r>
            <a:r>
              <a:rPr lang="en-US" sz="5500" b="1" dirty="0">
                <a:solidFill>
                  <a:srgbClr val="3366CC"/>
                </a:solidFill>
              </a:rPr>
              <a:t>Can you see yourself </a:t>
            </a:r>
            <a:r>
              <a:rPr lang="en-US" sz="5500" dirty="0"/>
              <a:t>in one or more of the related careers for the meta-major you are considering?</a:t>
            </a:r>
          </a:p>
        </p:txBody>
      </p:sp>
      <p:sp>
        <p:nvSpPr>
          <p:cNvPr id="4" name="TextBox 3">
            <a:extLst>
              <a:ext uri="{FF2B5EF4-FFF2-40B4-BE49-F238E27FC236}">
                <a16:creationId xmlns:a16="http://schemas.microsoft.com/office/drawing/2014/main" id="{81B08D11-3211-48D3-A260-0A5916B0EFD5}"/>
              </a:ext>
            </a:extLst>
          </p:cNvPr>
          <p:cNvSpPr txBox="1"/>
          <p:nvPr/>
        </p:nvSpPr>
        <p:spPr>
          <a:xfrm>
            <a:off x="1507526" y="5659396"/>
            <a:ext cx="7253416" cy="646331"/>
          </a:xfrm>
          <a:prstGeom prst="rect">
            <a:avLst/>
          </a:prstGeom>
          <a:noFill/>
        </p:spPr>
        <p:txBody>
          <a:bodyPr wrap="square" rtlCol="0">
            <a:spAutoFit/>
          </a:bodyPr>
          <a:lstStyle/>
          <a:p>
            <a:r>
              <a:rPr lang="en-US" dirty="0">
                <a:solidFill>
                  <a:schemeClr val="tx2">
                    <a:lumMod val="85000"/>
                    <a:lumOff val="15000"/>
                  </a:schemeClr>
                </a:solidFill>
              </a:rPr>
              <a:t>*Suggested items adapted from Center for Educational Partnership, UC Regents (2025) </a:t>
            </a:r>
            <a:r>
              <a:rPr lang="en-US" i="1" dirty="0">
                <a:solidFill>
                  <a:schemeClr val="tx2">
                    <a:lumMod val="85000"/>
                    <a:lumOff val="15000"/>
                  </a:schemeClr>
                </a:solidFill>
              </a:rPr>
              <a:t>High School Guide to College</a:t>
            </a:r>
          </a:p>
        </p:txBody>
      </p:sp>
    </p:spTree>
    <p:extLst>
      <p:ext uri="{BB962C8B-B14F-4D97-AF65-F5344CB8AC3E}">
        <p14:creationId xmlns:p14="http://schemas.microsoft.com/office/powerpoint/2010/main" val="6088505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517c0-2246-45d3-8aca-d499e4f369cc">
      <Terms xmlns="http://schemas.microsoft.com/office/infopath/2007/PartnerControls"/>
    </lcf76f155ced4ddcb4097134ff3c332f>
    <TaxCatchAll xmlns="faa8d098-e3df-4722-995c-7cb19f7cf4c0" xsi:nil="true"/>
  </documentManagement>
</p:properties>
</file>

<file path=customXml/itemProps1.xml><?xml version="1.0" encoding="utf-8"?>
<ds:datastoreItem xmlns:ds="http://schemas.openxmlformats.org/officeDocument/2006/customXml" ds:itemID="{DF5175B3-77E1-4720-A6C7-B8C5635C4EB9}"/>
</file>

<file path=customXml/itemProps2.xml><?xml version="1.0" encoding="utf-8"?>
<ds:datastoreItem xmlns:ds="http://schemas.openxmlformats.org/officeDocument/2006/customXml" ds:itemID="{989911EC-553F-4B00-9AE1-622A4A493574}">
  <ds:schemaRefs>
    <ds:schemaRef ds:uri="http://schemas.microsoft.com/sharepoint/v3/contenttype/forms"/>
  </ds:schemaRefs>
</ds:datastoreItem>
</file>

<file path=customXml/itemProps3.xml><?xml version="1.0" encoding="utf-8"?>
<ds:datastoreItem xmlns:ds="http://schemas.openxmlformats.org/officeDocument/2006/customXml" ds:itemID="{489D980F-2E08-4028-BC15-536EAE5047B8}">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79382ddd-6673-4b9c-a5ab-24a02d563b5d"/>
    <ds:schemaRef ds:uri="http://purl.org/dc/terms/"/>
    <ds:schemaRef ds:uri="fa54bdc9-ed55-43e2-9969-b198106a8ac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2145</TotalTime>
  <Words>1231</Words>
  <Application>Microsoft Office PowerPoint</Application>
  <PresentationFormat>Widescreen</PresentationFormat>
  <Paragraphs>126</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PowerPoint Presentation</vt:lpstr>
      <vt:lpstr>Guiding Students through Meta-Majors Workshop Objectives</vt:lpstr>
      <vt:lpstr>What is a Meta-Major?</vt:lpstr>
      <vt:lpstr>Meta-Major Examples</vt:lpstr>
      <vt:lpstr>Meta-Majors at GGC Background Information*</vt:lpstr>
      <vt:lpstr>Meta-Majors at GGC with sample majors in each category*</vt:lpstr>
      <vt:lpstr>Guiding Students through  Meta-Major Choices</vt:lpstr>
      <vt:lpstr>Guiding Students through  Meta-Major Choices</vt:lpstr>
      <vt:lpstr>Guiding Students through  Meta-Major Choices</vt:lpstr>
      <vt:lpstr>Meta-Major Toolkit</vt:lpstr>
      <vt:lpstr>Meta-Majors and Belonging</vt:lpstr>
      <vt:lpstr>Program Example: SPARC</vt:lpstr>
      <vt:lpstr>Meta-Majors:  Related Success Strategies</vt:lpstr>
      <vt:lpstr>Meta-Majors: Next Steps Taking Meauxmentum to your Campus…</vt:lpstr>
      <vt:lpstr>Meta-Majors: Next Steps Taking Meauxmentum to your Campus…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Smith</dc:creator>
  <cp:lastModifiedBy>Justin Jernigan</cp:lastModifiedBy>
  <cp:revision>163</cp:revision>
  <dcterms:created xsi:type="dcterms:W3CDTF">2023-04-14T19:58:19Z</dcterms:created>
  <dcterms:modified xsi:type="dcterms:W3CDTF">2025-03-17T21:56:55Z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ies>
</file>