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78" r:id="rId5"/>
    <p:sldMasterId id="2147483915" r:id="rId6"/>
    <p:sldMasterId id="2147483927" r:id="rId7"/>
  </p:sldMasterIdLst>
  <p:notesMasterIdLst>
    <p:notesMasterId r:id="rId61"/>
  </p:notesMasterIdLst>
  <p:sldIdLst>
    <p:sldId id="257" r:id="rId8"/>
    <p:sldId id="3403" r:id="rId9"/>
    <p:sldId id="3477" r:id="rId10"/>
    <p:sldId id="3478" r:id="rId11"/>
    <p:sldId id="3515" r:id="rId12"/>
    <p:sldId id="3518" r:id="rId13"/>
    <p:sldId id="3529" r:id="rId14"/>
    <p:sldId id="3520" r:id="rId15"/>
    <p:sldId id="2147476386" r:id="rId16"/>
    <p:sldId id="2147476394" r:id="rId17"/>
    <p:sldId id="2147476395" r:id="rId18"/>
    <p:sldId id="2147476389" r:id="rId19"/>
    <p:sldId id="3519" r:id="rId20"/>
    <p:sldId id="3530" r:id="rId21"/>
    <p:sldId id="3521" r:id="rId22"/>
    <p:sldId id="3528" r:id="rId23"/>
    <p:sldId id="3555" r:id="rId24"/>
    <p:sldId id="288" r:id="rId25"/>
    <p:sldId id="3556" r:id="rId26"/>
    <p:sldId id="2147476398" r:id="rId27"/>
    <p:sldId id="3557" r:id="rId28"/>
    <p:sldId id="2147476399" r:id="rId29"/>
    <p:sldId id="3558" r:id="rId30"/>
    <p:sldId id="2147476400" r:id="rId31"/>
    <p:sldId id="3559" r:id="rId32"/>
    <p:sldId id="2147476402" r:id="rId33"/>
    <p:sldId id="2147476397" r:id="rId34"/>
    <p:sldId id="2147476404" r:id="rId35"/>
    <p:sldId id="2147476405" r:id="rId36"/>
    <p:sldId id="338" r:id="rId37"/>
    <p:sldId id="3449" r:id="rId38"/>
    <p:sldId id="3471" r:id="rId39"/>
    <p:sldId id="3451" r:id="rId40"/>
    <p:sldId id="3470" r:id="rId41"/>
    <p:sldId id="3548" r:id="rId42"/>
    <p:sldId id="3489" r:id="rId43"/>
    <p:sldId id="3544" r:id="rId44"/>
    <p:sldId id="3542" r:id="rId45"/>
    <p:sldId id="2147476406" r:id="rId46"/>
    <p:sldId id="3547" r:id="rId47"/>
    <p:sldId id="2147476407" r:id="rId48"/>
    <p:sldId id="3549" r:id="rId49"/>
    <p:sldId id="340" r:id="rId50"/>
    <p:sldId id="2147476408" r:id="rId51"/>
    <p:sldId id="2147476409" r:id="rId52"/>
    <p:sldId id="3551" r:id="rId53"/>
    <p:sldId id="277" r:id="rId54"/>
    <p:sldId id="278" r:id="rId55"/>
    <p:sldId id="2147476403" r:id="rId56"/>
    <p:sldId id="3480" r:id="rId57"/>
    <p:sldId id="3481" r:id="rId58"/>
    <p:sldId id="3540" r:id="rId59"/>
    <p:sldId id="26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F6E68B-0733-8772-FF64-AC8E44F4074C}" name="Robert Johnstone" initials="RJ" userId="cb449c38944dd80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EFDA"/>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96F5B-7F5F-49AB-916F-03C616481BB2}" v="23" dt="2025-03-13T20:14:52.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94660"/>
  </p:normalViewPr>
  <p:slideViewPr>
    <p:cSldViewPr snapToGrid="0">
      <p:cViewPr varScale="1">
        <p:scale>
          <a:sx n="93" d="100"/>
          <a:sy n="93" d="100"/>
        </p:scale>
        <p:origin x="656"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Master" Target="slideMasters/slideMaster7.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69"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Johnstone" userId="cb449c38944dd802" providerId="LiveId" clId="{14896F5B-7F5F-49AB-916F-03C616481BB2}"/>
    <pc:docChg chg="undo custSel addSld delSld modSld sldOrd delMainMaster">
      <pc:chgData name="Robert Johnstone" userId="cb449c38944dd802" providerId="LiveId" clId="{14896F5B-7F5F-49AB-916F-03C616481BB2}" dt="2025-03-16T18:34:38.923" v="823" actId="47"/>
      <pc:docMkLst>
        <pc:docMk/>
      </pc:docMkLst>
      <pc:sldChg chg="modSp mod">
        <pc:chgData name="Robert Johnstone" userId="cb449c38944dd802" providerId="LiveId" clId="{14896F5B-7F5F-49AB-916F-03C616481BB2}" dt="2025-03-13T20:17:18.959" v="772" actId="20577"/>
        <pc:sldMkLst>
          <pc:docMk/>
          <pc:sldMk cId="0" sldId="257"/>
        </pc:sldMkLst>
        <pc:spChg chg="mod">
          <ac:chgData name="Robert Johnstone" userId="cb449c38944dd802" providerId="LiveId" clId="{14896F5B-7F5F-49AB-916F-03C616481BB2}" dt="2025-03-13T20:17:18.959" v="772" actId="20577"/>
          <ac:spMkLst>
            <pc:docMk/>
            <pc:sldMk cId="0" sldId="257"/>
            <ac:spMk id="94" creationId="{00000000-0000-0000-0000-000000000000}"/>
          </ac:spMkLst>
        </pc:spChg>
      </pc:sldChg>
      <pc:sldChg chg="del">
        <pc:chgData name="Robert Johnstone" userId="cb449c38944dd802" providerId="LiveId" clId="{14896F5B-7F5F-49AB-916F-03C616481BB2}" dt="2025-03-13T20:07:05.020" v="658" actId="47"/>
        <pc:sldMkLst>
          <pc:docMk/>
          <pc:sldMk cId="1269502160" sldId="276"/>
        </pc:sldMkLst>
      </pc:sldChg>
      <pc:sldChg chg="del">
        <pc:chgData name="Robert Johnstone" userId="cb449c38944dd802" providerId="LiveId" clId="{14896F5B-7F5F-49AB-916F-03C616481BB2}" dt="2025-03-13T20:14:08.020" v="770" actId="47"/>
        <pc:sldMkLst>
          <pc:docMk/>
          <pc:sldMk cId="1320460613" sldId="277"/>
        </pc:sldMkLst>
      </pc:sldChg>
      <pc:sldChg chg="del">
        <pc:chgData name="Robert Johnstone" userId="cb449c38944dd802" providerId="LiveId" clId="{14896F5B-7F5F-49AB-916F-03C616481BB2}" dt="2025-03-13T20:14:10.906" v="771" actId="47"/>
        <pc:sldMkLst>
          <pc:docMk/>
          <pc:sldMk cId="1337447163" sldId="278"/>
        </pc:sldMkLst>
      </pc:sldChg>
      <pc:sldChg chg="modSp mod">
        <pc:chgData name="Robert Johnstone" userId="cb449c38944dd802" providerId="LiveId" clId="{14896F5B-7F5F-49AB-916F-03C616481BB2}" dt="2025-03-13T20:08:34.996" v="670" actId="6549"/>
        <pc:sldMkLst>
          <pc:docMk/>
          <pc:sldMk cId="1103518976" sldId="338"/>
        </pc:sldMkLst>
        <pc:spChg chg="mod">
          <ac:chgData name="Robert Johnstone" userId="cb449c38944dd802" providerId="LiveId" clId="{14896F5B-7F5F-49AB-916F-03C616481BB2}" dt="2025-03-13T20:08:34.996" v="670" actId="6549"/>
          <ac:spMkLst>
            <pc:docMk/>
            <pc:sldMk cId="1103518976" sldId="338"/>
            <ac:spMk id="2" creationId="{2B629940-8348-A3BA-F3BB-73150DAB6D56}"/>
          </ac:spMkLst>
        </pc:spChg>
      </pc:sldChg>
      <pc:sldChg chg="del">
        <pc:chgData name="Robert Johnstone" userId="cb449c38944dd802" providerId="LiveId" clId="{14896F5B-7F5F-49AB-916F-03C616481BB2}" dt="2025-03-13T19:54:04.901" v="548" actId="47"/>
        <pc:sldMkLst>
          <pc:docMk/>
          <pc:sldMk cId="2779996406" sldId="384"/>
        </pc:sldMkLst>
      </pc:sldChg>
      <pc:sldChg chg="modSp mod">
        <pc:chgData name="Robert Johnstone" userId="cb449c38944dd802" providerId="LiveId" clId="{14896F5B-7F5F-49AB-916F-03C616481BB2}" dt="2025-03-14T14:07:17.161" v="780" actId="20577"/>
        <pc:sldMkLst>
          <pc:docMk/>
          <pc:sldMk cId="3353737061" sldId="3403"/>
        </pc:sldMkLst>
        <pc:spChg chg="mod">
          <ac:chgData name="Robert Johnstone" userId="cb449c38944dd802" providerId="LiveId" clId="{14896F5B-7F5F-49AB-916F-03C616481BB2}" dt="2025-03-14T14:07:17.161" v="780" actId="20577"/>
          <ac:spMkLst>
            <pc:docMk/>
            <pc:sldMk cId="3353737061" sldId="3403"/>
            <ac:spMk id="4" creationId="{AEF98A6E-7AF7-CA45-8D0F-FF6B657162E1}"/>
          </ac:spMkLst>
        </pc:spChg>
      </pc:sldChg>
      <pc:sldChg chg="del">
        <pc:chgData name="Robert Johnstone" userId="cb449c38944dd802" providerId="LiveId" clId="{14896F5B-7F5F-49AB-916F-03C616481BB2}" dt="2025-03-13T20:00:57.941" v="587" actId="47"/>
        <pc:sldMkLst>
          <pc:docMk/>
          <pc:sldMk cId="1827298581" sldId="3451"/>
        </pc:sldMkLst>
      </pc:sldChg>
      <pc:sldChg chg="del">
        <pc:chgData name="Robert Johnstone" userId="cb449c38944dd802" providerId="LiveId" clId="{14896F5B-7F5F-49AB-916F-03C616481BB2}" dt="2025-03-13T20:00:57.941" v="587" actId="47"/>
        <pc:sldMkLst>
          <pc:docMk/>
          <pc:sldMk cId="2085551532" sldId="3470"/>
        </pc:sldMkLst>
      </pc:sldChg>
      <pc:sldChg chg="ord">
        <pc:chgData name="Robert Johnstone" userId="cb449c38944dd802" providerId="LiveId" clId="{14896F5B-7F5F-49AB-916F-03C616481BB2}" dt="2025-03-13T20:19:28.618" v="774"/>
        <pc:sldMkLst>
          <pc:docMk/>
          <pc:sldMk cId="1357309605" sldId="3471"/>
        </pc:sldMkLst>
      </pc:sldChg>
      <pc:sldChg chg="modSp mod">
        <pc:chgData name="Robert Johnstone" userId="cb449c38944dd802" providerId="LiveId" clId="{14896F5B-7F5F-49AB-916F-03C616481BB2}" dt="2025-03-13T19:51:18.296" v="507" actId="948"/>
        <pc:sldMkLst>
          <pc:docMk/>
          <pc:sldMk cId="3434005747" sldId="3477"/>
        </pc:sldMkLst>
        <pc:spChg chg="mod">
          <ac:chgData name="Robert Johnstone" userId="cb449c38944dd802" providerId="LiveId" clId="{14896F5B-7F5F-49AB-916F-03C616481BB2}" dt="2025-03-13T19:51:18.296" v="507" actId="948"/>
          <ac:spMkLst>
            <pc:docMk/>
            <pc:sldMk cId="3434005747" sldId="3477"/>
            <ac:spMk id="3" creationId="{E6AB96D9-FBB1-424B-8E39-206A452EB671}"/>
          </ac:spMkLst>
        </pc:spChg>
      </pc:sldChg>
      <pc:sldChg chg="modSp mod">
        <pc:chgData name="Robert Johnstone" userId="cb449c38944dd802" providerId="LiveId" clId="{14896F5B-7F5F-49AB-916F-03C616481BB2}" dt="2025-03-13T20:04:05.645" v="652" actId="20577"/>
        <pc:sldMkLst>
          <pc:docMk/>
          <pc:sldMk cId="1274938553" sldId="3478"/>
        </pc:sldMkLst>
        <pc:spChg chg="mod">
          <ac:chgData name="Robert Johnstone" userId="cb449c38944dd802" providerId="LiveId" clId="{14896F5B-7F5F-49AB-916F-03C616481BB2}" dt="2025-03-13T20:04:05.645" v="652" actId="20577"/>
          <ac:spMkLst>
            <pc:docMk/>
            <pc:sldMk cId="1274938553" sldId="3478"/>
            <ac:spMk id="2" creationId="{1FEB926B-2F62-473F-A067-2FAEC5D9B859}"/>
          </ac:spMkLst>
        </pc:spChg>
      </pc:sldChg>
      <pc:sldChg chg="del">
        <pc:chgData name="Robert Johnstone" userId="cb449c38944dd802" providerId="LiveId" clId="{14896F5B-7F5F-49AB-916F-03C616481BB2}" dt="2025-03-13T19:54:15.581" v="549" actId="47"/>
        <pc:sldMkLst>
          <pc:docMk/>
          <pc:sldMk cId="158716846" sldId="3489"/>
        </pc:sldMkLst>
      </pc:sldChg>
      <pc:sldChg chg="modSp">
        <pc:chgData name="Robert Johnstone" userId="cb449c38944dd802" providerId="LiveId" clId="{14896F5B-7F5F-49AB-916F-03C616481BB2}" dt="2025-03-13T20:05:20.570" v="657" actId="20577"/>
        <pc:sldMkLst>
          <pc:docMk/>
          <pc:sldMk cId="4278976859" sldId="3519"/>
        </pc:sldMkLst>
        <pc:graphicFrameChg chg="mod">
          <ac:chgData name="Robert Johnstone" userId="cb449c38944dd802" providerId="LiveId" clId="{14896F5B-7F5F-49AB-916F-03C616481BB2}" dt="2025-03-13T20:05:20.570" v="657" actId="20577"/>
          <ac:graphicFrameMkLst>
            <pc:docMk/>
            <pc:sldMk cId="4278976859" sldId="3519"/>
            <ac:graphicFrameMk id="162" creationId="{95DBE84D-972E-A7AB-9EF8-A16CBF2690EF}"/>
          </ac:graphicFrameMkLst>
        </pc:graphicFrameChg>
      </pc:sldChg>
      <pc:sldChg chg="del">
        <pc:chgData name="Robert Johnstone" userId="cb449c38944dd802" providerId="LiveId" clId="{14896F5B-7F5F-49AB-916F-03C616481BB2}" dt="2025-03-16T18:34:30.492" v="819" actId="47"/>
        <pc:sldMkLst>
          <pc:docMk/>
          <pc:sldMk cId="236329354" sldId="3522"/>
        </pc:sldMkLst>
      </pc:sldChg>
      <pc:sldChg chg="del">
        <pc:chgData name="Robert Johnstone" userId="cb449c38944dd802" providerId="LiveId" clId="{14896F5B-7F5F-49AB-916F-03C616481BB2}" dt="2025-03-16T18:34:32.936" v="820" actId="47"/>
        <pc:sldMkLst>
          <pc:docMk/>
          <pc:sldMk cId="744662986" sldId="3523"/>
        </pc:sldMkLst>
      </pc:sldChg>
      <pc:sldChg chg="del">
        <pc:chgData name="Robert Johnstone" userId="cb449c38944dd802" providerId="LiveId" clId="{14896F5B-7F5F-49AB-916F-03C616481BB2}" dt="2025-03-16T18:34:37.078" v="822" actId="47"/>
        <pc:sldMkLst>
          <pc:docMk/>
          <pc:sldMk cId="817241711" sldId="3524"/>
        </pc:sldMkLst>
      </pc:sldChg>
      <pc:sldChg chg="del">
        <pc:chgData name="Robert Johnstone" userId="cb449c38944dd802" providerId="LiveId" clId="{14896F5B-7F5F-49AB-916F-03C616481BB2}" dt="2025-03-16T18:34:38.923" v="823" actId="47"/>
        <pc:sldMkLst>
          <pc:docMk/>
          <pc:sldMk cId="3122742526" sldId="3525"/>
        </pc:sldMkLst>
      </pc:sldChg>
      <pc:sldChg chg="del">
        <pc:chgData name="Robert Johnstone" userId="cb449c38944dd802" providerId="LiveId" clId="{14896F5B-7F5F-49AB-916F-03C616481BB2}" dt="2025-03-16T18:34:35.032" v="821" actId="47"/>
        <pc:sldMkLst>
          <pc:docMk/>
          <pc:sldMk cId="1231598757" sldId="3526"/>
        </pc:sldMkLst>
      </pc:sldChg>
      <pc:sldChg chg="add del">
        <pc:chgData name="Robert Johnstone" userId="cb449c38944dd802" providerId="LiveId" clId="{14896F5B-7F5F-49AB-916F-03C616481BB2}" dt="2025-03-13T19:51:48.005" v="534" actId="47"/>
        <pc:sldMkLst>
          <pc:docMk/>
          <pc:sldMk cId="824525964" sldId="3528"/>
        </pc:sldMkLst>
      </pc:sldChg>
      <pc:sldChg chg="modSp mod">
        <pc:chgData name="Robert Johnstone" userId="cb449c38944dd802" providerId="LiveId" clId="{14896F5B-7F5F-49AB-916F-03C616481BB2}" dt="2025-03-13T20:03:53.535" v="646" actId="6549"/>
        <pc:sldMkLst>
          <pc:docMk/>
          <pc:sldMk cId="3289599479" sldId="3530"/>
        </pc:sldMkLst>
        <pc:spChg chg="mod">
          <ac:chgData name="Robert Johnstone" userId="cb449c38944dd802" providerId="LiveId" clId="{14896F5B-7F5F-49AB-916F-03C616481BB2}" dt="2025-03-13T20:03:53.535" v="646" actId="6549"/>
          <ac:spMkLst>
            <pc:docMk/>
            <pc:sldMk cId="3289599479" sldId="3530"/>
            <ac:spMk id="2" creationId="{18EE0FC7-B6F7-20F2-C02D-938AA251F8B2}"/>
          </ac:spMkLst>
        </pc:spChg>
      </pc:sldChg>
      <pc:sldChg chg="del">
        <pc:chgData name="Robert Johnstone" userId="cb449c38944dd802" providerId="LiveId" clId="{14896F5B-7F5F-49AB-916F-03C616481BB2}" dt="2025-03-13T19:52:30.841" v="538" actId="47"/>
        <pc:sldMkLst>
          <pc:docMk/>
          <pc:sldMk cId="214816596" sldId="3533"/>
        </pc:sldMkLst>
      </pc:sldChg>
      <pc:sldChg chg="del">
        <pc:chgData name="Robert Johnstone" userId="cb449c38944dd802" providerId="LiveId" clId="{14896F5B-7F5F-49AB-916F-03C616481BB2}" dt="2025-03-13T19:52:06.781" v="535" actId="47"/>
        <pc:sldMkLst>
          <pc:docMk/>
          <pc:sldMk cId="2052044658" sldId="3542"/>
        </pc:sldMkLst>
      </pc:sldChg>
      <pc:sldChg chg="del">
        <pc:chgData name="Robert Johnstone" userId="cb449c38944dd802" providerId="LiveId" clId="{14896F5B-7F5F-49AB-916F-03C616481BB2}" dt="2025-03-13T19:52:14.141" v="536" actId="47"/>
        <pc:sldMkLst>
          <pc:docMk/>
          <pc:sldMk cId="3901174734" sldId="3549"/>
        </pc:sldMkLst>
      </pc:sldChg>
      <pc:sldChg chg="del">
        <pc:chgData name="Robert Johnstone" userId="cb449c38944dd802" providerId="LiveId" clId="{14896F5B-7F5F-49AB-916F-03C616481BB2}" dt="2025-03-13T19:52:26.141" v="537" actId="47"/>
        <pc:sldMkLst>
          <pc:docMk/>
          <pc:sldMk cId="975571789" sldId="3550"/>
        </pc:sldMkLst>
      </pc:sldChg>
      <pc:sldChg chg="del">
        <pc:chgData name="Robert Johnstone" userId="cb449c38944dd802" providerId="LiveId" clId="{14896F5B-7F5F-49AB-916F-03C616481BB2}" dt="2025-03-13T20:20:19.979" v="775" actId="47"/>
        <pc:sldMkLst>
          <pc:docMk/>
          <pc:sldMk cId="4041330017" sldId="3550"/>
        </pc:sldMkLst>
      </pc:sldChg>
      <pc:sldChg chg="del">
        <pc:chgData name="Robert Johnstone" userId="cb449c38944dd802" providerId="LiveId" clId="{14896F5B-7F5F-49AB-916F-03C616481BB2}" dt="2025-03-13T19:52:30.841" v="538" actId="47"/>
        <pc:sldMkLst>
          <pc:docMk/>
          <pc:sldMk cId="1025545086" sldId="3551"/>
        </pc:sldMkLst>
      </pc:sldChg>
      <pc:sldChg chg="del">
        <pc:chgData name="Robert Johnstone" userId="cb449c38944dd802" providerId="LiveId" clId="{14896F5B-7F5F-49AB-916F-03C616481BB2}" dt="2025-03-13T19:52:30.841" v="538" actId="47"/>
        <pc:sldMkLst>
          <pc:docMk/>
          <pc:sldMk cId="1646127364" sldId="3552"/>
        </pc:sldMkLst>
      </pc:sldChg>
      <pc:sldChg chg="del">
        <pc:chgData name="Robert Johnstone" userId="cb449c38944dd802" providerId="LiveId" clId="{14896F5B-7F5F-49AB-916F-03C616481BB2}" dt="2025-03-13T20:12:15.956" v="768" actId="47"/>
        <pc:sldMkLst>
          <pc:docMk/>
          <pc:sldMk cId="3902022776" sldId="3552"/>
        </pc:sldMkLst>
      </pc:sldChg>
      <pc:sldChg chg="addSp delSp modSp mod">
        <pc:chgData name="Robert Johnstone" userId="cb449c38944dd802" providerId="LiveId" clId="{14896F5B-7F5F-49AB-916F-03C616481BB2}" dt="2025-03-14T14:09:29.423" v="781" actId="478"/>
        <pc:sldMkLst>
          <pc:docMk/>
          <pc:sldMk cId="3439584099" sldId="3555"/>
        </pc:sldMkLst>
        <pc:spChg chg="mod">
          <ac:chgData name="Robert Johnstone" userId="cb449c38944dd802" providerId="LiveId" clId="{14896F5B-7F5F-49AB-916F-03C616481BB2}" dt="2025-03-13T20:02:34.694" v="618" actId="404"/>
          <ac:spMkLst>
            <pc:docMk/>
            <pc:sldMk cId="3439584099" sldId="3555"/>
            <ac:spMk id="2" creationId="{71E686AC-1F09-8B34-5EFD-4F6ABDF2BD75}"/>
          </ac:spMkLst>
        </pc:spChg>
        <pc:spChg chg="add">
          <ac:chgData name="Robert Johnstone" userId="cb449c38944dd802" providerId="LiveId" clId="{14896F5B-7F5F-49AB-916F-03C616481BB2}" dt="2025-03-13T19:53:30.629" v="543" actId="26606"/>
          <ac:spMkLst>
            <pc:docMk/>
            <pc:sldMk cId="3439584099" sldId="3555"/>
            <ac:spMk id="153" creationId="{4522B21E-B2B9-4C72-9A71-C87EFD137480}"/>
          </ac:spMkLst>
        </pc:spChg>
        <pc:spChg chg="add">
          <ac:chgData name="Robert Johnstone" userId="cb449c38944dd802" providerId="LiveId" clId="{14896F5B-7F5F-49AB-916F-03C616481BB2}" dt="2025-03-13T19:53:30.629" v="543" actId="26606"/>
          <ac:spMkLst>
            <pc:docMk/>
            <pc:sldMk cId="3439584099" sldId="3555"/>
            <ac:spMk id="155" creationId="{5EB7D2A2-F448-44D4-938C-DC84CBCB3B1E}"/>
          </ac:spMkLst>
        </pc:spChg>
        <pc:spChg chg="add">
          <ac:chgData name="Robert Johnstone" userId="cb449c38944dd802" providerId="LiveId" clId="{14896F5B-7F5F-49AB-916F-03C616481BB2}" dt="2025-03-13T19:53:30.629" v="543" actId="26606"/>
          <ac:spMkLst>
            <pc:docMk/>
            <pc:sldMk cId="3439584099" sldId="3555"/>
            <ac:spMk id="157" creationId="{871AEA07-1E14-44B4-8E55-64EF049CD66F}"/>
          </ac:spMkLst>
        </pc:spChg>
        <pc:cxnChg chg="add">
          <ac:chgData name="Robert Johnstone" userId="cb449c38944dd802" providerId="LiveId" clId="{14896F5B-7F5F-49AB-916F-03C616481BB2}" dt="2025-03-13T19:53:30.629" v="543" actId="26606"/>
          <ac:cxnSpMkLst>
            <pc:docMk/>
            <pc:sldMk cId="3439584099" sldId="3555"/>
            <ac:cxnSpMk id="159" creationId="{F7C8EA93-3210-4C62-99E9-153C275E3A87}"/>
          </ac:cxnSpMkLst>
        </pc:cxnChg>
      </pc:sldChg>
      <pc:sldChg chg="addSp delSp modSp mod">
        <pc:chgData name="Robert Johnstone" userId="cb449c38944dd802" providerId="LiveId" clId="{14896F5B-7F5F-49AB-916F-03C616481BB2}" dt="2025-03-14T14:09:33.020" v="782" actId="478"/>
        <pc:sldMkLst>
          <pc:docMk/>
          <pc:sldMk cId="544898329" sldId="3556"/>
        </pc:sldMkLst>
        <pc:spChg chg="mod">
          <ac:chgData name="Robert Johnstone" userId="cb449c38944dd802" providerId="LiveId" clId="{14896F5B-7F5F-49AB-916F-03C616481BB2}" dt="2025-03-13T20:02:28.576" v="617" actId="20577"/>
          <ac:spMkLst>
            <pc:docMk/>
            <pc:sldMk cId="544898329" sldId="3556"/>
            <ac:spMk id="2" creationId="{94C326FC-3DD3-57CD-A0C4-D47E4FC800C1}"/>
          </ac:spMkLst>
        </pc:spChg>
        <pc:spChg chg="add">
          <ac:chgData name="Robert Johnstone" userId="cb449c38944dd802" providerId="LiveId" clId="{14896F5B-7F5F-49AB-916F-03C616481BB2}" dt="2025-03-13T19:53:40.612" v="544" actId="26606"/>
          <ac:spMkLst>
            <pc:docMk/>
            <pc:sldMk cId="544898329" sldId="3556"/>
            <ac:spMk id="145" creationId="{4522B21E-B2B9-4C72-9A71-C87EFD137480}"/>
          </ac:spMkLst>
        </pc:spChg>
        <pc:spChg chg="add">
          <ac:chgData name="Robert Johnstone" userId="cb449c38944dd802" providerId="LiveId" clId="{14896F5B-7F5F-49AB-916F-03C616481BB2}" dt="2025-03-13T19:53:40.612" v="544" actId="26606"/>
          <ac:spMkLst>
            <pc:docMk/>
            <pc:sldMk cId="544898329" sldId="3556"/>
            <ac:spMk id="147" creationId="{5EB7D2A2-F448-44D4-938C-DC84CBCB3B1E}"/>
          </ac:spMkLst>
        </pc:spChg>
        <pc:spChg chg="add">
          <ac:chgData name="Robert Johnstone" userId="cb449c38944dd802" providerId="LiveId" clId="{14896F5B-7F5F-49AB-916F-03C616481BB2}" dt="2025-03-13T19:53:40.612" v="544" actId="26606"/>
          <ac:spMkLst>
            <pc:docMk/>
            <pc:sldMk cId="544898329" sldId="3556"/>
            <ac:spMk id="149" creationId="{871AEA07-1E14-44B4-8E55-64EF049CD66F}"/>
          </ac:spMkLst>
        </pc:spChg>
      </pc:sldChg>
      <pc:sldChg chg="addSp delSp modSp mod">
        <pc:chgData name="Robert Johnstone" userId="cb449c38944dd802" providerId="LiveId" clId="{14896F5B-7F5F-49AB-916F-03C616481BB2}" dt="2025-03-14T14:09:37.458" v="783" actId="478"/>
        <pc:sldMkLst>
          <pc:docMk/>
          <pc:sldMk cId="3189660344" sldId="3557"/>
        </pc:sldMkLst>
        <pc:spChg chg="mod">
          <ac:chgData name="Robert Johnstone" userId="cb449c38944dd802" providerId="LiveId" clId="{14896F5B-7F5F-49AB-916F-03C616481BB2}" dt="2025-03-13T20:02:17.054" v="614" actId="404"/>
          <ac:spMkLst>
            <pc:docMk/>
            <pc:sldMk cId="3189660344" sldId="3557"/>
            <ac:spMk id="2" creationId="{CE354963-F06E-229C-BE8B-7358C9F3137D}"/>
          </ac:spMkLst>
        </pc:spChg>
        <pc:spChg chg="add">
          <ac:chgData name="Robert Johnstone" userId="cb449c38944dd802" providerId="LiveId" clId="{14896F5B-7F5F-49AB-916F-03C616481BB2}" dt="2025-03-13T19:53:43.542" v="545" actId="26606"/>
          <ac:spMkLst>
            <pc:docMk/>
            <pc:sldMk cId="3189660344" sldId="3557"/>
            <ac:spMk id="145" creationId="{4522B21E-B2B9-4C72-9A71-C87EFD137480}"/>
          </ac:spMkLst>
        </pc:spChg>
        <pc:spChg chg="add">
          <ac:chgData name="Robert Johnstone" userId="cb449c38944dd802" providerId="LiveId" clId="{14896F5B-7F5F-49AB-916F-03C616481BB2}" dt="2025-03-13T19:53:43.542" v="545" actId="26606"/>
          <ac:spMkLst>
            <pc:docMk/>
            <pc:sldMk cId="3189660344" sldId="3557"/>
            <ac:spMk id="147" creationId="{5EB7D2A2-F448-44D4-938C-DC84CBCB3B1E}"/>
          </ac:spMkLst>
        </pc:spChg>
        <pc:spChg chg="add">
          <ac:chgData name="Robert Johnstone" userId="cb449c38944dd802" providerId="LiveId" clId="{14896F5B-7F5F-49AB-916F-03C616481BB2}" dt="2025-03-13T19:53:43.542" v="545" actId="26606"/>
          <ac:spMkLst>
            <pc:docMk/>
            <pc:sldMk cId="3189660344" sldId="3557"/>
            <ac:spMk id="149" creationId="{871AEA07-1E14-44B4-8E55-64EF049CD66F}"/>
          </ac:spMkLst>
        </pc:spChg>
      </pc:sldChg>
      <pc:sldChg chg="addSp delSp modSp mod">
        <pc:chgData name="Robert Johnstone" userId="cb449c38944dd802" providerId="LiveId" clId="{14896F5B-7F5F-49AB-916F-03C616481BB2}" dt="2025-03-14T14:09:41.397" v="784" actId="478"/>
        <pc:sldMkLst>
          <pc:docMk/>
          <pc:sldMk cId="4108654588" sldId="3558"/>
        </pc:sldMkLst>
        <pc:spChg chg="mod">
          <ac:chgData name="Robert Johnstone" userId="cb449c38944dd802" providerId="LiveId" clId="{14896F5B-7F5F-49AB-916F-03C616481BB2}" dt="2025-03-13T20:02:07.545" v="612" actId="404"/>
          <ac:spMkLst>
            <pc:docMk/>
            <pc:sldMk cId="4108654588" sldId="3558"/>
            <ac:spMk id="2" creationId="{63E15239-D6CB-AFE5-0859-762C770D85A0}"/>
          </ac:spMkLst>
        </pc:spChg>
        <pc:spChg chg="add">
          <ac:chgData name="Robert Johnstone" userId="cb449c38944dd802" providerId="LiveId" clId="{14896F5B-7F5F-49AB-916F-03C616481BB2}" dt="2025-03-13T19:53:47.138" v="546" actId="26606"/>
          <ac:spMkLst>
            <pc:docMk/>
            <pc:sldMk cId="4108654588" sldId="3558"/>
            <ac:spMk id="145" creationId="{4522B21E-B2B9-4C72-9A71-C87EFD137480}"/>
          </ac:spMkLst>
        </pc:spChg>
        <pc:spChg chg="add">
          <ac:chgData name="Robert Johnstone" userId="cb449c38944dd802" providerId="LiveId" clId="{14896F5B-7F5F-49AB-916F-03C616481BB2}" dt="2025-03-13T19:53:47.138" v="546" actId="26606"/>
          <ac:spMkLst>
            <pc:docMk/>
            <pc:sldMk cId="4108654588" sldId="3558"/>
            <ac:spMk id="147" creationId="{5EB7D2A2-F448-44D4-938C-DC84CBCB3B1E}"/>
          </ac:spMkLst>
        </pc:spChg>
      </pc:sldChg>
      <pc:sldChg chg="addSp delSp modSp mod">
        <pc:chgData name="Robert Johnstone" userId="cb449c38944dd802" providerId="LiveId" clId="{14896F5B-7F5F-49AB-916F-03C616481BB2}" dt="2025-03-14T14:09:47.399" v="785" actId="478"/>
        <pc:sldMkLst>
          <pc:docMk/>
          <pc:sldMk cId="2064576831" sldId="3559"/>
        </pc:sldMkLst>
        <pc:spChg chg="mod">
          <ac:chgData name="Robert Johnstone" userId="cb449c38944dd802" providerId="LiveId" clId="{14896F5B-7F5F-49AB-916F-03C616481BB2}" dt="2025-03-13T20:02:44.734" v="622" actId="404"/>
          <ac:spMkLst>
            <pc:docMk/>
            <pc:sldMk cId="2064576831" sldId="3559"/>
            <ac:spMk id="2" creationId="{6EC63127-1D96-06A1-8D09-31A9D8A8D00F}"/>
          </ac:spMkLst>
        </pc:spChg>
        <pc:spChg chg="add">
          <ac:chgData name="Robert Johnstone" userId="cb449c38944dd802" providerId="LiveId" clId="{14896F5B-7F5F-49AB-916F-03C616481BB2}" dt="2025-03-13T19:53:50.051" v="547" actId="26606"/>
          <ac:spMkLst>
            <pc:docMk/>
            <pc:sldMk cId="2064576831" sldId="3559"/>
            <ac:spMk id="145" creationId="{4522B21E-B2B9-4C72-9A71-C87EFD137480}"/>
          </ac:spMkLst>
        </pc:spChg>
        <pc:spChg chg="add">
          <ac:chgData name="Robert Johnstone" userId="cb449c38944dd802" providerId="LiveId" clId="{14896F5B-7F5F-49AB-916F-03C616481BB2}" dt="2025-03-13T19:53:50.051" v="547" actId="26606"/>
          <ac:spMkLst>
            <pc:docMk/>
            <pc:sldMk cId="2064576831" sldId="3559"/>
            <ac:spMk id="147" creationId="{5EB7D2A2-F448-44D4-938C-DC84CBCB3B1E}"/>
          </ac:spMkLst>
        </pc:spChg>
      </pc:sldChg>
      <pc:sldChg chg="del">
        <pc:chgData name="Robert Johnstone" userId="cb449c38944dd802" providerId="LiveId" clId="{14896F5B-7F5F-49AB-916F-03C616481BB2}" dt="2025-03-13T19:52:43.640" v="539" actId="47"/>
        <pc:sldMkLst>
          <pc:docMk/>
          <pc:sldMk cId="1429408122" sldId="3561"/>
        </pc:sldMkLst>
      </pc:sldChg>
      <pc:sldChg chg="del">
        <pc:chgData name="Robert Johnstone" userId="cb449c38944dd802" providerId="LiveId" clId="{14896F5B-7F5F-49AB-916F-03C616481BB2}" dt="2025-03-13T19:52:43.640" v="539" actId="47"/>
        <pc:sldMkLst>
          <pc:docMk/>
          <pc:sldMk cId="2943589152" sldId="3562"/>
        </pc:sldMkLst>
      </pc:sldChg>
      <pc:sldChg chg="delSp mod">
        <pc:chgData name="Robert Johnstone" userId="cb449c38944dd802" providerId="LiveId" clId="{14896F5B-7F5F-49AB-916F-03C616481BB2}" dt="2025-03-13T20:04:29.473" v="653" actId="478"/>
        <pc:sldMkLst>
          <pc:docMk/>
          <pc:sldMk cId="4124644891" sldId="2147476386"/>
        </pc:sldMkLst>
      </pc:sldChg>
      <pc:sldChg chg="modSp mod">
        <pc:chgData name="Robert Johnstone" userId="cb449c38944dd802" providerId="LiveId" clId="{14896F5B-7F5F-49AB-916F-03C616481BB2}" dt="2025-03-13T22:34:20.570" v="779" actId="20577"/>
        <pc:sldMkLst>
          <pc:docMk/>
          <pc:sldMk cId="2284219442" sldId="2147476389"/>
        </pc:sldMkLst>
        <pc:spChg chg="mod">
          <ac:chgData name="Robert Johnstone" userId="cb449c38944dd802" providerId="LiveId" clId="{14896F5B-7F5F-49AB-916F-03C616481BB2}" dt="2025-03-13T22:34:20.570" v="779" actId="20577"/>
          <ac:spMkLst>
            <pc:docMk/>
            <pc:sldMk cId="2284219442" sldId="2147476389"/>
            <ac:spMk id="4" creationId="{2EEF53DC-4BCE-8305-48B5-B5AF61A6AADB}"/>
          </ac:spMkLst>
        </pc:spChg>
      </pc:sldChg>
      <pc:sldChg chg="del">
        <pc:chgData name="Robert Johnstone" userId="cb449c38944dd802" providerId="LiveId" clId="{14896F5B-7F5F-49AB-916F-03C616481BB2}" dt="2025-03-13T19:54:18.217" v="550" actId="47"/>
        <pc:sldMkLst>
          <pc:docMk/>
          <pc:sldMk cId="1593358037" sldId="2147476396"/>
        </pc:sldMkLst>
      </pc:sldChg>
      <pc:sldChg chg="modSp mod">
        <pc:chgData name="Robert Johnstone" userId="cb449c38944dd802" providerId="LiveId" clId="{14896F5B-7F5F-49AB-916F-03C616481BB2}" dt="2025-03-13T20:03:19.540" v="640" actId="27636"/>
        <pc:sldMkLst>
          <pc:docMk/>
          <pc:sldMk cId="4284503295" sldId="2147476397"/>
        </pc:sldMkLst>
        <pc:spChg chg="mod">
          <ac:chgData name="Robert Johnstone" userId="cb449c38944dd802" providerId="LiveId" clId="{14896F5B-7F5F-49AB-916F-03C616481BB2}" dt="2025-03-13T20:03:19.540" v="640" actId="27636"/>
          <ac:spMkLst>
            <pc:docMk/>
            <pc:sldMk cId="4284503295" sldId="2147476397"/>
            <ac:spMk id="2" creationId="{1FEB926B-2F62-473F-A067-2FAEC5D9B859}"/>
          </ac:spMkLst>
        </pc:spChg>
      </pc:sldChg>
      <pc:sldChg chg="del">
        <pc:chgData name="Robert Johnstone" userId="cb449c38944dd802" providerId="LiveId" clId="{14896F5B-7F5F-49AB-916F-03C616481BB2}" dt="2025-03-13T19:52:06.781" v="535" actId="47"/>
        <pc:sldMkLst>
          <pc:docMk/>
          <pc:sldMk cId="2235682506" sldId="2147476403"/>
        </pc:sldMkLst>
      </pc:sldChg>
      <pc:sldChg chg="modSp add mod">
        <pc:chgData name="Robert Johnstone" userId="cb449c38944dd802" providerId="LiveId" clId="{14896F5B-7F5F-49AB-916F-03C616481BB2}" dt="2025-03-13T19:55:55.924" v="586" actId="20577"/>
        <pc:sldMkLst>
          <pc:docMk/>
          <pc:sldMk cId="3766014537" sldId="2147476403"/>
        </pc:sldMkLst>
        <pc:spChg chg="mod">
          <ac:chgData name="Robert Johnstone" userId="cb449c38944dd802" providerId="LiveId" clId="{14896F5B-7F5F-49AB-916F-03C616481BB2}" dt="2025-03-13T19:55:55.924" v="586" actId="20577"/>
          <ac:spMkLst>
            <pc:docMk/>
            <pc:sldMk cId="3766014537" sldId="2147476403"/>
            <ac:spMk id="2" creationId="{3FC658AB-7A6A-47A8-2161-13B9FEFBF91C}"/>
          </ac:spMkLst>
        </pc:spChg>
      </pc:sldChg>
      <pc:sldChg chg="del">
        <pc:chgData name="Robert Johnstone" userId="cb449c38944dd802" providerId="LiveId" clId="{14896F5B-7F5F-49AB-916F-03C616481BB2}" dt="2025-03-13T19:52:14.141" v="536" actId="47"/>
        <pc:sldMkLst>
          <pc:docMk/>
          <pc:sldMk cId="3819411017" sldId="2147476404"/>
        </pc:sldMkLst>
      </pc:sldChg>
      <pc:sldChg chg="del">
        <pc:chgData name="Robert Johnstone" userId="cb449c38944dd802" providerId="LiveId" clId="{14896F5B-7F5F-49AB-916F-03C616481BB2}" dt="2025-03-13T19:52:26.141" v="537" actId="47"/>
        <pc:sldMkLst>
          <pc:docMk/>
          <pc:sldMk cId="4016413176" sldId="2147476405"/>
        </pc:sldMkLst>
      </pc:sldChg>
      <pc:sldChg chg="modSp mod">
        <pc:chgData name="Robert Johnstone" userId="cb449c38944dd802" providerId="LiveId" clId="{14896F5B-7F5F-49AB-916F-03C616481BB2}" dt="2025-03-13T20:09:06.958" v="723" actId="20577"/>
        <pc:sldMkLst>
          <pc:docMk/>
          <pc:sldMk cId="4187111034" sldId="2147476405"/>
        </pc:sldMkLst>
        <pc:spChg chg="mod">
          <ac:chgData name="Robert Johnstone" userId="cb449c38944dd802" providerId="LiveId" clId="{14896F5B-7F5F-49AB-916F-03C616481BB2}" dt="2025-03-13T20:09:06.958" v="723" actId="20577"/>
          <ac:spMkLst>
            <pc:docMk/>
            <pc:sldMk cId="4187111034" sldId="2147476405"/>
            <ac:spMk id="2" creationId="{38399DFA-B03E-3583-0813-1FD4D21B24FC}"/>
          </ac:spMkLst>
        </pc:spChg>
      </pc:sldChg>
      <pc:sldChg chg="modSp mod">
        <pc:chgData name="Robert Johnstone" userId="cb449c38944dd802" providerId="LiveId" clId="{14896F5B-7F5F-49AB-916F-03C616481BB2}" dt="2025-03-13T20:09:46.680" v="766" actId="20577"/>
        <pc:sldMkLst>
          <pc:docMk/>
          <pc:sldMk cId="133644085" sldId="2147476406"/>
        </pc:sldMkLst>
        <pc:spChg chg="mod">
          <ac:chgData name="Robert Johnstone" userId="cb449c38944dd802" providerId="LiveId" clId="{14896F5B-7F5F-49AB-916F-03C616481BB2}" dt="2025-03-13T20:09:46.680" v="766" actId="20577"/>
          <ac:spMkLst>
            <pc:docMk/>
            <pc:sldMk cId="133644085" sldId="2147476406"/>
            <ac:spMk id="2" creationId="{A512C4FD-233D-3602-F771-7B286F60712C}"/>
          </ac:spMkLst>
        </pc:spChg>
      </pc:sldChg>
      <pc:sldChg chg="addSp delSp modSp add del mod setBg delDesignElem">
        <pc:chgData name="Robert Johnstone" userId="cb449c38944dd802" providerId="LiveId" clId="{14896F5B-7F5F-49AB-916F-03C616481BB2}" dt="2025-03-13T20:09:26.763" v="728"/>
        <pc:sldMkLst>
          <pc:docMk/>
          <pc:sldMk cId="2966391168" sldId="2147476406"/>
        </pc:sldMkLst>
      </pc:sldChg>
      <pc:sldChg chg="modSp mod">
        <pc:chgData name="Robert Johnstone" userId="cb449c38944dd802" providerId="LiveId" clId="{14896F5B-7F5F-49AB-916F-03C616481BB2}" dt="2025-03-14T14:10:28.084" v="818" actId="20577"/>
        <pc:sldMkLst>
          <pc:docMk/>
          <pc:sldMk cId="4111185879" sldId="2147476408"/>
        </pc:sldMkLst>
        <pc:spChg chg="mod">
          <ac:chgData name="Robert Johnstone" userId="cb449c38944dd802" providerId="LiveId" clId="{14896F5B-7F5F-49AB-916F-03C616481BB2}" dt="2025-03-14T14:10:28.084" v="818" actId="20577"/>
          <ac:spMkLst>
            <pc:docMk/>
            <pc:sldMk cId="4111185879" sldId="2147476408"/>
            <ac:spMk id="2" creationId="{EF6DE177-13ED-7CC0-44F2-18742ED3C98B}"/>
          </ac:spMkLst>
        </pc:spChg>
      </pc:sldChg>
      <pc:sldChg chg="del">
        <pc:chgData name="Robert Johnstone" userId="cb449c38944dd802" providerId="LiveId" clId="{14896F5B-7F5F-49AB-916F-03C616481BB2}" dt="2025-03-13T20:13:59.306" v="769"/>
        <pc:sldMkLst>
          <pc:docMk/>
          <pc:sldMk cId="1130325650" sldId="2147476410"/>
        </pc:sldMkLst>
      </pc:sldChg>
      <pc:sldMasterChg chg="delSldLayout">
        <pc:chgData name="Robert Johnstone" userId="cb449c38944dd802" providerId="LiveId" clId="{14896F5B-7F5F-49AB-916F-03C616481BB2}" dt="2025-03-13T20:14:10.906" v="771" actId="47"/>
        <pc:sldMasterMkLst>
          <pc:docMk/>
          <pc:sldMasterMk cId="442554067" sldId="2147483697"/>
        </pc:sldMasterMkLst>
        <pc:sldLayoutChg chg="del">
          <pc:chgData name="Robert Johnstone" userId="cb449c38944dd802" providerId="LiveId" clId="{14896F5B-7F5F-49AB-916F-03C616481BB2}" dt="2025-03-13T20:07:05.020" v="658" actId="47"/>
          <pc:sldLayoutMkLst>
            <pc:docMk/>
            <pc:sldMasterMk cId="442554067" sldId="2147483697"/>
            <pc:sldLayoutMk cId="1039070165" sldId="2147483927"/>
          </pc:sldLayoutMkLst>
        </pc:sldLayoutChg>
        <pc:sldLayoutChg chg="del">
          <pc:chgData name="Robert Johnstone" userId="cb449c38944dd802" providerId="LiveId" clId="{14896F5B-7F5F-49AB-916F-03C616481BB2}" dt="2025-03-13T20:14:10.906" v="771" actId="47"/>
          <pc:sldLayoutMkLst>
            <pc:docMk/>
            <pc:sldMasterMk cId="442554067" sldId="2147483697"/>
            <pc:sldLayoutMk cId="3163491581" sldId="2147483927"/>
          </pc:sldLayoutMkLst>
        </pc:sldLayoutChg>
      </pc:sldMasterChg>
      <pc:sldMasterChg chg="del delSldLayout">
        <pc:chgData name="Robert Johnstone" userId="cb449c38944dd802" providerId="LiveId" clId="{14896F5B-7F5F-49AB-916F-03C616481BB2}" dt="2025-03-13T19:54:04.901" v="548" actId="47"/>
        <pc:sldMasterMkLst>
          <pc:docMk/>
          <pc:sldMasterMk cId="964591531" sldId="2147483784"/>
        </pc:sldMasterMkLst>
        <pc:sldLayoutChg chg="del">
          <pc:chgData name="Robert Johnstone" userId="cb449c38944dd802" providerId="LiveId" clId="{14896F5B-7F5F-49AB-916F-03C616481BB2}" dt="2025-03-13T19:54:04.901" v="548" actId="47"/>
          <pc:sldLayoutMkLst>
            <pc:docMk/>
            <pc:sldMasterMk cId="964591531" sldId="2147483784"/>
            <pc:sldLayoutMk cId="1803565190" sldId="2147483785"/>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391185763" sldId="2147483786"/>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728002521" sldId="2147483787"/>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626882456" sldId="2147483788"/>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354996437" sldId="2147483789"/>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258161596" sldId="2147483790"/>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606948937" sldId="2147483791"/>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736003598" sldId="2147483792"/>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221664435" sldId="2147483793"/>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686007032" sldId="2147483794"/>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449514923" sldId="2147483795"/>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523710335" sldId="2147483796"/>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676832994" sldId="2147483797"/>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23565299" sldId="2147483798"/>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797326267" sldId="2147483799"/>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224223136" sldId="2147483800"/>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98138576" sldId="2147483801"/>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874685717" sldId="2147483802"/>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377658703" sldId="2147483803"/>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173029551" sldId="2147483804"/>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484896285" sldId="2147483805"/>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126572812" sldId="2147483806"/>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415344185" sldId="2147483807"/>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409617846" sldId="2147483808"/>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417377370" sldId="2147483809"/>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09516380" sldId="2147483810"/>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525972772" sldId="2147483811"/>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210648784" sldId="2147483812"/>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576439349" sldId="2147483813"/>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795586248" sldId="2147483814"/>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815619885" sldId="2147483815"/>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76022677" sldId="2147483816"/>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303994946" sldId="2147483817"/>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101807280" sldId="2147483818"/>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812965791" sldId="2147483819"/>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690373065" sldId="2147483820"/>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751273940" sldId="2147483821"/>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4163956656" sldId="2147483822"/>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489675436" sldId="2147483823"/>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441912452" sldId="2147483824"/>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4068459289" sldId="2147483825"/>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354395938" sldId="2147483826"/>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98999302" sldId="2147483827"/>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425235651" sldId="2147483828"/>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90165454" sldId="2147483829"/>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4471470" sldId="2147483830"/>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124253185" sldId="2147483831"/>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3368669538" sldId="2147483832"/>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162253453" sldId="2147483833"/>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2197516141" sldId="2147483834"/>
          </pc:sldLayoutMkLst>
        </pc:sldLayoutChg>
        <pc:sldLayoutChg chg="del">
          <pc:chgData name="Robert Johnstone" userId="cb449c38944dd802" providerId="LiveId" clId="{14896F5B-7F5F-49AB-916F-03C616481BB2}" dt="2025-03-13T19:54:04.901" v="548" actId="47"/>
          <pc:sldLayoutMkLst>
            <pc:docMk/>
            <pc:sldMasterMk cId="964591531" sldId="2147483784"/>
            <pc:sldLayoutMk cId="1005891377" sldId="2147483835"/>
          </pc:sldLayoutMkLst>
        </pc:sldLayoutChg>
      </pc:sldMasterChg>
      <pc:sldMasterChg chg="del delSldLayout">
        <pc:chgData name="Robert Johnstone" userId="cb449c38944dd802" providerId="LiveId" clId="{14896F5B-7F5F-49AB-916F-03C616481BB2}" dt="2025-03-13T19:54:18.217" v="550" actId="47"/>
        <pc:sldMasterMkLst>
          <pc:docMk/>
          <pc:sldMasterMk cId="4207245570" sldId="2147483836"/>
        </pc:sldMasterMkLst>
        <pc:sldLayoutChg chg="del">
          <pc:chgData name="Robert Johnstone" userId="cb449c38944dd802" providerId="LiveId" clId="{14896F5B-7F5F-49AB-916F-03C616481BB2}" dt="2025-03-13T19:54:18.217" v="550" actId="47"/>
          <pc:sldLayoutMkLst>
            <pc:docMk/>
            <pc:sldMasterMk cId="4207245570" sldId="2147483836"/>
            <pc:sldLayoutMk cId="4026008944" sldId="214748383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416434825" sldId="214748383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439356617" sldId="214748383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899578906" sldId="214748384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604535055" sldId="214748384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241122998" sldId="214748384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159203485" sldId="214748384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00998968" sldId="2147483844"/>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372779052" sldId="2147483845"/>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46850060" sldId="2147483846"/>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544723853" sldId="214748384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612056643" sldId="214748384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122130871" sldId="214748384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951847521" sldId="214748385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292762317" sldId="214748385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722342910" sldId="214748385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4009155976" sldId="214748385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109008903" sldId="2147483854"/>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4249560000" sldId="2147483855"/>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200514578" sldId="2147483856"/>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017750071" sldId="214748385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812800713" sldId="214748385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961422731" sldId="214748385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41289917" sldId="214748386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513444319" sldId="214748386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161440897" sldId="214748386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893340796" sldId="214748386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735366486" sldId="2147483864"/>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721474583" sldId="2147483865"/>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543454709" sldId="2147483866"/>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257783052" sldId="214748386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565397747" sldId="214748386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7894055" sldId="214748386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643736841" sldId="214748387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054403453" sldId="214748387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764427215" sldId="214748387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4021849961" sldId="214748387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372304673" sldId="2147483874"/>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196573524" sldId="2147483875"/>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876553135" sldId="2147483876"/>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288162216" sldId="214748387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93335792" sldId="214748387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04959165" sldId="214748387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502887809" sldId="214748388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986255794" sldId="214748388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721602747" sldId="214748388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960048741" sldId="214748388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600262062" sldId="2147483884"/>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048925232" sldId="2147483885"/>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106157043" sldId="2147483886"/>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541537177" sldId="214748388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01875367" sldId="214748388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39652925" sldId="214748388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4193654018" sldId="214748389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989945356" sldId="214748389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671821116" sldId="214748389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832014030" sldId="214748389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183844423" sldId="2147483894"/>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138578201" sldId="2147483895"/>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579418054" sldId="2147483896"/>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026941951" sldId="214748389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796593668" sldId="214748389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822958519" sldId="214748389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383989077" sldId="214748390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051886589" sldId="214748390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47736924" sldId="214748390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753805190" sldId="214748390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547621126" sldId="2147483904"/>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751979134" sldId="2147483905"/>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306377699" sldId="2147483906"/>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589623807" sldId="2147483907"/>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741148164" sldId="2147483908"/>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1706693231" sldId="2147483909"/>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128633971" sldId="2147483910"/>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976837884" sldId="2147483911"/>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272277101" sldId="2147483912"/>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2764325559" sldId="2147483913"/>
          </pc:sldLayoutMkLst>
        </pc:sldLayoutChg>
        <pc:sldLayoutChg chg="del">
          <pc:chgData name="Robert Johnstone" userId="cb449c38944dd802" providerId="LiveId" clId="{14896F5B-7F5F-49AB-916F-03C616481BB2}" dt="2025-03-13T19:54:18.217" v="550" actId="47"/>
          <pc:sldLayoutMkLst>
            <pc:docMk/>
            <pc:sldMasterMk cId="4207245570" sldId="2147483836"/>
            <pc:sldLayoutMk cId="3420370686" sldId="2147483914"/>
          </pc:sldLayoutMkLst>
        </pc:sldLayoutChg>
      </pc:sldMasterChg>
      <pc:sldMasterChg chg="del delSldLayout">
        <pc:chgData name="Robert Johnstone" userId="cb449c38944dd802" providerId="LiveId" clId="{14896F5B-7F5F-49AB-916F-03C616481BB2}" dt="2025-03-13T19:52:26.141" v="537" actId="47"/>
        <pc:sldMasterMkLst>
          <pc:docMk/>
          <pc:sldMasterMk cId="1146867357" sldId="2147483927"/>
        </pc:sldMasterMkLst>
        <pc:sldLayoutChg chg="del">
          <pc:chgData name="Robert Johnstone" userId="cb449c38944dd802" providerId="LiveId" clId="{14896F5B-7F5F-49AB-916F-03C616481BB2}" dt="2025-03-13T19:52:26.141" v="537" actId="47"/>
          <pc:sldLayoutMkLst>
            <pc:docMk/>
            <pc:sldMasterMk cId="1146867357" sldId="2147483927"/>
            <pc:sldLayoutMk cId="3786923907" sldId="2147483928"/>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4146403121" sldId="2147483929"/>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3553840225" sldId="2147483930"/>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3794296228" sldId="2147483931"/>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511981068" sldId="2147483932"/>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1920102647" sldId="2147483933"/>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3594078051" sldId="2147483934"/>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2762939329" sldId="2147483935"/>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2058793802" sldId="2147483936"/>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2576306295" sldId="2147483937"/>
          </pc:sldLayoutMkLst>
        </pc:sldLayoutChg>
        <pc:sldLayoutChg chg="del">
          <pc:chgData name="Robert Johnstone" userId="cb449c38944dd802" providerId="LiveId" clId="{14896F5B-7F5F-49AB-916F-03C616481BB2}" dt="2025-03-13T19:52:26.141" v="537" actId="47"/>
          <pc:sldLayoutMkLst>
            <pc:docMk/>
            <pc:sldMasterMk cId="1146867357" sldId="2147483927"/>
            <pc:sldLayoutMk cId="3287526167" sldId="2147483938"/>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0.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0.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2815D-4B0C-405D-BE5B-2054A80C56A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5F57E6-8552-4F53-B065-C1352F331CA1}">
      <dgm:prSet custT="1"/>
      <dgm:spPr/>
      <dgm:t>
        <a:bodyPr/>
        <a:lstStyle/>
        <a:p>
          <a:pPr>
            <a:lnSpc>
              <a:spcPct val="100000"/>
            </a:lnSpc>
          </a:pPr>
          <a:r>
            <a:rPr lang="en-US" sz="2000" b="1"/>
            <a:t>The shift to a post-graduation success / community college 3.0 mindset requires college leaders and practitioners to delve into the ultimate success of their students via regional labor market data </a:t>
          </a:r>
          <a:endParaRPr lang="en-US" sz="2000" u="sng"/>
        </a:p>
      </dgm:t>
    </dgm:pt>
    <dgm:pt modelId="{813A65CC-D9C5-46CB-85DC-6F628A3AEDA9}" type="parTrans" cxnId="{909579A6-7E84-4958-B3E7-56BD175A0603}">
      <dgm:prSet/>
      <dgm:spPr/>
      <dgm:t>
        <a:bodyPr/>
        <a:lstStyle/>
        <a:p>
          <a:endParaRPr lang="en-US"/>
        </a:p>
      </dgm:t>
    </dgm:pt>
    <dgm:pt modelId="{3297B2CE-3D38-40AA-80CB-829B098F7E8A}" type="sibTrans" cxnId="{909579A6-7E84-4958-B3E7-56BD175A0603}">
      <dgm:prSet/>
      <dgm:spPr/>
      <dgm:t>
        <a:bodyPr/>
        <a:lstStyle/>
        <a:p>
          <a:endParaRPr lang="en-US"/>
        </a:p>
      </dgm:t>
    </dgm:pt>
    <dgm:pt modelId="{4F300B20-BFEF-4617-BA07-DFE7F7BAA9E4}">
      <dgm:prSet custT="1"/>
      <dgm:spPr/>
      <dgm:t>
        <a:bodyPr/>
        <a:lstStyle/>
        <a:p>
          <a:pPr>
            <a:lnSpc>
              <a:spcPct val="100000"/>
            </a:lnSpc>
          </a:pPr>
          <a:r>
            <a:rPr lang="en-US" sz="2000" b="1"/>
            <a:t>For the past five years, NCII has worked to help colleges navigate the dizzying range of possibilities in accessing the data, the problems that can be addressed with the data, and how to infuse it into campus conversations and planning</a:t>
          </a:r>
          <a:endParaRPr lang="en-US" sz="2000"/>
        </a:p>
      </dgm:t>
    </dgm:pt>
    <dgm:pt modelId="{1E1BAC7B-F596-4945-83D2-A62CC4247320}" type="parTrans" cxnId="{702CB09F-C981-48CA-A362-F077F134D8C5}">
      <dgm:prSet/>
      <dgm:spPr/>
      <dgm:t>
        <a:bodyPr/>
        <a:lstStyle/>
        <a:p>
          <a:endParaRPr lang="en-US"/>
        </a:p>
      </dgm:t>
    </dgm:pt>
    <dgm:pt modelId="{193CBF3E-B845-402B-9897-C22E8C6F00A3}" type="sibTrans" cxnId="{702CB09F-C981-48CA-A362-F077F134D8C5}">
      <dgm:prSet/>
      <dgm:spPr/>
      <dgm:t>
        <a:bodyPr/>
        <a:lstStyle/>
        <a:p>
          <a:endParaRPr lang="en-US"/>
        </a:p>
      </dgm:t>
    </dgm:pt>
    <dgm:pt modelId="{C1B36932-121D-4F8A-A4B3-EA47E4B9CC59}">
      <dgm:prSet custT="1"/>
      <dgm:spPr/>
      <dgm:t>
        <a:bodyPr/>
        <a:lstStyle/>
        <a:p>
          <a:pPr>
            <a:lnSpc>
              <a:spcPct val="100000"/>
            </a:lnSpc>
          </a:pPr>
          <a:r>
            <a:rPr lang="en-US" sz="2000" b="1" i="0" baseline="0" dirty="0"/>
            <a:t>NCII helps colleges ground programs in labor market outcomes with support and structures for data exploration, design and implementation to make sure college work is current, applicable, and optimizes student success via employment outcomes</a:t>
          </a:r>
          <a:endParaRPr lang="en-US" sz="2000" dirty="0"/>
        </a:p>
      </dgm:t>
    </dgm:pt>
    <dgm:pt modelId="{342AD000-4C90-4CC8-B255-93FF9F7C34E0}" type="parTrans" cxnId="{7713C5E9-EA1C-4505-8AB7-37570951A792}">
      <dgm:prSet/>
      <dgm:spPr/>
      <dgm:t>
        <a:bodyPr/>
        <a:lstStyle/>
        <a:p>
          <a:endParaRPr lang="en-US"/>
        </a:p>
      </dgm:t>
    </dgm:pt>
    <dgm:pt modelId="{3AE8A2C7-43FD-4BD9-9C0D-9AC820FD2C6F}" type="sibTrans" cxnId="{7713C5E9-EA1C-4505-8AB7-37570951A792}">
      <dgm:prSet/>
      <dgm:spPr/>
      <dgm:t>
        <a:bodyPr/>
        <a:lstStyle/>
        <a:p>
          <a:endParaRPr lang="en-US"/>
        </a:p>
      </dgm:t>
    </dgm:pt>
    <dgm:pt modelId="{CCC5C2C5-C6E9-4354-AA9B-29DF3FFF8D16}" type="pres">
      <dgm:prSet presAssocID="{FD52815D-4B0C-405D-BE5B-2054A80C56A4}" presName="root" presStyleCnt="0">
        <dgm:presLayoutVars>
          <dgm:dir/>
          <dgm:resizeHandles val="exact"/>
        </dgm:presLayoutVars>
      </dgm:prSet>
      <dgm:spPr/>
    </dgm:pt>
    <dgm:pt modelId="{8BD832E8-6105-441B-99F1-BB14BB2C4B37}" type="pres">
      <dgm:prSet presAssocID="{E25F57E6-8552-4F53-B065-C1352F331CA1}" presName="compNode" presStyleCnt="0"/>
      <dgm:spPr/>
    </dgm:pt>
    <dgm:pt modelId="{06EF76EF-6A3F-4B06-ABA7-5C410FDA9136}" type="pres">
      <dgm:prSet presAssocID="{E25F57E6-8552-4F53-B065-C1352F331CA1}" presName="bgRect" presStyleLbl="bgShp" presStyleIdx="0" presStyleCnt="3"/>
      <dgm:spPr/>
    </dgm:pt>
    <dgm:pt modelId="{156E4ECF-2443-4C29-B890-F73CD7B4B0D5}" type="pres">
      <dgm:prSet presAssocID="{E25F57E6-8552-4F53-B065-C1352F331C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ACA9B44B-0DCA-457E-AC95-C6132ED620C3}" type="pres">
      <dgm:prSet presAssocID="{E25F57E6-8552-4F53-B065-C1352F331CA1}" presName="spaceRect" presStyleCnt="0"/>
      <dgm:spPr/>
    </dgm:pt>
    <dgm:pt modelId="{EE1C1C96-24A3-490F-9910-39C26D22D32A}" type="pres">
      <dgm:prSet presAssocID="{E25F57E6-8552-4F53-B065-C1352F331CA1}" presName="parTx" presStyleLbl="revTx" presStyleIdx="0" presStyleCnt="3">
        <dgm:presLayoutVars>
          <dgm:chMax val="0"/>
          <dgm:chPref val="0"/>
        </dgm:presLayoutVars>
      </dgm:prSet>
      <dgm:spPr/>
    </dgm:pt>
    <dgm:pt modelId="{AF2DCA0C-A076-4CF5-8775-150E45D00619}" type="pres">
      <dgm:prSet presAssocID="{3297B2CE-3D38-40AA-80CB-829B098F7E8A}" presName="sibTrans" presStyleCnt="0"/>
      <dgm:spPr/>
    </dgm:pt>
    <dgm:pt modelId="{669BC332-2A26-4517-9FE4-4D0E2A46F200}" type="pres">
      <dgm:prSet presAssocID="{4F300B20-BFEF-4617-BA07-DFE7F7BAA9E4}" presName="compNode" presStyleCnt="0"/>
      <dgm:spPr/>
    </dgm:pt>
    <dgm:pt modelId="{013A77B0-4B6C-4C46-8713-D2E50C189F06}" type="pres">
      <dgm:prSet presAssocID="{4F300B20-BFEF-4617-BA07-DFE7F7BAA9E4}" presName="bgRect" presStyleLbl="bgShp" presStyleIdx="1" presStyleCnt="3"/>
      <dgm:spPr/>
    </dgm:pt>
    <dgm:pt modelId="{14280B17-854D-4420-A67D-5103A45769EA}" type="pres">
      <dgm:prSet presAssocID="{4F300B20-BFEF-4617-BA07-DFE7F7BAA9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39D3F1E3-BE1B-471D-9A45-05B1F7AEBA70}" type="pres">
      <dgm:prSet presAssocID="{4F300B20-BFEF-4617-BA07-DFE7F7BAA9E4}" presName="spaceRect" presStyleCnt="0"/>
      <dgm:spPr/>
    </dgm:pt>
    <dgm:pt modelId="{EEAB0FA0-F792-42F0-BB67-B665E442EE4E}" type="pres">
      <dgm:prSet presAssocID="{4F300B20-BFEF-4617-BA07-DFE7F7BAA9E4}" presName="parTx" presStyleLbl="revTx" presStyleIdx="1" presStyleCnt="3">
        <dgm:presLayoutVars>
          <dgm:chMax val="0"/>
          <dgm:chPref val="0"/>
        </dgm:presLayoutVars>
      </dgm:prSet>
      <dgm:spPr/>
    </dgm:pt>
    <dgm:pt modelId="{45739944-01B3-420A-B6B3-7F73F6A2123C}" type="pres">
      <dgm:prSet presAssocID="{193CBF3E-B845-402B-9897-C22E8C6F00A3}" presName="sibTrans" presStyleCnt="0"/>
      <dgm:spPr/>
    </dgm:pt>
    <dgm:pt modelId="{72FBD2C8-2D82-48D0-951D-B93AD4446DE7}" type="pres">
      <dgm:prSet presAssocID="{C1B36932-121D-4F8A-A4B3-EA47E4B9CC59}" presName="compNode" presStyleCnt="0"/>
      <dgm:spPr/>
    </dgm:pt>
    <dgm:pt modelId="{FBCC7EAB-AA23-4009-A395-DCA7FD9F8526}" type="pres">
      <dgm:prSet presAssocID="{C1B36932-121D-4F8A-A4B3-EA47E4B9CC59}" presName="bgRect" presStyleLbl="bgShp" presStyleIdx="2" presStyleCnt="3" custLinFactNeighborX="3372" custLinFactNeighborY="35378"/>
      <dgm:spPr/>
    </dgm:pt>
    <dgm:pt modelId="{47B356C5-A065-40DA-AAD3-D147A4A597C3}" type="pres">
      <dgm:prSet presAssocID="{C1B36932-121D-4F8A-A4B3-EA47E4B9CC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B8B6516E-5435-4F29-AB3F-8598133C19CE}" type="pres">
      <dgm:prSet presAssocID="{C1B36932-121D-4F8A-A4B3-EA47E4B9CC59}" presName="spaceRect" presStyleCnt="0"/>
      <dgm:spPr/>
    </dgm:pt>
    <dgm:pt modelId="{C9BD1941-9907-4EE4-85B2-86E5122A02A9}" type="pres">
      <dgm:prSet presAssocID="{C1B36932-121D-4F8A-A4B3-EA47E4B9CC59}" presName="parTx" presStyleLbl="revTx" presStyleIdx="2" presStyleCnt="3">
        <dgm:presLayoutVars>
          <dgm:chMax val="0"/>
          <dgm:chPref val="0"/>
        </dgm:presLayoutVars>
      </dgm:prSet>
      <dgm:spPr/>
    </dgm:pt>
  </dgm:ptLst>
  <dgm:cxnLst>
    <dgm:cxn modelId="{FD93DA2D-77F3-42F2-A4B8-DFC3ED9F7AA8}" type="presOf" srcId="{FD52815D-4B0C-405D-BE5B-2054A80C56A4}" destId="{CCC5C2C5-C6E9-4354-AA9B-29DF3FFF8D16}" srcOrd="0" destOrd="0" presId="urn:microsoft.com/office/officeart/2018/2/layout/IconVerticalSolidList"/>
    <dgm:cxn modelId="{D7E89A49-4962-445D-8105-3BF28B88D97B}" type="presOf" srcId="{4F300B20-BFEF-4617-BA07-DFE7F7BAA9E4}" destId="{EEAB0FA0-F792-42F0-BB67-B665E442EE4E}" srcOrd="0" destOrd="0" presId="urn:microsoft.com/office/officeart/2018/2/layout/IconVerticalSolidList"/>
    <dgm:cxn modelId="{8F39B353-D260-4DDA-B43D-4B06125D7213}" type="presOf" srcId="{C1B36932-121D-4F8A-A4B3-EA47E4B9CC59}" destId="{C9BD1941-9907-4EE4-85B2-86E5122A02A9}" srcOrd="0" destOrd="0" presId="urn:microsoft.com/office/officeart/2018/2/layout/IconVerticalSolidList"/>
    <dgm:cxn modelId="{702CB09F-C981-48CA-A362-F077F134D8C5}" srcId="{FD52815D-4B0C-405D-BE5B-2054A80C56A4}" destId="{4F300B20-BFEF-4617-BA07-DFE7F7BAA9E4}" srcOrd="1" destOrd="0" parTransId="{1E1BAC7B-F596-4945-83D2-A62CC4247320}" sibTransId="{193CBF3E-B845-402B-9897-C22E8C6F00A3}"/>
    <dgm:cxn modelId="{909579A6-7E84-4958-B3E7-56BD175A0603}" srcId="{FD52815D-4B0C-405D-BE5B-2054A80C56A4}" destId="{E25F57E6-8552-4F53-B065-C1352F331CA1}" srcOrd="0" destOrd="0" parTransId="{813A65CC-D9C5-46CB-85DC-6F628A3AEDA9}" sibTransId="{3297B2CE-3D38-40AA-80CB-829B098F7E8A}"/>
    <dgm:cxn modelId="{9F70F4D4-220D-4DD7-BD8D-0B58CAE3BC1C}" type="presOf" srcId="{E25F57E6-8552-4F53-B065-C1352F331CA1}" destId="{EE1C1C96-24A3-490F-9910-39C26D22D32A}" srcOrd="0" destOrd="0" presId="urn:microsoft.com/office/officeart/2018/2/layout/IconVerticalSolidList"/>
    <dgm:cxn modelId="{7713C5E9-EA1C-4505-8AB7-37570951A792}" srcId="{FD52815D-4B0C-405D-BE5B-2054A80C56A4}" destId="{C1B36932-121D-4F8A-A4B3-EA47E4B9CC59}" srcOrd="2" destOrd="0" parTransId="{342AD000-4C90-4CC8-B255-93FF9F7C34E0}" sibTransId="{3AE8A2C7-43FD-4BD9-9C0D-9AC820FD2C6F}"/>
    <dgm:cxn modelId="{778826E5-5500-4559-8A66-7FC8CA4AB508}" type="presParOf" srcId="{CCC5C2C5-C6E9-4354-AA9B-29DF3FFF8D16}" destId="{8BD832E8-6105-441B-99F1-BB14BB2C4B37}" srcOrd="0" destOrd="0" presId="urn:microsoft.com/office/officeart/2018/2/layout/IconVerticalSolidList"/>
    <dgm:cxn modelId="{F8158E94-DCC6-4FF1-ABE5-E8B26EF62461}" type="presParOf" srcId="{8BD832E8-6105-441B-99F1-BB14BB2C4B37}" destId="{06EF76EF-6A3F-4B06-ABA7-5C410FDA9136}" srcOrd="0" destOrd="0" presId="urn:microsoft.com/office/officeart/2018/2/layout/IconVerticalSolidList"/>
    <dgm:cxn modelId="{25595799-EA4D-46E9-88B7-4EBAFC0E8608}" type="presParOf" srcId="{8BD832E8-6105-441B-99F1-BB14BB2C4B37}" destId="{156E4ECF-2443-4C29-B890-F73CD7B4B0D5}" srcOrd="1" destOrd="0" presId="urn:microsoft.com/office/officeart/2018/2/layout/IconVerticalSolidList"/>
    <dgm:cxn modelId="{732522AF-0616-4B8E-81A0-4972A7432D58}" type="presParOf" srcId="{8BD832E8-6105-441B-99F1-BB14BB2C4B37}" destId="{ACA9B44B-0DCA-457E-AC95-C6132ED620C3}" srcOrd="2" destOrd="0" presId="urn:microsoft.com/office/officeart/2018/2/layout/IconVerticalSolidList"/>
    <dgm:cxn modelId="{DE683E1C-0BEB-46AE-9587-EC8631599B47}" type="presParOf" srcId="{8BD832E8-6105-441B-99F1-BB14BB2C4B37}" destId="{EE1C1C96-24A3-490F-9910-39C26D22D32A}" srcOrd="3" destOrd="0" presId="urn:microsoft.com/office/officeart/2018/2/layout/IconVerticalSolidList"/>
    <dgm:cxn modelId="{32C9C42F-7A15-4B64-A709-89D19348C2F9}" type="presParOf" srcId="{CCC5C2C5-C6E9-4354-AA9B-29DF3FFF8D16}" destId="{AF2DCA0C-A076-4CF5-8775-150E45D00619}" srcOrd="1" destOrd="0" presId="urn:microsoft.com/office/officeart/2018/2/layout/IconVerticalSolidList"/>
    <dgm:cxn modelId="{08EC437B-99A7-44A9-BEEE-B52B474A0040}" type="presParOf" srcId="{CCC5C2C5-C6E9-4354-AA9B-29DF3FFF8D16}" destId="{669BC332-2A26-4517-9FE4-4D0E2A46F200}" srcOrd="2" destOrd="0" presId="urn:microsoft.com/office/officeart/2018/2/layout/IconVerticalSolidList"/>
    <dgm:cxn modelId="{7529778F-769F-4819-A128-871286E14467}" type="presParOf" srcId="{669BC332-2A26-4517-9FE4-4D0E2A46F200}" destId="{013A77B0-4B6C-4C46-8713-D2E50C189F06}" srcOrd="0" destOrd="0" presId="urn:microsoft.com/office/officeart/2018/2/layout/IconVerticalSolidList"/>
    <dgm:cxn modelId="{B922E92B-6FC3-49C5-8645-11541D6FA148}" type="presParOf" srcId="{669BC332-2A26-4517-9FE4-4D0E2A46F200}" destId="{14280B17-854D-4420-A67D-5103A45769EA}" srcOrd="1" destOrd="0" presId="urn:microsoft.com/office/officeart/2018/2/layout/IconVerticalSolidList"/>
    <dgm:cxn modelId="{7205B2F3-98E5-4745-A023-D13DC54ADF8A}" type="presParOf" srcId="{669BC332-2A26-4517-9FE4-4D0E2A46F200}" destId="{39D3F1E3-BE1B-471D-9A45-05B1F7AEBA70}" srcOrd="2" destOrd="0" presId="urn:microsoft.com/office/officeart/2018/2/layout/IconVerticalSolidList"/>
    <dgm:cxn modelId="{82968B83-0F19-42DE-BFE5-36B51AB4CCF5}" type="presParOf" srcId="{669BC332-2A26-4517-9FE4-4D0E2A46F200}" destId="{EEAB0FA0-F792-42F0-BB67-B665E442EE4E}" srcOrd="3" destOrd="0" presId="urn:microsoft.com/office/officeart/2018/2/layout/IconVerticalSolidList"/>
    <dgm:cxn modelId="{589D3DF9-DC31-4B4C-860F-27A2467991F3}" type="presParOf" srcId="{CCC5C2C5-C6E9-4354-AA9B-29DF3FFF8D16}" destId="{45739944-01B3-420A-B6B3-7F73F6A2123C}" srcOrd="3" destOrd="0" presId="urn:microsoft.com/office/officeart/2018/2/layout/IconVerticalSolidList"/>
    <dgm:cxn modelId="{4C6910B2-6F6F-4033-B925-8418C19CCC71}" type="presParOf" srcId="{CCC5C2C5-C6E9-4354-AA9B-29DF3FFF8D16}" destId="{72FBD2C8-2D82-48D0-951D-B93AD4446DE7}" srcOrd="4" destOrd="0" presId="urn:microsoft.com/office/officeart/2018/2/layout/IconVerticalSolidList"/>
    <dgm:cxn modelId="{9E768BA5-8D89-4446-BCEC-52D07CB2FBBE}" type="presParOf" srcId="{72FBD2C8-2D82-48D0-951D-B93AD4446DE7}" destId="{FBCC7EAB-AA23-4009-A395-DCA7FD9F8526}" srcOrd="0" destOrd="0" presId="urn:microsoft.com/office/officeart/2018/2/layout/IconVerticalSolidList"/>
    <dgm:cxn modelId="{23062B6A-A87B-4116-BAF8-373E7A24AC91}" type="presParOf" srcId="{72FBD2C8-2D82-48D0-951D-B93AD4446DE7}" destId="{47B356C5-A065-40DA-AAD3-D147A4A597C3}" srcOrd="1" destOrd="0" presId="urn:microsoft.com/office/officeart/2018/2/layout/IconVerticalSolidList"/>
    <dgm:cxn modelId="{F2DAF49F-9746-4D4F-9C44-72A355F092FE}" type="presParOf" srcId="{72FBD2C8-2D82-48D0-951D-B93AD4446DE7}" destId="{B8B6516E-5435-4F29-AB3F-8598133C19CE}" srcOrd="2" destOrd="0" presId="urn:microsoft.com/office/officeart/2018/2/layout/IconVerticalSolidList"/>
    <dgm:cxn modelId="{90714227-1352-4D52-8953-C8A4C678D782}" type="presParOf" srcId="{72FBD2C8-2D82-48D0-951D-B93AD4446DE7}" destId="{C9BD1941-9907-4EE4-85B2-86E5122A02A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162422-7B35-495A-A404-046CC0C4AA9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E044074-9157-4C95-9ABA-EB354BBAD1A9}">
      <dgm:prSet custT="1"/>
      <dgm:spPr>
        <a:solidFill>
          <a:srgbClr val="E4EFDA"/>
        </a:solidFill>
      </dgm:spPr>
      <dgm:t>
        <a:bodyPr/>
        <a:lstStyle/>
        <a:p>
          <a:pPr>
            <a:lnSpc>
              <a:spcPct val="100000"/>
            </a:lnSpc>
          </a:pPr>
          <a:r>
            <a:rPr lang="en-US" sz="2400" b="1" dirty="0">
              <a:solidFill>
                <a:schemeClr val="tx1"/>
              </a:solidFill>
            </a:rPr>
            <a:t>Lens 1 - Labor Market Overview: Grounding our Institutional Change Work in Post-Graduation Success</a:t>
          </a:r>
          <a:endParaRPr lang="en-US" sz="2400" dirty="0">
            <a:solidFill>
              <a:schemeClr val="tx1"/>
            </a:solidFill>
          </a:endParaRPr>
        </a:p>
      </dgm:t>
    </dgm:pt>
    <dgm:pt modelId="{A9F33597-EDB1-4465-B7B3-79748362E2CA}" type="parTrans" cxnId="{05BB7C3A-7C0F-42FF-9FC2-D6ECC161F08E}">
      <dgm:prSet/>
      <dgm:spPr/>
      <dgm:t>
        <a:bodyPr/>
        <a:lstStyle/>
        <a:p>
          <a:endParaRPr lang="en-US"/>
        </a:p>
      </dgm:t>
    </dgm:pt>
    <dgm:pt modelId="{A74D49E2-370D-448D-ADFF-1845A06ADCB9}" type="sibTrans" cxnId="{05BB7C3A-7C0F-42FF-9FC2-D6ECC161F08E}">
      <dgm:prSet/>
      <dgm:spPr/>
      <dgm:t>
        <a:bodyPr/>
        <a:lstStyle/>
        <a:p>
          <a:pPr>
            <a:lnSpc>
              <a:spcPct val="100000"/>
            </a:lnSpc>
          </a:pPr>
          <a:endParaRPr lang="en-US"/>
        </a:p>
      </dgm:t>
    </dgm:pt>
    <dgm:pt modelId="{4FFA6E7F-6FF1-46CB-A9D2-D9ED5D20BC30}">
      <dgm:prSet custT="1"/>
      <dgm:spPr>
        <a:solidFill>
          <a:srgbClr val="E4EFDA"/>
        </a:solidFill>
      </dgm:spPr>
      <dgm:t>
        <a:bodyPr/>
        <a:lstStyle/>
        <a:p>
          <a:pPr>
            <a:lnSpc>
              <a:spcPct val="100000"/>
            </a:lnSpc>
          </a:pPr>
          <a:r>
            <a:rPr lang="en-US" sz="2400" b="1" i="0" baseline="0" dirty="0">
              <a:solidFill>
                <a:schemeClr val="tx1"/>
              </a:solidFill>
            </a:rPr>
            <a:t>Lens 2 - Starting with the End in Mind: Identifying the Good Jobs in the Region</a:t>
          </a:r>
          <a:endParaRPr lang="en-US" sz="2400" dirty="0">
            <a:solidFill>
              <a:schemeClr val="tx1"/>
            </a:solidFill>
          </a:endParaRPr>
        </a:p>
      </dgm:t>
    </dgm:pt>
    <dgm:pt modelId="{C83006C2-6843-4119-AFB4-A379F5A5D5C2}" type="parTrans" cxnId="{CB4117C5-3CF1-431F-A9A7-445E05BF916B}">
      <dgm:prSet/>
      <dgm:spPr/>
      <dgm:t>
        <a:bodyPr/>
        <a:lstStyle/>
        <a:p>
          <a:endParaRPr lang="en-US"/>
        </a:p>
      </dgm:t>
    </dgm:pt>
    <dgm:pt modelId="{32829501-5995-430A-A0C8-D97358BFFF25}" type="sibTrans" cxnId="{CB4117C5-3CF1-431F-A9A7-445E05BF916B}">
      <dgm:prSet/>
      <dgm:spPr/>
      <dgm:t>
        <a:bodyPr/>
        <a:lstStyle/>
        <a:p>
          <a:pPr>
            <a:lnSpc>
              <a:spcPct val="100000"/>
            </a:lnSpc>
          </a:pPr>
          <a:endParaRPr lang="en-US"/>
        </a:p>
      </dgm:t>
    </dgm:pt>
    <dgm:pt modelId="{5569B7BD-4E1D-4453-BE73-D1B049FD4F3B}">
      <dgm:prSet custT="1"/>
      <dgm:spPr>
        <a:solidFill>
          <a:srgbClr val="E4EFDA"/>
        </a:solidFill>
      </dgm:spPr>
      <dgm:t>
        <a:bodyPr/>
        <a:lstStyle/>
        <a:p>
          <a:pPr>
            <a:lnSpc>
              <a:spcPct val="100000"/>
            </a:lnSpc>
          </a:pPr>
          <a:r>
            <a:rPr lang="en-US" sz="2400" b="1" i="0" baseline="0" dirty="0">
              <a:solidFill>
                <a:schemeClr val="tx1"/>
              </a:solidFill>
            </a:rPr>
            <a:t>Lens 3 - </a:t>
          </a:r>
          <a:r>
            <a:rPr lang="en-US" sz="2400" b="1" dirty="0">
              <a:solidFill>
                <a:schemeClr val="tx1"/>
              </a:solidFill>
            </a:rPr>
            <a:t>Exploring Career Field-Specific Jobs and Salary Ranges in the Region</a:t>
          </a:r>
          <a:endParaRPr lang="en-US" sz="2400" dirty="0">
            <a:solidFill>
              <a:schemeClr val="tx1"/>
            </a:solidFill>
          </a:endParaRPr>
        </a:p>
      </dgm:t>
    </dgm:pt>
    <dgm:pt modelId="{23FE9CEA-F685-47E4-8C57-FDBBA8CF6F4B}" type="parTrans" cxnId="{5F669DF2-A31B-4E70-A20F-B8130C2F5550}">
      <dgm:prSet/>
      <dgm:spPr/>
      <dgm:t>
        <a:bodyPr/>
        <a:lstStyle/>
        <a:p>
          <a:endParaRPr lang="en-US"/>
        </a:p>
      </dgm:t>
    </dgm:pt>
    <dgm:pt modelId="{25BB8DBF-6DB2-4B7B-B434-2504C42C5EA7}" type="sibTrans" cxnId="{5F669DF2-A31B-4E70-A20F-B8130C2F5550}">
      <dgm:prSet/>
      <dgm:spPr/>
      <dgm:t>
        <a:bodyPr/>
        <a:lstStyle/>
        <a:p>
          <a:pPr>
            <a:lnSpc>
              <a:spcPct val="100000"/>
            </a:lnSpc>
          </a:pPr>
          <a:endParaRPr lang="en-US"/>
        </a:p>
      </dgm:t>
    </dgm:pt>
    <dgm:pt modelId="{98CB338B-157D-48A3-B73F-DD74727E7C45}">
      <dgm:prSet custT="1"/>
      <dgm:spPr>
        <a:solidFill>
          <a:srgbClr val="E4EFDA"/>
        </a:solidFill>
      </dgm:spPr>
      <dgm:t>
        <a:bodyPr/>
        <a:lstStyle/>
        <a:p>
          <a:pPr>
            <a:lnSpc>
              <a:spcPct val="100000"/>
            </a:lnSpc>
          </a:pPr>
          <a:r>
            <a:rPr lang="en-US" sz="2400" b="1" dirty="0">
              <a:solidFill>
                <a:schemeClr val="tx1"/>
              </a:solidFill>
            </a:rPr>
            <a:t>Lens 4 - Professional Growth: Skill Development, Hiring, &amp; Career Advancement </a:t>
          </a:r>
          <a:endParaRPr lang="en-US" sz="2400" dirty="0">
            <a:solidFill>
              <a:schemeClr val="tx1"/>
            </a:solidFill>
          </a:endParaRPr>
        </a:p>
      </dgm:t>
    </dgm:pt>
    <dgm:pt modelId="{7CB6F1D4-CFF8-4D92-8F34-9C068DDF9D5F}" type="parTrans" cxnId="{35B5F2C4-682C-4E15-9B4A-A5434CC04E70}">
      <dgm:prSet/>
      <dgm:spPr/>
      <dgm:t>
        <a:bodyPr/>
        <a:lstStyle/>
        <a:p>
          <a:endParaRPr lang="en-US"/>
        </a:p>
      </dgm:t>
    </dgm:pt>
    <dgm:pt modelId="{E5E87CAB-B2DB-448D-A889-324737474C7C}" type="sibTrans" cxnId="{35B5F2C4-682C-4E15-9B4A-A5434CC04E70}">
      <dgm:prSet/>
      <dgm:spPr/>
      <dgm:t>
        <a:bodyPr/>
        <a:lstStyle/>
        <a:p>
          <a:pPr>
            <a:lnSpc>
              <a:spcPct val="100000"/>
            </a:lnSpc>
          </a:pPr>
          <a:endParaRPr lang="en-US"/>
        </a:p>
      </dgm:t>
    </dgm:pt>
    <dgm:pt modelId="{1EF44807-FCF7-4C0B-846B-FEFC8EFB7DAE}">
      <dgm:prSet custT="1"/>
      <dgm:spPr>
        <a:solidFill>
          <a:srgbClr val="E4EFDA"/>
        </a:solidFill>
      </dgm:spPr>
      <dgm:t>
        <a:bodyPr/>
        <a:lstStyle/>
        <a:p>
          <a:pPr>
            <a:lnSpc>
              <a:spcPct val="100000"/>
            </a:lnSpc>
          </a:pPr>
          <a:r>
            <a:rPr lang="en-US" sz="2400" b="1" dirty="0">
              <a:solidFill>
                <a:schemeClr val="tx1"/>
              </a:solidFill>
            </a:rPr>
            <a:t>Lens 5 - Connecting College Programs to Career Opportunities</a:t>
          </a:r>
          <a:endParaRPr lang="en-US" sz="2400" dirty="0">
            <a:solidFill>
              <a:schemeClr val="tx1"/>
            </a:solidFill>
          </a:endParaRPr>
        </a:p>
      </dgm:t>
    </dgm:pt>
    <dgm:pt modelId="{11F9C4E7-B823-4C33-8DAB-605247A40D26}" type="parTrans" cxnId="{C0A12591-C999-4114-BA2F-9827EA046691}">
      <dgm:prSet/>
      <dgm:spPr/>
      <dgm:t>
        <a:bodyPr/>
        <a:lstStyle/>
        <a:p>
          <a:endParaRPr lang="en-US"/>
        </a:p>
      </dgm:t>
    </dgm:pt>
    <dgm:pt modelId="{AD25BB63-6BB5-4C39-8693-8A96047AFDA9}" type="sibTrans" cxnId="{C0A12591-C999-4114-BA2F-9827EA046691}">
      <dgm:prSet/>
      <dgm:spPr/>
      <dgm:t>
        <a:bodyPr/>
        <a:lstStyle/>
        <a:p>
          <a:endParaRPr lang="en-US"/>
        </a:p>
      </dgm:t>
    </dgm:pt>
    <dgm:pt modelId="{92BEA7A9-0006-4787-87AC-52FEAC38E1B7}" type="pres">
      <dgm:prSet presAssocID="{ED162422-7B35-495A-A404-046CC0C4AA92}" presName="root" presStyleCnt="0">
        <dgm:presLayoutVars>
          <dgm:dir/>
          <dgm:resizeHandles val="exact"/>
        </dgm:presLayoutVars>
      </dgm:prSet>
      <dgm:spPr/>
    </dgm:pt>
    <dgm:pt modelId="{A9052448-B3F9-45CF-B125-4DDA8C6AD6DF}" type="pres">
      <dgm:prSet presAssocID="{8E044074-9157-4C95-9ABA-EB354BBAD1A9}" presName="compNode" presStyleCnt="0"/>
      <dgm:spPr/>
    </dgm:pt>
    <dgm:pt modelId="{34DFF8F5-A217-4E39-A242-1D017ED1CD42}" type="pres">
      <dgm:prSet presAssocID="{8E044074-9157-4C95-9ABA-EB354BBAD1A9}" presName="bgRect" presStyleLbl="bgShp" presStyleIdx="0" presStyleCnt="5"/>
      <dgm:spPr/>
    </dgm:pt>
    <dgm:pt modelId="{6D76B6CF-AA7C-412D-8300-D1280CBBFFE2}" type="pres">
      <dgm:prSet presAssocID="{8E044074-9157-4C95-9ABA-EB354BBAD1A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38F8129E-B10B-4F43-88A4-BC76B24FAC4F}" type="pres">
      <dgm:prSet presAssocID="{8E044074-9157-4C95-9ABA-EB354BBAD1A9}" presName="spaceRect" presStyleCnt="0"/>
      <dgm:spPr/>
    </dgm:pt>
    <dgm:pt modelId="{49F78E1E-DB59-4FCE-A836-E23D715F4A76}" type="pres">
      <dgm:prSet presAssocID="{8E044074-9157-4C95-9ABA-EB354BBAD1A9}" presName="parTx" presStyleLbl="revTx" presStyleIdx="0" presStyleCnt="5">
        <dgm:presLayoutVars>
          <dgm:chMax val="0"/>
          <dgm:chPref val="0"/>
        </dgm:presLayoutVars>
      </dgm:prSet>
      <dgm:spPr/>
    </dgm:pt>
    <dgm:pt modelId="{D01C202A-8DFD-49EA-BB79-8A16799EA231}" type="pres">
      <dgm:prSet presAssocID="{A74D49E2-370D-448D-ADFF-1845A06ADCB9}" presName="sibTrans" presStyleCnt="0"/>
      <dgm:spPr/>
    </dgm:pt>
    <dgm:pt modelId="{D3EF6B03-BFE9-4096-B7AF-34587C61B5B4}" type="pres">
      <dgm:prSet presAssocID="{4FFA6E7F-6FF1-46CB-A9D2-D9ED5D20BC30}" presName="compNode" presStyleCnt="0"/>
      <dgm:spPr/>
    </dgm:pt>
    <dgm:pt modelId="{F99DDFD4-BBDE-429A-A322-8E139F9B6342}" type="pres">
      <dgm:prSet presAssocID="{4FFA6E7F-6FF1-46CB-A9D2-D9ED5D20BC30}" presName="bgRect" presStyleLbl="bgShp" presStyleIdx="1" presStyleCnt="5"/>
      <dgm:spPr/>
    </dgm:pt>
    <dgm:pt modelId="{CF4CD730-D039-4C05-9E7D-97AF94941D6A}" type="pres">
      <dgm:prSet presAssocID="{4FFA6E7F-6FF1-46CB-A9D2-D9ED5D20BC3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mera"/>
        </a:ext>
      </dgm:extLst>
    </dgm:pt>
    <dgm:pt modelId="{1648672D-0710-44FD-BCED-A9A5B7603E04}" type="pres">
      <dgm:prSet presAssocID="{4FFA6E7F-6FF1-46CB-A9D2-D9ED5D20BC30}" presName="spaceRect" presStyleCnt="0"/>
      <dgm:spPr/>
    </dgm:pt>
    <dgm:pt modelId="{B0E6F980-C4ED-40BB-931A-C70845E15767}" type="pres">
      <dgm:prSet presAssocID="{4FFA6E7F-6FF1-46CB-A9D2-D9ED5D20BC30}" presName="parTx" presStyleLbl="revTx" presStyleIdx="1" presStyleCnt="5">
        <dgm:presLayoutVars>
          <dgm:chMax val="0"/>
          <dgm:chPref val="0"/>
        </dgm:presLayoutVars>
      </dgm:prSet>
      <dgm:spPr/>
    </dgm:pt>
    <dgm:pt modelId="{34915442-F58E-4C7C-BC13-85B16CF3D0E7}" type="pres">
      <dgm:prSet presAssocID="{32829501-5995-430A-A0C8-D97358BFFF25}" presName="sibTrans" presStyleCnt="0"/>
      <dgm:spPr/>
    </dgm:pt>
    <dgm:pt modelId="{EB7F8043-E37D-4308-8D78-B41939365DA0}" type="pres">
      <dgm:prSet presAssocID="{5569B7BD-4E1D-4453-BE73-D1B049FD4F3B}" presName="compNode" presStyleCnt="0"/>
      <dgm:spPr/>
    </dgm:pt>
    <dgm:pt modelId="{D19BD184-B110-4F93-B31D-69BFACF8AD04}" type="pres">
      <dgm:prSet presAssocID="{5569B7BD-4E1D-4453-BE73-D1B049FD4F3B}" presName="bgRect" presStyleLbl="bgShp" presStyleIdx="2" presStyleCnt="5"/>
      <dgm:spPr/>
    </dgm:pt>
    <dgm:pt modelId="{1FABFFEC-ADD6-4DA9-8A7F-FB8550C9BF39}" type="pres">
      <dgm:prSet presAssocID="{5569B7BD-4E1D-4453-BE73-D1B049FD4F3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5D71EBC2-7F36-40F2-A7D0-246E04B4D1DF}" type="pres">
      <dgm:prSet presAssocID="{5569B7BD-4E1D-4453-BE73-D1B049FD4F3B}" presName="spaceRect" presStyleCnt="0"/>
      <dgm:spPr/>
    </dgm:pt>
    <dgm:pt modelId="{E429BCBE-7945-4FE0-BCB0-82BA72464557}" type="pres">
      <dgm:prSet presAssocID="{5569B7BD-4E1D-4453-BE73-D1B049FD4F3B}" presName="parTx" presStyleLbl="revTx" presStyleIdx="2" presStyleCnt="5">
        <dgm:presLayoutVars>
          <dgm:chMax val="0"/>
          <dgm:chPref val="0"/>
        </dgm:presLayoutVars>
      </dgm:prSet>
      <dgm:spPr/>
    </dgm:pt>
    <dgm:pt modelId="{D1B6A9C6-6493-47BF-A9D1-100CA0B013A8}" type="pres">
      <dgm:prSet presAssocID="{25BB8DBF-6DB2-4B7B-B434-2504C42C5EA7}" presName="sibTrans" presStyleCnt="0"/>
      <dgm:spPr/>
    </dgm:pt>
    <dgm:pt modelId="{CC53FB09-BCA3-4519-B892-CD517100F3B9}" type="pres">
      <dgm:prSet presAssocID="{98CB338B-157D-48A3-B73F-DD74727E7C45}" presName="compNode" presStyleCnt="0"/>
      <dgm:spPr/>
    </dgm:pt>
    <dgm:pt modelId="{A2BA73F6-C435-48B6-954D-0DEDAAD84A76}" type="pres">
      <dgm:prSet presAssocID="{98CB338B-157D-48A3-B73F-DD74727E7C45}" presName="bgRect" presStyleLbl="bgShp" presStyleIdx="3" presStyleCnt="5"/>
      <dgm:spPr/>
    </dgm:pt>
    <dgm:pt modelId="{B55A8BEF-706F-4677-95AD-E7565C256D92}" type="pres">
      <dgm:prSet presAssocID="{98CB338B-157D-48A3-B73F-DD74727E7C4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elder"/>
        </a:ext>
      </dgm:extLst>
    </dgm:pt>
    <dgm:pt modelId="{E4C08020-8869-41A5-B794-2D7C16450089}" type="pres">
      <dgm:prSet presAssocID="{98CB338B-157D-48A3-B73F-DD74727E7C45}" presName="spaceRect" presStyleCnt="0"/>
      <dgm:spPr/>
    </dgm:pt>
    <dgm:pt modelId="{E595DC77-FF17-4574-99C6-D4BBA9CA6C85}" type="pres">
      <dgm:prSet presAssocID="{98CB338B-157D-48A3-B73F-DD74727E7C45}" presName="parTx" presStyleLbl="revTx" presStyleIdx="3" presStyleCnt="5">
        <dgm:presLayoutVars>
          <dgm:chMax val="0"/>
          <dgm:chPref val="0"/>
        </dgm:presLayoutVars>
      </dgm:prSet>
      <dgm:spPr/>
    </dgm:pt>
    <dgm:pt modelId="{690266AD-CF16-4B82-849C-15138E5998ED}" type="pres">
      <dgm:prSet presAssocID="{E5E87CAB-B2DB-448D-A889-324737474C7C}" presName="sibTrans" presStyleCnt="0"/>
      <dgm:spPr/>
    </dgm:pt>
    <dgm:pt modelId="{A8101623-95E4-4B9C-AEB5-562CA2142E24}" type="pres">
      <dgm:prSet presAssocID="{1EF44807-FCF7-4C0B-846B-FEFC8EFB7DAE}" presName="compNode" presStyleCnt="0"/>
      <dgm:spPr/>
    </dgm:pt>
    <dgm:pt modelId="{FFDF896A-FDE6-40D4-91BB-0CDDEB1707E7}" type="pres">
      <dgm:prSet presAssocID="{1EF44807-FCF7-4C0B-846B-FEFC8EFB7DAE}" presName="bgRect" presStyleLbl="bgShp" presStyleIdx="4" presStyleCnt="5"/>
      <dgm:spPr/>
    </dgm:pt>
    <dgm:pt modelId="{C1FB983D-4EAD-4DBC-AAB7-76EB0C71F4C2}" type="pres">
      <dgm:prSet presAssocID="{1EF44807-FCF7-4C0B-846B-FEFC8EFB7D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ye"/>
        </a:ext>
      </dgm:extLst>
    </dgm:pt>
    <dgm:pt modelId="{CAC34F61-B0E8-4D5F-BE10-677975E1DCDE}" type="pres">
      <dgm:prSet presAssocID="{1EF44807-FCF7-4C0B-846B-FEFC8EFB7DAE}" presName="spaceRect" presStyleCnt="0"/>
      <dgm:spPr/>
    </dgm:pt>
    <dgm:pt modelId="{3D42E6F9-8135-4250-A349-64D66ED9E570}" type="pres">
      <dgm:prSet presAssocID="{1EF44807-FCF7-4C0B-846B-FEFC8EFB7DAE}" presName="parTx" presStyleLbl="revTx" presStyleIdx="4" presStyleCnt="5">
        <dgm:presLayoutVars>
          <dgm:chMax val="0"/>
          <dgm:chPref val="0"/>
        </dgm:presLayoutVars>
      </dgm:prSet>
      <dgm:spPr/>
    </dgm:pt>
  </dgm:ptLst>
  <dgm:cxnLst>
    <dgm:cxn modelId="{5A4F0708-EC16-43DC-B8B9-CBC3E1E6D080}" type="presOf" srcId="{4FFA6E7F-6FF1-46CB-A9D2-D9ED5D20BC30}" destId="{B0E6F980-C4ED-40BB-931A-C70845E15767}" srcOrd="0" destOrd="0" presId="urn:microsoft.com/office/officeart/2018/2/layout/IconVerticalSolidList"/>
    <dgm:cxn modelId="{05BB7C3A-7C0F-42FF-9FC2-D6ECC161F08E}" srcId="{ED162422-7B35-495A-A404-046CC0C4AA92}" destId="{8E044074-9157-4C95-9ABA-EB354BBAD1A9}" srcOrd="0" destOrd="0" parTransId="{A9F33597-EDB1-4465-B7B3-79748362E2CA}" sibTransId="{A74D49E2-370D-448D-ADFF-1845A06ADCB9}"/>
    <dgm:cxn modelId="{832A9D6C-4862-4984-848E-0220299622C1}" type="presOf" srcId="{98CB338B-157D-48A3-B73F-DD74727E7C45}" destId="{E595DC77-FF17-4574-99C6-D4BBA9CA6C85}" srcOrd="0" destOrd="0" presId="urn:microsoft.com/office/officeart/2018/2/layout/IconVerticalSolidList"/>
    <dgm:cxn modelId="{80579D6E-3A92-4AE7-A01B-6C8F45CF2B5C}" type="presOf" srcId="{5569B7BD-4E1D-4453-BE73-D1B049FD4F3B}" destId="{E429BCBE-7945-4FE0-BCB0-82BA72464557}" srcOrd="0" destOrd="0" presId="urn:microsoft.com/office/officeart/2018/2/layout/IconVerticalSolidList"/>
    <dgm:cxn modelId="{1A1D598F-4075-4C3E-9E06-6CA971612DF8}" type="presOf" srcId="{ED162422-7B35-495A-A404-046CC0C4AA92}" destId="{92BEA7A9-0006-4787-87AC-52FEAC38E1B7}" srcOrd="0" destOrd="0" presId="urn:microsoft.com/office/officeart/2018/2/layout/IconVerticalSolidList"/>
    <dgm:cxn modelId="{C0A12591-C999-4114-BA2F-9827EA046691}" srcId="{ED162422-7B35-495A-A404-046CC0C4AA92}" destId="{1EF44807-FCF7-4C0B-846B-FEFC8EFB7DAE}" srcOrd="4" destOrd="0" parTransId="{11F9C4E7-B823-4C33-8DAB-605247A40D26}" sibTransId="{AD25BB63-6BB5-4C39-8693-8A96047AFDA9}"/>
    <dgm:cxn modelId="{DB241DAC-84E0-4EA8-99A2-3E07F223E027}" type="presOf" srcId="{1EF44807-FCF7-4C0B-846B-FEFC8EFB7DAE}" destId="{3D42E6F9-8135-4250-A349-64D66ED9E570}" srcOrd="0" destOrd="0" presId="urn:microsoft.com/office/officeart/2018/2/layout/IconVerticalSolidList"/>
    <dgm:cxn modelId="{35B5F2C4-682C-4E15-9B4A-A5434CC04E70}" srcId="{ED162422-7B35-495A-A404-046CC0C4AA92}" destId="{98CB338B-157D-48A3-B73F-DD74727E7C45}" srcOrd="3" destOrd="0" parTransId="{7CB6F1D4-CFF8-4D92-8F34-9C068DDF9D5F}" sibTransId="{E5E87CAB-B2DB-448D-A889-324737474C7C}"/>
    <dgm:cxn modelId="{CB4117C5-3CF1-431F-A9A7-445E05BF916B}" srcId="{ED162422-7B35-495A-A404-046CC0C4AA92}" destId="{4FFA6E7F-6FF1-46CB-A9D2-D9ED5D20BC30}" srcOrd="1" destOrd="0" parTransId="{C83006C2-6843-4119-AFB4-A379F5A5D5C2}" sibTransId="{32829501-5995-430A-A0C8-D97358BFFF25}"/>
    <dgm:cxn modelId="{BB0E7ED6-5185-48E8-900E-CE2636263EFD}" type="presOf" srcId="{8E044074-9157-4C95-9ABA-EB354BBAD1A9}" destId="{49F78E1E-DB59-4FCE-A836-E23D715F4A76}" srcOrd="0" destOrd="0" presId="urn:microsoft.com/office/officeart/2018/2/layout/IconVerticalSolidList"/>
    <dgm:cxn modelId="{5F669DF2-A31B-4E70-A20F-B8130C2F5550}" srcId="{ED162422-7B35-495A-A404-046CC0C4AA92}" destId="{5569B7BD-4E1D-4453-BE73-D1B049FD4F3B}" srcOrd="2" destOrd="0" parTransId="{23FE9CEA-F685-47E4-8C57-FDBBA8CF6F4B}" sibTransId="{25BB8DBF-6DB2-4B7B-B434-2504C42C5EA7}"/>
    <dgm:cxn modelId="{BCDAA698-645F-4C06-BCC5-1381D151A4B9}" type="presParOf" srcId="{92BEA7A9-0006-4787-87AC-52FEAC38E1B7}" destId="{A9052448-B3F9-45CF-B125-4DDA8C6AD6DF}" srcOrd="0" destOrd="0" presId="urn:microsoft.com/office/officeart/2018/2/layout/IconVerticalSolidList"/>
    <dgm:cxn modelId="{C837578E-7951-41C5-BF64-F9FF8C8F5970}" type="presParOf" srcId="{A9052448-B3F9-45CF-B125-4DDA8C6AD6DF}" destId="{34DFF8F5-A217-4E39-A242-1D017ED1CD42}" srcOrd="0" destOrd="0" presId="urn:microsoft.com/office/officeart/2018/2/layout/IconVerticalSolidList"/>
    <dgm:cxn modelId="{2027E68B-5CA5-4E71-9193-D39320873632}" type="presParOf" srcId="{A9052448-B3F9-45CF-B125-4DDA8C6AD6DF}" destId="{6D76B6CF-AA7C-412D-8300-D1280CBBFFE2}" srcOrd="1" destOrd="0" presId="urn:microsoft.com/office/officeart/2018/2/layout/IconVerticalSolidList"/>
    <dgm:cxn modelId="{B2E30ABF-B28B-461C-8D4A-251FEFB9D6EA}" type="presParOf" srcId="{A9052448-B3F9-45CF-B125-4DDA8C6AD6DF}" destId="{38F8129E-B10B-4F43-88A4-BC76B24FAC4F}" srcOrd="2" destOrd="0" presId="urn:microsoft.com/office/officeart/2018/2/layout/IconVerticalSolidList"/>
    <dgm:cxn modelId="{5D9B5946-A1F9-41D3-87BF-10DA6BD94D35}" type="presParOf" srcId="{A9052448-B3F9-45CF-B125-4DDA8C6AD6DF}" destId="{49F78E1E-DB59-4FCE-A836-E23D715F4A76}" srcOrd="3" destOrd="0" presId="urn:microsoft.com/office/officeart/2018/2/layout/IconVerticalSolidList"/>
    <dgm:cxn modelId="{674FB523-7EDB-43F7-A995-7A81005DCB5B}" type="presParOf" srcId="{92BEA7A9-0006-4787-87AC-52FEAC38E1B7}" destId="{D01C202A-8DFD-49EA-BB79-8A16799EA231}" srcOrd="1" destOrd="0" presId="urn:microsoft.com/office/officeart/2018/2/layout/IconVerticalSolidList"/>
    <dgm:cxn modelId="{323C982F-CFB8-4488-A8EC-0B9F4CBA4C9D}" type="presParOf" srcId="{92BEA7A9-0006-4787-87AC-52FEAC38E1B7}" destId="{D3EF6B03-BFE9-4096-B7AF-34587C61B5B4}" srcOrd="2" destOrd="0" presId="urn:microsoft.com/office/officeart/2018/2/layout/IconVerticalSolidList"/>
    <dgm:cxn modelId="{2C012A00-0467-4484-B286-9DB592BE74B4}" type="presParOf" srcId="{D3EF6B03-BFE9-4096-B7AF-34587C61B5B4}" destId="{F99DDFD4-BBDE-429A-A322-8E139F9B6342}" srcOrd="0" destOrd="0" presId="urn:microsoft.com/office/officeart/2018/2/layout/IconVerticalSolidList"/>
    <dgm:cxn modelId="{FD4A3AD1-5446-47D6-9146-D151A8D056DE}" type="presParOf" srcId="{D3EF6B03-BFE9-4096-B7AF-34587C61B5B4}" destId="{CF4CD730-D039-4C05-9E7D-97AF94941D6A}" srcOrd="1" destOrd="0" presId="urn:microsoft.com/office/officeart/2018/2/layout/IconVerticalSolidList"/>
    <dgm:cxn modelId="{C1DE4725-5B86-4217-B20C-D301DADC385D}" type="presParOf" srcId="{D3EF6B03-BFE9-4096-B7AF-34587C61B5B4}" destId="{1648672D-0710-44FD-BCED-A9A5B7603E04}" srcOrd="2" destOrd="0" presId="urn:microsoft.com/office/officeart/2018/2/layout/IconVerticalSolidList"/>
    <dgm:cxn modelId="{C0E29002-EA36-48E4-8567-4D36C6C0854D}" type="presParOf" srcId="{D3EF6B03-BFE9-4096-B7AF-34587C61B5B4}" destId="{B0E6F980-C4ED-40BB-931A-C70845E15767}" srcOrd="3" destOrd="0" presId="urn:microsoft.com/office/officeart/2018/2/layout/IconVerticalSolidList"/>
    <dgm:cxn modelId="{C25709F0-16B2-4ABF-AD90-6BB33BE73BC1}" type="presParOf" srcId="{92BEA7A9-0006-4787-87AC-52FEAC38E1B7}" destId="{34915442-F58E-4C7C-BC13-85B16CF3D0E7}" srcOrd="3" destOrd="0" presId="urn:microsoft.com/office/officeart/2018/2/layout/IconVerticalSolidList"/>
    <dgm:cxn modelId="{05026FC5-D156-4F14-8FE4-E92B52813F6D}" type="presParOf" srcId="{92BEA7A9-0006-4787-87AC-52FEAC38E1B7}" destId="{EB7F8043-E37D-4308-8D78-B41939365DA0}" srcOrd="4" destOrd="0" presId="urn:microsoft.com/office/officeart/2018/2/layout/IconVerticalSolidList"/>
    <dgm:cxn modelId="{4B4BA92B-83DC-47DF-B573-67A08D72C808}" type="presParOf" srcId="{EB7F8043-E37D-4308-8D78-B41939365DA0}" destId="{D19BD184-B110-4F93-B31D-69BFACF8AD04}" srcOrd="0" destOrd="0" presId="urn:microsoft.com/office/officeart/2018/2/layout/IconVerticalSolidList"/>
    <dgm:cxn modelId="{05FFA389-0022-4615-81DC-31DD0AE78208}" type="presParOf" srcId="{EB7F8043-E37D-4308-8D78-B41939365DA0}" destId="{1FABFFEC-ADD6-4DA9-8A7F-FB8550C9BF39}" srcOrd="1" destOrd="0" presId="urn:microsoft.com/office/officeart/2018/2/layout/IconVerticalSolidList"/>
    <dgm:cxn modelId="{A87F7B24-8B84-405A-8FA2-8E54EDBC64EE}" type="presParOf" srcId="{EB7F8043-E37D-4308-8D78-B41939365DA0}" destId="{5D71EBC2-7F36-40F2-A7D0-246E04B4D1DF}" srcOrd="2" destOrd="0" presId="urn:microsoft.com/office/officeart/2018/2/layout/IconVerticalSolidList"/>
    <dgm:cxn modelId="{6ABC1F19-225B-4884-B9C9-9BE7FE964BED}" type="presParOf" srcId="{EB7F8043-E37D-4308-8D78-B41939365DA0}" destId="{E429BCBE-7945-4FE0-BCB0-82BA72464557}" srcOrd="3" destOrd="0" presId="urn:microsoft.com/office/officeart/2018/2/layout/IconVerticalSolidList"/>
    <dgm:cxn modelId="{E339FEE8-3312-46A9-8819-DEC608608A7E}" type="presParOf" srcId="{92BEA7A9-0006-4787-87AC-52FEAC38E1B7}" destId="{D1B6A9C6-6493-47BF-A9D1-100CA0B013A8}" srcOrd="5" destOrd="0" presId="urn:microsoft.com/office/officeart/2018/2/layout/IconVerticalSolidList"/>
    <dgm:cxn modelId="{119C4E3C-BD05-4C1C-8764-B6C7810B5F7B}" type="presParOf" srcId="{92BEA7A9-0006-4787-87AC-52FEAC38E1B7}" destId="{CC53FB09-BCA3-4519-B892-CD517100F3B9}" srcOrd="6" destOrd="0" presId="urn:microsoft.com/office/officeart/2018/2/layout/IconVerticalSolidList"/>
    <dgm:cxn modelId="{F591392E-7ACA-4F5C-A104-0236DBBCB698}" type="presParOf" srcId="{CC53FB09-BCA3-4519-B892-CD517100F3B9}" destId="{A2BA73F6-C435-48B6-954D-0DEDAAD84A76}" srcOrd="0" destOrd="0" presId="urn:microsoft.com/office/officeart/2018/2/layout/IconVerticalSolidList"/>
    <dgm:cxn modelId="{C6A1521D-314D-4622-8E80-F949F4370E05}" type="presParOf" srcId="{CC53FB09-BCA3-4519-B892-CD517100F3B9}" destId="{B55A8BEF-706F-4677-95AD-E7565C256D92}" srcOrd="1" destOrd="0" presId="urn:microsoft.com/office/officeart/2018/2/layout/IconVerticalSolidList"/>
    <dgm:cxn modelId="{F9F1ED7B-4EEB-4D98-979A-9F9AF61DC145}" type="presParOf" srcId="{CC53FB09-BCA3-4519-B892-CD517100F3B9}" destId="{E4C08020-8869-41A5-B794-2D7C16450089}" srcOrd="2" destOrd="0" presId="urn:microsoft.com/office/officeart/2018/2/layout/IconVerticalSolidList"/>
    <dgm:cxn modelId="{D968A911-8ECB-4A47-8A81-535938567308}" type="presParOf" srcId="{CC53FB09-BCA3-4519-B892-CD517100F3B9}" destId="{E595DC77-FF17-4574-99C6-D4BBA9CA6C85}" srcOrd="3" destOrd="0" presId="urn:microsoft.com/office/officeart/2018/2/layout/IconVerticalSolidList"/>
    <dgm:cxn modelId="{5BFDE37B-8C50-4072-AFB2-4CA0B6E08652}" type="presParOf" srcId="{92BEA7A9-0006-4787-87AC-52FEAC38E1B7}" destId="{690266AD-CF16-4B82-849C-15138E5998ED}" srcOrd="7" destOrd="0" presId="urn:microsoft.com/office/officeart/2018/2/layout/IconVerticalSolidList"/>
    <dgm:cxn modelId="{4B2D9F9E-D8C1-4684-A6C4-3AB3D99E17E1}" type="presParOf" srcId="{92BEA7A9-0006-4787-87AC-52FEAC38E1B7}" destId="{A8101623-95E4-4B9C-AEB5-562CA2142E24}" srcOrd="8" destOrd="0" presId="urn:microsoft.com/office/officeart/2018/2/layout/IconVerticalSolidList"/>
    <dgm:cxn modelId="{2E6A6516-E8AC-4004-9869-35E9F4C9A0C8}" type="presParOf" srcId="{A8101623-95E4-4B9C-AEB5-562CA2142E24}" destId="{FFDF896A-FDE6-40D4-91BB-0CDDEB1707E7}" srcOrd="0" destOrd="0" presId="urn:microsoft.com/office/officeart/2018/2/layout/IconVerticalSolidList"/>
    <dgm:cxn modelId="{64A9A625-2443-4A54-93AA-76CCBB0BF71B}" type="presParOf" srcId="{A8101623-95E4-4B9C-AEB5-562CA2142E24}" destId="{C1FB983D-4EAD-4DBC-AAB7-76EB0C71F4C2}" srcOrd="1" destOrd="0" presId="urn:microsoft.com/office/officeart/2018/2/layout/IconVerticalSolidList"/>
    <dgm:cxn modelId="{175608B6-C55D-4C9A-8BDC-A8FE7A39CB32}" type="presParOf" srcId="{A8101623-95E4-4B9C-AEB5-562CA2142E24}" destId="{CAC34F61-B0E8-4D5F-BE10-677975E1DCDE}" srcOrd="2" destOrd="0" presId="urn:microsoft.com/office/officeart/2018/2/layout/IconVerticalSolidList"/>
    <dgm:cxn modelId="{61C3DEAD-FBEA-4F9B-AA75-EC0CB577066B}" type="presParOf" srcId="{A8101623-95E4-4B9C-AEB5-562CA2142E24}" destId="{3D42E6F9-8135-4250-A349-64D66ED9E57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F76EF-6A3F-4B06-ABA7-5C410FDA9136}">
      <dsp:nvSpPr>
        <dsp:cNvPr id="0" name=""/>
        <dsp:cNvSpPr/>
      </dsp:nvSpPr>
      <dsp:spPr>
        <a:xfrm>
          <a:off x="0" y="3960"/>
          <a:ext cx="10884119" cy="13051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E4ECF-2443-4C29-B890-F73CD7B4B0D5}">
      <dsp:nvSpPr>
        <dsp:cNvPr id="0" name=""/>
        <dsp:cNvSpPr/>
      </dsp:nvSpPr>
      <dsp:spPr>
        <a:xfrm>
          <a:off x="394794" y="297610"/>
          <a:ext cx="718510" cy="717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C1C96-24A3-490F-9910-39C26D22D32A}">
      <dsp:nvSpPr>
        <dsp:cNvPr id="0" name=""/>
        <dsp:cNvSpPr/>
      </dsp:nvSpPr>
      <dsp:spPr>
        <a:xfrm>
          <a:off x="1508100" y="3960"/>
          <a:ext cx="9276494" cy="130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59" tIns="138259" rIns="138259" bIns="138259" numCol="1" spcCol="1270" anchor="ctr" anchorCtr="0">
          <a:noAutofit/>
        </a:bodyPr>
        <a:lstStyle/>
        <a:p>
          <a:pPr marL="0" lvl="0" indent="0" algn="l" defTabSz="889000">
            <a:lnSpc>
              <a:spcPct val="100000"/>
            </a:lnSpc>
            <a:spcBef>
              <a:spcPct val="0"/>
            </a:spcBef>
            <a:spcAft>
              <a:spcPct val="35000"/>
            </a:spcAft>
            <a:buNone/>
          </a:pPr>
          <a:r>
            <a:rPr lang="en-US" sz="2000" b="1" kern="1200"/>
            <a:t>The shift to a post-graduation success / community college 3.0 mindset requires college leaders and practitioners to delve into the ultimate success of their students via regional labor market data </a:t>
          </a:r>
          <a:endParaRPr lang="en-US" sz="2000" u="sng" kern="1200"/>
        </a:p>
      </dsp:txBody>
      <dsp:txXfrm>
        <a:off x="1508100" y="3960"/>
        <a:ext cx="9276494" cy="1306383"/>
      </dsp:txXfrm>
    </dsp:sp>
    <dsp:sp modelId="{013A77B0-4B6C-4C46-8713-D2E50C189F06}">
      <dsp:nvSpPr>
        <dsp:cNvPr id="0" name=""/>
        <dsp:cNvSpPr/>
      </dsp:nvSpPr>
      <dsp:spPr>
        <a:xfrm>
          <a:off x="0" y="1608945"/>
          <a:ext cx="10884119" cy="13051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80B17-854D-4420-A67D-5103A45769EA}">
      <dsp:nvSpPr>
        <dsp:cNvPr id="0" name=""/>
        <dsp:cNvSpPr/>
      </dsp:nvSpPr>
      <dsp:spPr>
        <a:xfrm>
          <a:off x="394794" y="1902595"/>
          <a:ext cx="718510" cy="7178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B0FA0-F792-42F0-BB67-B665E442EE4E}">
      <dsp:nvSpPr>
        <dsp:cNvPr id="0" name=""/>
        <dsp:cNvSpPr/>
      </dsp:nvSpPr>
      <dsp:spPr>
        <a:xfrm>
          <a:off x="1508100" y="1608945"/>
          <a:ext cx="9276494" cy="130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59" tIns="138259" rIns="138259" bIns="138259" numCol="1" spcCol="1270" anchor="ctr" anchorCtr="0">
          <a:noAutofit/>
        </a:bodyPr>
        <a:lstStyle/>
        <a:p>
          <a:pPr marL="0" lvl="0" indent="0" algn="l" defTabSz="889000">
            <a:lnSpc>
              <a:spcPct val="100000"/>
            </a:lnSpc>
            <a:spcBef>
              <a:spcPct val="0"/>
            </a:spcBef>
            <a:spcAft>
              <a:spcPct val="35000"/>
            </a:spcAft>
            <a:buNone/>
          </a:pPr>
          <a:r>
            <a:rPr lang="en-US" sz="2000" b="1" kern="1200"/>
            <a:t>For the past five years, NCII has worked to help colleges navigate the dizzying range of possibilities in accessing the data, the problems that can be addressed with the data, and how to infuse it into campus conversations and planning</a:t>
          </a:r>
          <a:endParaRPr lang="en-US" sz="2000" kern="1200"/>
        </a:p>
      </dsp:txBody>
      <dsp:txXfrm>
        <a:off x="1508100" y="1608945"/>
        <a:ext cx="9276494" cy="1306383"/>
      </dsp:txXfrm>
    </dsp:sp>
    <dsp:sp modelId="{FBCC7EAB-AA23-4009-A395-DCA7FD9F8526}">
      <dsp:nvSpPr>
        <dsp:cNvPr id="0" name=""/>
        <dsp:cNvSpPr/>
      </dsp:nvSpPr>
      <dsp:spPr>
        <a:xfrm>
          <a:off x="0" y="3219167"/>
          <a:ext cx="10884119" cy="13051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356C5-A065-40DA-AAD3-D147A4A597C3}">
      <dsp:nvSpPr>
        <dsp:cNvPr id="0" name=""/>
        <dsp:cNvSpPr/>
      </dsp:nvSpPr>
      <dsp:spPr>
        <a:xfrm>
          <a:off x="394794" y="3507580"/>
          <a:ext cx="718510" cy="7178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D1941-9907-4EE4-85B2-86E5122A02A9}">
      <dsp:nvSpPr>
        <dsp:cNvPr id="0" name=""/>
        <dsp:cNvSpPr/>
      </dsp:nvSpPr>
      <dsp:spPr>
        <a:xfrm>
          <a:off x="1508100" y="3213930"/>
          <a:ext cx="9276494" cy="1306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59" tIns="138259" rIns="138259" bIns="138259" numCol="1" spcCol="1270" anchor="ctr" anchorCtr="0">
          <a:noAutofit/>
        </a:bodyPr>
        <a:lstStyle/>
        <a:p>
          <a:pPr marL="0" lvl="0" indent="0" algn="l" defTabSz="889000">
            <a:lnSpc>
              <a:spcPct val="100000"/>
            </a:lnSpc>
            <a:spcBef>
              <a:spcPct val="0"/>
            </a:spcBef>
            <a:spcAft>
              <a:spcPct val="35000"/>
            </a:spcAft>
            <a:buNone/>
          </a:pPr>
          <a:r>
            <a:rPr lang="en-US" sz="2000" b="1" i="0" kern="1200" baseline="0" dirty="0"/>
            <a:t>NCII helps colleges ground programs in labor market outcomes with support and structures for data exploration, design and implementation to make sure college work is current, applicable, and optimizes student success via employment outcomes</a:t>
          </a:r>
          <a:endParaRPr lang="en-US" sz="2000" kern="1200" dirty="0"/>
        </a:p>
      </dsp:txBody>
      <dsp:txXfrm>
        <a:off x="1508100" y="3213930"/>
        <a:ext cx="9276494" cy="1306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FF8F5-A217-4E39-A242-1D017ED1CD42}">
      <dsp:nvSpPr>
        <dsp:cNvPr id="0" name=""/>
        <dsp:cNvSpPr/>
      </dsp:nvSpPr>
      <dsp:spPr>
        <a:xfrm>
          <a:off x="0" y="4176"/>
          <a:ext cx="8236912" cy="7806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6B6CF-AA7C-412D-8300-D1280CBBFFE2}">
      <dsp:nvSpPr>
        <dsp:cNvPr id="0" name=""/>
        <dsp:cNvSpPr/>
      </dsp:nvSpPr>
      <dsp:spPr>
        <a:xfrm>
          <a:off x="236153" y="179828"/>
          <a:ext cx="429789" cy="4293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78E1E-DB59-4FCE-A836-E23D715F4A76}">
      <dsp:nvSpPr>
        <dsp:cNvPr id="0" name=""/>
        <dsp:cNvSpPr/>
      </dsp:nvSpPr>
      <dsp:spPr>
        <a:xfrm>
          <a:off x="902096" y="4176"/>
          <a:ext cx="6968492" cy="781435"/>
        </a:xfrm>
        <a:prstGeom prst="rect">
          <a:avLst/>
        </a:prstGeom>
        <a:solidFill>
          <a:srgbClr val="E4EFDA"/>
        </a:solidFill>
        <a:ln>
          <a:noFill/>
        </a:ln>
        <a:effectLst/>
      </dsp:spPr>
      <dsp:style>
        <a:lnRef idx="0">
          <a:scrgbClr r="0" g="0" b="0"/>
        </a:lnRef>
        <a:fillRef idx="0">
          <a:scrgbClr r="0" g="0" b="0"/>
        </a:fillRef>
        <a:effectRef idx="0">
          <a:scrgbClr r="0" g="0" b="0"/>
        </a:effectRef>
        <a:fontRef idx="minor"/>
      </dsp:style>
      <dsp:txBody>
        <a:bodyPr spcFirstLastPara="0" vert="horz" wrap="square" lIns="82702" tIns="82702" rIns="82702" bIns="82702"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1"/>
              </a:solidFill>
            </a:rPr>
            <a:t>Lens 1 - Labor Market Overview: Grounding our Institutional Change Work in Post-Graduation Success</a:t>
          </a:r>
          <a:endParaRPr lang="en-US" sz="2400" kern="1200" dirty="0">
            <a:solidFill>
              <a:schemeClr val="tx1"/>
            </a:solidFill>
          </a:endParaRPr>
        </a:p>
      </dsp:txBody>
      <dsp:txXfrm>
        <a:off x="902096" y="4176"/>
        <a:ext cx="6968492" cy="781435"/>
      </dsp:txXfrm>
    </dsp:sp>
    <dsp:sp modelId="{F99DDFD4-BBDE-429A-A322-8E139F9B6342}">
      <dsp:nvSpPr>
        <dsp:cNvPr id="0" name=""/>
        <dsp:cNvSpPr/>
      </dsp:nvSpPr>
      <dsp:spPr>
        <a:xfrm>
          <a:off x="0" y="975051"/>
          <a:ext cx="8236912" cy="7806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CD730-D039-4C05-9E7D-97AF94941D6A}">
      <dsp:nvSpPr>
        <dsp:cNvPr id="0" name=""/>
        <dsp:cNvSpPr/>
      </dsp:nvSpPr>
      <dsp:spPr>
        <a:xfrm>
          <a:off x="236153" y="1150702"/>
          <a:ext cx="429789" cy="4293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6F980-C4ED-40BB-931A-C70845E15767}">
      <dsp:nvSpPr>
        <dsp:cNvPr id="0" name=""/>
        <dsp:cNvSpPr/>
      </dsp:nvSpPr>
      <dsp:spPr>
        <a:xfrm>
          <a:off x="902096" y="975051"/>
          <a:ext cx="6968492" cy="781435"/>
        </a:xfrm>
        <a:prstGeom prst="rect">
          <a:avLst/>
        </a:prstGeom>
        <a:solidFill>
          <a:srgbClr val="E4EFDA"/>
        </a:solidFill>
        <a:ln>
          <a:noFill/>
        </a:ln>
        <a:effectLst/>
      </dsp:spPr>
      <dsp:style>
        <a:lnRef idx="0">
          <a:scrgbClr r="0" g="0" b="0"/>
        </a:lnRef>
        <a:fillRef idx="0">
          <a:scrgbClr r="0" g="0" b="0"/>
        </a:fillRef>
        <a:effectRef idx="0">
          <a:scrgbClr r="0" g="0" b="0"/>
        </a:effectRef>
        <a:fontRef idx="minor"/>
      </dsp:style>
      <dsp:txBody>
        <a:bodyPr spcFirstLastPara="0" vert="horz" wrap="square" lIns="82702" tIns="82702" rIns="82702" bIns="82702" numCol="1" spcCol="1270" anchor="ctr" anchorCtr="0">
          <a:noAutofit/>
        </a:bodyPr>
        <a:lstStyle/>
        <a:p>
          <a:pPr marL="0" lvl="0" indent="0" algn="l" defTabSz="1066800">
            <a:lnSpc>
              <a:spcPct val="100000"/>
            </a:lnSpc>
            <a:spcBef>
              <a:spcPct val="0"/>
            </a:spcBef>
            <a:spcAft>
              <a:spcPct val="35000"/>
            </a:spcAft>
            <a:buNone/>
          </a:pPr>
          <a:r>
            <a:rPr lang="en-US" sz="2400" b="1" i="0" kern="1200" baseline="0" dirty="0">
              <a:solidFill>
                <a:schemeClr val="tx1"/>
              </a:solidFill>
            </a:rPr>
            <a:t>Lens 2 - Starting with the End in Mind: Identifying the Good Jobs in the Region</a:t>
          </a:r>
          <a:endParaRPr lang="en-US" sz="2400" kern="1200" dirty="0">
            <a:solidFill>
              <a:schemeClr val="tx1"/>
            </a:solidFill>
          </a:endParaRPr>
        </a:p>
      </dsp:txBody>
      <dsp:txXfrm>
        <a:off x="902096" y="975051"/>
        <a:ext cx="6968492" cy="781435"/>
      </dsp:txXfrm>
    </dsp:sp>
    <dsp:sp modelId="{D19BD184-B110-4F93-B31D-69BFACF8AD04}">
      <dsp:nvSpPr>
        <dsp:cNvPr id="0" name=""/>
        <dsp:cNvSpPr/>
      </dsp:nvSpPr>
      <dsp:spPr>
        <a:xfrm>
          <a:off x="0" y="1945926"/>
          <a:ext cx="8236912" cy="7806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BFFEC-ADD6-4DA9-8A7F-FB8550C9BF39}">
      <dsp:nvSpPr>
        <dsp:cNvPr id="0" name=""/>
        <dsp:cNvSpPr/>
      </dsp:nvSpPr>
      <dsp:spPr>
        <a:xfrm>
          <a:off x="236153" y="2121577"/>
          <a:ext cx="429789" cy="4293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9BCBE-7945-4FE0-BCB0-82BA72464557}">
      <dsp:nvSpPr>
        <dsp:cNvPr id="0" name=""/>
        <dsp:cNvSpPr/>
      </dsp:nvSpPr>
      <dsp:spPr>
        <a:xfrm>
          <a:off x="902096" y="1945926"/>
          <a:ext cx="6968492" cy="781435"/>
        </a:xfrm>
        <a:prstGeom prst="rect">
          <a:avLst/>
        </a:prstGeom>
        <a:solidFill>
          <a:srgbClr val="E4EFDA"/>
        </a:solidFill>
        <a:ln>
          <a:noFill/>
        </a:ln>
        <a:effectLst/>
      </dsp:spPr>
      <dsp:style>
        <a:lnRef idx="0">
          <a:scrgbClr r="0" g="0" b="0"/>
        </a:lnRef>
        <a:fillRef idx="0">
          <a:scrgbClr r="0" g="0" b="0"/>
        </a:fillRef>
        <a:effectRef idx="0">
          <a:scrgbClr r="0" g="0" b="0"/>
        </a:effectRef>
        <a:fontRef idx="minor"/>
      </dsp:style>
      <dsp:txBody>
        <a:bodyPr spcFirstLastPara="0" vert="horz" wrap="square" lIns="82702" tIns="82702" rIns="82702" bIns="82702" numCol="1" spcCol="1270" anchor="ctr" anchorCtr="0">
          <a:noAutofit/>
        </a:bodyPr>
        <a:lstStyle/>
        <a:p>
          <a:pPr marL="0" lvl="0" indent="0" algn="l" defTabSz="1066800">
            <a:lnSpc>
              <a:spcPct val="100000"/>
            </a:lnSpc>
            <a:spcBef>
              <a:spcPct val="0"/>
            </a:spcBef>
            <a:spcAft>
              <a:spcPct val="35000"/>
            </a:spcAft>
            <a:buNone/>
          </a:pPr>
          <a:r>
            <a:rPr lang="en-US" sz="2400" b="1" i="0" kern="1200" baseline="0" dirty="0">
              <a:solidFill>
                <a:schemeClr val="tx1"/>
              </a:solidFill>
            </a:rPr>
            <a:t>Lens 3 - </a:t>
          </a:r>
          <a:r>
            <a:rPr lang="en-US" sz="2400" b="1" kern="1200" dirty="0">
              <a:solidFill>
                <a:schemeClr val="tx1"/>
              </a:solidFill>
            </a:rPr>
            <a:t>Exploring Career Field-Specific Jobs and Salary Ranges in the Region</a:t>
          </a:r>
          <a:endParaRPr lang="en-US" sz="2400" kern="1200" dirty="0">
            <a:solidFill>
              <a:schemeClr val="tx1"/>
            </a:solidFill>
          </a:endParaRPr>
        </a:p>
      </dsp:txBody>
      <dsp:txXfrm>
        <a:off x="902096" y="1945926"/>
        <a:ext cx="6968492" cy="781435"/>
      </dsp:txXfrm>
    </dsp:sp>
    <dsp:sp modelId="{A2BA73F6-C435-48B6-954D-0DEDAAD84A76}">
      <dsp:nvSpPr>
        <dsp:cNvPr id="0" name=""/>
        <dsp:cNvSpPr/>
      </dsp:nvSpPr>
      <dsp:spPr>
        <a:xfrm>
          <a:off x="0" y="2916800"/>
          <a:ext cx="8236912" cy="7806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A8BEF-706F-4677-95AD-E7565C256D92}">
      <dsp:nvSpPr>
        <dsp:cNvPr id="0" name=""/>
        <dsp:cNvSpPr/>
      </dsp:nvSpPr>
      <dsp:spPr>
        <a:xfrm>
          <a:off x="236153" y="3092452"/>
          <a:ext cx="429789" cy="4293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5DC77-FF17-4574-99C6-D4BBA9CA6C85}">
      <dsp:nvSpPr>
        <dsp:cNvPr id="0" name=""/>
        <dsp:cNvSpPr/>
      </dsp:nvSpPr>
      <dsp:spPr>
        <a:xfrm>
          <a:off x="902096" y="2916800"/>
          <a:ext cx="6968492" cy="781435"/>
        </a:xfrm>
        <a:prstGeom prst="rect">
          <a:avLst/>
        </a:prstGeom>
        <a:solidFill>
          <a:srgbClr val="E4EFDA"/>
        </a:solidFill>
        <a:ln>
          <a:noFill/>
        </a:ln>
        <a:effectLst/>
      </dsp:spPr>
      <dsp:style>
        <a:lnRef idx="0">
          <a:scrgbClr r="0" g="0" b="0"/>
        </a:lnRef>
        <a:fillRef idx="0">
          <a:scrgbClr r="0" g="0" b="0"/>
        </a:fillRef>
        <a:effectRef idx="0">
          <a:scrgbClr r="0" g="0" b="0"/>
        </a:effectRef>
        <a:fontRef idx="minor"/>
      </dsp:style>
      <dsp:txBody>
        <a:bodyPr spcFirstLastPara="0" vert="horz" wrap="square" lIns="82702" tIns="82702" rIns="82702" bIns="82702"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1"/>
              </a:solidFill>
            </a:rPr>
            <a:t>Lens 4 - Professional Growth: Skill Development, Hiring, &amp; Career Advancement </a:t>
          </a:r>
          <a:endParaRPr lang="en-US" sz="2400" kern="1200" dirty="0">
            <a:solidFill>
              <a:schemeClr val="tx1"/>
            </a:solidFill>
          </a:endParaRPr>
        </a:p>
      </dsp:txBody>
      <dsp:txXfrm>
        <a:off x="902096" y="2916800"/>
        <a:ext cx="6968492" cy="781435"/>
      </dsp:txXfrm>
    </dsp:sp>
    <dsp:sp modelId="{FFDF896A-FDE6-40D4-91BB-0CDDEB1707E7}">
      <dsp:nvSpPr>
        <dsp:cNvPr id="0" name=""/>
        <dsp:cNvSpPr/>
      </dsp:nvSpPr>
      <dsp:spPr>
        <a:xfrm>
          <a:off x="0" y="3887675"/>
          <a:ext cx="8236912" cy="7806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B983D-4EAD-4DBC-AAB7-76EB0C71F4C2}">
      <dsp:nvSpPr>
        <dsp:cNvPr id="0" name=""/>
        <dsp:cNvSpPr/>
      </dsp:nvSpPr>
      <dsp:spPr>
        <a:xfrm>
          <a:off x="236153" y="4063326"/>
          <a:ext cx="429789" cy="4293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2E6F9-8135-4250-A349-64D66ED9E570}">
      <dsp:nvSpPr>
        <dsp:cNvPr id="0" name=""/>
        <dsp:cNvSpPr/>
      </dsp:nvSpPr>
      <dsp:spPr>
        <a:xfrm>
          <a:off x="902096" y="3887675"/>
          <a:ext cx="6968492" cy="781435"/>
        </a:xfrm>
        <a:prstGeom prst="rect">
          <a:avLst/>
        </a:prstGeom>
        <a:solidFill>
          <a:srgbClr val="E4EFDA"/>
        </a:solidFill>
        <a:ln>
          <a:noFill/>
        </a:ln>
        <a:effectLst/>
      </dsp:spPr>
      <dsp:style>
        <a:lnRef idx="0">
          <a:scrgbClr r="0" g="0" b="0"/>
        </a:lnRef>
        <a:fillRef idx="0">
          <a:scrgbClr r="0" g="0" b="0"/>
        </a:fillRef>
        <a:effectRef idx="0">
          <a:scrgbClr r="0" g="0" b="0"/>
        </a:effectRef>
        <a:fontRef idx="minor"/>
      </dsp:style>
      <dsp:txBody>
        <a:bodyPr spcFirstLastPara="0" vert="horz" wrap="square" lIns="82702" tIns="82702" rIns="82702" bIns="82702" numCol="1" spcCol="1270" anchor="ctr" anchorCtr="0">
          <a:noAutofit/>
        </a:bodyPr>
        <a:lstStyle/>
        <a:p>
          <a:pPr marL="0" lvl="0" indent="0" algn="l" defTabSz="1066800">
            <a:lnSpc>
              <a:spcPct val="100000"/>
            </a:lnSpc>
            <a:spcBef>
              <a:spcPct val="0"/>
            </a:spcBef>
            <a:spcAft>
              <a:spcPct val="35000"/>
            </a:spcAft>
            <a:buNone/>
          </a:pPr>
          <a:r>
            <a:rPr lang="en-US" sz="2400" b="1" kern="1200" dirty="0">
              <a:solidFill>
                <a:schemeClr val="tx1"/>
              </a:solidFill>
            </a:rPr>
            <a:t>Lens 5 - Connecting College Programs to Career Opportunities</a:t>
          </a:r>
          <a:endParaRPr lang="en-US" sz="2400" kern="1200" dirty="0">
            <a:solidFill>
              <a:schemeClr val="tx1"/>
            </a:solidFill>
          </a:endParaRPr>
        </a:p>
      </dsp:txBody>
      <dsp:txXfrm>
        <a:off x="902096" y="3887675"/>
        <a:ext cx="6968492" cy="7814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38F96-68E3-467A-BBFF-479CFA6684DD}" type="datetimeFigureOut">
              <a:rPr lang="en-US" smtClean="0"/>
              <a:t>3/16/2025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016B7-780F-4CFB-A1D2-E6AD3899FEA6}" type="slidenum">
              <a:rPr lang="en-US" smtClean="0"/>
              <a:t>‹#›</a:t>
            </a:fld>
            <a:endParaRPr lang="en-US"/>
          </a:p>
        </p:txBody>
      </p:sp>
    </p:spTree>
    <p:extLst>
      <p:ext uri="{BB962C8B-B14F-4D97-AF65-F5344CB8AC3E}">
        <p14:creationId xmlns:p14="http://schemas.microsoft.com/office/powerpoint/2010/main" val="330362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45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7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479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44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7D9181F9-27D7-F9E7-FE5A-A8BAFFB779FE}"/>
            </a:ext>
          </a:extLst>
        </p:cNvPr>
        <p:cNvGrpSpPr/>
        <p:nvPr/>
      </p:nvGrpSpPr>
      <p:grpSpPr>
        <a:xfrm>
          <a:off x="0" y="0"/>
          <a:ext cx="0" cy="0"/>
          <a:chOff x="0" y="0"/>
          <a:chExt cx="0" cy="0"/>
        </a:xfrm>
      </p:grpSpPr>
      <p:sp>
        <p:nvSpPr>
          <p:cNvPr id="391" name="Google Shape;391;p20:notes">
            <a:extLst>
              <a:ext uri="{FF2B5EF4-FFF2-40B4-BE49-F238E27FC236}">
                <a16:creationId xmlns:a16="http://schemas.microsoft.com/office/drawing/2014/main" id="{34327243-F81D-7809-178D-4968E459336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2" name="Google Shape;392;p20:notes">
            <a:extLst>
              <a:ext uri="{FF2B5EF4-FFF2-40B4-BE49-F238E27FC236}">
                <a16:creationId xmlns:a16="http://schemas.microsoft.com/office/drawing/2014/main" id="{54699FD9-86EC-4F5B-F438-C2A5B0631F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25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91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105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22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9B539838-C9D0-5DB0-0976-328C1A515F3B}"/>
            </a:ext>
          </a:extLst>
        </p:cNvPr>
        <p:cNvGrpSpPr/>
        <p:nvPr/>
      </p:nvGrpSpPr>
      <p:grpSpPr>
        <a:xfrm>
          <a:off x="0" y="0"/>
          <a:ext cx="0" cy="0"/>
          <a:chOff x="0" y="0"/>
          <a:chExt cx="0" cy="0"/>
        </a:xfrm>
      </p:grpSpPr>
      <p:sp>
        <p:nvSpPr>
          <p:cNvPr id="391" name="Google Shape;391;p20:notes">
            <a:extLst>
              <a:ext uri="{FF2B5EF4-FFF2-40B4-BE49-F238E27FC236}">
                <a16:creationId xmlns:a16="http://schemas.microsoft.com/office/drawing/2014/main" id="{E319C80D-718E-5078-C083-4F12807B0F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a:extLst>
              <a:ext uri="{FF2B5EF4-FFF2-40B4-BE49-F238E27FC236}">
                <a16:creationId xmlns:a16="http://schemas.microsoft.com/office/drawing/2014/main" id="{55906372-5881-9C9C-0F25-CB432BE774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349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7D9181F9-27D7-F9E7-FE5A-A8BAFFB779FE}"/>
            </a:ext>
          </a:extLst>
        </p:cNvPr>
        <p:cNvGrpSpPr/>
        <p:nvPr/>
      </p:nvGrpSpPr>
      <p:grpSpPr>
        <a:xfrm>
          <a:off x="0" y="0"/>
          <a:ext cx="0" cy="0"/>
          <a:chOff x="0" y="0"/>
          <a:chExt cx="0" cy="0"/>
        </a:xfrm>
      </p:grpSpPr>
      <p:sp>
        <p:nvSpPr>
          <p:cNvPr id="391" name="Google Shape;391;p20:notes">
            <a:extLst>
              <a:ext uri="{FF2B5EF4-FFF2-40B4-BE49-F238E27FC236}">
                <a16:creationId xmlns:a16="http://schemas.microsoft.com/office/drawing/2014/main" id="{34327243-F81D-7809-178D-4968E459336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2" name="Google Shape;392;p20:notes">
            <a:extLst>
              <a:ext uri="{FF2B5EF4-FFF2-40B4-BE49-F238E27FC236}">
                <a16:creationId xmlns:a16="http://schemas.microsoft.com/office/drawing/2014/main" id="{54699FD9-86EC-4F5B-F438-C2A5B0631F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25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376D8231-93A8-4198-32AA-1207182B8230}"/>
            </a:ext>
          </a:extLst>
        </p:cNvPr>
        <p:cNvGrpSpPr/>
        <p:nvPr/>
      </p:nvGrpSpPr>
      <p:grpSpPr>
        <a:xfrm>
          <a:off x="0" y="0"/>
          <a:ext cx="0" cy="0"/>
          <a:chOff x="0" y="0"/>
          <a:chExt cx="0" cy="0"/>
        </a:xfrm>
      </p:grpSpPr>
      <p:sp>
        <p:nvSpPr>
          <p:cNvPr id="391" name="Google Shape;391;p20:notes">
            <a:extLst>
              <a:ext uri="{FF2B5EF4-FFF2-40B4-BE49-F238E27FC236}">
                <a16:creationId xmlns:a16="http://schemas.microsoft.com/office/drawing/2014/main" id="{9206708D-8D8B-9D75-76B0-D831157CC6D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a:extLst>
              <a:ext uri="{FF2B5EF4-FFF2-40B4-BE49-F238E27FC236}">
                <a16:creationId xmlns:a16="http://schemas.microsoft.com/office/drawing/2014/main" id="{85DD95E9-2CA9-84F6-A7E9-ECF7849E3C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26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983C73D0-2CAE-00DF-5789-7D0F161378D2}"/>
            </a:ext>
          </a:extLst>
        </p:cNvPr>
        <p:cNvGrpSpPr/>
        <p:nvPr/>
      </p:nvGrpSpPr>
      <p:grpSpPr>
        <a:xfrm>
          <a:off x="0" y="0"/>
          <a:ext cx="0" cy="0"/>
          <a:chOff x="0" y="0"/>
          <a:chExt cx="0" cy="0"/>
        </a:xfrm>
      </p:grpSpPr>
      <p:sp>
        <p:nvSpPr>
          <p:cNvPr id="391" name="Google Shape;391;p20:notes">
            <a:extLst>
              <a:ext uri="{FF2B5EF4-FFF2-40B4-BE49-F238E27FC236}">
                <a16:creationId xmlns:a16="http://schemas.microsoft.com/office/drawing/2014/main" id="{31320E04-7818-4B69-5B5B-9392CE73E7F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a:extLst>
              <a:ext uri="{FF2B5EF4-FFF2-40B4-BE49-F238E27FC236}">
                <a16:creationId xmlns:a16="http://schemas.microsoft.com/office/drawing/2014/main" id="{6EB5059B-29F6-1DD0-3B9F-74E35A875B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909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7D1A07C5-8067-27BE-F29C-D85898088847}"/>
            </a:ext>
          </a:extLst>
        </p:cNvPr>
        <p:cNvGrpSpPr/>
        <p:nvPr/>
      </p:nvGrpSpPr>
      <p:grpSpPr>
        <a:xfrm>
          <a:off x="0" y="0"/>
          <a:ext cx="0" cy="0"/>
          <a:chOff x="0" y="0"/>
          <a:chExt cx="0" cy="0"/>
        </a:xfrm>
      </p:grpSpPr>
      <p:sp>
        <p:nvSpPr>
          <p:cNvPr id="391" name="Google Shape;391;p20:notes">
            <a:extLst>
              <a:ext uri="{FF2B5EF4-FFF2-40B4-BE49-F238E27FC236}">
                <a16:creationId xmlns:a16="http://schemas.microsoft.com/office/drawing/2014/main" id="{72E63939-DABE-6363-A707-80957A8A46D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a:extLst>
              <a:ext uri="{FF2B5EF4-FFF2-40B4-BE49-F238E27FC236}">
                <a16:creationId xmlns:a16="http://schemas.microsoft.com/office/drawing/2014/main" id="{32F4032D-4CA8-73B9-12EE-51EC922263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529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a:extLst>
            <a:ext uri="{FF2B5EF4-FFF2-40B4-BE49-F238E27FC236}">
              <a16:creationId xmlns:a16="http://schemas.microsoft.com/office/drawing/2014/main" id="{A3C76BF9-4C8D-6E1B-A242-81316A6CF097}"/>
            </a:ext>
          </a:extLst>
        </p:cNvPr>
        <p:cNvGrpSpPr/>
        <p:nvPr/>
      </p:nvGrpSpPr>
      <p:grpSpPr>
        <a:xfrm>
          <a:off x="0" y="0"/>
          <a:ext cx="0" cy="0"/>
          <a:chOff x="0" y="0"/>
          <a:chExt cx="0" cy="0"/>
        </a:xfrm>
      </p:grpSpPr>
      <p:sp>
        <p:nvSpPr>
          <p:cNvPr id="391" name="Google Shape;391;p20:notes">
            <a:extLst>
              <a:ext uri="{FF2B5EF4-FFF2-40B4-BE49-F238E27FC236}">
                <a16:creationId xmlns:a16="http://schemas.microsoft.com/office/drawing/2014/main" id="{7565D7C4-3FE5-18E0-94B4-B1E64C13796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a:extLst>
              <a:ext uri="{FF2B5EF4-FFF2-40B4-BE49-F238E27FC236}">
                <a16:creationId xmlns:a16="http://schemas.microsoft.com/office/drawing/2014/main" id="{EA7D4729-87F1-78D8-4090-933CFADF5F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6367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975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674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970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48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80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a:extLst>
            <a:ext uri="{FF2B5EF4-FFF2-40B4-BE49-F238E27FC236}">
              <a16:creationId xmlns:a16="http://schemas.microsoft.com/office/drawing/2014/main" id="{F65F0B48-DE6D-D93E-FFFC-9DA317DCEF02}"/>
            </a:ext>
          </a:extLst>
        </p:cNvPr>
        <p:cNvGrpSpPr/>
        <p:nvPr/>
      </p:nvGrpSpPr>
      <p:grpSpPr>
        <a:xfrm>
          <a:off x="0" y="0"/>
          <a:ext cx="0" cy="0"/>
          <a:chOff x="0" y="0"/>
          <a:chExt cx="0" cy="0"/>
        </a:xfrm>
      </p:grpSpPr>
      <p:sp>
        <p:nvSpPr>
          <p:cNvPr id="1771" name="Google Shape;1771;p25:notes">
            <a:extLst>
              <a:ext uri="{FF2B5EF4-FFF2-40B4-BE49-F238E27FC236}">
                <a16:creationId xmlns:a16="http://schemas.microsoft.com/office/drawing/2014/main" id="{09D6CB67-E206-FC39-C31D-707F6E86B3D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72" name="Google Shape;1772;p25:notes">
            <a:extLst>
              <a:ext uri="{FF2B5EF4-FFF2-40B4-BE49-F238E27FC236}">
                <a16:creationId xmlns:a16="http://schemas.microsoft.com/office/drawing/2014/main" id="{CF319124-C483-E7D7-3D92-0BF027FF8C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205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a:extLst>
            <a:ext uri="{FF2B5EF4-FFF2-40B4-BE49-F238E27FC236}">
              <a16:creationId xmlns:a16="http://schemas.microsoft.com/office/drawing/2014/main" id="{51C3EB5E-3E7C-F776-35A0-F3646E4646D9}"/>
            </a:ext>
          </a:extLst>
        </p:cNvPr>
        <p:cNvGrpSpPr/>
        <p:nvPr/>
      </p:nvGrpSpPr>
      <p:grpSpPr>
        <a:xfrm>
          <a:off x="0" y="0"/>
          <a:ext cx="0" cy="0"/>
          <a:chOff x="0" y="0"/>
          <a:chExt cx="0" cy="0"/>
        </a:xfrm>
      </p:grpSpPr>
      <p:sp>
        <p:nvSpPr>
          <p:cNvPr id="1771" name="Google Shape;1771;p25:notes">
            <a:extLst>
              <a:ext uri="{FF2B5EF4-FFF2-40B4-BE49-F238E27FC236}">
                <a16:creationId xmlns:a16="http://schemas.microsoft.com/office/drawing/2014/main" id="{52988907-6463-130E-B9CE-185B8148C8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72" name="Google Shape;1772;p25:notes">
            <a:extLst>
              <a:ext uri="{FF2B5EF4-FFF2-40B4-BE49-F238E27FC236}">
                <a16:creationId xmlns:a16="http://schemas.microsoft.com/office/drawing/2014/main" id="{4E3D6076-7D8F-0B83-2809-13C0C25CEA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39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80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0D7999B1-2844-C0B7-E017-27D221473178}"/>
            </a:ext>
          </a:extLst>
        </p:cNvPr>
        <p:cNvGrpSpPr/>
        <p:nvPr/>
      </p:nvGrpSpPr>
      <p:grpSpPr>
        <a:xfrm>
          <a:off x="0" y="0"/>
          <a:ext cx="0" cy="0"/>
          <a:chOff x="0" y="0"/>
          <a:chExt cx="0" cy="0"/>
        </a:xfrm>
      </p:grpSpPr>
      <p:sp>
        <p:nvSpPr>
          <p:cNvPr id="154" name="Google Shape;154;p7:notes">
            <a:extLst>
              <a:ext uri="{FF2B5EF4-FFF2-40B4-BE49-F238E27FC236}">
                <a16:creationId xmlns:a16="http://schemas.microsoft.com/office/drawing/2014/main" id="{D6655EF5-03D1-DBD2-44EC-E98BB3FCFD0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a:extLst>
              <a:ext uri="{FF2B5EF4-FFF2-40B4-BE49-F238E27FC236}">
                <a16:creationId xmlns:a16="http://schemas.microsoft.com/office/drawing/2014/main" id="{6525FE27-4439-198D-362C-77B3BEF6EDC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47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29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893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579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BEBA-81F6-824F-B36B-F9153B55B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26B0B-7A8F-1747-8D38-719B22157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FB252C-AAF6-9C4A-A98C-EF4FA0DBDEF1}"/>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C638C96E-8F8C-AD40-AD79-836B11569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983DB-BC0F-3749-8316-D61BF7D47EAB}"/>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704184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7883-5102-8540-B15B-DEF9F0F8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CC299-A20E-B642-A4C7-A65C8BB058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F2C8D-DE99-2543-9065-7074FA63F778}"/>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2D15F5D5-E108-A74D-A134-42F4664AD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8AD83-2B57-8B43-8F1D-20434B602AE9}"/>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473188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8035-FBC0-8B4B-A9C2-C7A3DB48D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798AA-A645-B64E-ABE5-F14CB6615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812C71-35BC-E543-8E0F-A4973B447103}"/>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87101EDA-83CA-F24E-BD70-774EA0C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8560D-CC90-984A-B363-536EF155A7D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328636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6F44-2C3D-414A-A4DB-7FE04E09C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F7FAF8-2D4D-8146-8097-D4A20B8DD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45D0F1-1088-524F-ABF5-3884C79F6A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8FBE3-37B2-FE48-AF1B-ADD2D6D9CEA4}"/>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6" name="Footer Placeholder 5">
            <a:extLst>
              <a:ext uri="{FF2B5EF4-FFF2-40B4-BE49-F238E27FC236}">
                <a16:creationId xmlns:a16="http://schemas.microsoft.com/office/drawing/2014/main" id="{D3D77ED9-E6B0-2640-822B-E51097B7E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40EBB-9287-694C-ABE1-D892431054F4}"/>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71688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8837-48AF-F041-A421-08D890A63D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EE434-C5B0-2A42-9664-B7D5CFC73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5E367B-BB8E-A342-8A85-6C08F8D05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A3BA4-9236-6C42-B1DD-BCA850112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F8C5E-051B-8845-9F07-7754152920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BE630-8C44-2846-9BE0-4AE78D961930}"/>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8" name="Footer Placeholder 7">
            <a:extLst>
              <a:ext uri="{FF2B5EF4-FFF2-40B4-BE49-F238E27FC236}">
                <a16:creationId xmlns:a16="http://schemas.microsoft.com/office/drawing/2014/main" id="{F392BF67-8980-1749-A950-298970D92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79AC6-CE68-A64E-B13F-2B2B4D1C5585}"/>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2827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E97D-1719-AC42-B2C6-34741FA0C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47E67F-A8F3-BB44-B445-15750FD5AB30}"/>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4" name="Footer Placeholder 3">
            <a:extLst>
              <a:ext uri="{FF2B5EF4-FFF2-40B4-BE49-F238E27FC236}">
                <a16:creationId xmlns:a16="http://schemas.microsoft.com/office/drawing/2014/main" id="{0826AA3D-09D1-EF42-8DD2-2DCE84DB31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43AA1-E9C6-944A-A9D6-763AB1D7D09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99649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9E02D-C46E-454D-9B36-CB6B02956DDC}"/>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3" name="Footer Placeholder 2">
            <a:extLst>
              <a:ext uri="{FF2B5EF4-FFF2-40B4-BE49-F238E27FC236}">
                <a16:creationId xmlns:a16="http://schemas.microsoft.com/office/drawing/2014/main" id="{C571AC84-4E21-8341-82C0-EFBF1C0CF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6B8C9-ED13-AF48-B8AE-D9F313E592B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16921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90A1-06DF-B04F-A674-39374136A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645CE-3C56-0349-A5CC-F8F641F1C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9BF02F-9C8D-6B4E-A2C7-8E9AC87FC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0DDA9-DE17-BD4B-93A5-250278A93201}"/>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6" name="Footer Placeholder 5">
            <a:extLst>
              <a:ext uri="{FF2B5EF4-FFF2-40B4-BE49-F238E27FC236}">
                <a16:creationId xmlns:a16="http://schemas.microsoft.com/office/drawing/2014/main" id="{E346CECE-6A76-F14A-AD29-C37440CB8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3BB09-D1FE-CC45-81B0-E0EE52066ACA}"/>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89340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2B95-A66B-5849-BAA5-3244BFE77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7F63BD-2B4C-3741-AEC1-ECB001B0A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75BD4-5B1C-9343-9BF1-6BFCBF596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7AF9D-1361-2F44-A539-58A423D55E67}"/>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6" name="Footer Placeholder 5">
            <a:extLst>
              <a:ext uri="{FF2B5EF4-FFF2-40B4-BE49-F238E27FC236}">
                <a16:creationId xmlns:a16="http://schemas.microsoft.com/office/drawing/2014/main" id="{DF9F0BC2-C9A2-6541-AAD6-31B27A9B0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9506D-384D-D043-B27A-93AED93A17BE}"/>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7034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646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0788-76E9-D848-8B12-C0A3E91E6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AB0D7-0CD5-E84F-AE70-0D2034DADA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E56F-5508-7C4E-A31F-1394C766F59B}"/>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934E24D2-7F99-0E45-8C9F-140E2495C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D9A24-BA5E-F440-AF0F-E8AAFE0DFFE0}"/>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745229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57B5D-822C-8C42-82F5-EC53762686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556BB0-576D-AC42-B4B5-6092B7E80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9A9F4-6052-8843-80D2-EEFBB6D724D1}"/>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C00BCFA1-9568-314F-90E5-A5ACEA9E6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CF65B-3205-654B-87DB-E94ADBCE7A23}"/>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74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BEBA-81F6-824F-B36B-F9153B55B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26B0B-7A8F-1747-8D38-719B22157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FB252C-AAF6-9C4A-A98C-EF4FA0DBDEF1}"/>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C638C96E-8F8C-AD40-AD79-836B11569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983DB-BC0F-3749-8316-D61BF7D47EAB}"/>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742175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7883-5102-8540-B15B-DEF9F0F8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CC299-A20E-B642-A4C7-A65C8BB058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F2C8D-DE99-2543-9065-7074FA63F778}"/>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2D15F5D5-E108-A74D-A134-42F4664AD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8AD83-2B57-8B43-8F1D-20434B602AE9}"/>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594029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8035-FBC0-8B4B-A9C2-C7A3DB48D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798AA-A645-B64E-ABE5-F14CB6615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812C71-35BC-E543-8E0F-A4973B447103}"/>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87101EDA-83CA-F24E-BD70-774EA0C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8560D-CC90-984A-B363-536EF155A7D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4270775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6F44-2C3D-414A-A4DB-7FE04E09C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F7FAF8-2D4D-8146-8097-D4A20B8DD1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45D0F1-1088-524F-ABF5-3884C79F6A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78FBE3-37B2-FE48-AF1B-ADD2D6D9CEA4}"/>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6" name="Footer Placeholder 5">
            <a:extLst>
              <a:ext uri="{FF2B5EF4-FFF2-40B4-BE49-F238E27FC236}">
                <a16:creationId xmlns:a16="http://schemas.microsoft.com/office/drawing/2014/main" id="{D3D77ED9-E6B0-2640-822B-E51097B7E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940EBB-9287-694C-ABE1-D892431054F4}"/>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635077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8837-48AF-F041-A421-08D890A63D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EE434-C5B0-2A42-9664-B7D5CFC73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5E367B-BB8E-A342-8A85-6C08F8D05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A3BA4-9236-6C42-B1DD-BCA850112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F8C5E-051B-8845-9F07-7754152920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BE630-8C44-2846-9BE0-4AE78D961930}"/>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8" name="Footer Placeholder 7">
            <a:extLst>
              <a:ext uri="{FF2B5EF4-FFF2-40B4-BE49-F238E27FC236}">
                <a16:creationId xmlns:a16="http://schemas.microsoft.com/office/drawing/2014/main" id="{F392BF67-8980-1749-A950-298970D921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79AC6-CE68-A64E-B13F-2B2B4D1C5585}"/>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17193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E97D-1719-AC42-B2C6-34741FA0C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47E67F-A8F3-BB44-B445-15750FD5AB30}"/>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4" name="Footer Placeholder 3">
            <a:extLst>
              <a:ext uri="{FF2B5EF4-FFF2-40B4-BE49-F238E27FC236}">
                <a16:creationId xmlns:a16="http://schemas.microsoft.com/office/drawing/2014/main" id="{0826AA3D-09D1-EF42-8DD2-2DCE84DB31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43AA1-E9C6-944A-A9D6-763AB1D7D09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96469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9E02D-C46E-454D-9B36-CB6B02956DDC}"/>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3" name="Footer Placeholder 2">
            <a:extLst>
              <a:ext uri="{FF2B5EF4-FFF2-40B4-BE49-F238E27FC236}">
                <a16:creationId xmlns:a16="http://schemas.microsoft.com/office/drawing/2014/main" id="{C571AC84-4E21-8341-82C0-EFBF1C0CF6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B6B8C9-ED13-AF48-B8AE-D9F313E592B2}"/>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107157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90A1-06DF-B04F-A674-39374136A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A645CE-3C56-0349-A5CC-F8F641F1C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9BF02F-9C8D-6B4E-A2C7-8E9AC87FC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0DDA9-DE17-BD4B-93A5-250278A93201}"/>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6" name="Footer Placeholder 5">
            <a:extLst>
              <a:ext uri="{FF2B5EF4-FFF2-40B4-BE49-F238E27FC236}">
                <a16:creationId xmlns:a16="http://schemas.microsoft.com/office/drawing/2014/main" id="{E346CECE-6A76-F14A-AD29-C37440CB8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3BB09-D1FE-CC45-81B0-E0EE52066ACA}"/>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64596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575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82B95-A66B-5849-BAA5-3244BFE77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7F63BD-2B4C-3741-AEC1-ECB001B0A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75BD4-5B1C-9343-9BF1-6BFCBF596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7AF9D-1361-2F44-A539-58A423D55E67}"/>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6" name="Footer Placeholder 5">
            <a:extLst>
              <a:ext uri="{FF2B5EF4-FFF2-40B4-BE49-F238E27FC236}">
                <a16:creationId xmlns:a16="http://schemas.microsoft.com/office/drawing/2014/main" id="{DF9F0BC2-C9A2-6541-AAD6-31B27A9B0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9506D-384D-D043-B27A-93AED93A17BE}"/>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281305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A0788-76E9-D848-8B12-C0A3E91E6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AB0D7-0CD5-E84F-AE70-0D2034DADA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3E56F-5508-7C4E-A31F-1394C766F59B}"/>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934E24D2-7F99-0E45-8C9F-140E2495C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D9A24-BA5E-F440-AF0F-E8AAFE0DFFE0}"/>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118863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57B5D-822C-8C42-82F5-EC53762686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556BB0-576D-AC42-B4B5-6092B7E80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09A9F4-6052-8843-80D2-EEFBB6D724D1}"/>
              </a:ext>
            </a:extLst>
          </p:cNvPr>
          <p:cNvSpPr>
            <a:spLocks noGrp="1"/>
          </p:cNvSpPr>
          <p:nvPr>
            <p:ph type="dt" sz="half" idx="10"/>
          </p:nvPr>
        </p:nvSpPr>
        <p:spPr/>
        <p:txBody>
          <a:body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C00BCFA1-9568-314F-90E5-A5ACEA9E6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CF65B-3205-654B-87DB-E94ADBCE7A23}"/>
              </a:ext>
            </a:extLst>
          </p:cNvPr>
          <p:cNvSpPr>
            <a:spLocks noGrp="1"/>
          </p:cNvSpPr>
          <p:nvPr>
            <p:ph type="sldNum" sz="quarter" idx="12"/>
          </p:nvPr>
        </p:nvSpPr>
        <p:spPr/>
        <p:txBody>
          <a:bodyPr/>
          <a:lstStyle/>
          <a:p>
            <a:fld id="{453721B9-3324-C646-936D-4FDE18D2CE83}" type="slidenum">
              <a:rPr lang="en-US" smtClean="0"/>
              <a:t>‹#›</a:t>
            </a:fld>
            <a:endParaRPr lang="en-US"/>
          </a:p>
        </p:txBody>
      </p:sp>
    </p:spTree>
    <p:extLst>
      <p:ext uri="{BB962C8B-B14F-4D97-AF65-F5344CB8AC3E}">
        <p14:creationId xmlns:p14="http://schemas.microsoft.com/office/powerpoint/2010/main" val="2739462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98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2551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6780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540754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32303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8734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681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3202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4595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88461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a:spLocks noGrp="1"/>
          </p:cNvSpPr>
          <p:nvPr>
            <p:ph type="pic" idx="2"/>
          </p:nvPr>
        </p:nvSpPr>
        <p:spPr>
          <a:xfrm>
            <a:off x="5183188" y="987425"/>
            <a:ext cx="6172200" cy="4873625"/>
          </a:xfrm>
          <a:prstGeom prst="rect">
            <a:avLst/>
          </a:prstGeom>
          <a:noFill/>
          <a:ln>
            <a:noFill/>
          </a:ln>
        </p:spPr>
      </p:sp>
      <p:sp>
        <p:nvSpPr>
          <p:cNvPr id="69" name="Google Shape;69;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5473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2123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2880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hart + Note1">
  <p:cSld name="Chart + Note1">
    <p:spTree>
      <p:nvGrpSpPr>
        <p:cNvPr id="1" name="Shape 49"/>
        <p:cNvGrpSpPr/>
        <p:nvPr/>
      </p:nvGrpSpPr>
      <p:grpSpPr>
        <a:xfrm>
          <a:off x="0" y="0"/>
          <a:ext cx="0" cy="0"/>
          <a:chOff x="0" y="0"/>
          <a:chExt cx="0" cy="0"/>
        </a:xfrm>
      </p:grpSpPr>
      <p:sp>
        <p:nvSpPr>
          <p:cNvPr id="50" name="Google Shape;50;p155"/>
          <p:cNvSpPr/>
          <p:nvPr/>
        </p:nvSpPr>
        <p:spPr>
          <a:xfrm>
            <a:off x="-1" y="1158622"/>
            <a:ext cx="202913" cy="590192"/>
          </a:xfrm>
          <a:prstGeom prst="rect">
            <a:avLst/>
          </a:prstGeom>
          <a:solidFill>
            <a:schemeClr val="accent1"/>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Nunito"/>
              <a:ea typeface="Nunito"/>
              <a:cs typeface="Nunito"/>
              <a:sym typeface="Nunito"/>
            </a:endParaRPr>
          </a:p>
        </p:txBody>
      </p:sp>
      <p:sp>
        <p:nvSpPr>
          <p:cNvPr id="51" name="Google Shape;51;p155"/>
          <p:cNvSpPr/>
          <p:nvPr/>
        </p:nvSpPr>
        <p:spPr>
          <a:xfrm>
            <a:off x="-1" y="1831110"/>
            <a:ext cx="202913" cy="5026891"/>
          </a:xfrm>
          <a:prstGeom prst="rect">
            <a:avLst/>
          </a:prstGeom>
          <a:solidFill>
            <a:schemeClr val="accent6"/>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Nunito"/>
              <a:ea typeface="Nunito"/>
              <a:cs typeface="Nunito"/>
              <a:sym typeface="Nunito"/>
            </a:endParaRPr>
          </a:p>
        </p:txBody>
      </p:sp>
      <p:sp>
        <p:nvSpPr>
          <p:cNvPr id="52" name="Google Shape;52;p155"/>
          <p:cNvSpPr/>
          <p:nvPr/>
        </p:nvSpPr>
        <p:spPr>
          <a:xfrm rot="10800000">
            <a:off x="0" y="0"/>
            <a:ext cx="202913" cy="1072805"/>
          </a:xfrm>
          <a:prstGeom prst="rect">
            <a:avLst/>
          </a:prstGeom>
          <a:solidFill>
            <a:schemeClr val="accent4"/>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Nunito"/>
              <a:ea typeface="Nunito"/>
              <a:cs typeface="Nunito"/>
              <a:sym typeface="Nunito"/>
            </a:endParaRPr>
          </a:p>
        </p:txBody>
      </p:sp>
      <p:pic>
        <p:nvPicPr>
          <p:cNvPr id="53" name="Google Shape;53;p155"/>
          <p:cNvPicPr preferRelativeResize="0"/>
          <p:nvPr/>
        </p:nvPicPr>
        <p:blipFill rotWithShape="1">
          <a:blip r:embed="rId2">
            <a:alphaModFix/>
          </a:blip>
          <a:srcRect/>
          <a:stretch/>
        </p:blipFill>
        <p:spPr>
          <a:xfrm>
            <a:off x="10656507" y="5973283"/>
            <a:ext cx="1228372" cy="640889"/>
          </a:xfrm>
          <a:prstGeom prst="rect">
            <a:avLst/>
          </a:prstGeom>
          <a:noFill/>
          <a:ln>
            <a:noFill/>
          </a:ln>
        </p:spPr>
      </p:pic>
      <p:sp>
        <p:nvSpPr>
          <p:cNvPr id="54" name="Google Shape;54;p155"/>
          <p:cNvSpPr>
            <a:spLocks noGrp="1"/>
          </p:cNvSpPr>
          <p:nvPr>
            <p:ph type="chart" idx="2"/>
          </p:nvPr>
        </p:nvSpPr>
        <p:spPr>
          <a:xfrm>
            <a:off x="1151467" y="2014477"/>
            <a:ext cx="5760624" cy="384048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667"/>
              </a:spcBef>
              <a:spcAft>
                <a:spcPts val="0"/>
              </a:spcAft>
              <a:buClr>
                <a:schemeClr val="dk1"/>
              </a:buClr>
              <a:buSzPts val="2000"/>
              <a:buFont typeface="Arial"/>
              <a:buNone/>
              <a:defRPr sz="1333" b="0" i="0" u="none" strike="noStrike" cap="none">
                <a:solidFill>
                  <a:schemeClr val="dk1"/>
                </a:solidFill>
                <a:latin typeface="Nunito Sans"/>
                <a:ea typeface="Nunito Sans"/>
                <a:cs typeface="Nunito Sans"/>
                <a:sym typeface="Nunito Sans"/>
              </a:defRPr>
            </a:lvl1pPr>
            <a:lvl2pPr marR="0" lvl="1" algn="l" rtl="0">
              <a:lnSpc>
                <a:spcPct val="90000"/>
              </a:lnSpc>
              <a:spcBef>
                <a:spcPts val="333"/>
              </a:spcBef>
              <a:spcAft>
                <a:spcPts val="0"/>
              </a:spcAft>
              <a:buClr>
                <a:schemeClr val="dk1"/>
              </a:buClr>
              <a:buSzPts val="2000"/>
              <a:buFont typeface="Arial"/>
              <a:buChar char="•"/>
              <a:defRPr sz="1333" b="0" i="0" u="none" strike="noStrike" cap="none">
                <a:solidFill>
                  <a:schemeClr val="dk1"/>
                </a:solidFill>
                <a:latin typeface="Avenir"/>
                <a:ea typeface="Avenir"/>
                <a:cs typeface="Avenir"/>
                <a:sym typeface="Avenir"/>
              </a:defRPr>
            </a:lvl2pPr>
            <a:lvl3pPr marR="0" lvl="2" algn="l" rtl="0">
              <a:lnSpc>
                <a:spcPct val="90000"/>
              </a:lnSpc>
              <a:spcBef>
                <a:spcPts val="333"/>
              </a:spcBef>
              <a:spcAft>
                <a:spcPts val="0"/>
              </a:spcAft>
              <a:buClr>
                <a:schemeClr val="dk1"/>
              </a:buClr>
              <a:buSzPts val="2000"/>
              <a:buFont typeface="Arial"/>
              <a:buChar char="•"/>
              <a:defRPr sz="1333" b="0" i="0" u="none" strike="noStrike" cap="none">
                <a:solidFill>
                  <a:schemeClr val="dk1"/>
                </a:solidFill>
                <a:latin typeface="Avenir"/>
                <a:ea typeface="Avenir"/>
                <a:cs typeface="Avenir"/>
                <a:sym typeface="Avenir"/>
              </a:defRPr>
            </a:lvl3pPr>
            <a:lvl4pPr marR="0" lvl="3" algn="l" rtl="0">
              <a:lnSpc>
                <a:spcPct val="90000"/>
              </a:lnSpc>
              <a:spcBef>
                <a:spcPts val="333"/>
              </a:spcBef>
              <a:spcAft>
                <a:spcPts val="0"/>
              </a:spcAft>
              <a:buClr>
                <a:schemeClr val="dk1"/>
              </a:buClr>
              <a:buSzPts val="2000"/>
              <a:buFont typeface="Arial"/>
              <a:buChar char="•"/>
              <a:defRPr sz="1333" b="0" i="0" u="none" strike="noStrike" cap="none">
                <a:solidFill>
                  <a:schemeClr val="dk1"/>
                </a:solidFill>
                <a:latin typeface="Avenir"/>
                <a:ea typeface="Avenir"/>
                <a:cs typeface="Avenir"/>
                <a:sym typeface="Avenir"/>
              </a:defRPr>
            </a:lvl4pPr>
            <a:lvl5pPr marR="0" lvl="4" algn="l" rtl="0">
              <a:lnSpc>
                <a:spcPct val="90000"/>
              </a:lnSpc>
              <a:spcBef>
                <a:spcPts val="333"/>
              </a:spcBef>
              <a:spcAft>
                <a:spcPts val="0"/>
              </a:spcAft>
              <a:buClr>
                <a:schemeClr val="dk1"/>
              </a:buClr>
              <a:buSzPts val="2000"/>
              <a:buFont typeface="Arial"/>
              <a:buChar char="•"/>
              <a:defRPr sz="1333" b="0" i="0" u="none" strike="noStrike" cap="none">
                <a:solidFill>
                  <a:schemeClr val="dk1"/>
                </a:solidFill>
                <a:latin typeface="Avenir"/>
                <a:ea typeface="Avenir"/>
                <a:cs typeface="Avenir"/>
                <a:sym typeface="Avenir"/>
              </a:defRPr>
            </a:lvl5pPr>
            <a:lvl6pPr marR="0" lvl="5"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R="0" lvl="6"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R="0" lvl="7"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R="0" lvl="8"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5" name="Google Shape;55;p155"/>
          <p:cNvSpPr txBox="1">
            <a:spLocks noGrp="1"/>
          </p:cNvSpPr>
          <p:nvPr>
            <p:ph type="body" idx="1"/>
          </p:nvPr>
        </p:nvSpPr>
        <p:spPr>
          <a:xfrm>
            <a:off x="7309608" y="1578451"/>
            <a:ext cx="3648000" cy="3840400"/>
          </a:xfrm>
          <a:prstGeom prst="rect">
            <a:avLst/>
          </a:prstGeom>
          <a:noFill/>
          <a:ln>
            <a:noFill/>
          </a:ln>
        </p:spPr>
        <p:txBody>
          <a:bodyPr spcFirstLastPara="1" wrap="square" lIns="0" tIns="0" rIns="0" bIns="0" anchor="t" anchorCtr="0">
            <a:noAutofit/>
          </a:bodyPr>
          <a:lstStyle>
            <a:lvl1pPr marL="304815" marR="0" lvl="0" indent="-152408" algn="l">
              <a:lnSpc>
                <a:spcPct val="90000"/>
              </a:lnSpc>
              <a:spcBef>
                <a:spcPts val="667"/>
              </a:spcBef>
              <a:spcAft>
                <a:spcPts val="0"/>
              </a:spcAft>
              <a:buClr>
                <a:schemeClr val="dk2"/>
              </a:buClr>
              <a:buSzPts val="2800"/>
              <a:buFont typeface="Arial"/>
              <a:buNone/>
              <a:defRPr sz="1867" b="0" i="0" u="none" strike="noStrike" cap="none">
                <a:solidFill>
                  <a:schemeClr val="dk2"/>
                </a:solidFill>
                <a:latin typeface="Nunito Sans"/>
                <a:ea typeface="Nunito Sans"/>
                <a:cs typeface="Nunito Sans"/>
                <a:sym typeface="Nunito Sans"/>
              </a:defRPr>
            </a:lvl1pPr>
            <a:lvl2pPr marL="609630" marR="0" lvl="1"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Nunito Sans"/>
                <a:ea typeface="Nunito Sans"/>
                <a:cs typeface="Nunito Sans"/>
                <a:sym typeface="Nunito Sans"/>
              </a:defRPr>
            </a:lvl2pPr>
            <a:lvl3pPr marL="914446" marR="0" lvl="2"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Nunito Sans"/>
                <a:ea typeface="Nunito Sans"/>
                <a:cs typeface="Nunito Sans"/>
                <a:sym typeface="Nunito Sans"/>
              </a:defRPr>
            </a:lvl3pPr>
            <a:lvl4pPr marL="1219261" marR="0" lvl="3"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Nunito Sans"/>
                <a:ea typeface="Nunito Sans"/>
                <a:cs typeface="Nunito Sans"/>
                <a:sym typeface="Nunito Sans"/>
              </a:defRPr>
            </a:lvl4pPr>
            <a:lvl5pPr marL="1524076" marR="0" lvl="4"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Nunito Sans"/>
                <a:ea typeface="Nunito Sans"/>
                <a:cs typeface="Nunito Sans"/>
                <a:sym typeface="Nunito Sans"/>
              </a:defRPr>
            </a:lvl5pPr>
            <a:lvl6pPr marL="1828891" marR="0" lvl="5"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6" name="Google Shape;56;p155"/>
          <p:cNvSpPr txBox="1">
            <a:spLocks noGrp="1"/>
          </p:cNvSpPr>
          <p:nvPr>
            <p:ph type="body" idx="3"/>
          </p:nvPr>
        </p:nvSpPr>
        <p:spPr>
          <a:xfrm>
            <a:off x="1151451" y="296128"/>
            <a:ext cx="8640960" cy="480053"/>
          </a:xfrm>
          <a:prstGeom prst="rect">
            <a:avLst/>
          </a:prstGeom>
          <a:noFill/>
          <a:ln>
            <a:noFill/>
          </a:ln>
        </p:spPr>
        <p:txBody>
          <a:bodyPr spcFirstLastPara="1" wrap="square" lIns="0" tIns="0" rIns="0" bIns="0" anchor="t" anchorCtr="0">
            <a:noAutofit/>
          </a:bodyPr>
          <a:lstStyle>
            <a:lvl1pPr marL="304815" marR="0" lvl="0" indent="-152408" algn="l">
              <a:lnSpc>
                <a:spcPct val="90000"/>
              </a:lnSpc>
              <a:spcBef>
                <a:spcPts val="667"/>
              </a:spcBef>
              <a:spcAft>
                <a:spcPts val="0"/>
              </a:spcAft>
              <a:buClr>
                <a:schemeClr val="accent6"/>
              </a:buClr>
              <a:buSzPts val="5000"/>
              <a:buFont typeface="Arial"/>
              <a:buNone/>
              <a:defRPr sz="3334" b="0" i="0" u="none" strike="noStrike" cap="none">
                <a:solidFill>
                  <a:schemeClr val="accent6"/>
                </a:solidFill>
                <a:latin typeface="Arial"/>
                <a:ea typeface="Arial"/>
                <a:cs typeface="Arial"/>
                <a:sym typeface="Arial"/>
              </a:defRPr>
            </a:lvl1pPr>
            <a:lvl2pPr marL="609630" marR="0" lvl="1"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2pPr>
            <a:lvl3pPr marL="914446" marR="0" lvl="2"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3pPr>
            <a:lvl4pPr marL="1219261" marR="0" lvl="3"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4pPr>
            <a:lvl5pPr marL="1524076" marR="0" lvl="4"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5pPr>
            <a:lvl6pPr marL="1828891" marR="0" lvl="5"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7" name="Google Shape;57;p155"/>
          <p:cNvSpPr txBox="1">
            <a:spLocks noGrp="1"/>
          </p:cNvSpPr>
          <p:nvPr>
            <p:ph type="body" idx="4"/>
          </p:nvPr>
        </p:nvSpPr>
        <p:spPr>
          <a:xfrm>
            <a:off x="1151451" y="794619"/>
            <a:ext cx="6816411" cy="279373"/>
          </a:xfrm>
          <a:prstGeom prst="rect">
            <a:avLst/>
          </a:prstGeom>
          <a:noFill/>
          <a:ln>
            <a:noFill/>
          </a:ln>
        </p:spPr>
        <p:txBody>
          <a:bodyPr spcFirstLastPara="1" wrap="square" lIns="0" tIns="0" rIns="0" bIns="0" anchor="t" anchorCtr="0">
            <a:noAutofit/>
          </a:bodyPr>
          <a:lstStyle>
            <a:lvl1pPr marL="304815" marR="0" lvl="0" indent="-152408" algn="l">
              <a:lnSpc>
                <a:spcPct val="90000"/>
              </a:lnSpc>
              <a:spcBef>
                <a:spcPts val="667"/>
              </a:spcBef>
              <a:spcAft>
                <a:spcPts val="0"/>
              </a:spcAft>
              <a:buClr>
                <a:schemeClr val="accent1"/>
              </a:buClr>
              <a:buSzPts val="2600"/>
              <a:buFont typeface="Arial"/>
              <a:buNone/>
              <a:defRPr sz="1733" b="1" i="0" u="none" strike="noStrike" cap="none">
                <a:solidFill>
                  <a:schemeClr val="accent1"/>
                </a:solidFill>
                <a:latin typeface="Nunito Sans"/>
                <a:ea typeface="Nunito Sans"/>
                <a:cs typeface="Nunito Sans"/>
                <a:sym typeface="Nunito Sans"/>
              </a:defRPr>
            </a:lvl1pPr>
            <a:lvl2pPr marL="609630" marR="0" lvl="1"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2pPr>
            <a:lvl3pPr marL="914446" marR="0" lvl="2"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3pPr>
            <a:lvl4pPr marL="1219261" marR="0" lvl="3"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4pPr>
            <a:lvl5pPr marL="1524076" marR="0" lvl="4"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5pPr>
            <a:lvl6pPr marL="1828891" marR="0" lvl="5"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2" name="Picture 1" descr="A black background with blue text&#10;&#10;Description automatically generated">
            <a:extLst>
              <a:ext uri="{FF2B5EF4-FFF2-40B4-BE49-F238E27FC236}">
                <a16:creationId xmlns:a16="http://schemas.microsoft.com/office/drawing/2014/main" id="{59FB82D1-666F-466D-ED06-290A99C1CD82}"/>
              </a:ext>
            </a:extLst>
          </p:cNvPr>
          <p:cNvPicPr>
            <a:picLocks noChangeAspect="1"/>
          </p:cNvPicPr>
          <p:nvPr userDrawn="1"/>
        </p:nvPicPr>
        <p:blipFill>
          <a:blip r:embed="rId3"/>
          <a:stretch>
            <a:fillRect/>
          </a:stretch>
        </p:blipFill>
        <p:spPr>
          <a:xfrm>
            <a:off x="8446273" y="6052727"/>
            <a:ext cx="2050211" cy="482000"/>
          </a:xfrm>
          <a:prstGeom prst="rect">
            <a:avLst/>
          </a:prstGeom>
        </p:spPr>
      </p:pic>
    </p:spTree>
    <p:extLst>
      <p:ext uri="{BB962C8B-B14F-4D97-AF65-F5344CB8AC3E}">
        <p14:creationId xmlns:p14="http://schemas.microsoft.com/office/powerpoint/2010/main" val="2474169313"/>
      </p:ext>
    </p:extLst>
  </p:cSld>
  <p:clrMapOvr>
    <a:masterClrMapping/>
  </p:clrMapOvr>
  <p:extLst>
    <p:ext uri="{DCECCB84-F9BA-43D5-87BE-67443E8EF086}">
      <p15:sldGuideLst xmlns:p15="http://schemas.microsoft.com/office/powerpoint/2012/main">
        <p15:guide id="1" pos="10069">
          <p15:clr>
            <a:srgbClr val="FBAE40"/>
          </p15:clr>
        </p15:guide>
        <p15:guide id="2" orient="horz" pos="5644">
          <p15:clr>
            <a:srgbClr val="FBAE40"/>
          </p15:clr>
        </p15:guide>
        <p15:guide id="3" pos="112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 Coral">
    <p:spTree>
      <p:nvGrpSpPr>
        <p:cNvPr id="1" name=""/>
        <p:cNvGrpSpPr/>
        <p:nvPr/>
      </p:nvGrpSpPr>
      <p:grpSpPr>
        <a:xfrm>
          <a:off x="0" y="0"/>
          <a:ext cx="0" cy="0"/>
          <a:chOff x="0" y="0"/>
          <a:chExt cx="0" cy="0"/>
        </a:xfrm>
      </p:grpSpPr>
      <p:sp>
        <p:nvSpPr>
          <p:cNvPr id="6" name="Google Shape;389;p81">
            <a:extLst>
              <a:ext uri="{FF2B5EF4-FFF2-40B4-BE49-F238E27FC236}">
                <a16:creationId xmlns:a16="http://schemas.microsoft.com/office/drawing/2014/main" id="{35466B09-AAA5-B4DC-B50B-546F324764E4}"/>
              </a:ext>
            </a:extLst>
          </p:cNvPr>
          <p:cNvSpPr/>
          <p:nvPr userDrawn="1"/>
        </p:nvSpPr>
        <p:spPr>
          <a:xfrm>
            <a:off x="-1" y="1158622"/>
            <a:ext cx="202913" cy="590192"/>
          </a:xfrm>
          <a:prstGeom prst="rect">
            <a:avLst/>
          </a:prstGeom>
          <a:solidFill>
            <a:schemeClr val="accen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a:p>
        </p:txBody>
      </p:sp>
      <p:sp>
        <p:nvSpPr>
          <p:cNvPr id="7" name="Google Shape;390;p81">
            <a:extLst>
              <a:ext uri="{FF2B5EF4-FFF2-40B4-BE49-F238E27FC236}">
                <a16:creationId xmlns:a16="http://schemas.microsoft.com/office/drawing/2014/main" id="{FA838345-4D85-3582-1B33-BAA72D83F3C6}"/>
              </a:ext>
            </a:extLst>
          </p:cNvPr>
          <p:cNvSpPr/>
          <p:nvPr userDrawn="1"/>
        </p:nvSpPr>
        <p:spPr>
          <a:xfrm>
            <a:off x="-1" y="1831110"/>
            <a:ext cx="202913" cy="5026891"/>
          </a:xfrm>
          <a:prstGeom prst="rect">
            <a:avLst/>
          </a:prstGeom>
          <a:solidFill>
            <a:schemeClr val="accent6"/>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a:p>
        </p:txBody>
      </p:sp>
      <p:sp>
        <p:nvSpPr>
          <p:cNvPr id="8" name="Google Shape;391;p81">
            <a:extLst>
              <a:ext uri="{FF2B5EF4-FFF2-40B4-BE49-F238E27FC236}">
                <a16:creationId xmlns:a16="http://schemas.microsoft.com/office/drawing/2014/main" id="{088521C9-BD6D-475F-985C-5D200196DBF9}"/>
              </a:ext>
            </a:extLst>
          </p:cNvPr>
          <p:cNvSpPr/>
          <p:nvPr userDrawn="1"/>
        </p:nvSpPr>
        <p:spPr>
          <a:xfrm rot="10800000">
            <a:off x="0" y="0"/>
            <a:ext cx="202913" cy="1072805"/>
          </a:xfrm>
          <a:prstGeom prst="rect">
            <a:avLst/>
          </a:prstGeom>
          <a:solidFill>
            <a:schemeClr val="accent2"/>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a:p>
        </p:txBody>
      </p:sp>
      <p:pic>
        <p:nvPicPr>
          <p:cNvPr id="9" name="Google Shape;392;p81">
            <a:extLst>
              <a:ext uri="{FF2B5EF4-FFF2-40B4-BE49-F238E27FC236}">
                <a16:creationId xmlns:a16="http://schemas.microsoft.com/office/drawing/2014/main" id="{6AE15A1E-D0BE-5675-42BC-DD098678DDE2}"/>
              </a:ext>
            </a:extLst>
          </p:cNvPr>
          <p:cNvPicPr preferRelativeResize="0"/>
          <p:nvPr userDrawn="1"/>
        </p:nvPicPr>
        <p:blipFill rotWithShape="1">
          <a:blip r:embed="rId2">
            <a:alphaModFix/>
          </a:blip>
          <a:srcRect/>
          <a:stretch/>
        </p:blipFill>
        <p:spPr>
          <a:xfrm>
            <a:off x="10656507" y="5973283"/>
            <a:ext cx="1228372" cy="640889"/>
          </a:xfrm>
          <a:prstGeom prst="rect">
            <a:avLst/>
          </a:prstGeom>
          <a:noFill/>
          <a:ln>
            <a:noFill/>
          </a:ln>
        </p:spPr>
      </p:pic>
      <p:pic>
        <p:nvPicPr>
          <p:cNvPr id="2" name="Picture 1" descr="A black background with blue text&#10;&#10;Description automatically generated">
            <a:extLst>
              <a:ext uri="{FF2B5EF4-FFF2-40B4-BE49-F238E27FC236}">
                <a16:creationId xmlns:a16="http://schemas.microsoft.com/office/drawing/2014/main" id="{7EDD2810-FA43-46BC-2B5F-CFD7BA0081B0}"/>
              </a:ext>
            </a:extLst>
          </p:cNvPr>
          <p:cNvPicPr>
            <a:picLocks noChangeAspect="1"/>
          </p:cNvPicPr>
          <p:nvPr userDrawn="1"/>
        </p:nvPicPr>
        <p:blipFill>
          <a:blip r:embed="rId3"/>
          <a:stretch>
            <a:fillRect/>
          </a:stretch>
        </p:blipFill>
        <p:spPr>
          <a:xfrm>
            <a:off x="8446273" y="6052727"/>
            <a:ext cx="2050211" cy="482000"/>
          </a:xfrm>
          <a:prstGeom prst="rect">
            <a:avLst/>
          </a:prstGeom>
        </p:spPr>
      </p:pic>
    </p:spTree>
    <p:extLst>
      <p:ext uri="{BB962C8B-B14F-4D97-AF65-F5344CB8AC3E}">
        <p14:creationId xmlns:p14="http://schemas.microsoft.com/office/powerpoint/2010/main" val="1528956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Coral" preserve="1">
  <p:cSld name="Title - Coral">
    <p:spTree>
      <p:nvGrpSpPr>
        <p:cNvPr id="1" name="Shape 54"/>
        <p:cNvGrpSpPr/>
        <p:nvPr/>
      </p:nvGrpSpPr>
      <p:grpSpPr>
        <a:xfrm>
          <a:off x="0" y="0"/>
          <a:ext cx="0" cy="0"/>
          <a:chOff x="0" y="0"/>
          <a:chExt cx="0" cy="0"/>
        </a:xfrm>
      </p:grpSpPr>
      <p:sp>
        <p:nvSpPr>
          <p:cNvPr id="55" name="Google Shape;55;p43"/>
          <p:cNvSpPr/>
          <p:nvPr/>
        </p:nvSpPr>
        <p:spPr>
          <a:xfrm flipH="1">
            <a:off x="1103441" y="889180"/>
            <a:ext cx="7955853" cy="4796187"/>
          </a:xfrm>
          <a:prstGeom prst="rect">
            <a:avLst/>
          </a:prstGeom>
          <a:solidFill>
            <a:schemeClr val="accent6"/>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b="1">
              <a:solidFill>
                <a:schemeClr val="lt1"/>
              </a:solidFill>
              <a:latin typeface="Calibri"/>
              <a:ea typeface="Calibri"/>
              <a:cs typeface="Calibri"/>
              <a:sym typeface="Calibri"/>
            </a:endParaRPr>
          </a:p>
        </p:txBody>
      </p:sp>
      <p:sp>
        <p:nvSpPr>
          <p:cNvPr id="56" name="Google Shape;56;p43"/>
          <p:cNvSpPr/>
          <p:nvPr/>
        </p:nvSpPr>
        <p:spPr>
          <a:xfrm flipH="1">
            <a:off x="9141594" y="0"/>
            <a:ext cx="3050405" cy="5685366"/>
          </a:xfrm>
          <a:prstGeom prst="rect">
            <a:avLst/>
          </a:prstGeom>
          <a:solidFill>
            <a:schemeClr val="accent1"/>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 name="Google Shape;57;p43"/>
          <p:cNvSpPr/>
          <p:nvPr/>
        </p:nvSpPr>
        <p:spPr>
          <a:xfrm flipH="1">
            <a:off x="-41830" y="0"/>
            <a:ext cx="1062971" cy="5685367"/>
          </a:xfrm>
          <a:prstGeom prst="rect">
            <a:avLst/>
          </a:prstGeom>
          <a:solidFill>
            <a:schemeClr val="accent2"/>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 name="Google Shape;58;p43"/>
          <p:cNvSpPr/>
          <p:nvPr/>
        </p:nvSpPr>
        <p:spPr>
          <a:xfrm flipH="1">
            <a:off x="1103447" y="0"/>
            <a:ext cx="8592953" cy="806883"/>
          </a:xfrm>
          <a:prstGeom prst="rect">
            <a:avLst/>
          </a:prstGeom>
          <a:solidFill>
            <a:schemeClr val="accen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a:p>
        </p:txBody>
      </p:sp>
      <p:sp>
        <p:nvSpPr>
          <p:cNvPr id="59" name="Google Shape;59;p43"/>
          <p:cNvSpPr txBox="1">
            <a:spLocks noGrp="1"/>
          </p:cNvSpPr>
          <p:nvPr>
            <p:ph type="body" idx="1"/>
          </p:nvPr>
        </p:nvSpPr>
        <p:spPr>
          <a:xfrm>
            <a:off x="1679477" y="2045874"/>
            <a:ext cx="5328543" cy="2207285"/>
          </a:xfrm>
          <a:prstGeom prst="rect">
            <a:avLst/>
          </a:prstGeom>
          <a:noFill/>
          <a:ln>
            <a:noFill/>
          </a:ln>
        </p:spPr>
        <p:txBody>
          <a:bodyPr spcFirstLastPara="1" wrap="square" lIns="0" tIns="0" rIns="0" bIns="0" anchor="t" anchorCtr="0">
            <a:noAutofit/>
          </a:bodyPr>
          <a:lstStyle>
            <a:lvl1pPr marL="0" marR="0" lvl="0" indent="0" algn="l" rtl="0">
              <a:lnSpc>
                <a:spcPct val="90000"/>
              </a:lnSpc>
              <a:spcBef>
                <a:spcPts val="667"/>
              </a:spcBef>
              <a:spcAft>
                <a:spcPts val="0"/>
              </a:spcAft>
              <a:buClr>
                <a:schemeClr val="lt1"/>
              </a:buClr>
              <a:buSzPts val="7200"/>
              <a:buFont typeface="Arial" panose="020B0604020202020204" pitchFamily="34" charset="0"/>
              <a:buNone/>
              <a:defRPr sz="4800" b="1" i="0" u="none" strike="noStrike" cap="none">
                <a:solidFill>
                  <a:schemeClr val="lt1"/>
                </a:solidFill>
                <a:latin typeface="Source Serif Pro"/>
                <a:ea typeface="Source Serif Pro"/>
                <a:cs typeface="Source Serif Pro"/>
                <a:sym typeface="Source Serif Pro"/>
              </a:defRPr>
            </a:lvl1pPr>
            <a:lvl2pPr marL="609630" marR="0" lvl="1"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2pPr>
            <a:lvl3pPr marL="914446" marR="0" lvl="2"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3pPr>
            <a:lvl4pPr marL="1219261" marR="0" lvl="3"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4pPr>
            <a:lvl5pPr marL="1524076" marR="0" lvl="4"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5pPr>
            <a:lvl6pPr marL="1828891" marR="0" lvl="5"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0" name="Google Shape;60;p43"/>
          <p:cNvSpPr txBox="1">
            <a:spLocks noGrp="1"/>
          </p:cNvSpPr>
          <p:nvPr>
            <p:ph type="body" idx="2"/>
          </p:nvPr>
        </p:nvSpPr>
        <p:spPr>
          <a:xfrm>
            <a:off x="1679477" y="3661103"/>
            <a:ext cx="4465108" cy="405945"/>
          </a:xfrm>
          <a:prstGeom prst="rect">
            <a:avLst/>
          </a:prstGeom>
          <a:noFill/>
          <a:ln>
            <a:noFill/>
          </a:ln>
        </p:spPr>
        <p:txBody>
          <a:bodyPr spcFirstLastPara="1" wrap="square" lIns="0" tIns="0" rIns="0" bIns="0" anchor="t" anchorCtr="0">
            <a:noAutofit/>
          </a:bodyPr>
          <a:lstStyle>
            <a:lvl1pPr marL="0" marR="0" lvl="0" indent="0" algn="l" rtl="0">
              <a:lnSpc>
                <a:spcPct val="90000"/>
              </a:lnSpc>
              <a:spcBef>
                <a:spcPts val="667"/>
              </a:spcBef>
              <a:spcAft>
                <a:spcPts val="0"/>
              </a:spcAft>
              <a:buClr>
                <a:schemeClr val="lt1"/>
              </a:buClr>
              <a:buSzPts val="2400"/>
              <a:buFont typeface="Arial" panose="020B0604020202020204" pitchFamily="34" charset="0"/>
              <a:buNone/>
              <a:defRPr sz="1600" b="1" i="0" u="none" strike="noStrike" cap="none">
                <a:solidFill>
                  <a:schemeClr val="lt1"/>
                </a:solidFill>
                <a:latin typeface="Nunito" pitchFamily="2" charset="77"/>
                <a:ea typeface="Nunito" pitchFamily="2" charset="77"/>
                <a:cs typeface="Nunito" pitchFamily="2" charset="77"/>
                <a:sym typeface="Nunito Sans"/>
              </a:defRPr>
            </a:lvl1pPr>
            <a:lvl2pPr marL="609630" marR="0" lvl="1"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2pPr>
            <a:lvl3pPr marL="914446" marR="0" lvl="2"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3pPr>
            <a:lvl4pPr marL="1219261" marR="0" lvl="3"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4pPr>
            <a:lvl5pPr marL="1524076" marR="0" lvl="4"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5pPr>
            <a:lvl6pPr marL="1828891" marR="0" lvl="5"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1" name="Google Shape;61;p43"/>
          <p:cNvSpPr txBox="1">
            <a:spLocks noGrp="1"/>
          </p:cNvSpPr>
          <p:nvPr>
            <p:ph type="body" idx="3"/>
          </p:nvPr>
        </p:nvSpPr>
        <p:spPr>
          <a:xfrm>
            <a:off x="1679477" y="4236610"/>
            <a:ext cx="1728258" cy="407226"/>
          </a:xfrm>
          <a:prstGeom prst="rect">
            <a:avLst/>
          </a:prstGeom>
          <a:noFill/>
          <a:ln>
            <a:noFill/>
          </a:ln>
        </p:spPr>
        <p:txBody>
          <a:bodyPr spcFirstLastPara="1" wrap="square" lIns="0" tIns="0" rIns="0" bIns="0" anchor="t" anchorCtr="0">
            <a:noAutofit/>
          </a:bodyPr>
          <a:lstStyle>
            <a:lvl1pPr marL="0" marR="0" lvl="0" indent="0" algn="l" rtl="0">
              <a:lnSpc>
                <a:spcPct val="90000"/>
              </a:lnSpc>
              <a:spcBef>
                <a:spcPts val="667"/>
              </a:spcBef>
              <a:spcAft>
                <a:spcPts val="0"/>
              </a:spcAft>
              <a:buClr>
                <a:schemeClr val="lt1"/>
              </a:buClr>
              <a:buSzPts val="2000"/>
              <a:buFont typeface="Arial" panose="020B0604020202020204" pitchFamily="34" charset="0"/>
              <a:buNone/>
              <a:defRPr sz="1333" b="0" i="0" u="none" strike="noStrike" cap="none">
                <a:solidFill>
                  <a:schemeClr val="lt1"/>
                </a:solidFill>
                <a:latin typeface="Nunito" pitchFamily="2" charset="77"/>
                <a:ea typeface="Nunito" pitchFamily="2" charset="77"/>
                <a:cs typeface="Nunito" pitchFamily="2" charset="77"/>
                <a:sym typeface="Nunito Sans"/>
              </a:defRPr>
            </a:lvl1pPr>
            <a:lvl2pPr marL="609630" marR="0" lvl="1"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2pPr>
            <a:lvl3pPr marL="914446" marR="0" lvl="2"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3pPr>
            <a:lvl4pPr marL="1219261" marR="0" lvl="3"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4pPr>
            <a:lvl5pPr marL="1524076" marR="0" lvl="4"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5pPr>
            <a:lvl6pPr marL="1828891" marR="0" lvl="5"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2" name="Google Shape;62;p43"/>
          <p:cNvSpPr txBox="1"/>
          <p:nvPr/>
        </p:nvSpPr>
        <p:spPr>
          <a:xfrm>
            <a:off x="9471378" y="6874934"/>
            <a:ext cx="193643" cy="246195"/>
          </a:xfrm>
          <a:prstGeom prst="rect">
            <a:avLst/>
          </a:prstGeom>
          <a:noFill/>
          <a:ln>
            <a:noFill/>
          </a:ln>
        </p:spPr>
        <p:txBody>
          <a:bodyPr spcFirstLastPara="1" wrap="square" lIns="60950" tIns="30467" rIns="60950" bIns="30467"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sz="1200"/>
          </a:p>
        </p:txBody>
      </p:sp>
      <p:pic>
        <p:nvPicPr>
          <p:cNvPr id="63" name="Google Shape;63;p43"/>
          <p:cNvPicPr preferRelativeResize="0"/>
          <p:nvPr/>
        </p:nvPicPr>
        <p:blipFill rotWithShape="1">
          <a:blip r:embed="rId2">
            <a:alphaModFix/>
          </a:blip>
          <a:srcRect/>
          <a:stretch/>
        </p:blipFill>
        <p:spPr>
          <a:xfrm>
            <a:off x="10656507" y="5973283"/>
            <a:ext cx="1228372" cy="640889"/>
          </a:xfrm>
          <a:prstGeom prst="rect">
            <a:avLst/>
          </a:prstGeom>
          <a:noFill/>
          <a:ln>
            <a:noFill/>
          </a:ln>
        </p:spPr>
      </p:pic>
      <p:pic>
        <p:nvPicPr>
          <p:cNvPr id="2" name="Picture 1" descr="A black background with blue text&#10;&#10;Description automatically generated">
            <a:extLst>
              <a:ext uri="{FF2B5EF4-FFF2-40B4-BE49-F238E27FC236}">
                <a16:creationId xmlns:a16="http://schemas.microsoft.com/office/drawing/2014/main" id="{894E7054-7E2E-2C3F-E356-655D200D731F}"/>
              </a:ext>
            </a:extLst>
          </p:cNvPr>
          <p:cNvPicPr>
            <a:picLocks noChangeAspect="1"/>
          </p:cNvPicPr>
          <p:nvPr userDrawn="1"/>
        </p:nvPicPr>
        <p:blipFill>
          <a:blip r:embed="rId3"/>
          <a:stretch>
            <a:fillRect/>
          </a:stretch>
        </p:blipFill>
        <p:spPr>
          <a:xfrm>
            <a:off x="8446273" y="6052727"/>
            <a:ext cx="2050211" cy="482000"/>
          </a:xfrm>
          <a:prstGeom prst="rect">
            <a:avLst/>
          </a:prstGeom>
        </p:spPr>
      </p:pic>
    </p:spTree>
    <p:extLst>
      <p:ext uri="{BB962C8B-B14F-4D97-AF65-F5344CB8AC3E}">
        <p14:creationId xmlns:p14="http://schemas.microsoft.com/office/powerpoint/2010/main" val="441892541"/>
      </p:ext>
    </p:extLst>
  </p:cSld>
  <p:clrMapOvr>
    <a:masterClrMapping/>
  </p:clrMapOvr>
  <p:extLst>
    <p:ext uri="{DCECCB84-F9BA-43D5-87BE-67443E8EF086}">
      <p15:sldGuideLst xmlns:p15="http://schemas.microsoft.com/office/powerpoint/2012/main">
        <p15:guide id="1" orient="horz" pos="3240">
          <p15:clr>
            <a:srgbClr val="FBAE40"/>
          </p15:clr>
        </p15:guide>
        <p15:guide id="2" pos="916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6" name="Google Shape;35;g20e4841d8f0_1_30">
            <a:extLst>
              <a:ext uri="{FF2B5EF4-FFF2-40B4-BE49-F238E27FC236}">
                <a16:creationId xmlns:a16="http://schemas.microsoft.com/office/drawing/2014/main" id="{1653AB9D-BD3E-90EB-D0DD-1DA3230C1218}"/>
              </a:ext>
            </a:extLst>
          </p:cNvPr>
          <p:cNvSpPr/>
          <p:nvPr userDrawn="1"/>
        </p:nvSpPr>
        <p:spPr>
          <a:xfrm>
            <a:off x="2351585" y="1403531"/>
            <a:ext cx="9840400" cy="4281800"/>
          </a:xfrm>
          <a:prstGeom prst="rect">
            <a:avLst/>
          </a:prstGeom>
          <a:solidFill>
            <a:schemeClr val="accent4"/>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7" name="Google Shape;36;g20e4841d8f0_1_30">
            <a:extLst>
              <a:ext uri="{FF2B5EF4-FFF2-40B4-BE49-F238E27FC236}">
                <a16:creationId xmlns:a16="http://schemas.microsoft.com/office/drawing/2014/main" id="{DC522C66-9CD0-A667-9277-58B1848ED04D}"/>
              </a:ext>
            </a:extLst>
          </p:cNvPr>
          <p:cNvSpPr/>
          <p:nvPr userDrawn="1"/>
        </p:nvSpPr>
        <p:spPr>
          <a:xfrm>
            <a:off x="0" y="4068243"/>
            <a:ext cx="2269200" cy="1617200"/>
          </a:xfrm>
          <a:prstGeom prst="rect">
            <a:avLst/>
          </a:prstGeom>
          <a:solidFill>
            <a:schemeClr val="dk2"/>
          </a:solidFill>
          <a:ln>
            <a:noFill/>
          </a:ln>
        </p:spPr>
        <p:txBody>
          <a:bodyPr spcFirstLastPara="1" wrap="square" lIns="60950" tIns="30467" rIns="60950" bIns="30467"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 name="Google Shape;37;g20e4841d8f0_1_30">
            <a:extLst>
              <a:ext uri="{FF2B5EF4-FFF2-40B4-BE49-F238E27FC236}">
                <a16:creationId xmlns:a16="http://schemas.microsoft.com/office/drawing/2014/main" id="{A6B8B2F3-B9C2-3941-C3C5-C55720160583}"/>
              </a:ext>
            </a:extLst>
          </p:cNvPr>
          <p:cNvSpPr/>
          <p:nvPr userDrawn="1"/>
        </p:nvSpPr>
        <p:spPr>
          <a:xfrm>
            <a:off x="13037" y="-28539"/>
            <a:ext cx="12179000" cy="1349800"/>
          </a:xfrm>
          <a:prstGeom prst="rect">
            <a:avLst/>
          </a:prstGeom>
          <a:solidFill>
            <a:schemeClr val="accent6"/>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200"/>
          </a:p>
        </p:txBody>
      </p:sp>
      <p:sp>
        <p:nvSpPr>
          <p:cNvPr id="9" name="Google Shape;38;g20e4841d8f0_1_30">
            <a:extLst>
              <a:ext uri="{FF2B5EF4-FFF2-40B4-BE49-F238E27FC236}">
                <a16:creationId xmlns:a16="http://schemas.microsoft.com/office/drawing/2014/main" id="{12345C82-6C72-A5AD-1899-756F4ABE04A4}"/>
              </a:ext>
            </a:extLst>
          </p:cNvPr>
          <p:cNvSpPr txBox="1">
            <a:spLocks noGrp="1"/>
          </p:cNvSpPr>
          <p:nvPr>
            <p:ph type="body" idx="1"/>
          </p:nvPr>
        </p:nvSpPr>
        <p:spPr>
          <a:xfrm>
            <a:off x="3311691" y="2516899"/>
            <a:ext cx="5328600" cy="2207200"/>
          </a:xfrm>
          <a:prstGeom prst="rect">
            <a:avLst/>
          </a:prstGeom>
          <a:noFill/>
          <a:ln>
            <a:noFill/>
          </a:ln>
        </p:spPr>
        <p:txBody>
          <a:bodyPr spcFirstLastPara="1" wrap="square" lIns="0" tIns="0" rIns="0" bIns="0" anchor="t" anchorCtr="0">
            <a:noAutofit/>
          </a:bodyPr>
          <a:lstStyle>
            <a:lvl1pPr marL="0" marR="0" lvl="0" indent="0" algn="l" rtl="0">
              <a:lnSpc>
                <a:spcPct val="90000"/>
              </a:lnSpc>
              <a:spcBef>
                <a:spcPts val="667"/>
              </a:spcBef>
              <a:spcAft>
                <a:spcPts val="0"/>
              </a:spcAft>
              <a:buClr>
                <a:schemeClr val="accent6"/>
              </a:buClr>
              <a:buSzPts val="7200"/>
              <a:buFont typeface="Arial" panose="020B0604020202020204" pitchFamily="34" charset="0"/>
              <a:buNone/>
              <a:defRPr sz="4800" b="1" i="0" u="none" strike="noStrike" cap="none">
                <a:solidFill>
                  <a:schemeClr val="accent6"/>
                </a:solidFill>
                <a:latin typeface="Source Serif Pro"/>
                <a:ea typeface="Source Serif Pro"/>
                <a:cs typeface="Source Serif Pro"/>
                <a:sym typeface="Source Serif Pro"/>
              </a:defRPr>
            </a:lvl1pPr>
            <a:lvl2pPr marL="609630" marR="0" lvl="1"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2pPr>
            <a:lvl3pPr marL="914446" marR="0" lvl="2"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3pPr>
            <a:lvl4pPr marL="1219261" marR="0" lvl="3"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4pPr>
            <a:lvl5pPr marL="1524076" marR="0" lvl="4" indent="-152408" algn="l" rtl="0">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5pPr>
            <a:lvl6pPr marL="1828891" marR="0" lvl="5"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0" name="Google Shape;39;g20e4841d8f0_1_30">
            <a:extLst>
              <a:ext uri="{FF2B5EF4-FFF2-40B4-BE49-F238E27FC236}">
                <a16:creationId xmlns:a16="http://schemas.microsoft.com/office/drawing/2014/main" id="{D7519F4E-7D77-0462-2B5C-286D86B97E4F}"/>
              </a:ext>
            </a:extLst>
          </p:cNvPr>
          <p:cNvSpPr txBox="1">
            <a:spLocks noGrp="1"/>
          </p:cNvSpPr>
          <p:nvPr>
            <p:ph type="body" idx="2"/>
          </p:nvPr>
        </p:nvSpPr>
        <p:spPr>
          <a:xfrm>
            <a:off x="3311691" y="4132128"/>
            <a:ext cx="4465200" cy="406000"/>
          </a:xfrm>
          <a:prstGeom prst="rect">
            <a:avLst/>
          </a:prstGeom>
          <a:noFill/>
          <a:ln>
            <a:noFill/>
          </a:ln>
        </p:spPr>
        <p:txBody>
          <a:bodyPr spcFirstLastPara="1" wrap="square" lIns="0" tIns="0" rIns="0" bIns="0" anchor="t" anchorCtr="0">
            <a:noAutofit/>
          </a:bodyPr>
          <a:lstStyle>
            <a:lvl1pPr marL="0" marR="0" lvl="0" indent="0" algn="l" rtl="0">
              <a:lnSpc>
                <a:spcPct val="90000"/>
              </a:lnSpc>
              <a:spcBef>
                <a:spcPts val="667"/>
              </a:spcBef>
              <a:spcAft>
                <a:spcPts val="0"/>
              </a:spcAft>
              <a:buClr>
                <a:schemeClr val="accent6"/>
              </a:buClr>
              <a:buSzPts val="2400"/>
              <a:buFont typeface="Arial" panose="020B0604020202020204" pitchFamily="34" charset="0"/>
              <a:buNone/>
              <a:defRPr sz="1600" b="1" i="0" u="none" strike="noStrike" cap="none">
                <a:solidFill>
                  <a:schemeClr val="accent6"/>
                </a:solidFill>
                <a:latin typeface="Nunito" pitchFamily="2" charset="77"/>
                <a:ea typeface="Nunito" pitchFamily="2" charset="77"/>
                <a:cs typeface="Nunito" pitchFamily="2" charset="77"/>
                <a:sym typeface="Nunito Sans"/>
              </a:defRPr>
            </a:lvl1pPr>
            <a:lvl2pPr marL="609630" marR="0" lvl="1"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2pPr>
            <a:lvl3pPr marL="914446" marR="0" lvl="2"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3pPr>
            <a:lvl4pPr marL="1219261" marR="0" lvl="3"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4pPr>
            <a:lvl5pPr marL="1524076" marR="0" lvl="4" indent="-152408" algn="l" rtl="0">
              <a:lnSpc>
                <a:spcPct val="90000"/>
              </a:lnSpc>
              <a:spcBef>
                <a:spcPts val="333"/>
              </a:spcBef>
              <a:spcAft>
                <a:spcPts val="0"/>
              </a:spcAft>
              <a:buClr>
                <a:schemeClr val="lt1"/>
              </a:buClr>
              <a:buSzPts val="2400"/>
              <a:buFont typeface="Arial"/>
              <a:buNone/>
              <a:defRPr sz="1600" b="1" i="0" u="none" strike="noStrike" cap="none">
                <a:solidFill>
                  <a:schemeClr val="lt1"/>
                </a:solidFill>
                <a:latin typeface="Avenir"/>
                <a:ea typeface="Avenir"/>
                <a:cs typeface="Avenir"/>
                <a:sym typeface="Avenir"/>
              </a:defRPr>
            </a:lvl5pPr>
            <a:lvl6pPr marL="1828891" marR="0" lvl="5"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1" name="Google Shape;40;g20e4841d8f0_1_30">
            <a:extLst>
              <a:ext uri="{FF2B5EF4-FFF2-40B4-BE49-F238E27FC236}">
                <a16:creationId xmlns:a16="http://schemas.microsoft.com/office/drawing/2014/main" id="{1677817B-D2CF-7B87-DF49-411C12719F47}"/>
              </a:ext>
            </a:extLst>
          </p:cNvPr>
          <p:cNvSpPr txBox="1">
            <a:spLocks noGrp="1"/>
          </p:cNvSpPr>
          <p:nvPr>
            <p:ph type="body" idx="3"/>
          </p:nvPr>
        </p:nvSpPr>
        <p:spPr>
          <a:xfrm>
            <a:off x="3311691" y="4707635"/>
            <a:ext cx="1728200" cy="407200"/>
          </a:xfrm>
          <a:prstGeom prst="rect">
            <a:avLst/>
          </a:prstGeom>
          <a:noFill/>
          <a:ln>
            <a:noFill/>
          </a:ln>
        </p:spPr>
        <p:txBody>
          <a:bodyPr spcFirstLastPara="1" wrap="square" lIns="0" tIns="0" rIns="0" bIns="0" anchor="t" anchorCtr="0">
            <a:noAutofit/>
          </a:bodyPr>
          <a:lstStyle>
            <a:lvl1pPr marL="0" marR="0" lvl="0" indent="0" algn="l" rtl="0">
              <a:lnSpc>
                <a:spcPct val="90000"/>
              </a:lnSpc>
              <a:spcBef>
                <a:spcPts val="667"/>
              </a:spcBef>
              <a:spcAft>
                <a:spcPts val="0"/>
              </a:spcAft>
              <a:buClr>
                <a:schemeClr val="accent6"/>
              </a:buClr>
              <a:buSzPts val="2000"/>
              <a:buFont typeface="Arial" panose="020B0604020202020204" pitchFamily="34" charset="0"/>
              <a:buNone/>
              <a:defRPr sz="1333" b="0" i="0" u="none" strike="noStrike" cap="none">
                <a:solidFill>
                  <a:schemeClr val="accent6"/>
                </a:solidFill>
                <a:latin typeface="Nunito" pitchFamily="2" charset="77"/>
                <a:ea typeface="Nunito" pitchFamily="2" charset="77"/>
                <a:cs typeface="Nunito" pitchFamily="2" charset="77"/>
                <a:sym typeface="Nunito Sans"/>
              </a:defRPr>
            </a:lvl1pPr>
            <a:lvl2pPr marL="609630" marR="0" lvl="1"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2pPr>
            <a:lvl3pPr marL="914446" marR="0" lvl="2"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3pPr>
            <a:lvl4pPr marL="1219261" marR="0" lvl="3"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4pPr>
            <a:lvl5pPr marL="1524076" marR="0" lvl="4" indent="-152408" algn="l" rtl="0">
              <a:lnSpc>
                <a:spcPct val="90000"/>
              </a:lnSpc>
              <a:spcBef>
                <a:spcPts val="333"/>
              </a:spcBef>
              <a:spcAft>
                <a:spcPts val="0"/>
              </a:spcAft>
              <a:buClr>
                <a:schemeClr val="lt1"/>
              </a:buClr>
              <a:buSzPts val="2000"/>
              <a:buFont typeface="Arial"/>
              <a:buNone/>
              <a:defRPr sz="1333" b="1" i="0" u="none" strike="noStrike" cap="none">
                <a:solidFill>
                  <a:schemeClr val="lt1"/>
                </a:solidFill>
                <a:latin typeface="Avenir"/>
                <a:ea typeface="Avenir"/>
                <a:cs typeface="Avenir"/>
                <a:sym typeface="Avenir"/>
              </a:defRPr>
            </a:lvl5pPr>
            <a:lvl6pPr marL="1828891" marR="0" lvl="5"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rtl="0">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2" name="Google Shape;41;g20e4841d8f0_1_30">
            <a:extLst>
              <a:ext uri="{FF2B5EF4-FFF2-40B4-BE49-F238E27FC236}">
                <a16:creationId xmlns:a16="http://schemas.microsoft.com/office/drawing/2014/main" id="{547FEDFF-ECF7-9DA2-5CCC-5A03B778DE0A}"/>
              </a:ext>
            </a:extLst>
          </p:cNvPr>
          <p:cNvPicPr preferRelativeResize="0"/>
          <p:nvPr userDrawn="1"/>
        </p:nvPicPr>
        <p:blipFill rotWithShape="1">
          <a:blip r:embed="rId2">
            <a:alphaModFix/>
          </a:blip>
          <a:srcRect/>
          <a:stretch/>
        </p:blipFill>
        <p:spPr>
          <a:xfrm>
            <a:off x="10656507" y="5973283"/>
            <a:ext cx="1228373" cy="640889"/>
          </a:xfrm>
          <a:prstGeom prst="rect">
            <a:avLst/>
          </a:prstGeom>
          <a:noFill/>
          <a:ln>
            <a:noFill/>
          </a:ln>
        </p:spPr>
      </p:pic>
      <p:sp>
        <p:nvSpPr>
          <p:cNvPr id="14" name="Google Shape;43;g20e4841d8f0_1_30">
            <a:extLst>
              <a:ext uri="{FF2B5EF4-FFF2-40B4-BE49-F238E27FC236}">
                <a16:creationId xmlns:a16="http://schemas.microsoft.com/office/drawing/2014/main" id="{215A01EE-3409-9D9F-38CF-8F397194C264}"/>
              </a:ext>
            </a:extLst>
          </p:cNvPr>
          <p:cNvSpPr txBox="1"/>
          <p:nvPr userDrawn="1"/>
        </p:nvSpPr>
        <p:spPr>
          <a:xfrm>
            <a:off x="9471378" y="6874934"/>
            <a:ext cx="193600" cy="246195"/>
          </a:xfrm>
          <a:prstGeom prst="rect">
            <a:avLst/>
          </a:prstGeom>
          <a:noFill/>
          <a:ln>
            <a:noFill/>
          </a:ln>
        </p:spPr>
        <p:txBody>
          <a:bodyPr spcFirstLastPara="1" wrap="square" lIns="60950" tIns="30467" rIns="60950" bIns="30467"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sz="1200"/>
          </a:p>
        </p:txBody>
      </p:sp>
      <p:sp>
        <p:nvSpPr>
          <p:cNvPr id="2" name="Google Shape;15;p41">
            <a:extLst>
              <a:ext uri="{FF2B5EF4-FFF2-40B4-BE49-F238E27FC236}">
                <a16:creationId xmlns:a16="http://schemas.microsoft.com/office/drawing/2014/main" id="{C58D668C-AD91-F6A4-8CE3-583BE8E3DF1D}"/>
              </a:ext>
            </a:extLst>
          </p:cNvPr>
          <p:cNvSpPr/>
          <p:nvPr userDrawn="1"/>
        </p:nvSpPr>
        <p:spPr>
          <a:xfrm>
            <a:off x="0" y="1403531"/>
            <a:ext cx="2256251" cy="2587195"/>
          </a:xfrm>
          <a:prstGeom prst="rect">
            <a:avLst/>
          </a:prstGeom>
          <a:solidFill>
            <a:schemeClr val="accent1"/>
          </a:solidFill>
          <a:ln w="12700" cap="flat" cmpd="sng">
            <a:solidFill>
              <a:srgbClr val="005492"/>
            </a:solidFill>
            <a:prstDash val="solid"/>
            <a:miter lim="800000"/>
            <a:headEnd type="none" w="sm" len="sm"/>
            <a:tailEnd type="none" w="sm" len="sm"/>
          </a:ln>
        </p:spPr>
        <p:txBody>
          <a:bodyPr spcFirstLastPara="1" wrap="square" lIns="60950" tIns="30467" rIns="60950" bIns="30467"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lt1"/>
              </a:solidFill>
              <a:latin typeface="Calibri"/>
              <a:ea typeface="Calibri"/>
              <a:cs typeface="Calibri"/>
              <a:sym typeface="Calibri"/>
            </a:endParaRPr>
          </a:p>
        </p:txBody>
      </p:sp>
      <p:pic>
        <p:nvPicPr>
          <p:cNvPr id="4" name="Picture 3" descr="A black background with blue text&#10;&#10;Description automatically generated">
            <a:extLst>
              <a:ext uri="{FF2B5EF4-FFF2-40B4-BE49-F238E27FC236}">
                <a16:creationId xmlns:a16="http://schemas.microsoft.com/office/drawing/2014/main" id="{2A0E599D-64A0-82BB-D1A2-B944CB7E1CDF}"/>
              </a:ext>
            </a:extLst>
          </p:cNvPr>
          <p:cNvPicPr>
            <a:picLocks noChangeAspect="1"/>
          </p:cNvPicPr>
          <p:nvPr userDrawn="1"/>
        </p:nvPicPr>
        <p:blipFill>
          <a:blip r:embed="rId3"/>
          <a:stretch>
            <a:fillRect/>
          </a:stretch>
        </p:blipFill>
        <p:spPr>
          <a:xfrm>
            <a:off x="8446273" y="6052727"/>
            <a:ext cx="2050211" cy="482000"/>
          </a:xfrm>
          <a:prstGeom prst="rect">
            <a:avLst/>
          </a:prstGeom>
        </p:spPr>
      </p:pic>
    </p:spTree>
    <p:extLst>
      <p:ext uri="{BB962C8B-B14F-4D97-AF65-F5344CB8AC3E}">
        <p14:creationId xmlns:p14="http://schemas.microsoft.com/office/powerpoint/2010/main" val="2767361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 Yellow">
  <p:cSld name="Title Only - Yellow">
    <p:spTree>
      <p:nvGrpSpPr>
        <p:cNvPr id="1" name="Shape 69"/>
        <p:cNvGrpSpPr/>
        <p:nvPr/>
      </p:nvGrpSpPr>
      <p:grpSpPr>
        <a:xfrm>
          <a:off x="0" y="0"/>
          <a:ext cx="0" cy="0"/>
          <a:chOff x="0" y="0"/>
          <a:chExt cx="0" cy="0"/>
        </a:xfrm>
      </p:grpSpPr>
      <p:sp>
        <p:nvSpPr>
          <p:cNvPr id="70" name="Google Shape;70;p80"/>
          <p:cNvSpPr/>
          <p:nvPr/>
        </p:nvSpPr>
        <p:spPr>
          <a:xfrm>
            <a:off x="-1" y="1158622"/>
            <a:ext cx="202913" cy="590192"/>
          </a:xfrm>
          <a:prstGeom prst="rect">
            <a:avLst/>
          </a:prstGeom>
          <a:solidFill>
            <a:schemeClr val="accent1"/>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Arial"/>
              <a:ea typeface="Arial"/>
              <a:cs typeface="Arial"/>
              <a:sym typeface="Arial"/>
            </a:endParaRPr>
          </a:p>
        </p:txBody>
      </p:sp>
      <p:sp>
        <p:nvSpPr>
          <p:cNvPr id="71" name="Google Shape;71;p80"/>
          <p:cNvSpPr/>
          <p:nvPr/>
        </p:nvSpPr>
        <p:spPr>
          <a:xfrm>
            <a:off x="-1" y="1831110"/>
            <a:ext cx="202913" cy="5026891"/>
          </a:xfrm>
          <a:prstGeom prst="rect">
            <a:avLst/>
          </a:prstGeom>
          <a:solidFill>
            <a:schemeClr val="accent6"/>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Arial"/>
              <a:ea typeface="Arial"/>
              <a:cs typeface="Arial"/>
              <a:sym typeface="Arial"/>
            </a:endParaRPr>
          </a:p>
        </p:txBody>
      </p:sp>
      <p:sp>
        <p:nvSpPr>
          <p:cNvPr id="72" name="Google Shape;72;p80"/>
          <p:cNvSpPr/>
          <p:nvPr/>
        </p:nvSpPr>
        <p:spPr>
          <a:xfrm rot="10800000">
            <a:off x="0" y="0"/>
            <a:ext cx="202913" cy="1072805"/>
          </a:xfrm>
          <a:prstGeom prst="rect">
            <a:avLst/>
          </a:prstGeom>
          <a:solidFill>
            <a:schemeClr val="accent4"/>
          </a:solidFill>
          <a:ln>
            <a:noFill/>
          </a:ln>
        </p:spPr>
        <p:txBody>
          <a:bodyPr spcFirstLastPara="1" wrap="square" lIns="60950" tIns="60950" rIns="60950" bIns="609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933" b="0" i="0" u="none" strike="noStrike" cap="none">
              <a:solidFill>
                <a:srgbClr val="000000"/>
              </a:solidFill>
              <a:latin typeface="Arial"/>
              <a:ea typeface="Arial"/>
              <a:cs typeface="Arial"/>
              <a:sym typeface="Arial"/>
            </a:endParaRPr>
          </a:p>
        </p:txBody>
      </p:sp>
      <p:pic>
        <p:nvPicPr>
          <p:cNvPr id="73" name="Google Shape;73;p80"/>
          <p:cNvPicPr preferRelativeResize="0"/>
          <p:nvPr/>
        </p:nvPicPr>
        <p:blipFill rotWithShape="1">
          <a:blip r:embed="rId2">
            <a:alphaModFix/>
          </a:blip>
          <a:srcRect/>
          <a:stretch/>
        </p:blipFill>
        <p:spPr>
          <a:xfrm>
            <a:off x="10656507" y="5973283"/>
            <a:ext cx="1228372" cy="640889"/>
          </a:xfrm>
          <a:prstGeom prst="rect">
            <a:avLst/>
          </a:prstGeom>
          <a:noFill/>
          <a:ln>
            <a:noFill/>
          </a:ln>
        </p:spPr>
      </p:pic>
      <p:sp>
        <p:nvSpPr>
          <p:cNvPr id="74" name="Google Shape;74;p80"/>
          <p:cNvSpPr txBox="1">
            <a:spLocks noGrp="1"/>
          </p:cNvSpPr>
          <p:nvPr>
            <p:ph type="body" idx="1"/>
          </p:nvPr>
        </p:nvSpPr>
        <p:spPr>
          <a:xfrm>
            <a:off x="1151451" y="296128"/>
            <a:ext cx="8640960" cy="480053"/>
          </a:xfrm>
          <a:prstGeom prst="rect">
            <a:avLst/>
          </a:prstGeom>
          <a:noFill/>
          <a:ln>
            <a:noFill/>
          </a:ln>
        </p:spPr>
        <p:txBody>
          <a:bodyPr spcFirstLastPara="1" wrap="square" lIns="0" tIns="0" rIns="0" bIns="0" anchor="t" anchorCtr="0">
            <a:noAutofit/>
          </a:bodyPr>
          <a:lstStyle>
            <a:lvl1pPr marL="304815" marR="0" lvl="0" indent="-152408" algn="l">
              <a:lnSpc>
                <a:spcPct val="90000"/>
              </a:lnSpc>
              <a:spcBef>
                <a:spcPts val="667"/>
              </a:spcBef>
              <a:spcAft>
                <a:spcPts val="0"/>
              </a:spcAft>
              <a:buClr>
                <a:schemeClr val="accent6"/>
              </a:buClr>
              <a:buSzPts val="5000"/>
              <a:buFont typeface="Arial"/>
              <a:buNone/>
              <a:defRPr sz="3334" b="1" i="0" u="none" strike="noStrike" cap="none">
                <a:solidFill>
                  <a:schemeClr val="accent6"/>
                </a:solidFill>
                <a:latin typeface="Arial"/>
                <a:ea typeface="Arial"/>
                <a:cs typeface="Arial"/>
                <a:sym typeface="Arial"/>
              </a:defRPr>
            </a:lvl1pPr>
            <a:lvl2pPr marL="609630" marR="0" lvl="1"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2pPr>
            <a:lvl3pPr marL="914446" marR="0" lvl="2"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3pPr>
            <a:lvl4pPr marL="1219261" marR="0" lvl="3"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4pPr>
            <a:lvl5pPr marL="1524076" marR="0" lvl="4" indent="-152408" algn="l">
              <a:lnSpc>
                <a:spcPct val="90000"/>
              </a:lnSpc>
              <a:spcBef>
                <a:spcPts val="333"/>
              </a:spcBef>
              <a:spcAft>
                <a:spcPts val="0"/>
              </a:spcAft>
              <a:buClr>
                <a:schemeClr val="dk1"/>
              </a:buClr>
              <a:buSzPts val="9600"/>
              <a:buFont typeface="Arial"/>
              <a:buNone/>
              <a:defRPr sz="6400" b="0" i="0" u="none" strike="noStrike" cap="none">
                <a:solidFill>
                  <a:schemeClr val="dk1"/>
                </a:solidFill>
                <a:latin typeface="Avenir"/>
                <a:ea typeface="Avenir"/>
                <a:cs typeface="Avenir"/>
                <a:sym typeface="Avenir"/>
              </a:defRPr>
            </a:lvl5pPr>
            <a:lvl6pPr marL="1828891" marR="0" lvl="5"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75" name="Google Shape;75;p80"/>
          <p:cNvSpPr txBox="1">
            <a:spLocks noGrp="1"/>
          </p:cNvSpPr>
          <p:nvPr>
            <p:ph type="body" idx="2"/>
          </p:nvPr>
        </p:nvSpPr>
        <p:spPr>
          <a:xfrm>
            <a:off x="1151451" y="794619"/>
            <a:ext cx="6816411" cy="279373"/>
          </a:xfrm>
          <a:prstGeom prst="rect">
            <a:avLst/>
          </a:prstGeom>
          <a:noFill/>
          <a:ln>
            <a:noFill/>
          </a:ln>
        </p:spPr>
        <p:txBody>
          <a:bodyPr spcFirstLastPara="1" wrap="square" lIns="0" tIns="0" rIns="0" bIns="0" anchor="t" anchorCtr="0">
            <a:noAutofit/>
          </a:bodyPr>
          <a:lstStyle>
            <a:lvl1pPr marL="304815" marR="0" lvl="0" indent="-152408" algn="l">
              <a:lnSpc>
                <a:spcPct val="90000"/>
              </a:lnSpc>
              <a:spcBef>
                <a:spcPts val="667"/>
              </a:spcBef>
              <a:spcAft>
                <a:spcPts val="0"/>
              </a:spcAft>
              <a:buClr>
                <a:schemeClr val="accent1"/>
              </a:buClr>
              <a:buSzPts val="2600"/>
              <a:buFont typeface="Arial"/>
              <a:buNone/>
              <a:defRPr sz="1733" b="1" i="0" u="none" strike="noStrike" cap="none">
                <a:solidFill>
                  <a:schemeClr val="accent1"/>
                </a:solidFill>
                <a:latin typeface="Nunito"/>
                <a:ea typeface="Nunito"/>
                <a:cs typeface="Nunito"/>
                <a:sym typeface="Nunito"/>
              </a:defRPr>
            </a:lvl1pPr>
            <a:lvl2pPr marL="609630" marR="0" lvl="1"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2pPr>
            <a:lvl3pPr marL="914446" marR="0" lvl="2"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3pPr>
            <a:lvl4pPr marL="1219261" marR="0" lvl="3"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4pPr>
            <a:lvl5pPr marL="1524076" marR="0" lvl="4" indent="-152408" algn="l">
              <a:lnSpc>
                <a:spcPct val="90000"/>
              </a:lnSpc>
              <a:spcBef>
                <a:spcPts val="333"/>
              </a:spcBef>
              <a:spcAft>
                <a:spcPts val="0"/>
              </a:spcAft>
              <a:buClr>
                <a:schemeClr val="dk2"/>
              </a:buClr>
              <a:buSzPts val="2800"/>
              <a:buFont typeface="Arial"/>
              <a:buNone/>
              <a:defRPr sz="1867" b="0" i="0" u="none" strike="noStrike" cap="none">
                <a:solidFill>
                  <a:schemeClr val="dk2"/>
                </a:solidFill>
                <a:latin typeface="Avenir"/>
                <a:ea typeface="Avenir"/>
                <a:cs typeface="Avenir"/>
                <a:sym typeface="Avenir"/>
              </a:defRPr>
            </a:lvl5pPr>
            <a:lvl6pPr marL="1828891" marR="0" lvl="5"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6pPr>
            <a:lvl7pPr marL="2133707" marR="0" lvl="6"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7pPr>
            <a:lvl8pPr marL="2438522" marR="0" lvl="7"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8pPr>
            <a:lvl9pPr marL="2743337" marR="0" lvl="8" indent="-228611" algn="l">
              <a:lnSpc>
                <a:spcPct val="90000"/>
              </a:lnSpc>
              <a:spcBef>
                <a:spcPts val="333"/>
              </a:spcBef>
              <a:spcAft>
                <a:spcPts val="0"/>
              </a:spcAft>
              <a:buClr>
                <a:schemeClr val="dk1"/>
              </a:buClr>
              <a:buSzPts val="18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2" name="Picture 1" descr="A black background with blue text&#10;&#10;Description automatically generated">
            <a:extLst>
              <a:ext uri="{FF2B5EF4-FFF2-40B4-BE49-F238E27FC236}">
                <a16:creationId xmlns:a16="http://schemas.microsoft.com/office/drawing/2014/main" id="{4BBDB97A-4D19-C882-D75A-3BC340DD0E54}"/>
              </a:ext>
            </a:extLst>
          </p:cNvPr>
          <p:cNvPicPr>
            <a:picLocks noChangeAspect="1"/>
          </p:cNvPicPr>
          <p:nvPr userDrawn="1"/>
        </p:nvPicPr>
        <p:blipFill>
          <a:blip r:embed="rId3"/>
          <a:stretch>
            <a:fillRect/>
          </a:stretch>
        </p:blipFill>
        <p:spPr>
          <a:xfrm>
            <a:off x="8446273" y="6052727"/>
            <a:ext cx="2050211" cy="482000"/>
          </a:xfrm>
          <a:prstGeom prst="rect">
            <a:avLst/>
          </a:prstGeom>
        </p:spPr>
      </p:pic>
    </p:spTree>
    <p:extLst>
      <p:ext uri="{BB962C8B-B14F-4D97-AF65-F5344CB8AC3E}">
        <p14:creationId xmlns:p14="http://schemas.microsoft.com/office/powerpoint/2010/main" val="1527268504"/>
      </p:ext>
    </p:extLst>
  </p:cSld>
  <p:clrMapOvr>
    <a:masterClrMapping/>
  </p:clrMapOvr>
  <p:extLst>
    <p:ext uri="{DCECCB84-F9BA-43D5-87BE-67443E8EF086}">
      <p15:sldGuideLst xmlns:p15="http://schemas.microsoft.com/office/powerpoint/2012/main">
        <p15:guide id="1" orient="horz" pos="10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8667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3AF6B20-D553-41A7-B3EF-F85A85DBE915}" type="datetimeFigureOut">
              <a:rPr lang="en-IN" smtClean="0"/>
              <a:t>16-03-2025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1959237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3AF6B20-D553-41A7-B3EF-F85A85DBE915}" type="datetimeFigureOut">
              <a:rPr lang="en-IN" smtClean="0"/>
              <a:t>16-03-2025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13133848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AF6B20-D553-41A7-B3EF-F85A85DBE915}" type="datetimeFigureOut">
              <a:rPr lang="en-IN" smtClean="0"/>
              <a:t>16-03-2025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2809917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3AF6B20-D553-41A7-B3EF-F85A85DBE915}" type="datetimeFigureOut">
              <a:rPr lang="en-IN" smtClean="0"/>
              <a:t>16-03-2025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1530822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3AF6B20-D553-41A7-B3EF-F85A85DBE915}" type="datetimeFigureOut">
              <a:rPr lang="en-IN" smtClean="0"/>
              <a:t>16-03-2025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2578309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3AF6B20-D553-41A7-B3EF-F85A85DBE915}" type="datetimeFigureOut">
              <a:rPr lang="en-IN" smtClean="0"/>
              <a:t>16-03-2025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17755005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F6B20-D553-41A7-B3EF-F85A85DBE915}" type="datetimeFigureOut">
              <a:rPr lang="en-IN" smtClean="0"/>
              <a:t>16-03-2025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3176446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F6B20-D553-41A7-B3EF-F85A85DBE915}" type="datetimeFigureOut">
              <a:rPr lang="en-IN" smtClean="0"/>
              <a:t>16-03-2025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2662712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AF6B20-D553-41A7-B3EF-F85A85DBE915}" type="datetimeFigureOut">
              <a:rPr lang="en-IN" smtClean="0"/>
              <a:t>16-03-2025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5993439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3AF6B20-D553-41A7-B3EF-F85A85DBE915}" type="datetimeFigureOut">
              <a:rPr lang="en-IN" smtClean="0"/>
              <a:t>16-03-2025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87283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07452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3AF6B20-D553-41A7-B3EF-F85A85DBE915}" type="datetimeFigureOut">
              <a:rPr lang="en-IN" smtClean="0"/>
              <a:t>16-03-2025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5411C9A-BBD0-41E9-9E0D-DF56A491D56C}" type="slidenum">
              <a:rPr lang="en-IN" smtClean="0"/>
              <a:t>‹#›</a:t>
            </a:fld>
            <a:endParaRPr lang="en-IN"/>
          </a:p>
        </p:txBody>
      </p:sp>
    </p:spTree>
    <p:extLst>
      <p:ext uri="{BB962C8B-B14F-4D97-AF65-F5344CB8AC3E}">
        <p14:creationId xmlns:p14="http://schemas.microsoft.com/office/powerpoint/2010/main" val="31727877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44375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380568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9944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312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4960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305099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85337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a:spLocks noGrp="1"/>
          </p:cNvSpPr>
          <p:nvPr>
            <p:ph type="pic" idx="2"/>
          </p:nvPr>
        </p:nvSpPr>
        <p:spPr>
          <a:xfrm>
            <a:off x="5183188" y="987425"/>
            <a:ext cx="6172200" cy="4873625"/>
          </a:xfrm>
          <a:prstGeom prst="rect">
            <a:avLst/>
          </a:prstGeom>
          <a:noFill/>
          <a:ln>
            <a:noFill/>
          </a:ln>
        </p:spPr>
      </p:sp>
      <p:sp>
        <p:nvSpPr>
          <p:cNvPr id="69" name="Google Shape;69;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47719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9122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6773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7633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032D15-EEF1-4001-ABF9-3F1C1987C1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BF9E1B54-97F7-45A4-9FD0-CFD6CEDE7CF3}" type="datetimeFigureOut">
              <a:rPr kumimoji="0" lang="en-IN" sz="12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16-03-2025</a:t>
            </a:fld>
            <a:endParaRPr kumimoji="0" lang="en-IN"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Footer Placeholder 2">
            <a:extLst>
              <a:ext uri="{FF2B5EF4-FFF2-40B4-BE49-F238E27FC236}">
                <a16:creationId xmlns:a16="http://schemas.microsoft.com/office/drawing/2014/main" id="{1AE844A7-1CA8-4D2A-BDC2-CF4A14DC3C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IN"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4" name="Slide Number Placeholder 3">
            <a:extLst>
              <a:ext uri="{FF2B5EF4-FFF2-40B4-BE49-F238E27FC236}">
                <a16:creationId xmlns:a16="http://schemas.microsoft.com/office/drawing/2014/main" id="{F5F94FE8-1B5D-4809-9726-714467BD3C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553D2910-CC83-4CD4-AEE6-A90227B36164}" type="slidenum">
              <a:rPr kumimoji="0" lang="en-IN" sz="12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IN"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383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a:spLocks noGrp="1"/>
          </p:cNvSpPr>
          <p:nvPr>
            <p:ph type="pic" idx="2"/>
          </p:nvPr>
        </p:nvSpPr>
        <p:spPr>
          <a:xfrm>
            <a:off x="5183188" y="987425"/>
            <a:ext cx="6172200" cy="4873625"/>
          </a:xfrm>
          <a:prstGeom prst="rect">
            <a:avLst/>
          </a:prstGeom>
          <a:noFill/>
          <a:ln>
            <a:noFill/>
          </a:ln>
        </p:spPr>
      </p:sp>
      <p:sp>
        <p:nvSpPr>
          <p:cNvPr id="69" name="Google Shape;69;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37546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6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6257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72414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D3157-2660-0547-A2F7-ACD93F0E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90313A-1102-AB4F-A7CA-4A68D56E1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F4624-D983-DC4E-B2BA-AB8B5EC0F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C8F01860-2259-5C47-AD1B-E2F243FC1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2C582-261C-344E-B54C-06A3C3423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721B9-3324-C646-936D-4FDE18D2CE83}" type="slidenum">
              <a:rPr lang="en-US" smtClean="0"/>
              <a:t>‹#›</a:t>
            </a:fld>
            <a:endParaRPr lang="en-US"/>
          </a:p>
        </p:txBody>
      </p:sp>
    </p:spTree>
    <p:extLst>
      <p:ext uri="{BB962C8B-B14F-4D97-AF65-F5344CB8AC3E}">
        <p14:creationId xmlns:p14="http://schemas.microsoft.com/office/powerpoint/2010/main" val="2991202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0D3157-2660-0547-A2F7-ACD93F0EF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90313A-1102-AB4F-A7CA-4A68D56E1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F4624-D983-DC4E-B2BA-AB8B5EC0F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6B4E0-B737-414A-8C19-2D7D1EBF09CB}" type="datetimeFigureOut">
              <a:rPr lang="en-US" smtClean="0"/>
              <a:t>3/16/2025</a:t>
            </a:fld>
            <a:endParaRPr lang="en-US"/>
          </a:p>
        </p:txBody>
      </p:sp>
      <p:sp>
        <p:nvSpPr>
          <p:cNvPr id="5" name="Footer Placeholder 4">
            <a:extLst>
              <a:ext uri="{FF2B5EF4-FFF2-40B4-BE49-F238E27FC236}">
                <a16:creationId xmlns:a16="http://schemas.microsoft.com/office/drawing/2014/main" id="{C8F01860-2259-5C47-AD1B-E2F243FC1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2C582-261C-344E-B54C-06A3C3423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721B9-3324-C646-936D-4FDE18D2CE83}" type="slidenum">
              <a:rPr lang="en-US" smtClean="0"/>
              <a:t>‹#›</a:t>
            </a:fld>
            <a:endParaRPr lang="en-US"/>
          </a:p>
        </p:txBody>
      </p:sp>
    </p:spTree>
    <p:extLst>
      <p:ext uri="{BB962C8B-B14F-4D97-AF65-F5344CB8AC3E}">
        <p14:creationId xmlns:p14="http://schemas.microsoft.com/office/powerpoint/2010/main" val="3130134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2554067"/>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Nunito" pitchFamily="2" charset="77"/>
                <a:ea typeface="Nunito" pitchFamily="2" charset="77"/>
                <a:cs typeface="Nunito" pitchFamily="2" charset="77"/>
                <a:sym typeface="Nunito Sans"/>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lang="en-US"/>
          </a:p>
        </p:txBody>
      </p:sp>
      <p:sp>
        <p:nvSpPr>
          <p:cNvPr id="11" name="Google Shape;1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Nunito" pitchFamily="2" charset="77"/>
                <a:ea typeface="Nunito" pitchFamily="2" charset="77"/>
                <a:cs typeface="Nunito" pitchFamily="2" charset="77"/>
                <a:sym typeface="Nunito Sans"/>
              </a:defRPr>
            </a:lvl1pPr>
            <a:lvl2pPr marL="0" marR="0" lvl="1" indent="0" algn="r" rtl="0">
              <a:spcBef>
                <a:spcPts val="0"/>
              </a:spcBef>
              <a:buNone/>
              <a:defRPr sz="800" b="0" i="0" u="none" strike="noStrike" cap="none">
                <a:solidFill>
                  <a:srgbClr val="888888"/>
                </a:solidFill>
                <a:latin typeface="Nunito Sans"/>
                <a:ea typeface="Nunito Sans"/>
                <a:cs typeface="Nunito Sans"/>
                <a:sym typeface="Nunito Sans"/>
              </a:defRPr>
            </a:lvl2pPr>
            <a:lvl3pPr marL="0" marR="0" lvl="2" indent="0" algn="r" rtl="0">
              <a:spcBef>
                <a:spcPts val="0"/>
              </a:spcBef>
              <a:buNone/>
              <a:defRPr sz="800" b="0" i="0" u="none" strike="noStrike" cap="none">
                <a:solidFill>
                  <a:srgbClr val="888888"/>
                </a:solidFill>
                <a:latin typeface="Nunito Sans"/>
                <a:ea typeface="Nunito Sans"/>
                <a:cs typeface="Nunito Sans"/>
                <a:sym typeface="Nunito Sans"/>
              </a:defRPr>
            </a:lvl3pPr>
            <a:lvl4pPr marL="0" marR="0" lvl="3" indent="0" algn="r" rtl="0">
              <a:spcBef>
                <a:spcPts val="0"/>
              </a:spcBef>
              <a:buNone/>
              <a:defRPr sz="800" b="0" i="0" u="none" strike="noStrike" cap="none">
                <a:solidFill>
                  <a:srgbClr val="888888"/>
                </a:solidFill>
                <a:latin typeface="Nunito Sans"/>
                <a:ea typeface="Nunito Sans"/>
                <a:cs typeface="Nunito Sans"/>
                <a:sym typeface="Nunito Sans"/>
              </a:defRPr>
            </a:lvl4pPr>
            <a:lvl5pPr marL="0" marR="0" lvl="4" indent="0" algn="r" rtl="0">
              <a:spcBef>
                <a:spcPts val="0"/>
              </a:spcBef>
              <a:buNone/>
              <a:defRPr sz="800" b="0" i="0" u="none" strike="noStrike" cap="none">
                <a:solidFill>
                  <a:srgbClr val="888888"/>
                </a:solidFill>
                <a:latin typeface="Nunito Sans"/>
                <a:ea typeface="Nunito Sans"/>
                <a:cs typeface="Nunito Sans"/>
                <a:sym typeface="Nunito Sans"/>
              </a:defRPr>
            </a:lvl5pPr>
            <a:lvl6pPr marL="0" marR="0" lvl="5" indent="0" algn="r" rtl="0">
              <a:spcBef>
                <a:spcPts val="0"/>
              </a:spcBef>
              <a:buNone/>
              <a:defRPr sz="800" b="0" i="0" u="none" strike="noStrike" cap="none">
                <a:solidFill>
                  <a:srgbClr val="888888"/>
                </a:solidFill>
                <a:latin typeface="Nunito Sans"/>
                <a:ea typeface="Nunito Sans"/>
                <a:cs typeface="Nunito Sans"/>
                <a:sym typeface="Nunito Sans"/>
              </a:defRPr>
            </a:lvl6pPr>
            <a:lvl7pPr marL="0" marR="0" lvl="6" indent="0" algn="r" rtl="0">
              <a:spcBef>
                <a:spcPts val="0"/>
              </a:spcBef>
              <a:buNone/>
              <a:defRPr sz="800" b="0" i="0" u="none" strike="noStrike" cap="none">
                <a:solidFill>
                  <a:srgbClr val="888888"/>
                </a:solidFill>
                <a:latin typeface="Nunito Sans"/>
                <a:ea typeface="Nunito Sans"/>
                <a:cs typeface="Nunito Sans"/>
                <a:sym typeface="Nunito Sans"/>
              </a:defRPr>
            </a:lvl7pPr>
            <a:lvl8pPr marL="0" marR="0" lvl="7" indent="0" algn="r" rtl="0">
              <a:spcBef>
                <a:spcPts val="0"/>
              </a:spcBef>
              <a:buNone/>
              <a:defRPr sz="800" b="0" i="0" u="none" strike="noStrike" cap="none">
                <a:solidFill>
                  <a:srgbClr val="888888"/>
                </a:solidFill>
                <a:latin typeface="Nunito Sans"/>
                <a:ea typeface="Nunito Sans"/>
                <a:cs typeface="Nunito Sans"/>
                <a:sym typeface="Nunito Sans"/>
              </a:defRPr>
            </a:lvl8pPr>
            <a:lvl9pPr marL="0" marR="0" lvl="8" indent="0" algn="r" rtl="0">
              <a:spcBef>
                <a:spcPts val="0"/>
              </a:spcBef>
              <a:buNone/>
              <a:defRPr sz="800" b="0" i="0" u="none" strike="noStrike" cap="none">
                <a:solidFill>
                  <a:srgbClr val="888888"/>
                </a:solidFill>
                <a:latin typeface="Nunito Sans"/>
                <a:ea typeface="Nunito Sans"/>
                <a:cs typeface="Nunito Sans"/>
                <a:sym typeface="Nunito Sans"/>
              </a:defRPr>
            </a:lvl9pPr>
          </a:lstStyle>
          <a:p>
            <a:fld id="{00000000-1234-1234-1234-123412341234}" type="slidenum">
              <a:rPr lang="en-US" smtClean="0"/>
              <a:pPr/>
              <a:t>‹#›</a:t>
            </a:fld>
            <a:endParaRPr lang="en-US"/>
          </a:p>
        </p:txBody>
      </p:sp>
      <p:sp>
        <p:nvSpPr>
          <p:cNvPr id="12" name="Google Shape;1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Nunito" pitchFamily="2" charset="77"/>
                <a:ea typeface="Nunito" pitchFamily="2" charset="77"/>
                <a:cs typeface="Nunito" pitchFamily="2" charset="77"/>
                <a:sym typeface="Nunito Sans"/>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lang="en-US"/>
          </a:p>
        </p:txBody>
      </p:sp>
      <p:sp>
        <p:nvSpPr>
          <p:cNvPr id="13" name="Google Shape;13;p40"/>
          <p:cNvSpPr txBox="1">
            <a:spLocks noGrp="1"/>
          </p:cNvSpPr>
          <p:nvPr>
            <p:ph type="title"/>
          </p:nvPr>
        </p:nvSpPr>
        <p:spPr>
          <a:xfrm>
            <a:off x="838200" y="365126"/>
            <a:ext cx="10515600" cy="13260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000"/>
              <a:buFont typeface="Nunito Sans"/>
              <a:buNone/>
              <a:defRPr sz="5000" b="1" i="0" u="none" strike="noStrike" cap="none">
                <a:solidFill>
                  <a:schemeClr val="dk1"/>
                </a:solidFill>
                <a:latin typeface="Nunito Sans"/>
                <a:ea typeface="Nunito Sans"/>
                <a:cs typeface="Nunito Sans"/>
                <a:sym typeface="Nuni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 name="Text Placeholder 1">
            <a:extLst>
              <a:ext uri="{FF2B5EF4-FFF2-40B4-BE49-F238E27FC236}">
                <a16:creationId xmlns:a16="http://schemas.microsoft.com/office/drawing/2014/main" id="{827BF3C8-4F9D-47AB-AAC6-6939EF0CD26E}"/>
              </a:ext>
            </a:extLst>
          </p:cNvPr>
          <p:cNvSpPr>
            <a:spLocks noGrp="1"/>
          </p:cNvSpPr>
          <p:nvPr>
            <p:ph type="body" idx="1"/>
          </p:nvPr>
        </p:nvSpPr>
        <p:spPr>
          <a:xfrm>
            <a:off x="838200" y="1825625"/>
            <a:ext cx="10515600" cy="43518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666662"/>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Source Serif Pro" panose="02040603050405020204" pitchFamily="18" charset="0"/>
          <a:ea typeface="Source Serif Pro" panose="02040603050405020204" pitchFamily="18" charset="0"/>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544">
          <p15:clr>
            <a:srgbClr val="F26B43"/>
          </p15:clr>
        </p15:guide>
        <p15:guide id="3" orient="horz" pos="5644">
          <p15:clr>
            <a:srgbClr val="F26B43"/>
          </p15:clr>
        </p15:guide>
        <p15:guide id="4" orient="horz" pos="5372">
          <p15:clr>
            <a:srgbClr val="F26B43"/>
          </p15:clr>
        </p15:guide>
        <p15:guide id="5" pos="11248">
          <p15:clr>
            <a:srgbClr val="F26B43"/>
          </p15:clr>
        </p15:guide>
        <p15:guide id="6" orient="horz" pos="5190">
          <p15:clr>
            <a:srgbClr val="F26B43"/>
          </p15:clr>
        </p15:guide>
        <p15:guide id="7" pos="100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F6B20-D553-41A7-B3EF-F85A85DBE915}" type="datetimeFigureOut">
              <a:rPr lang="en-IN" smtClean="0"/>
              <a:t>16-03-2025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11C9A-BBD0-41E9-9E0D-DF56A491D56C}" type="slidenum">
              <a:rPr lang="en-IN" smtClean="0"/>
              <a:t>‹#›</a:t>
            </a:fld>
            <a:endParaRPr lang="en-IN"/>
          </a:p>
        </p:txBody>
      </p:sp>
    </p:spTree>
    <p:extLst>
      <p:ext uri="{BB962C8B-B14F-4D97-AF65-F5344CB8AC3E}">
        <p14:creationId xmlns:p14="http://schemas.microsoft.com/office/powerpoint/2010/main" val="130677413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9416701"/>
      </p:ext>
    </p:extLst>
  </p:cSld>
  <p:clrMap bg1="lt1" tx1="dk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lr.sd.gov/lmic/soc_overview.aspx" TargetMode="Externa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27.sv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29.sv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33.sv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36.sv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38.sv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40.sv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6.xml"/><Relationship Id="rId5" Type="http://schemas.openxmlformats.org/officeDocument/2006/relationships/image" Target="../media/image46.svg"/><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6.xml"/><Relationship Id="rId5" Type="http://schemas.openxmlformats.org/officeDocument/2006/relationships/image" Target="../media/image48.sv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hyperlink" Target="mailto:rob@ncii-improve.com" TargetMode="External"/><Relationship Id="rId2" Type="http://schemas.openxmlformats.org/officeDocument/2006/relationships/notesSlide" Target="../notesSlides/notesSlide2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90;p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91;p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2" name="Google Shape;92;p1" descr="The NCII logo. Lightbulb with the following text: &quot;National Center for Inquiry &amp; Improvement.&quot;"/>
          <p:cNvPicPr preferRelativeResize="0">
            <a:picLocks noChangeAspect="1"/>
          </p:cNvPicPr>
          <p:nvPr/>
        </p:nvPicPr>
        <p:blipFill rotWithShape="1">
          <a:blip r:embed="rId3">
            <a:alphaModFix/>
          </a:blip>
          <a:srcRect/>
          <a:stretch/>
        </p:blipFill>
        <p:spPr>
          <a:xfrm>
            <a:off x="11115320" y="6275447"/>
            <a:ext cx="1020982" cy="490072"/>
          </a:xfrm>
          <a:prstGeom prst="rect">
            <a:avLst/>
          </a:prstGeom>
          <a:noFill/>
          <a:ln>
            <a:noFill/>
          </a:ln>
        </p:spPr>
      </p:pic>
      <p:sp>
        <p:nvSpPr>
          <p:cNvPr id="94" name="Google Shape;94;p1"/>
          <p:cNvSpPr txBox="1">
            <a:spLocks noGrp="1"/>
          </p:cNvSpPr>
          <p:nvPr>
            <p:ph type="ctrTitle"/>
          </p:nvPr>
        </p:nvSpPr>
        <p:spPr>
          <a:xfrm>
            <a:off x="654925" y="5326980"/>
            <a:ext cx="10891902" cy="88786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ct val="100000"/>
              <a:buFont typeface="Calibri"/>
              <a:buNone/>
            </a:pPr>
            <a:r>
              <a:rPr lang="en-US" sz="4400" b="1" dirty="0">
                <a:effectLst/>
              </a:rPr>
              <a:t>Developing a Deeper Understanding of Regional Labor Market Data to Better Integrate Career Considerations into the Student Experience</a:t>
            </a:r>
            <a:br>
              <a:rPr lang="en-US" sz="4400" b="1" dirty="0">
                <a:effectLst/>
              </a:rPr>
            </a:br>
            <a:br>
              <a:rPr lang="en-US" sz="4400" b="1" dirty="0">
                <a:effectLst/>
              </a:rPr>
            </a:br>
            <a:r>
              <a:rPr lang="en-US" sz="4400" b="1" dirty="0">
                <a:effectLst/>
              </a:rPr>
              <a:t>Louisiana </a:t>
            </a:r>
            <a:r>
              <a:rPr lang="en-US" sz="4400" b="1" dirty="0" err="1">
                <a:effectLst/>
              </a:rPr>
              <a:t>Meauxmentum</a:t>
            </a:r>
            <a:r>
              <a:rPr lang="en-US" sz="4400" b="1" dirty="0">
                <a:effectLst/>
              </a:rPr>
              <a:t> Summit</a:t>
            </a:r>
            <a:br>
              <a:rPr lang="en-US" sz="4400" b="1" dirty="0">
                <a:effectLst/>
              </a:rPr>
            </a:br>
            <a:br>
              <a:rPr lang="en-US" sz="4400" b="1" dirty="0">
                <a:effectLst/>
              </a:rPr>
            </a:br>
            <a:r>
              <a:rPr lang="en-US" sz="4400" b="1" dirty="0">
                <a:effectLst/>
              </a:rPr>
              <a:t>Rob Johnstone</a:t>
            </a:r>
            <a:br>
              <a:rPr lang="en-US" sz="4400" b="1" dirty="0">
                <a:effectLst/>
              </a:rPr>
            </a:br>
            <a:r>
              <a:rPr lang="en-US" sz="4400" b="1" dirty="0"/>
              <a:t>April 2-3, 2025</a:t>
            </a:r>
            <a:endParaRP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FA6643-7D39-EE1D-E9B7-AE84AA962A4C}"/>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7FBFF0AC-643B-CB36-E227-56EA7265E50B}"/>
              </a:ext>
            </a:extLst>
          </p:cNvPr>
          <p:cNvSpPr>
            <a:spLocks noGrp="1"/>
          </p:cNvSpPr>
          <p:nvPr>
            <p:ph type="body" idx="2"/>
          </p:nvPr>
        </p:nvSpPr>
        <p:spPr/>
        <p:txBody>
          <a:bodyPr/>
          <a:lstStyle/>
          <a:p>
            <a:endParaRPr lang="en-US"/>
          </a:p>
        </p:txBody>
      </p:sp>
      <p:pic>
        <p:nvPicPr>
          <p:cNvPr id="4" name="Picture 3">
            <a:extLst>
              <a:ext uri="{FF2B5EF4-FFF2-40B4-BE49-F238E27FC236}">
                <a16:creationId xmlns:a16="http://schemas.microsoft.com/office/drawing/2014/main" id="{0DF9569F-2C0D-FBE3-3F89-26F25F3C0E03}"/>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242049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1F7AF-EEE5-C923-DC4A-65BE3922368A}"/>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8AAC650C-FE30-124B-5708-00B0DFEC81E0}"/>
              </a:ext>
            </a:extLst>
          </p:cNvPr>
          <p:cNvSpPr>
            <a:spLocks noGrp="1"/>
          </p:cNvSpPr>
          <p:nvPr>
            <p:ph type="body" idx="2"/>
          </p:nvPr>
        </p:nvSpPr>
        <p:spPr/>
        <p:txBody>
          <a:bodyPr/>
          <a:lstStyle/>
          <a:p>
            <a:endParaRPr lang="en-US"/>
          </a:p>
        </p:txBody>
      </p:sp>
      <p:pic>
        <p:nvPicPr>
          <p:cNvPr id="4" name="Picture 3">
            <a:extLst>
              <a:ext uri="{FF2B5EF4-FFF2-40B4-BE49-F238E27FC236}">
                <a16:creationId xmlns:a16="http://schemas.microsoft.com/office/drawing/2014/main" id="{20D68A53-9428-180E-A3C6-BBCC9745860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524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3">
          <a:extLst>
            <a:ext uri="{FF2B5EF4-FFF2-40B4-BE49-F238E27FC236}">
              <a16:creationId xmlns:a16="http://schemas.microsoft.com/office/drawing/2014/main" id="{16782A02-F56F-7F5A-65DD-6F67AF42ECA5}"/>
            </a:ext>
          </a:extLst>
        </p:cNvPr>
        <p:cNvGrpSpPr/>
        <p:nvPr/>
      </p:nvGrpSpPr>
      <p:grpSpPr>
        <a:xfrm>
          <a:off x="0" y="0"/>
          <a:ext cx="0" cy="0"/>
          <a:chOff x="0" y="0"/>
          <a:chExt cx="0" cy="0"/>
        </a:xfrm>
      </p:grpSpPr>
      <p:sp>
        <p:nvSpPr>
          <p:cNvPr id="1784" name="Google Shape;1784;p25">
            <a:extLst>
              <a:ext uri="{FF2B5EF4-FFF2-40B4-BE49-F238E27FC236}">
                <a16:creationId xmlns:a16="http://schemas.microsoft.com/office/drawing/2014/main" id="{6F0D2CCB-B258-97D1-1478-50203731936F}"/>
              </a:ext>
            </a:extLst>
          </p:cNvPr>
          <p:cNvSpPr txBox="1">
            <a:spLocks noGrp="1"/>
          </p:cNvSpPr>
          <p:nvPr>
            <p:ph type="body" idx="1"/>
          </p:nvPr>
        </p:nvSpPr>
        <p:spPr>
          <a:xfrm>
            <a:off x="872963" y="309442"/>
            <a:ext cx="5719249" cy="480053"/>
          </a:xfrm>
          <a:prstGeom prst="rect">
            <a:avLst/>
          </a:prstGeom>
          <a:noFill/>
          <a:ln>
            <a:noFill/>
          </a:ln>
        </p:spPr>
        <p:txBody>
          <a:bodyPr spcFirstLastPara="1" vert="horz" wrap="square" lIns="0" tIns="0" rIns="0" bIns="0" rtlCol="0" anchor="t" anchorCtr="0">
            <a:noAutofit/>
          </a:bodyPr>
          <a:lstStyle/>
          <a:p>
            <a:pPr marL="0" indent="0"/>
            <a:r>
              <a:rPr lang="en-US">
                <a:latin typeface="Source Serif Pro" panose="02040603050405020204" pitchFamily="18" charset="0"/>
                <a:ea typeface="Source Serif Pro" panose="02040603050405020204" pitchFamily="18" charset="0"/>
              </a:rPr>
              <a:t>On Paper, Community College CTE Are Often Designed to Be “Stackable”…</a:t>
            </a:r>
            <a:endParaRPr>
              <a:latin typeface="Source Serif Pro" panose="02040603050405020204" pitchFamily="18" charset="0"/>
              <a:ea typeface="Source Serif Pro" panose="02040603050405020204" pitchFamily="18" charset="0"/>
            </a:endParaRPr>
          </a:p>
        </p:txBody>
      </p:sp>
      <p:grpSp>
        <p:nvGrpSpPr>
          <p:cNvPr id="5" name="Group 4">
            <a:extLst>
              <a:ext uri="{FF2B5EF4-FFF2-40B4-BE49-F238E27FC236}">
                <a16:creationId xmlns:a16="http://schemas.microsoft.com/office/drawing/2014/main" id="{34CE2D67-7CB2-AFFC-A279-251F55AB512B}"/>
              </a:ext>
            </a:extLst>
          </p:cNvPr>
          <p:cNvGrpSpPr/>
          <p:nvPr/>
        </p:nvGrpSpPr>
        <p:grpSpPr>
          <a:xfrm>
            <a:off x="6972300" y="0"/>
            <a:ext cx="5219700" cy="6858000"/>
            <a:chOff x="10458450" y="0"/>
            <a:chExt cx="7829550" cy="10287000"/>
          </a:xfrm>
        </p:grpSpPr>
        <p:sp>
          <p:nvSpPr>
            <p:cNvPr id="3" name="Rectangle 2">
              <a:extLst>
                <a:ext uri="{FF2B5EF4-FFF2-40B4-BE49-F238E27FC236}">
                  <a16:creationId xmlns:a16="http://schemas.microsoft.com/office/drawing/2014/main" id="{5CBB86BF-877A-857B-82C5-4BD0F575BDA6}"/>
                </a:ext>
              </a:extLst>
            </p:cNvPr>
            <p:cNvSpPr/>
            <p:nvPr/>
          </p:nvSpPr>
          <p:spPr>
            <a:xfrm>
              <a:off x="10458450" y="0"/>
              <a:ext cx="7829550" cy="10287000"/>
            </a:xfrm>
            <a:prstGeom prst="rect">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261">
                <a:buClr>
                  <a:srgbClr val="000000"/>
                </a:buClr>
                <a:defRPr/>
              </a:pPr>
              <a:endParaRPr lang="en-US" sz="1867" kern="0">
                <a:solidFill>
                  <a:srgbClr val="FFFFFF"/>
                </a:solidFill>
                <a:latin typeface="Arial"/>
                <a:sym typeface="Arial"/>
              </a:endParaRPr>
            </a:p>
          </p:txBody>
        </p:sp>
        <p:sp>
          <p:nvSpPr>
            <p:cNvPr id="4" name="Title 1">
              <a:extLst>
                <a:ext uri="{FF2B5EF4-FFF2-40B4-BE49-F238E27FC236}">
                  <a16:creationId xmlns:a16="http://schemas.microsoft.com/office/drawing/2014/main" id="{2EEF53DC-4BCE-8305-48B5-B5AF61A6AADB}"/>
                </a:ext>
              </a:extLst>
            </p:cNvPr>
            <p:cNvSpPr txBox="1">
              <a:spLocks/>
            </p:cNvSpPr>
            <p:nvPr/>
          </p:nvSpPr>
          <p:spPr>
            <a:xfrm>
              <a:off x="10820400" y="2008119"/>
              <a:ext cx="7105650" cy="627076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1pPr>
              <a:lvl2pPr marR="0" lvl="1"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2pPr>
              <a:lvl3pPr marR="0" lvl="2"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3pPr>
              <a:lvl4pPr marR="0" lvl="3"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4pPr>
              <a:lvl5pPr marR="0" lvl="4"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5pPr>
              <a:lvl6pPr marR="0" lvl="5"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6pPr>
              <a:lvl7pPr marR="0" lvl="6"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7pPr>
              <a:lvl8pPr marR="0" lvl="7"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8pPr>
              <a:lvl9pPr marR="0" lvl="8" algn="l" rtl="0">
                <a:lnSpc>
                  <a:spcPct val="100000"/>
                </a:lnSpc>
                <a:spcBef>
                  <a:spcPts val="0"/>
                </a:spcBef>
                <a:spcAft>
                  <a:spcPts val="0"/>
                </a:spcAft>
                <a:buClr>
                  <a:srgbClr val="000000"/>
                </a:buClr>
                <a:buSzPts val="3600"/>
                <a:buFont typeface="Roboto"/>
                <a:buNone/>
                <a:defRPr sz="3600" b="1" i="0" u="none" strike="noStrike" cap="none">
                  <a:solidFill>
                    <a:srgbClr val="000000"/>
                  </a:solidFill>
                  <a:latin typeface="Roboto"/>
                  <a:ea typeface="Roboto"/>
                  <a:cs typeface="Roboto"/>
                  <a:sym typeface="Roboto"/>
                </a:defRPr>
              </a:lvl9pPr>
            </a:lstStyle>
            <a:p>
              <a:pPr defTabSz="1219261">
                <a:defRPr/>
              </a:pPr>
              <a:r>
                <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…In reality, colleges too often </a:t>
              </a:r>
              <a:r>
                <a:rPr lang="en-US" sz="200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leave it to students to figure out how to stack credentials</a:t>
              </a:r>
              <a:r>
                <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 to better jobs and degrees.</a:t>
              </a:r>
            </a:p>
            <a:p>
              <a:pPr defTabSz="1219261">
                <a:defRPr/>
              </a:pPr>
              <a:endParaRPr lang="en-US" sz="2000" b="0" kern="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endParaRPr>
            </a:p>
            <a:p>
              <a:pPr defTabSz="1219261">
                <a:defRPr/>
              </a:pPr>
              <a:endPar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endParaRPr>
            </a:p>
            <a:p>
              <a:pPr defTabSz="1219261">
                <a:defRPr/>
              </a:pPr>
              <a:r>
                <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Most workers who stack in high-wage fields </a:t>
              </a:r>
              <a:r>
                <a:rPr lang="en-US" sz="200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already have experience in the field and degrees</a:t>
              </a:r>
              <a:r>
                <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a:t>
              </a:r>
              <a:endParaRPr lang="en-US" sz="200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endParaRPr>
            </a:p>
            <a:p>
              <a:pPr defTabSz="1219261">
                <a:defRPr/>
              </a:pPr>
              <a:endPar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endParaRPr>
            </a:p>
            <a:p>
              <a:pPr defTabSz="1219261">
                <a:defRPr/>
              </a:pPr>
              <a:endPar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endParaRPr>
            </a:p>
            <a:p>
              <a:pPr defTabSz="1219261">
                <a:defRPr/>
              </a:pPr>
              <a:r>
                <a:rPr lang="en-US" sz="200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“Fast-track” short-term training </a:t>
              </a:r>
              <a:r>
                <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programs for underemployed workers to enter well-paying, high demand fields </a:t>
              </a:r>
              <a:r>
                <a:rPr lang="en-US" sz="200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are rare</a:t>
              </a:r>
              <a:r>
                <a:rPr lang="en-US" sz="2000" b="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rPr>
                <a:t>.</a:t>
              </a:r>
              <a:endParaRPr lang="en-US" sz="2000" kern="0" dirty="0">
                <a:solidFill>
                  <a:srgbClr val="FFFFFF"/>
                </a:solidFill>
                <a:latin typeface="Source Serif Pro" panose="02040603050405020204" pitchFamily="18" charset="0"/>
                <a:ea typeface="Source Serif Pro" panose="02040603050405020204" pitchFamily="18" charset="0"/>
                <a:cs typeface="Roboto" panose="02000000000000000000" pitchFamily="2" charset="0"/>
                <a:sym typeface="Arial"/>
              </a:endParaRPr>
            </a:p>
          </p:txBody>
        </p:sp>
      </p:grpSp>
      <p:pic>
        <p:nvPicPr>
          <p:cNvPr id="7" name="Picture 6" descr="A diagram of steps with dollar signs&#10;&#10;AI-generated content may be incorrect.">
            <a:extLst>
              <a:ext uri="{FF2B5EF4-FFF2-40B4-BE49-F238E27FC236}">
                <a16:creationId xmlns:a16="http://schemas.microsoft.com/office/drawing/2014/main" id="{3AA99557-0AA2-B034-07E9-4A1FC101593F}"/>
              </a:ext>
            </a:extLst>
          </p:cNvPr>
          <p:cNvPicPr>
            <a:picLocks noChangeAspect="1"/>
          </p:cNvPicPr>
          <p:nvPr/>
        </p:nvPicPr>
        <p:blipFill>
          <a:blip r:embed="rId3"/>
          <a:srcRect l="3787" r="4477"/>
          <a:stretch/>
        </p:blipFill>
        <p:spPr>
          <a:xfrm>
            <a:off x="314037" y="2155949"/>
            <a:ext cx="6416963" cy="4060123"/>
          </a:xfrm>
          <a:prstGeom prst="rect">
            <a:avLst/>
          </a:prstGeom>
        </p:spPr>
      </p:pic>
    </p:spTree>
    <p:extLst>
      <p:ext uri="{BB962C8B-B14F-4D97-AF65-F5344CB8AC3E}">
        <p14:creationId xmlns:p14="http://schemas.microsoft.com/office/powerpoint/2010/main" val="228421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8" name="Google Shape;158;p7" descr="The NCII logo. Lightbulb with the following text: &quot;National Center for Inquiry &amp; Improvement.&quot;"/>
          <p:cNvPicPr preferRelativeResize="0">
            <a:picLocks noGrp="1" noChangeAspect="1"/>
          </p:cNvPicPr>
          <p:nvPr>
            <p:ph type="body" idx="1"/>
          </p:nvPr>
        </p:nvPicPr>
        <p:blipFill rotWithShape="1">
          <a:blip r:embed="rId3">
            <a:alphaModFix/>
          </a:blip>
          <a:srcRect/>
          <a:stretch/>
        </p:blipFill>
        <p:spPr>
          <a:xfrm>
            <a:off x="11134290" y="6335383"/>
            <a:ext cx="981404" cy="471077"/>
          </a:xfrm>
          <a:prstGeom prst="rect">
            <a:avLst/>
          </a:prstGeom>
          <a:noFill/>
          <a:ln>
            <a:noFill/>
          </a:ln>
        </p:spPr>
      </p:pic>
      <p:cxnSp>
        <p:nvCxnSpPr>
          <p:cNvPr id="160" name="Google Shape;160;p7"/>
          <p:cNvCxnSpPr>
            <a:cxnSpLocks/>
          </p:cNvCxnSpPr>
          <p:nvPr/>
        </p:nvCxnSpPr>
        <p:spPr>
          <a:xfrm>
            <a:off x="2160371" y="1352878"/>
            <a:ext cx="6983632" cy="0"/>
          </a:xfrm>
          <a:prstGeom prst="straightConnector1">
            <a:avLst/>
          </a:prstGeom>
          <a:noFill/>
          <a:ln w="15875" cap="flat" cmpd="sng">
            <a:solidFill>
              <a:schemeClr val="accent1"/>
            </a:solidFill>
            <a:prstDash val="solid"/>
            <a:miter lim="800000"/>
            <a:headEnd type="none" w="sm" len="sm"/>
            <a:tailEnd type="none" w="sm" len="sm"/>
          </a:ln>
        </p:spPr>
      </p:cxnSp>
      <p:sp>
        <p:nvSpPr>
          <p:cNvPr id="4" name="Google Shape;168;p8">
            <a:extLst>
              <a:ext uri="{FF2B5EF4-FFF2-40B4-BE49-F238E27FC236}">
                <a16:creationId xmlns:a16="http://schemas.microsoft.com/office/drawing/2014/main" id="{73C89BBE-285A-66BB-EC4F-17FFE8737E5E}"/>
              </a:ext>
            </a:extLst>
          </p:cNvPr>
          <p:cNvSpPr/>
          <p:nvPr/>
        </p:nvSpPr>
        <p:spPr>
          <a:xfrm>
            <a:off x="-1" y="522617"/>
            <a:ext cx="12192000" cy="875382"/>
          </a:xfrm>
          <a:prstGeom prst="rect">
            <a:avLst/>
          </a:prstGeom>
          <a:solidFill>
            <a:schemeClr val="accent1"/>
          </a:solidFill>
          <a:ln w="12700" cap="flat" cmpd="sng">
            <a:solidFill>
              <a:srgbClr val="FCFDF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1533ADB4-D339-FACC-4D3A-AEEC84307738}"/>
              </a:ext>
            </a:extLst>
          </p:cNvPr>
          <p:cNvSpPr txBox="1"/>
          <p:nvPr/>
        </p:nvSpPr>
        <p:spPr>
          <a:xfrm>
            <a:off x="2028825" y="553027"/>
            <a:ext cx="77152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Setting the Table…</a:t>
            </a:r>
          </a:p>
        </p:txBody>
      </p:sp>
      <p:graphicFrame>
        <p:nvGraphicFramePr>
          <p:cNvPr id="162" name="Google Shape;159;p7">
            <a:extLst>
              <a:ext uri="{FF2B5EF4-FFF2-40B4-BE49-F238E27FC236}">
                <a16:creationId xmlns:a16="http://schemas.microsoft.com/office/drawing/2014/main" id="{95DBE84D-972E-A7AB-9EF8-A16CBF2690EF}"/>
              </a:ext>
            </a:extLst>
          </p:cNvPr>
          <p:cNvGraphicFramePr/>
          <p:nvPr>
            <p:extLst>
              <p:ext uri="{D42A27DB-BD31-4B8C-83A1-F6EECF244321}">
                <p14:modId xmlns:p14="http://schemas.microsoft.com/office/powerpoint/2010/main" val="1103508838"/>
              </p:ext>
            </p:extLst>
          </p:nvPr>
        </p:nvGraphicFramePr>
        <p:xfrm>
          <a:off x="653940" y="1552576"/>
          <a:ext cx="10884119" cy="4524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897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68B2B-4DC2-903D-C3AA-6D3C29ED4BA1}"/>
            </a:ext>
          </a:extLst>
        </p:cNvPr>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00D8C7A-A313-66D6-B663-D36A60D16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7C41C8F-F4C7-B8BA-84E0-05678DE31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3E43647-B9DF-9B76-1147-998857102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96997DB-92E9-CD99-0C30-5190B19BC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CC0919C-B1E1-282D-5327-F49C8047D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E0AD5EE0-A17E-ECBF-A6ED-57DDE82FC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EE0FC7-B6F7-20F2-C02D-938AA251F8B2}"/>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4800" b="1" kern="1200" dirty="0">
                <a:solidFill>
                  <a:srgbClr val="FFFFFF"/>
                </a:solidFill>
                <a:latin typeface="+mn-lt"/>
                <a:cs typeface="Arial" panose="020B0604020202020204" pitchFamily="34" charset="0"/>
              </a:rPr>
              <a:t>Section 2</a:t>
            </a:r>
            <a:br>
              <a:rPr lang="en-US" sz="4800" b="1" kern="1200" dirty="0">
                <a:solidFill>
                  <a:srgbClr val="FFFFFF"/>
                </a:solidFill>
                <a:latin typeface="+mn-lt"/>
                <a:cs typeface="Arial" panose="020B0604020202020204" pitchFamily="34" charset="0"/>
              </a:rPr>
            </a:br>
            <a:r>
              <a:rPr lang="en-US" sz="4800" b="1" kern="1200" dirty="0">
                <a:solidFill>
                  <a:srgbClr val="FFFFFF"/>
                </a:solidFill>
                <a:latin typeface="+mn-lt"/>
                <a:cs typeface="Arial" panose="020B0604020202020204" pitchFamily="34" charset="0"/>
              </a:rPr>
              <a:t>Introducing NCII’s Labor Market Data Framework for College Improvement</a:t>
            </a:r>
          </a:p>
        </p:txBody>
      </p:sp>
      <p:sp>
        <p:nvSpPr>
          <p:cNvPr id="3" name="Text Placeholder 2">
            <a:extLst>
              <a:ext uri="{FF2B5EF4-FFF2-40B4-BE49-F238E27FC236}">
                <a16:creationId xmlns:a16="http://schemas.microsoft.com/office/drawing/2014/main" id="{C76B90D1-6DA9-40FE-4CC6-5C7463C63465}"/>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pic>
        <p:nvPicPr>
          <p:cNvPr id="4" name="Content Placeholder 4" descr="The NCII logo. Lightbulb with the following text: &quot;National Center for Inquiry &amp; Improvement.&quot;">
            <a:extLst>
              <a:ext uri="{FF2B5EF4-FFF2-40B4-BE49-F238E27FC236}">
                <a16:creationId xmlns:a16="http://schemas.microsoft.com/office/drawing/2014/main" id="{0A95A08F-D190-009F-7CD3-747B900A7928}"/>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328959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EA3BA-8D7D-9049-8DA7-C64284411363}"/>
              </a:ext>
            </a:extLst>
          </p:cNvPr>
          <p:cNvSpPr txBox="1"/>
          <p:nvPr/>
        </p:nvSpPr>
        <p:spPr>
          <a:xfrm>
            <a:off x="762045" y="129181"/>
            <a:ext cx="7949564"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NCII’s Labor Market Data Framework for College Improvement</a:t>
            </a:r>
            <a:endParaRPr kumimoji="0" lang="en-US" sz="3700" b="1" i="0" u="none" strike="noStrike" kern="1200" cap="none" spc="0" normalizeH="0" baseline="0" noProof="0" dirty="0">
              <a:ln>
                <a:noFill/>
              </a:ln>
              <a:solidFill>
                <a:srgbClr val="000000"/>
              </a:solidFill>
              <a:effectLst/>
              <a:uLnTx/>
              <a:uFillTx/>
              <a:latin typeface="Calibri Light" panose="020F0302020204030204"/>
              <a:ea typeface="+mn-ea"/>
              <a:cs typeface="Arial"/>
              <a:sym typeface="Arial"/>
            </a:endParaRPr>
          </a:p>
        </p:txBody>
      </p:sp>
      <p:sp>
        <p:nvSpPr>
          <p:cNvPr id="45" name="Rectangle 4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7" name="Oval 4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6" name="Picture 5" descr="The NCII logo. Lightbulb with the following text: &quot;National Center for Inquiry &amp; Improvement.&quot;">
            <a:extLst>
              <a:ext uri="{FF2B5EF4-FFF2-40B4-BE49-F238E27FC236}">
                <a16:creationId xmlns:a16="http://schemas.microsoft.com/office/drawing/2014/main" id="{D77861F8-9F2C-714A-9C53-BA3FF4BDA1B7}"/>
              </a:ext>
            </a:extLst>
          </p:cNvPr>
          <p:cNvPicPr>
            <a:picLocks noChangeAspect="1"/>
          </p:cNvPicPr>
          <p:nvPr/>
        </p:nvPicPr>
        <p:blipFill>
          <a:blip r:embed="rId2"/>
          <a:stretch>
            <a:fillRect/>
          </a:stretch>
        </p:blipFill>
        <p:spPr>
          <a:xfrm>
            <a:off x="9213471" y="3058432"/>
            <a:ext cx="1544029" cy="741134"/>
          </a:xfrm>
          <a:prstGeom prst="rect">
            <a:avLst/>
          </a:prstGeom>
        </p:spPr>
      </p:pic>
      <p:graphicFrame>
        <p:nvGraphicFramePr>
          <p:cNvPr id="53" name="TextBox 2">
            <a:extLst>
              <a:ext uri="{FF2B5EF4-FFF2-40B4-BE49-F238E27FC236}">
                <a16:creationId xmlns:a16="http://schemas.microsoft.com/office/drawing/2014/main" id="{5E67BE63-22B4-2450-D095-4BF312752945}"/>
              </a:ext>
            </a:extLst>
          </p:cNvPr>
          <p:cNvGraphicFramePr/>
          <p:nvPr>
            <p:extLst>
              <p:ext uri="{D42A27DB-BD31-4B8C-83A1-F6EECF244321}">
                <p14:modId xmlns:p14="http://schemas.microsoft.com/office/powerpoint/2010/main" val="383705408"/>
              </p:ext>
            </p:extLst>
          </p:nvPr>
        </p:nvGraphicFramePr>
        <p:xfrm>
          <a:off x="762045" y="1855092"/>
          <a:ext cx="8236912" cy="467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23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14C4398C-2F57-12C8-4C10-B4BD31870287}"/>
            </a:ext>
          </a:extLst>
        </p:cNvPr>
        <p:cNvGrpSpPr/>
        <p:nvPr/>
      </p:nvGrpSpPr>
      <p:grpSpPr>
        <a:xfrm>
          <a:off x="0" y="0"/>
          <a:ext cx="0" cy="0"/>
          <a:chOff x="0" y="0"/>
          <a:chExt cx="0" cy="0"/>
        </a:xfrm>
      </p:grpSpPr>
      <p:pic>
        <p:nvPicPr>
          <p:cNvPr id="158" name="Google Shape;158;p7" descr="The NCII logo. Lightbulb with the following text: &quot;National Center for Inquiry &amp; Improvement.&quot;">
            <a:extLst>
              <a:ext uri="{FF2B5EF4-FFF2-40B4-BE49-F238E27FC236}">
                <a16:creationId xmlns:a16="http://schemas.microsoft.com/office/drawing/2014/main" id="{67322665-767C-B4B8-1B37-E7E25DE645FE}"/>
              </a:ext>
            </a:extLst>
          </p:cNvPr>
          <p:cNvPicPr preferRelativeResize="0">
            <a:picLocks noGrp="1"/>
          </p:cNvPicPr>
          <p:nvPr>
            <p:ph type="body" idx="1"/>
          </p:nvPr>
        </p:nvPicPr>
        <p:blipFill rotWithShape="1">
          <a:blip r:embed="rId3">
            <a:alphaModFix/>
          </a:blip>
          <a:srcRect/>
          <a:stretch/>
        </p:blipFill>
        <p:spPr>
          <a:xfrm>
            <a:off x="10818321" y="6132132"/>
            <a:ext cx="1308546" cy="628102"/>
          </a:xfrm>
          <a:prstGeom prst="rect">
            <a:avLst/>
          </a:prstGeom>
          <a:noFill/>
          <a:ln>
            <a:noFill/>
          </a:ln>
        </p:spPr>
      </p:pic>
      <p:sp>
        <p:nvSpPr>
          <p:cNvPr id="159" name="Google Shape;159;p7">
            <a:extLst>
              <a:ext uri="{FF2B5EF4-FFF2-40B4-BE49-F238E27FC236}">
                <a16:creationId xmlns:a16="http://schemas.microsoft.com/office/drawing/2014/main" id="{A3D30CE8-3C77-C4D4-9097-1DE205988F43}"/>
              </a:ext>
            </a:extLst>
          </p:cNvPr>
          <p:cNvSpPr txBox="1"/>
          <p:nvPr/>
        </p:nvSpPr>
        <p:spPr>
          <a:xfrm>
            <a:off x="653940" y="1552576"/>
            <a:ext cx="10884119" cy="4478109"/>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lang="en-US" sz="2400" b="1" kern="0" dirty="0">
                <a:solidFill>
                  <a:srgbClr val="000000"/>
                </a:solidFill>
                <a:latin typeface="Calibri" panose="020F0502020204030204" pitchFamily="34" charset="0"/>
                <a:cs typeface="Calibri" panose="020F0502020204030204" pitchFamily="34" charset="0"/>
                <a:sym typeface="Arial"/>
              </a:rPr>
              <a:t>First Stage (to be developed Spring 2025)</a:t>
            </a:r>
          </a:p>
          <a:p>
            <a:pPr marL="800100" lvl="1" indent="-342900">
              <a:spcAft>
                <a:spcPts val="600"/>
              </a:spcAft>
              <a:buClr>
                <a:srgbClr val="000000"/>
              </a:buClr>
              <a:buFont typeface="Arial" panose="020B0604020202020204" pitchFamily="34" charset="0"/>
              <a:buChar char="•"/>
              <a:defRPr/>
            </a:pPr>
            <a:r>
              <a:rPr lang="en-US" sz="2400" b="1" kern="0" dirty="0">
                <a:solidFill>
                  <a:srgbClr val="000000"/>
                </a:solidFill>
                <a:latin typeface="Calibri" panose="020F0502020204030204" pitchFamily="34" charset="0"/>
                <a:cs typeface="Calibri" panose="020F0502020204030204" pitchFamily="34" charset="0"/>
                <a:sym typeface="Arial"/>
              </a:rPr>
              <a:t>Issues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being addressed</a:t>
            </a:r>
          </a:p>
          <a:p>
            <a:pPr marL="800100" lvl="1" indent="-342900">
              <a:spcAft>
                <a:spcPts val="600"/>
              </a:spcAft>
              <a:buClr>
                <a:srgbClr val="000000"/>
              </a:buClr>
              <a:buFont typeface="Arial" panose="020B0604020202020204" pitchFamily="34" charset="0"/>
              <a:buChar char="•"/>
              <a:defRPr/>
            </a:pPr>
            <a:r>
              <a:rPr lang="en-US" sz="2400" b="1" kern="0" dirty="0">
                <a:solidFill>
                  <a:srgbClr val="000000"/>
                </a:solidFill>
                <a:latin typeface="Calibri" panose="020F0502020204030204" pitchFamily="34" charset="0"/>
                <a:cs typeface="Calibri" panose="020F0502020204030204" pitchFamily="34" charset="0"/>
                <a:sym typeface="Arial"/>
              </a:rPr>
              <a:t>Potential uses /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who to bring to the table </a:t>
            </a:r>
          </a:p>
          <a:p>
            <a:pPr marL="800100" lvl="1" indent="-342900">
              <a:spcAft>
                <a:spcPts val="600"/>
              </a:spcAft>
              <a:buClr>
                <a:srgbClr val="000000"/>
              </a:buClr>
              <a:buFont typeface="Arial" panose="020B0604020202020204" pitchFamily="34" charset="0"/>
              <a:buChar char="•"/>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Customized data shared through engaging infographics</a:t>
            </a:r>
          </a:p>
          <a:p>
            <a:pPr marL="800100" lvl="1" indent="-342900">
              <a:spcAft>
                <a:spcPts val="600"/>
              </a:spcAft>
              <a:buClr>
                <a:srgbClr val="000000"/>
              </a:buClr>
              <a:buFont typeface="Arial" panose="020B0604020202020204" pitchFamily="34" charset="0"/>
              <a:buChar char="•"/>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Exploration questions/guide for (a) college leaders/practitioners; (b) employer engagement; (c) community partners</a:t>
            </a:r>
          </a:p>
          <a:p>
            <a:pPr marL="800100" lvl="1" indent="-342900">
              <a:spcAft>
                <a:spcPts val="600"/>
              </a:spcAft>
              <a:buClr>
                <a:srgbClr val="000000"/>
              </a:buClr>
              <a:buFont typeface="Arial" panose="020B0604020202020204" pitchFamily="34" charset="0"/>
              <a:buChar char="•"/>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Mobilizing Next Steps</a:t>
            </a:r>
          </a:p>
          <a:p>
            <a:pPr marL="342900" marR="0" lvl="0" indent="-34290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Second </a:t>
            </a:r>
            <a:r>
              <a:rPr lang="en-US" sz="2400" b="1" kern="0" dirty="0">
                <a:solidFill>
                  <a:srgbClr val="000000"/>
                </a:solidFill>
                <a:latin typeface="Calibri" panose="020F0502020204030204" pitchFamily="34" charset="0"/>
                <a:cs typeface="Calibri" panose="020F0502020204030204" pitchFamily="34" charset="0"/>
                <a:sym typeface="Arial"/>
              </a:rPr>
              <a:t>Stage (to be developed by Spring 2026)</a:t>
            </a:r>
          </a:p>
          <a:p>
            <a:pPr marL="800100" lvl="1" indent="-342900">
              <a:spcAft>
                <a:spcPts val="600"/>
              </a:spcAft>
              <a:buClr>
                <a:srgbClr val="000000"/>
              </a:buClr>
              <a:buFont typeface="Arial" panose="020B0604020202020204" pitchFamily="34" charset="0"/>
              <a:buChar char="•"/>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Protocols for acquiring/analyzing the data</a:t>
            </a:r>
          </a:p>
          <a:p>
            <a:pPr marL="800100" lvl="1" indent="-342900">
              <a:spcAft>
                <a:spcPts val="600"/>
              </a:spcAft>
              <a:buClr>
                <a:srgbClr val="000000"/>
              </a:buClr>
              <a:buFont typeface="Arial" panose="020B0604020202020204" pitchFamily="34" charset="0"/>
              <a:buChar char="•"/>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Presentation/infographic templates</a:t>
            </a:r>
          </a:p>
        </p:txBody>
      </p:sp>
      <p:cxnSp>
        <p:nvCxnSpPr>
          <p:cNvPr id="160" name="Google Shape;160;p7">
            <a:extLst>
              <a:ext uri="{FF2B5EF4-FFF2-40B4-BE49-F238E27FC236}">
                <a16:creationId xmlns:a16="http://schemas.microsoft.com/office/drawing/2014/main" id="{0D1ED00F-D70B-ECF6-8565-D47E341B2FEF}"/>
              </a:ext>
            </a:extLst>
          </p:cNvPr>
          <p:cNvCxnSpPr>
            <a:cxnSpLocks/>
          </p:cNvCxnSpPr>
          <p:nvPr/>
        </p:nvCxnSpPr>
        <p:spPr>
          <a:xfrm>
            <a:off x="2160371" y="1352878"/>
            <a:ext cx="6983632" cy="0"/>
          </a:xfrm>
          <a:prstGeom prst="straightConnector1">
            <a:avLst/>
          </a:prstGeom>
          <a:noFill/>
          <a:ln w="15875" cap="flat" cmpd="sng">
            <a:solidFill>
              <a:schemeClr val="accent1"/>
            </a:solidFill>
            <a:prstDash val="solid"/>
            <a:miter lim="800000"/>
            <a:headEnd type="none" w="sm" len="sm"/>
            <a:tailEnd type="none" w="sm" len="sm"/>
          </a:ln>
        </p:spPr>
      </p:cxnSp>
      <p:sp>
        <p:nvSpPr>
          <p:cNvPr id="4" name="Google Shape;168;p8">
            <a:extLst>
              <a:ext uri="{FF2B5EF4-FFF2-40B4-BE49-F238E27FC236}">
                <a16:creationId xmlns:a16="http://schemas.microsoft.com/office/drawing/2014/main" id="{12085994-78FC-654E-31F2-D37105CD6387}"/>
              </a:ext>
            </a:extLst>
          </p:cNvPr>
          <p:cNvSpPr/>
          <p:nvPr/>
        </p:nvSpPr>
        <p:spPr>
          <a:xfrm>
            <a:off x="-1" y="522617"/>
            <a:ext cx="12192000" cy="875382"/>
          </a:xfrm>
          <a:prstGeom prst="rect">
            <a:avLst/>
          </a:prstGeom>
          <a:solidFill>
            <a:schemeClr val="accent1"/>
          </a:solidFill>
          <a:ln w="12700" cap="flat" cmpd="sng">
            <a:solidFill>
              <a:srgbClr val="FCFDF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34FA2B70-CC7A-B11C-FC4B-1E8F7A2F4B0D}"/>
              </a:ext>
            </a:extLst>
          </p:cNvPr>
          <p:cNvSpPr txBox="1"/>
          <p:nvPr/>
        </p:nvSpPr>
        <p:spPr>
          <a:xfrm>
            <a:off x="-160986" y="638519"/>
            <a:ext cx="1228785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Full Development for Each Lens</a:t>
            </a:r>
            <a:endParaRPr kumimoji="0" lang="en-US" sz="4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2452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7B5337-9B79-0A28-73AF-992CFEDA3659}"/>
            </a:ext>
          </a:extLst>
        </p:cNvPr>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E686AC-1F09-8B34-5EFD-4F6ABDF2BD75}"/>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Lens 1 - Labor Market Overview: Grounding our Institutional Change Work in Post-Graduation Success</a:t>
            </a:r>
          </a:p>
        </p:txBody>
      </p:sp>
      <p:cxnSp>
        <p:nvCxnSpPr>
          <p:cNvPr id="159" name="Straight Connector 15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8C4AB090-9344-AC99-9270-C334D13F0BAE}"/>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34395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Box 350">
            <a:extLst>
              <a:ext uri="{FF2B5EF4-FFF2-40B4-BE49-F238E27FC236}">
                <a16:creationId xmlns:a16="http://schemas.microsoft.com/office/drawing/2014/main" id="{9D8380AE-CE7A-4A5E-AE99-120D74FB76B4}"/>
              </a:ext>
            </a:extLst>
          </p:cNvPr>
          <p:cNvSpPr txBox="1"/>
          <p:nvPr/>
        </p:nvSpPr>
        <p:spPr>
          <a:xfrm>
            <a:off x="155693" y="86918"/>
            <a:ext cx="11772449" cy="707886"/>
          </a:xfrm>
          <a:prstGeom prst="rect">
            <a:avLst/>
          </a:prstGeom>
          <a:solidFill>
            <a:schemeClr val="accent6">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Topics Addressed </a:t>
            </a:r>
            <a:r>
              <a:rPr lang="en-US" sz="4000" b="1" dirty="0">
                <a:solidFill>
                  <a:prstClr val="black"/>
                </a:solidFill>
                <a:ea typeface="Calibri" panose="020F0502020204030204" pitchFamily="34" charset="0"/>
                <a:cs typeface="Calibri" panose="020F0502020204030204" pitchFamily="34" charset="0"/>
              </a:rPr>
              <a:t>thru Infographics </a:t>
            </a:r>
            <a:r>
              <a:rPr kumimoji="0" lang="en-US" sz="4000" b="1" i="0" u="none" strike="noStrike" kern="1200" cap="none" spc="0" normalizeH="0" baseline="0" noProof="0" dirty="0">
                <a:ln>
                  <a:noFill/>
                </a:ln>
                <a:solidFill>
                  <a:prstClr val="black"/>
                </a:solidFill>
                <a:effectLst/>
                <a:uLnTx/>
                <a:uFillTx/>
                <a:ea typeface="Calibri" panose="020F0502020204030204" pitchFamily="34" charset="0"/>
                <a:cs typeface="Calibri" panose="020F0502020204030204" pitchFamily="34" charset="0"/>
              </a:rPr>
              <a:t>in Lens 1</a:t>
            </a:r>
          </a:p>
        </p:txBody>
      </p:sp>
      <p:grpSp>
        <p:nvGrpSpPr>
          <p:cNvPr id="11" name="Group 10">
            <a:extLst>
              <a:ext uri="{FF2B5EF4-FFF2-40B4-BE49-F238E27FC236}">
                <a16:creationId xmlns:a16="http://schemas.microsoft.com/office/drawing/2014/main" id="{AABB0569-A5DE-45AD-94A6-CA4C67F21164}"/>
              </a:ext>
            </a:extLst>
          </p:cNvPr>
          <p:cNvGrpSpPr/>
          <p:nvPr/>
        </p:nvGrpSpPr>
        <p:grpSpPr>
          <a:xfrm>
            <a:off x="-2" y="1479311"/>
            <a:ext cx="12192004" cy="4391960"/>
            <a:chOff x="-2" y="1479311"/>
            <a:chExt cx="12192004" cy="4391960"/>
          </a:xfrm>
        </p:grpSpPr>
        <p:grpSp>
          <p:nvGrpSpPr>
            <p:cNvPr id="10" name="Group 9">
              <a:extLst>
                <a:ext uri="{FF2B5EF4-FFF2-40B4-BE49-F238E27FC236}">
                  <a16:creationId xmlns:a16="http://schemas.microsoft.com/office/drawing/2014/main" id="{9BD35AC8-DD0B-471B-9FC0-9299DCED6C6B}"/>
                </a:ext>
              </a:extLst>
            </p:cNvPr>
            <p:cNvGrpSpPr/>
            <p:nvPr/>
          </p:nvGrpSpPr>
          <p:grpSpPr>
            <a:xfrm>
              <a:off x="-2" y="1479311"/>
              <a:ext cx="12192004" cy="4391960"/>
              <a:chOff x="-2" y="1479311"/>
              <a:chExt cx="12192004" cy="4391960"/>
            </a:xfrm>
          </p:grpSpPr>
          <p:grpSp>
            <p:nvGrpSpPr>
              <p:cNvPr id="390" name="Group 389">
                <a:extLst>
                  <a:ext uri="{FF2B5EF4-FFF2-40B4-BE49-F238E27FC236}">
                    <a16:creationId xmlns:a16="http://schemas.microsoft.com/office/drawing/2014/main" id="{747C0981-5180-42BD-99BE-154534F4AEBB}"/>
                  </a:ext>
                </a:extLst>
              </p:cNvPr>
              <p:cNvGrpSpPr/>
              <p:nvPr/>
            </p:nvGrpSpPr>
            <p:grpSpPr>
              <a:xfrm>
                <a:off x="-2" y="1479311"/>
                <a:ext cx="12192004" cy="4391960"/>
                <a:chOff x="414726" y="1960268"/>
                <a:chExt cx="11362548" cy="4093162"/>
              </a:xfrm>
            </p:grpSpPr>
            <p:grpSp>
              <p:nvGrpSpPr>
                <p:cNvPr id="389" name="Group 388">
                  <a:extLst>
                    <a:ext uri="{FF2B5EF4-FFF2-40B4-BE49-F238E27FC236}">
                      <a16:creationId xmlns:a16="http://schemas.microsoft.com/office/drawing/2014/main" id="{A5D50D59-2003-4515-B92A-F369A1DE0364}"/>
                    </a:ext>
                  </a:extLst>
                </p:cNvPr>
                <p:cNvGrpSpPr/>
                <p:nvPr/>
              </p:nvGrpSpPr>
              <p:grpSpPr>
                <a:xfrm>
                  <a:off x="4534760" y="2580172"/>
                  <a:ext cx="3122479" cy="2853354"/>
                  <a:chOff x="4534760" y="2580172"/>
                  <a:chExt cx="3122479" cy="2853354"/>
                </a:xfrm>
              </p:grpSpPr>
              <p:grpSp>
                <p:nvGrpSpPr>
                  <p:cNvPr id="338" name="Group 337">
                    <a:extLst>
                      <a:ext uri="{FF2B5EF4-FFF2-40B4-BE49-F238E27FC236}">
                        <a16:creationId xmlns:a16="http://schemas.microsoft.com/office/drawing/2014/main" id="{AFA47EE9-834C-4D26-AE23-FBC94D659A8E}"/>
                      </a:ext>
                    </a:extLst>
                  </p:cNvPr>
                  <p:cNvGrpSpPr/>
                  <p:nvPr/>
                </p:nvGrpSpPr>
                <p:grpSpPr>
                  <a:xfrm>
                    <a:off x="4534760" y="2580172"/>
                    <a:ext cx="3122479" cy="2853354"/>
                    <a:chOff x="4865821" y="2111964"/>
                    <a:chExt cx="3050725" cy="2787785"/>
                  </a:xfrm>
                </p:grpSpPr>
                <p:sp>
                  <p:nvSpPr>
                    <p:cNvPr id="328" name="Freeform: Shape 327">
                      <a:extLst>
                        <a:ext uri="{FF2B5EF4-FFF2-40B4-BE49-F238E27FC236}">
                          <a16:creationId xmlns:a16="http://schemas.microsoft.com/office/drawing/2014/main" id="{5C7949BE-3BDB-4EA1-A9F5-B776033721EF}"/>
                        </a:ext>
                      </a:extLst>
                    </p:cNvPr>
                    <p:cNvSpPr/>
                    <p:nvPr/>
                  </p:nvSpPr>
                  <p:spPr>
                    <a:xfrm rot="1800000">
                      <a:off x="6941220" y="2111964"/>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9" name="Freeform: Shape 328">
                      <a:extLst>
                        <a:ext uri="{FF2B5EF4-FFF2-40B4-BE49-F238E27FC236}">
                          <a16:creationId xmlns:a16="http://schemas.microsoft.com/office/drawing/2014/main" id="{CCD45900-FA2C-4826-BC51-D93A81907C1C}"/>
                        </a:ext>
                      </a:extLst>
                    </p:cNvPr>
                    <p:cNvSpPr/>
                    <p:nvPr/>
                  </p:nvSpPr>
                  <p:spPr>
                    <a:xfrm rot="3600000">
                      <a:off x="7331735"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0" name="Freeform: Shape 329">
                      <a:extLst>
                        <a:ext uri="{FF2B5EF4-FFF2-40B4-BE49-F238E27FC236}">
                          <a16:creationId xmlns:a16="http://schemas.microsoft.com/office/drawing/2014/main" id="{00D3252F-434A-416A-8765-FC217A6447BA}"/>
                        </a:ext>
                      </a:extLst>
                    </p:cNvPr>
                    <p:cNvSpPr/>
                    <p:nvPr/>
                  </p:nvSpPr>
                  <p:spPr>
                    <a:xfrm rot="5400000">
                      <a:off x="7495346" y="3068143"/>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1" name="Freeform: Shape 330">
                      <a:extLst>
                        <a:ext uri="{FF2B5EF4-FFF2-40B4-BE49-F238E27FC236}">
                          <a16:creationId xmlns:a16="http://schemas.microsoft.com/office/drawing/2014/main" id="{AE0F9B1E-E979-436E-8F55-0392F07A042A}"/>
                        </a:ext>
                      </a:extLst>
                    </p:cNvPr>
                    <p:cNvSpPr/>
                    <p:nvPr/>
                  </p:nvSpPr>
                  <p:spPr>
                    <a:xfrm rot="7226207">
                      <a:off x="7311265"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2" name="Freeform: Shape 331">
                      <a:extLst>
                        <a:ext uri="{FF2B5EF4-FFF2-40B4-BE49-F238E27FC236}">
                          <a16:creationId xmlns:a16="http://schemas.microsoft.com/office/drawing/2014/main" id="{0F69F793-8C23-4045-88DE-58C0A82FCC18}"/>
                        </a:ext>
                      </a:extLst>
                    </p:cNvPr>
                    <p:cNvSpPr/>
                    <p:nvPr/>
                  </p:nvSpPr>
                  <p:spPr>
                    <a:xfrm rot="9000000">
                      <a:off x="6948111" y="4057349"/>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3" name="Freeform: Shape 332">
                      <a:extLst>
                        <a:ext uri="{FF2B5EF4-FFF2-40B4-BE49-F238E27FC236}">
                          <a16:creationId xmlns:a16="http://schemas.microsoft.com/office/drawing/2014/main" id="{63245DF3-A2A8-466B-ABF5-BD9BC4755EAF}"/>
                        </a:ext>
                      </a:extLst>
                    </p:cNvPr>
                    <p:cNvSpPr/>
                    <p:nvPr/>
                  </p:nvSpPr>
                  <p:spPr>
                    <a:xfrm rot="19800000" flipH="1">
                      <a:off x="5841147" y="2111964"/>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4" name="Freeform: Shape 333">
                      <a:extLst>
                        <a:ext uri="{FF2B5EF4-FFF2-40B4-BE49-F238E27FC236}">
                          <a16:creationId xmlns:a16="http://schemas.microsoft.com/office/drawing/2014/main" id="{9F093EA9-C25A-4D0A-8EC3-496BE69075DE}"/>
                        </a:ext>
                      </a:extLst>
                    </p:cNvPr>
                    <p:cNvSpPr/>
                    <p:nvPr/>
                  </p:nvSpPr>
                  <p:spPr>
                    <a:xfrm rot="18000000" flipH="1">
                      <a:off x="5450632"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5" name="Freeform: Shape 334">
                      <a:extLst>
                        <a:ext uri="{FF2B5EF4-FFF2-40B4-BE49-F238E27FC236}">
                          <a16:creationId xmlns:a16="http://schemas.microsoft.com/office/drawing/2014/main" id="{F8A4AEE5-0747-4B3E-A0AA-D44132133205}"/>
                        </a:ext>
                      </a:extLst>
                    </p:cNvPr>
                    <p:cNvSpPr/>
                    <p:nvPr/>
                  </p:nvSpPr>
                  <p:spPr>
                    <a:xfrm rot="16200000" flipH="1">
                      <a:off x="5287021" y="3068143"/>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6" name="Freeform: Shape 335">
                      <a:extLst>
                        <a:ext uri="{FF2B5EF4-FFF2-40B4-BE49-F238E27FC236}">
                          <a16:creationId xmlns:a16="http://schemas.microsoft.com/office/drawing/2014/main" id="{25568931-37AC-4EBC-8A88-7E86FD605D9F}"/>
                        </a:ext>
                      </a:extLst>
                    </p:cNvPr>
                    <p:cNvSpPr/>
                    <p:nvPr/>
                  </p:nvSpPr>
                  <p:spPr>
                    <a:xfrm rot="14373793" flipH="1">
                      <a:off x="5471102"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7" name="Freeform: Shape 336">
                      <a:extLst>
                        <a:ext uri="{FF2B5EF4-FFF2-40B4-BE49-F238E27FC236}">
                          <a16:creationId xmlns:a16="http://schemas.microsoft.com/office/drawing/2014/main" id="{390D5DCA-DFE8-4A84-A7F0-1578BAD98465}"/>
                        </a:ext>
                      </a:extLst>
                    </p:cNvPr>
                    <p:cNvSpPr/>
                    <p:nvPr/>
                  </p:nvSpPr>
                  <p:spPr>
                    <a:xfrm rot="12600000" flipH="1">
                      <a:off x="5834256" y="4057349"/>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5" name="Group 364">
                    <a:extLst>
                      <a:ext uri="{FF2B5EF4-FFF2-40B4-BE49-F238E27FC236}">
                        <a16:creationId xmlns:a16="http://schemas.microsoft.com/office/drawing/2014/main" id="{7679C160-5715-45AF-9CB2-19B152BEA931}"/>
                      </a:ext>
                    </a:extLst>
                  </p:cNvPr>
                  <p:cNvGrpSpPr/>
                  <p:nvPr/>
                </p:nvGrpSpPr>
                <p:grpSpPr>
                  <a:xfrm>
                    <a:off x="5197350" y="3108201"/>
                    <a:ext cx="1797298" cy="1797297"/>
                    <a:chOff x="5197351" y="3108200"/>
                    <a:chExt cx="1797298" cy="1797297"/>
                  </a:xfrm>
                </p:grpSpPr>
                <p:sp>
                  <p:nvSpPr>
                    <p:cNvPr id="343" name="Oval 342">
                      <a:extLst>
                        <a:ext uri="{FF2B5EF4-FFF2-40B4-BE49-F238E27FC236}">
                          <a16:creationId xmlns:a16="http://schemas.microsoft.com/office/drawing/2014/main" id="{CF14C126-0D81-46FE-AC60-BF99A527F501}"/>
                        </a:ext>
                      </a:extLst>
                    </p:cNvPr>
                    <p:cNvSpPr/>
                    <p:nvPr/>
                  </p:nvSpPr>
                  <p:spPr>
                    <a:xfrm>
                      <a:off x="5197351" y="3108200"/>
                      <a:ext cx="1797298" cy="179729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4" name="Oval 343">
                      <a:extLst>
                        <a:ext uri="{FF2B5EF4-FFF2-40B4-BE49-F238E27FC236}">
                          <a16:creationId xmlns:a16="http://schemas.microsoft.com/office/drawing/2014/main" id="{4AFFDD34-E2E8-4931-91CF-50E8367EA746}"/>
                        </a:ext>
                      </a:extLst>
                    </p:cNvPr>
                    <p:cNvSpPr/>
                    <p:nvPr/>
                  </p:nvSpPr>
                  <p:spPr>
                    <a:xfrm>
                      <a:off x="5389458" y="3300307"/>
                      <a:ext cx="1413085" cy="1413084"/>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8" name="Group 387">
                  <a:extLst>
                    <a:ext uri="{FF2B5EF4-FFF2-40B4-BE49-F238E27FC236}">
                      <a16:creationId xmlns:a16="http://schemas.microsoft.com/office/drawing/2014/main" id="{8F0C1582-F112-4D6B-A5CD-6740AA505F28}"/>
                    </a:ext>
                  </a:extLst>
                </p:cNvPr>
                <p:cNvGrpSpPr/>
                <p:nvPr/>
              </p:nvGrpSpPr>
              <p:grpSpPr>
                <a:xfrm>
                  <a:off x="414726" y="1960268"/>
                  <a:ext cx="11362548" cy="4093162"/>
                  <a:chOff x="414726" y="1960268"/>
                  <a:chExt cx="11362548" cy="4093162"/>
                </a:xfrm>
              </p:grpSpPr>
              <p:grpSp>
                <p:nvGrpSpPr>
                  <p:cNvPr id="386" name="Group 385">
                    <a:extLst>
                      <a:ext uri="{FF2B5EF4-FFF2-40B4-BE49-F238E27FC236}">
                        <a16:creationId xmlns:a16="http://schemas.microsoft.com/office/drawing/2014/main" id="{92246F4A-AD11-47F4-897F-444ACC76F95D}"/>
                      </a:ext>
                    </a:extLst>
                  </p:cNvPr>
                  <p:cNvGrpSpPr/>
                  <p:nvPr/>
                </p:nvGrpSpPr>
                <p:grpSpPr>
                  <a:xfrm>
                    <a:off x="6696906" y="1960268"/>
                    <a:ext cx="5080368" cy="4093162"/>
                    <a:chOff x="6696906" y="1960268"/>
                    <a:chExt cx="5080368" cy="4093162"/>
                  </a:xfrm>
                </p:grpSpPr>
                <p:grpSp>
                  <p:nvGrpSpPr>
                    <p:cNvPr id="385" name="Group 384">
                      <a:extLst>
                        <a:ext uri="{FF2B5EF4-FFF2-40B4-BE49-F238E27FC236}">
                          <a16:creationId xmlns:a16="http://schemas.microsoft.com/office/drawing/2014/main" id="{FDCB6D70-489F-44AB-BD9E-5FA527A3D0B5}"/>
                        </a:ext>
                      </a:extLst>
                    </p:cNvPr>
                    <p:cNvGrpSpPr/>
                    <p:nvPr/>
                  </p:nvGrpSpPr>
                  <p:grpSpPr>
                    <a:xfrm>
                      <a:off x="6696906" y="1960268"/>
                      <a:ext cx="5080367" cy="723534"/>
                      <a:chOff x="6696906" y="1960268"/>
                      <a:chExt cx="5080367" cy="723534"/>
                    </a:xfrm>
                  </p:grpSpPr>
                  <p:sp>
                    <p:nvSpPr>
                      <p:cNvPr id="316" name="Rectangle 315">
                        <a:extLst>
                          <a:ext uri="{FF2B5EF4-FFF2-40B4-BE49-F238E27FC236}">
                            <a16:creationId xmlns:a16="http://schemas.microsoft.com/office/drawing/2014/main" id="{0EBCDC76-C5C1-4476-BA76-9F5E678F8ACC}"/>
                          </a:ext>
                        </a:extLst>
                      </p:cNvPr>
                      <p:cNvSpPr/>
                      <p:nvPr/>
                    </p:nvSpPr>
                    <p:spPr>
                      <a:xfrm>
                        <a:off x="7061248" y="1960269"/>
                        <a:ext cx="4716025"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9" name="Group 248">
                        <a:extLst>
                          <a:ext uri="{FF2B5EF4-FFF2-40B4-BE49-F238E27FC236}">
                            <a16:creationId xmlns:a16="http://schemas.microsoft.com/office/drawing/2014/main" id="{576738DA-38C6-4E04-993C-DB8405B08CB0}"/>
                          </a:ext>
                        </a:extLst>
                      </p:cNvPr>
                      <p:cNvGrpSpPr/>
                      <p:nvPr/>
                    </p:nvGrpSpPr>
                    <p:grpSpPr>
                      <a:xfrm rot="1800000">
                        <a:off x="6696906" y="1960268"/>
                        <a:ext cx="723534" cy="723533"/>
                        <a:chOff x="6593120" y="1785249"/>
                        <a:chExt cx="706907" cy="706907"/>
                      </a:xfrm>
                    </p:grpSpPr>
                    <p:sp>
                      <p:nvSpPr>
                        <p:cNvPr id="251" name="Oval 250">
                          <a:extLst>
                            <a:ext uri="{FF2B5EF4-FFF2-40B4-BE49-F238E27FC236}">
                              <a16:creationId xmlns:a16="http://schemas.microsoft.com/office/drawing/2014/main" id="{65864917-C2F4-479F-A225-5D48804D15C3}"/>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2" name="Oval 251">
                          <a:extLst>
                            <a:ext uri="{FF2B5EF4-FFF2-40B4-BE49-F238E27FC236}">
                              <a16:creationId xmlns:a16="http://schemas.microsoft.com/office/drawing/2014/main" id="{82C05422-D4DB-4A57-B260-779FADC79B93}"/>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2" name="Group 381">
                      <a:extLst>
                        <a:ext uri="{FF2B5EF4-FFF2-40B4-BE49-F238E27FC236}">
                          <a16:creationId xmlns:a16="http://schemas.microsoft.com/office/drawing/2014/main" id="{6C833B33-A65B-4085-A721-BA5DFE4B52E8}"/>
                        </a:ext>
                      </a:extLst>
                    </p:cNvPr>
                    <p:cNvGrpSpPr/>
                    <p:nvPr/>
                  </p:nvGrpSpPr>
                  <p:grpSpPr>
                    <a:xfrm>
                      <a:off x="7411835" y="2802675"/>
                      <a:ext cx="4365438" cy="723533"/>
                      <a:chOff x="7411835" y="2802675"/>
                      <a:chExt cx="4365438" cy="723533"/>
                    </a:xfrm>
                  </p:grpSpPr>
                  <p:sp>
                    <p:nvSpPr>
                      <p:cNvPr id="317" name="Rectangle 316">
                        <a:extLst>
                          <a:ext uri="{FF2B5EF4-FFF2-40B4-BE49-F238E27FC236}">
                            <a16:creationId xmlns:a16="http://schemas.microsoft.com/office/drawing/2014/main" id="{FF9CF13F-6006-4616-8511-AA43CCC8404B}"/>
                          </a:ext>
                        </a:extLst>
                      </p:cNvPr>
                      <p:cNvSpPr/>
                      <p:nvPr/>
                    </p:nvSpPr>
                    <p:spPr>
                      <a:xfrm>
                        <a:off x="7758005"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7" name="Group 276">
                        <a:extLst>
                          <a:ext uri="{FF2B5EF4-FFF2-40B4-BE49-F238E27FC236}">
                            <a16:creationId xmlns:a16="http://schemas.microsoft.com/office/drawing/2014/main" id="{1163C3B2-A48B-4E4F-BAE7-3F91DA3FE60C}"/>
                          </a:ext>
                        </a:extLst>
                      </p:cNvPr>
                      <p:cNvGrpSpPr/>
                      <p:nvPr/>
                    </p:nvGrpSpPr>
                    <p:grpSpPr>
                      <a:xfrm>
                        <a:off x="7411835" y="2802675"/>
                        <a:ext cx="723534" cy="723533"/>
                        <a:chOff x="7676781" y="2319105"/>
                        <a:chExt cx="706907" cy="706907"/>
                      </a:xfrm>
                    </p:grpSpPr>
                    <p:sp>
                      <p:nvSpPr>
                        <p:cNvPr id="258" name="Oval 257">
                          <a:extLst>
                            <a:ext uri="{FF2B5EF4-FFF2-40B4-BE49-F238E27FC236}">
                              <a16:creationId xmlns:a16="http://schemas.microsoft.com/office/drawing/2014/main" id="{7A5A893E-1DBC-4734-A2F7-B601C4093751}"/>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9" name="Oval 258">
                          <a:extLst>
                            <a:ext uri="{FF2B5EF4-FFF2-40B4-BE49-F238E27FC236}">
                              <a16:creationId xmlns:a16="http://schemas.microsoft.com/office/drawing/2014/main" id="{E6108921-3DAD-4991-8D34-609C5740157F}"/>
                            </a:ext>
                          </a:extLst>
                        </p:cNvPr>
                        <p:cNvSpPr/>
                        <p:nvPr/>
                      </p:nvSpPr>
                      <p:spPr>
                        <a:xfrm>
                          <a:off x="7772646" y="241497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3" name="Group 382">
                      <a:extLst>
                        <a:ext uri="{FF2B5EF4-FFF2-40B4-BE49-F238E27FC236}">
                          <a16:creationId xmlns:a16="http://schemas.microsoft.com/office/drawing/2014/main" id="{3E4EA03D-C174-45AF-8630-AE82D64C4FDA}"/>
                        </a:ext>
                      </a:extLst>
                    </p:cNvPr>
                    <p:cNvGrpSpPr/>
                    <p:nvPr/>
                  </p:nvGrpSpPr>
                  <p:grpSpPr>
                    <a:xfrm>
                      <a:off x="7659884" y="3645081"/>
                      <a:ext cx="4117390" cy="723534"/>
                      <a:chOff x="7659884" y="3645081"/>
                      <a:chExt cx="4117390" cy="723534"/>
                    </a:xfrm>
                  </p:grpSpPr>
                  <p:sp>
                    <p:nvSpPr>
                      <p:cNvPr id="318" name="Rectangle 317">
                        <a:extLst>
                          <a:ext uri="{FF2B5EF4-FFF2-40B4-BE49-F238E27FC236}">
                            <a16:creationId xmlns:a16="http://schemas.microsoft.com/office/drawing/2014/main" id="{A1C58DCA-811E-48A5-A42A-64492D2CE013}"/>
                          </a:ext>
                        </a:extLst>
                      </p:cNvPr>
                      <p:cNvSpPr/>
                      <p:nvPr/>
                    </p:nvSpPr>
                    <p:spPr>
                      <a:xfrm>
                        <a:off x="8048903" y="3645081"/>
                        <a:ext cx="3728371"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0" name="Group 259">
                        <a:extLst>
                          <a:ext uri="{FF2B5EF4-FFF2-40B4-BE49-F238E27FC236}">
                            <a16:creationId xmlns:a16="http://schemas.microsoft.com/office/drawing/2014/main" id="{5DFF0348-D358-499F-8DAC-7723E53A75F2}"/>
                          </a:ext>
                        </a:extLst>
                      </p:cNvPr>
                      <p:cNvGrpSpPr/>
                      <p:nvPr/>
                    </p:nvGrpSpPr>
                    <p:grpSpPr>
                      <a:xfrm rot="1800000">
                        <a:off x="7659884" y="3645082"/>
                        <a:ext cx="723534" cy="723533"/>
                        <a:chOff x="6593120" y="1785249"/>
                        <a:chExt cx="706907" cy="706907"/>
                      </a:xfrm>
                    </p:grpSpPr>
                    <p:sp>
                      <p:nvSpPr>
                        <p:cNvPr id="261" name="Oval 260">
                          <a:extLst>
                            <a:ext uri="{FF2B5EF4-FFF2-40B4-BE49-F238E27FC236}">
                              <a16:creationId xmlns:a16="http://schemas.microsoft.com/office/drawing/2014/main" id="{E7A19589-F4EA-48EC-9AE0-959F5592B45C}"/>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2" name="Oval 261">
                          <a:extLst>
                            <a:ext uri="{FF2B5EF4-FFF2-40B4-BE49-F238E27FC236}">
                              <a16:creationId xmlns:a16="http://schemas.microsoft.com/office/drawing/2014/main" id="{858CEF03-F36E-45C1-9296-EFD7489456A3}"/>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4" name="Group 383">
                      <a:extLst>
                        <a:ext uri="{FF2B5EF4-FFF2-40B4-BE49-F238E27FC236}">
                          <a16:creationId xmlns:a16="http://schemas.microsoft.com/office/drawing/2014/main" id="{32819B1D-8BEA-4A65-8CCC-62F8C2247A15}"/>
                        </a:ext>
                      </a:extLst>
                    </p:cNvPr>
                    <p:cNvGrpSpPr/>
                    <p:nvPr/>
                  </p:nvGrpSpPr>
                  <p:grpSpPr>
                    <a:xfrm>
                      <a:off x="7406655" y="4487490"/>
                      <a:ext cx="4370618" cy="723533"/>
                      <a:chOff x="7406655" y="4487490"/>
                      <a:chExt cx="4370618" cy="723533"/>
                    </a:xfrm>
                  </p:grpSpPr>
                  <p:sp>
                    <p:nvSpPr>
                      <p:cNvPr id="319" name="Rectangle 318">
                        <a:extLst>
                          <a:ext uri="{FF2B5EF4-FFF2-40B4-BE49-F238E27FC236}">
                            <a16:creationId xmlns:a16="http://schemas.microsoft.com/office/drawing/2014/main" id="{06304402-B5E6-4813-9CBD-40A1A9DD7035}"/>
                          </a:ext>
                        </a:extLst>
                      </p:cNvPr>
                      <p:cNvSpPr/>
                      <p:nvPr/>
                    </p:nvSpPr>
                    <p:spPr>
                      <a:xfrm>
                        <a:off x="7769726" y="4487490"/>
                        <a:ext cx="4007547"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6" name="Group 265">
                        <a:extLst>
                          <a:ext uri="{FF2B5EF4-FFF2-40B4-BE49-F238E27FC236}">
                            <a16:creationId xmlns:a16="http://schemas.microsoft.com/office/drawing/2014/main" id="{A81B9895-D5F0-463A-BA62-DB06E85E866E}"/>
                          </a:ext>
                        </a:extLst>
                      </p:cNvPr>
                      <p:cNvGrpSpPr/>
                      <p:nvPr/>
                    </p:nvGrpSpPr>
                    <p:grpSpPr>
                      <a:xfrm rot="3626207">
                        <a:off x="7406655" y="4487490"/>
                        <a:ext cx="723533" cy="723534"/>
                        <a:chOff x="6593122" y="1785249"/>
                        <a:chExt cx="706907" cy="706907"/>
                      </a:xfrm>
                    </p:grpSpPr>
                    <p:sp>
                      <p:nvSpPr>
                        <p:cNvPr id="268" name="Oval 267">
                          <a:extLst>
                            <a:ext uri="{FF2B5EF4-FFF2-40B4-BE49-F238E27FC236}">
                              <a16:creationId xmlns:a16="http://schemas.microsoft.com/office/drawing/2014/main" id="{539DE8A3-986F-4652-A749-5E52F19A774A}"/>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9" name="Oval 268">
                          <a:extLst>
                            <a:ext uri="{FF2B5EF4-FFF2-40B4-BE49-F238E27FC236}">
                              <a16:creationId xmlns:a16="http://schemas.microsoft.com/office/drawing/2014/main" id="{80C25452-C530-461B-BD30-2F14CCDC9BCF}"/>
                            </a:ext>
                          </a:extLst>
                        </p:cNvPr>
                        <p:cNvSpPr/>
                        <p:nvPr/>
                      </p:nvSpPr>
                      <p:spPr>
                        <a:xfrm rot="19800000">
                          <a:off x="6678729" y="1874687"/>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1" name="Group 380">
                      <a:extLst>
                        <a:ext uri="{FF2B5EF4-FFF2-40B4-BE49-F238E27FC236}">
                          <a16:creationId xmlns:a16="http://schemas.microsoft.com/office/drawing/2014/main" id="{98B43687-B502-44AB-B1A9-97BF58026ABF}"/>
                        </a:ext>
                      </a:extLst>
                    </p:cNvPr>
                    <p:cNvGrpSpPr/>
                    <p:nvPr/>
                  </p:nvGrpSpPr>
                  <p:grpSpPr>
                    <a:xfrm>
                      <a:off x="6697225" y="5329897"/>
                      <a:ext cx="5080048" cy="723533"/>
                      <a:chOff x="6697225" y="5329897"/>
                      <a:chExt cx="5080048" cy="723533"/>
                    </a:xfrm>
                  </p:grpSpPr>
                  <p:sp>
                    <p:nvSpPr>
                      <p:cNvPr id="320" name="Rectangle 319">
                        <a:extLst>
                          <a:ext uri="{FF2B5EF4-FFF2-40B4-BE49-F238E27FC236}">
                            <a16:creationId xmlns:a16="http://schemas.microsoft.com/office/drawing/2014/main" id="{53B5F416-F7C4-4D7D-A5C4-99D04F5F8CD0}"/>
                          </a:ext>
                        </a:extLst>
                      </p:cNvPr>
                      <p:cNvSpPr/>
                      <p:nvPr/>
                    </p:nvSpPr>
                    <p:spPr>
                      <a:xfrm>
                        <a:off x="7061248" y="5329897"/>
                        <a:ext cx="4716025"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2" name="Group 271">
                        <a:extLst>
                          <a:ext uri="{FF2B5EF4-FFF2-40B4-BE49-F238E27FC236}">
                            <a16:creationId xmlns:a16="http://schemas.microsoft.com/office/drawing/2014/main" id="{1C2FDD70-DE13-45A8-8C2E-74A71E71386C}"/>
                          </a:ext>
                        </a:extLst>
                      </p:cNvPr>
                      <p:cNvGrpSpPr/>
                      <p:nvPr/>
                    </p:nvGrpSpPr>
                    <p:grpSpPr>
                      <a:xfrm rot="3626207">
                        <a:off x="6697225" y="5329897"/>
                        <a:ext cx="723533" cy="723534"/>
                        <a:chOff x="6593122" y="1785249"/>
                        <a:chExt cx="706907" cy="706907"/>
                      </a:xfrm>
                    </p:grpSpPr>
                    <p:sp>
                      <p:nvSpPr>
                        <p:cNvPr id="274" name="Oval 273">
                          <a:extLst>
                            <a:ext uri="{FF2B5EF4-FFF2-40B4-BE49-F238E27FC236}">
                              <a16:creationId xmlns:a16="http://schemas.microsoft.com/office/drawing/2014/main" id="{F507A4C5-4E1D-4E8F-BF95-353AF136227E}"/>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5" name="Oval 274">
                          <a:extLst>
                            <a:ext uri="{FF2B5EF4-FFF2-40B4-BE49-F238E27FC236}">
                              <a16:creationId xmlns:a16="http://schemas.microsoft.com/office/drawing/2014/main" id="{68AA2E76-11B4-4681-8DFF-66514C8FFD02}"/>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nvGrpSpPr>
                  <p:cNvPr id="387" name="Group 386">
                    <a:extLst>
                      <a:ext uri="{FF2B5EF4-FFF2-40B4-BE49-F238E27FC236}">
                        <a16:creationId xmlns:a16="http://schemas.microsoft.com/office/drawing/2014/main" id="{CE631A2B-F46D-4E12-BE4C-8BF394ABDE41}"/>
                      </a:ext>
                    </a:extLst>
                  </p:cNvPr>
                  <p:cNvGrpSpPr/>
                  <p:nvPr/>
                </p:nvGrpSpPr>
                <p:grpSpPr>
                  <a:xfrm>
                    <a:off x="414726" y="1960268"/>
                    <a:ext cx="5080368" cy="4093162"/>
                    <a:chOff x="414726" y="1960268"/>
                    <a:chExt cx="5080368" cy="4093162"/>
                  </a:xfrm>
                </p:grpSpPr>
                <p:grpSp>
                  <p:nvGrpSpPr>
                    <p:cNvPr id="371" name="Group 370">
                      <a:extLst>
                        <a:ext uri="{FF2B5EF4-FFF2-40B4-BE49-F238E27FC236}">
                          <a16:creationId xmlns:a16="http://schemas.microsoft.com/office/drawing/2014/main" id="{F8532286-4D76-4491-816C-4A6AD2DF24CE}"/>
                        </a:ext>
                      </a:extLst>
                    </p:cNvPr>
                    <p:cNvGrpSpPr/>
                    <p:nvPr/>
                  </p:nvGrpSpPr>
                  <p:grpSpPr>
                    <a:xfrm>
                      <a:off x="414726" y="1960268"/>
                      <a:ext cx="5080368" cy="723534"/>
                      <a:chOff x="414726" y="1960268"/>
                      <a:chExt cx="5080368" cy="723534"/>
                    </a:xfrm>
                  </p:grpSpPr>
                  <p:sp>
                    <p:nvSpPr>
                      <p:cNvPr id="321" name="Rectangle 320">
                        <a:extLst>
                          <a:ext uri="{FF2B5EF4-FFF2-40B4-BE49-F238E27FC236}">
                            <a16:creationId xmlns:a16="http://schemas.microsoft.com/office/drawing/2014/main" id="{221C588A-96CA-441C-938C-05C2322D7295}"/>
                          </a:ext>
                        </a:extLst>
                      </p:cNvPr>
                      <p:cNvSpPr/>
                      <p:nvPr/>
                    </p:nvSpPr>
                    <p:spPr>
                      <a:xfrm flipH="1">
                        <a:off x="414726" y="1960269"/>
                        <a:ext cx="4716027"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5" name="Group 294">
                        <a:extLst>
                          <a:ext uri="{FF2B5EF4-FFF2-40B4-BE49-F238E27FC236}">
                            <a16:creationId xmlns:a16="http://schemas.microsoft.com/office/drawing/2014/main" id="{064D31FF-1CF7-4D02-B9DA-70148851CD8A}"/>
                          </a:ext>
                        </a:extLst>
                      </p:cNvPr>
                      <p:cNvGrpSpPr/>
                      <p:nvPr/>
                    </p:nvGrpSpPr>
                    <p:grpSpPr>
                      <a:xfrm rot="19800000" flipH="1">
                        <a:off x="4771560" y="1960268"/>
                        <a:ext cx="723534" cy="723533"/>
                        <a:chOff x="6593120" y="1785249"/>
                        <a:chExt cx="706907" cy="706907"/>
                      </a:xfrm>
                    </p:grpSpPr>
                    <p:sp>
                      <p:nvSpPr>
                        <p:cNvPr id="312" name="Oval 311">
                          <a:extLst>
                            <a:ext uri="{FF2B5EF4-FFF2-40B4-BE49-F238E27FC236}">
                              <a16:creationId xmlns:a16="http://schemas.microsoft.com/office/drawing/2014/main" id="{FA49747E-2315-461D-819F-737DD948324D}"/>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3" name="Oval 312">
                          <a:extLst>
                            <a:ext uri="{FF2B5EF4-FFF2-40B4-BE49-F238E27FC236}">
                              <a16:creationId xmlns:a16="http://schemas.microsoft.com/office/drawing/2014/main" id="{03E8A35F-5CF6-43CE-AB10-3182DAE3BB7A}"/>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5" name="Group 374">
                      <a:extLst>
                        <a:ext uri="{FF2B5EF4-FFF2-40B4-BE49-F238E27FC236}">
                          <a16:creationId xmlns:a16="http://schemas.microsoft.com/office/drawing/2014/main" id="{1BAA46D7-6C6E-4C12-B70D-B006D9C667C4}"/>
                        </a:ext>
                      </a:extLst>
                    </p:cNvPr>
                    <p:cNvGrpSpPr/>
                    <p:nvPr/>
                  </p:nvGrpSpPr>
                  <p:grpSpPr>
                    <a:xfrm>
                      <a:off x="414726" y="5329897"/>
                      <a:ext cx="5080049" cy="723533"/>
                      <a:chOff x="414726" y="5329897"/>
                      <a:chExt cx="5080049" cy="723533"/>
                    </a:xfrm>
                  </p:grpSpPr>
                  <p:sp>
                    <p:nvSpPr>
                      <p:cNvPr id="325" name="Rectangle 324">
                        <a:extLst>
                          <a:ext uri="{FF2B5EF4-FFF2-40B4-BE49-F238E27FC236}">
                            <a16:creationId xmlns:a16="http://schemas.microsoft.com/office/drawing/2014/main" id="{C8F0B3A7-3A5C-4ED0-B1D6-660582E5C463}"/>
                          </a:ext>
                        </a:extLst>
                      </p:cNvPr>
                      <p:cNvSpPr/>
                      <p:nvPr/>
                    </p:nvSpPr>
                    <p:spPr>
                      <a:xfrm flipH="1">
                        <a:off x="414726" y="5329897"/>
                        <a:ext cx="4716026"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9" name="Group 298">
                        <a:extLst>
                          <a:ext uri="{FF2B5EF4-FFF2-40B4-BE49-F238E27FC236}">
                            <a16:creationId xmlns:a16="http://schemas.microsoft.com/office/drawing/2014/main" id="{4A6C9001-BB38-4A50-9537-7A5724C31118}"/>
                          </a:ext>
                        </a:extLst>
                      </p:cNvPr>
                      <p:cNvGrpSpPr/>
                      <p:nvPr/>
                    </p:nvGrpSpPr>
                    <p:grpSpPr>
                      <a:xfrm rot="17973793" flipH="1">
                        <a:off x="4771241" y="5329897"/>
                        <a:ext cx="723533" cy="723534"/>
                        <a:chOff x="6593122" y="1785249"/>
                        <a:chExt cx="706907" cy="706907"/>
                      </a:xfrm>
                    </p:grpSpPr>
                    <p:sp>
                      <p:nvSpPr>
                        <p:cNvPr id="300" name="Oval 299">
                          <a:extLst>
                            <a:ext uri="{FF2B5EF4-FFF2-40B4-BE49-F238E27FC236}">
                              <a16:creationId xmlns:a16="http://schemas.microsoft.com/office/drawing/2014/main" id="{CD8CB904-07D8-45C7-A364-21B95B8150FC}"/>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1" name="Oval 300">
                          <a:extLst>
                            <a:ext uri="{FF2B5EF4-FFF2-40B4-BE49-F238E27FC236}">
                              <a16:creationId xmlns:a16="http://schemas.microsoft.com/office/drawing/2014/main" id="{513C8A42-A265-41B0-8B68-20769013961D}"/>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2" name="Group 371">
                      <a:extLst>
                        <a:ext uri="{FF2B5EF4-FFF2-40B4-BE49-F238E27FC236}">
                          <a16:creationId xmlns:a16="http://schemas.microsoft.com/office/drawing/2014/main" id="{51DF2614-E48E-4597-8253-963EDADE0FAB}"/>
                        </a:ext>
                      </a:extLst>
                    </p:cNvPr>
                    <p:cNvGrpSpPr/>
                    <p:nvPr/>
                  </p:nvGrpSpPr>
                  <p:grpSpPr>
                    <a:xfrm>
                      <a:off x="414726" y="2802675"/>
                      <a:ext cx="4365439" cy="723533"/>
                      <a:chOff x="414726" y="2802675"/>
                      <a:chExt cx="4365439" cy="723533"/>
                    </a:xfrm>
                  </p:grpSpPr>
                  <p:sp>
                    <p:nvSpPr>
                      <p:cNvPr id="322" name="Rectangle 321">
                        <a:extLst>
                          <a:ext uri="{FF2B5EF4-FFF2-40B4-BE49-F238E27FC236}">
                            <a16:creationId xmlns:a16="http://schemas.microsoft.com/office/drawing/2014/main" id="{31BFF9CC-6D6A-4089-9294-C027DAAB2C01}"/>
                          </a:ext>
                        </a:extLst>
                      </p:cNvPr>
                      <p:cNvSpPr/>
                      <p:nvPr/>
                    </p:nvSpPr>
                    <p:spPr>
                      <a:xfrm flipH="1">
                        <a:off x="414726"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6" name="Group 295">
                        <a:extLst>
                          <a:ext uri="{FF2B5EF4-FFF2-40B4-BE49-F238E27FC236}">
                            <a16:creationId xmlns:a16="http://schemas.microsoft.com/office/drawing/2014/main" id="{0353BA89-FAF2-41CE-85B4-77230D630CE2}"/>
                          </a:ext>
                        </a:extLst>
                      </p:cNvPr>
                      <p:cNvGrpSpPr/>
                      <p:nvPr/>
                    </p:nvGrpSpPr>
                    <p:grpSpPr>
                      <a:xfrm flipH="1">
                        <a:off x="4056631" y="2802675"/>
                        <a:ext cx="723534" cy="723533"/>
                        <a:chOff x="7676781" y="2319105"/>
                        <a:chExt cx="706907" cy="706907"/>
                      </a:xfrm>
                    </p:grpSpPr>
                    <p:sp>
                      <p:nvSpPr>
                        <p:cNvPr id="309" name="Oval 308">
                          <a:extLst>
                            <a:ext uri="{FF2B5EF4-FFF2-40B4-BE49-F238E27FC236}">
                              <a16:creationId xmlns:a16="http://schemas.microsoft.com/office/drawing/2014/main" id="{C5F0FBAC-CFFD-44C4-93E2-7C801B600EDC}"/>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0" name="Oval 309">
                          <a:extLst>
                            <a:ext uri="{FF2B5EF4-FFF2-40B4-BE49-F238E27FC236}">
                              <a16:creationId xmlns:a16="http://schemas.microsoft.com/office/drawing/2014/main" id="{59B5553D-5A28-4632-80D1-DBFB80E5C6EA}"/>
                            </a:ext>
                          </a:extLst>
                        </p:cNvPr>
                        <p:cNvSpPr/>
                        <p:nvPr/>
                      </p:nvSpPr>
                      <p:spPr>
                        <a:xfrm>
                          <a:off x="7759760" y="237994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3" name="Group 372">
                      <a:extLst>
                        <a:ext uri="{FF2B5EF4-FFF2-40B4-BE49-F238E27FC236}">
                          <a16:creationId xmlns:a16="http://schemas.microsoft.com/office/drawing/2014/main" id="{B6969A05-1A6A-4E30-813C-0FB1D348524A}"/>
                        </a:ext>
                      </a:extLst>
                    </p:cNvPr>
                    <p:cNvGrpSpPr/>
                    <p:nvPr/>
                  </p:nvGrpSpPr>
                  <p:grpSpPr>
                    <a:xfrm>
                      <a:off x="414726" y="3645081"/>
                      <a:ext cx="4117390" cy="723534"/>
                      <a:chOff x="414726" y="3645081"/>
                      <a:chExt cx="4117390" cy="723534"/>
                    </a:xfrm>
                  </p:grpSpPr>
                  <p:sp>
                    <p:nvSpPr>
                      <p:cNvPr id="323" name="Rectangle 322">
                        <a:extLst>
                          <a:ext uri="{FF2B5EF4-FFF2-40B4-BE49-F238E27FC236}">
                            <a16:creationId xmlns:a16="http://schemas.microsoft.com/office/drawing/2014/main" id="{964B90FD-6760-4657-A000-63E6D76D8707}"/>
                          </a:ext>
                        </a:extLst>
                      </p:cNvPr>
                      <p:cNvSpPr/>
                      <p:nvPr/>
                    </p:nvSpPr>
                    <p:spPr>
                      <a:xfrm flipH="1">
                        <a:off x="414726" y="3645081"/>
                        <a:ext cx="3728371"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7" name="Group 296">
                        <a:extLst>
                          <a:ext uri="{FF2B5EF4-FFF2-40B4-BE49-F238E27FC236}">
                            <a16:creationId xmlns:a16="http://schemas.microsoft.com/office/drawing/2014/main" id="{D2E01B71-B6D8-4B31-B296-E1A42856A22B}"/>
                          </a:ext>
                        </a:extLst>
                      </p:cNvPr>
                      <p:cNvGrpSpPr/>
                      <p:nvPr/>
                    </p:nvGrpSpPr>
                    <p:grpSpPr>
                      <a:xfrm rot="19800000" flipH="1">
                        <a:off x="3808582" y="3645082"/>
                        <a:ext cx="723534" cy="723533"/>
                        <a:chOff x="6593120" y="1785249"/>
                        <a:chExt cx="706907" cy="706907"/>
                      </a:xfrm>
                    </p:grpSpPr>
                    <p:sp>
                      <p:nvSpPr>
                        <p:cNvPr id="306" name="Oval 305">
                          <a:extLst>
                            <a:ext uri="{FF2B5EF4-FFF2-40B4-BE49-F238E27FC236}">
                              <a16:creationId xmlns:a16="http://schemas.microsoft.com/office/drawing/2014/main" id="{ABE2404B-898B-4068-90CE-7FABB4B5EC83}"/>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7" name="Oval 306">
                          <a:extLst>
                            <a:ext uri="{FF2B5EF4-FFF2-40B4-BE49-F238E27FC236}">
                              <a16:creationId xmlns:a16="http://schemas.microsoft.com/office/drawing/2014/main" id="{73AA6A93-9A9B-46DC-9789-27A9ED8AE87E}"/>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4" name="Group 373">
                      <a:extLst>
                        <a:ext uri="{FF2B5EF4-FFF2-40B4-BE49-F238E27FC236}">
                          <a16:creationId xmlns:a16="http://schemas.microsoft.com/office/drawing/2014/main" id="{5A490048-96A6-4E7E-8A0B-7958AEEC3743}"/>
                        </a:ext>
                      </a:extLst>
                    </p:cNvPr>
                    <p:cNvGrpSpPr/>
                    <p:nvPr/>
                  </p:nvGrpSpPr>
                  <p:grpSpPr>
                    <a:xfrm>
                      <a:off x="414726" y="4487490"/>
                      <a:ext cx="4370623" cy="723535"/>
                      <a:chOff x="414726" y="4487490"/>
                      <a:chExt cx="4370623" cy="723535"/>
                    </a:xfrm>
                  </p:grpSpPr>
                  <p:sp>
                    <p:nvSpPr>
                      <p:cNvPr id="324" name="Rectangle 323">
                        <a:extLst>
                          <a:ext uri="{FF2B5EF4-FFF2-40B4-BE49-F238E27FC236}">
                            <a16:creationId xmlns:a16="http://schemas.microsoft.com/office/drawing/2014/main" id="{A3AB5FB2-D3C3-4292-95F6-899BF6601305}"/>
                          </a:ext>
                        </a:extLst>
                      </p:cNvPr>
                      <p:cNvSpPr/>
                      <p:nvPr/>
                    </p:nvSpPr>
                    <p:spPr>
                      <a:xfrm flipH="1">
                        <a:off x="414726" y="4487490"/>
                        <a:ext cx="400754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8" name="Group 297">
                        <a:extLst>
                          <a:ext uri="{FF2B5EF4-FFF2-40B4-BE49-F238E27FC236}">
                            <a16:creationId xmlns:a16="http://schemas.microsoft.com/office/drawing/2014/main" id="{D259EEE3-BDC0-4211-950A-14BD8AD06750}"/>
                          </a:ext>
                        </a:extLst>
                      </p:cNvPr>
                      <p:cNvGrpSpPr/>
                      <p:nvPr/>
                    </p:nvGrpSpPr>
                    <p:grpSpPr>
                      <a:xfrm rot="17973793" flipH="1">
                        <a:off x="4061815" y="4487492"/>
                        <a:ext cx="723533" cy="723534"/>
                        <a:chOff x="6593122" y="1785251"/>
                        <a:chExt cx="706907" cy="706907"/>
                      </a:xfrm>
                    </p:grpSpPr>
                    <p:sp>
                      <p:nvSpPr>
                        <p:cNvPr id="303" name="Oval 302">
                          <a:extLst>
                            <a:ext uri="{FF2B5EF4-FFF2-40B4-BE49-F238E27FC236}">
                              <a16:creationId xmlns:a16="http://schemas.microsoft.com/office/drawing/2014/main" id="{D86C1FC2-A367-4C65-A575-DFA9B049DBFC}"/>
                            </a:ext>
                          </a:extLst>
                        </p:cNvPr>
                        <p:cNvSpPr/>
                        <p:nvPr/>
                      </p:nvSpPr>
                      <p:spPr>
                        <a:xfrm rot="17973793">
                          <a:off x="6593122" y="1785251"/>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4" name="Oval 303">
                          <a:extLst>
                            <a:ext uri="{FF2B5EF4-FFF2-40B4-BE49-F238E27FC236}">
                              <a16:creationId xmlns:a16="http://schemas.microsoft.com/office/drawing/2014/main" id="{89334788-CB14-4D01-BF19-174B494A9A6E}"/>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grpSp>
          <p:sp>
            <p:nvSpPr>
              <p:cNvPr id="405" name="TextBox 404">
                <a:extLst>
                  <a:ext uri="{FF2B5EF4-FFF2-40B4-BE49-F238E27FC236}">
                    <a16:creationId xmlns:a16="http://schemas.microsoft.com/office/drawing/2014/main" id="{D1571407-EEF9-40F5-B2A3-53299FC5E362}"/>
                  </a:ext>
                </a:extLst>
              </p:cNvPr>
              <p:cNvSpPr txBox="1"/>
              <p:nvPr/>
            </p:nvSpPr>
            <p:spPr>
              <a:xfrm>
                <a:off x="5482614" y="3441505"/>
                <a:ext cx="1226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ea typeface="+mn-ea"/>
                    <a:cs typeface="Arial" panose="020B0604020202020204" pitchFamily="34" charset="0"/>
                  </a:rPr>
                  <a:t>Lens</a:t>
                </a: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chemeClr val="bg1"/>
                    </a:solidFill>
                    <a:effectLst/>
                    <a:uLnTx/>
                    <a:uFillTx/>
                    <a:ea typeface="+mn-ea"/>
                    <a:cs typeface="Arial" panose="020B0604020202020204" pitchFamily="34" charset="0"/>
                  </a:rPr>
                  <a:t>1</a:t>
                </a:r>
                <a:endParaRPr kumimoji="0" lang="en-IN" sz="2800" b="1" i="0" u="none" strike="noStrike" kern="1200" cap="none" spc="0" normalizeH="0" baseline="0" noProof="0" dirty="0">
                  <a:ln>
                    <a:noFill/>
                  </a:ln>
                  <a:solidFill>
                    <a:schemeClr val="bg1"/>
                  </a:solidFill>
                  <a:effectLst/>
                  <a:uLnTx/>
                  <a:uFillTx/>
                  <a:ea typeface="+mn-ea"/>
                  <a:cs typeface="Arial" panose="020B0604020202020204" pitchFamily="34" charset="0"/>
                </a:endParaRPr>
              </a:p>
            </p:txBody>
          </p:sp>
        </p:grpSp>
        <p:grpSp>
          <p:nvGrpSpPr>
            <p:cNvPr id="153" name="Group 152">
              <a:extLst>
                <a:ext uri="{FF2B5EF4-FFF2-40B4-BE49-F238E27FC236}">
                  <a16:creationId xmlns:a16="http://schemas.microsoft.com/office/drawing/2014/main" id="{10E6AD6B-4FAC-47D6-8707-17224927E732}"/>
                </a:ext>
              </a:extLst>
            </p:cNvPr>
            <p:cNvGrpSpPr/>
            <p:nvPr/>
          </p:nvGrpSpPr>
          <p:grpSpPr>
            <a:xfrm>
              <a:off x="189757" y="1567405"/>
              <a:ext cx="11812486" cy="4299272"/>
              <a:chOff x="189757" y="1567405"/>
              <a:chExt cx="11812486" cy="4299272"/>
            </a:xfrm>
          </p:grpSpPr>
          <p:grpSp>
            <p:nvGrpSpPr>
              <p:cNvPr id="169" name="Group 168">
                <a:extLst>
                  <a:ext uri="{FF2B5EF4-FFF2-40B4-BE49-F238E27FC236}">
                    <a16:creationId xmlns:a16="http://schemas.microsoft.com/office/drawing/2014/main" id="{A31DB71B-18F6-4125-8734-F8D13CCA3CF6}"/>
                  </a:ext>
                </a:extLst>
              </p:cNvPr>
              <p:cNvGrpSpPr/>
              <p:nvPr/>
            </p:nvGrpSpPr>
            <p:grpSpPr>
              <a:xfrm>
                <a:off x="189757" y="1567405"/>
                <a:ext cx="3653700" cy="4299272"/>
                <a:chOff x="189757" y="1567405"/>
                <a:chExt cx="3653700" cy="4299272"/>
              </a:xfrm>
            </p:grpSpPr>
            <p:sp>
              <p:nvSpPr>
                <p:cNvPr id="170" name="TextBox 169">
                  <a:extLst>
                    <a:ext uri="{FF2B5EF4-FFF2-40B4-BE49-F238E27FC236}">
                      <a16:creationId xmlns:a16="http://schemas.microsoft.com/office/drawing/2014/main" id="{9C2CAB4F-FB04-4B37-AF52-63924C949168}"/>
                    </a:ext>
                  </a:extLst>
                </p:cNvPr>
                <p:cNvSpPr txBox="1"/>
                <p:nvPr/>
              </p:nvSpPr>
              <p:spPr>
                <a:xfrm>
                  <a:off x="189757" y="1567405"/>
                  <a:ext cx="35986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occupations </a:t>
                  </a:r>
                  <a:r>
                    <a:rPr lang="en-US" sz="1400" b="1" dirty="0">
                      <a:solidFill>
                        <a:prstClr val="white">
                          <a:lumMod val="95000"/>
                        </a:prstClr>
                      </a:solidFill>
                      <a:latin typeface="Arial" panose="020B0604020202020204" pitchFamily="34" charset="0"/>
                      <a:cs typeface="Arial" panose="020B0604020202020204" pitchFamily="34" charset="0"/>
                    </a:rPr>
                    <a:t>h</a:t>
                  </a: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ad the most </a:t>
                  </a:r>
                  <a:r>
                    <a:rPr lang="en-US" sz="1400" b="1" dirty="0">
                      <a:solidFill>
                        <a:prstClr val="white">
                          <a:lumMod val="95000"/>
                        </a:prstClr>
                      </a:solidFill>
                      <a:latin typeface="Arial" panose="020B0604020202020204" pitchFamily="34" charset="0"/>
                      <a:cs typeface="Arial" panose="020B0604020202020204" pitchFamily="34" charset="0"/>
                    </a:rPr>
                    <a:t>j</a:t>
                  </a:r>
                  <a:r>
                    <a:rPr kumimoji="0" lang="en-US" sz="1400" b="1" i="0" u="none" strike="noStrike" kern="1200" cap="none" spc="0" normalizeH="0" baseline="0" noProof="0" dirty="0" err="1">
                      <a:ln>
                        <a:noFill/>
                      </a:ln>
                      <a:solidFill>
                        <a:prstClr val="white">
                          <a:lumMod val="95000"/>
                        </a:prstClr>
                      </a:solidFill>
                      <a:effectLst/>
                      <a:uLnTx/>
                      <a:uFillTx/>
                      <a:latin typeface="Arial" panose="020B0604020202020204" pitchFamily="34" charset="0"/>
                      <a:ea typeface="+mn-ea"/>
                      <a:cs typeface="Arial" panose="020B0604020202020204" pitchFamily="34" charset="0"/>
                    </a:rPr>
                    <a:t>obs</a:t>
                  </a: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 in the region in 2024?</a:t>
                  </a:r>
                </a:p>
              </p:txBody>
            </p:sp>
            <p:sp>
              <p:nvSpPr>
                <p:cNvPr id="171" name="TextBox 170">
                  <a:extLst>
                    <a:ext uri="{FF2B5EF4-FFF2-40B4-BE49-F238E27FC236}">
                      <a16:creationId xmlns:a16="http://schemas.microsoft.com/office/drawing/2014/main" id="{97025171-AFE5-4D29-BBC1-29E77A54B04B}"/>
                    </a:ext>
                  </a:extLst>
                </p:cNvPr>
                <p:cNvSpPr txBox="1"/>
                <p:nvPr/>
              </p:nvSpPr>
              <p:spPr>
                <a:xfrm>
                  <a:off x="189757" y="2471306"/>
                  <a:ext cx="35986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Which occupations in the region </a:t>
                  </a:r>
                  <a:r>
                    <a:rPr lang="en-US" sz="1400" b="1" dirty="0">
                      <a:solidFill>
                        <a:prstClr val="white">
                          <a:lumMod val="95000"/>
                        </a:prstClr>
                      </a:solidFill>
                      <a:latin typeface="Arial" panose="020B0604020202020204" pitchFamily="34" charset="0"/>
                      <a:cs typeface="Arial" panose="020B0604020202020204" pitchFamily="34" charset="0"/>
                    </a:rPr>
                    <a:t>p</a:t>
                  </a: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ay the highest – and lowest -- salaries?</a:t>
                  </a:r>
                </a:p>
              </p:txBody>
            </p:sp>
            <p:sp>
              <p:nvSpPr>
                <p:cNvPr id="172" name="TextBox 171">
                  <a:extLst>
                    <a:ext uri="{FF2B5EF4-FFF2-40B4-BE49-F238E27FC236}">
                      <a16:creationId xmlns:a16="http://schemas.microsoft.com/office/drawing/2014/main" id="{8675CC83-096E-4038-8514-CD0EC69653C7}"/>
                    </a:ext>
                  </a:extLst>
                </p:cNvPr>
                <p:cNvSpPr txBox="1"/>
                <p:nvPr/>
              </p:nvSpPr>
              <p:spPr>
                <a:xfrm>
                  <a:off x="189757" y="3327082"/>
                  <a:ext cx="359869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percentage of the highest &amp; lowest-paying </a:t>
                  </a:r>
                  <a:r>
                    <a:rPr lang="en-US" sz="1400" b="1" dirty="0">
                      <a:solidFill>
                        <a:prstClr val="white">
                          <a:lumMod val="95000"/>
                        </a:prstClr>
                      </a:solidFill>
                      <a:latin typeface="Arial" panose="020B0604020202020204" pitchFamily="34" charset="0"/>
                      <a:cs typeface="Arial" panose="020B0604020202020204" pitchFamily="34" charset="0"/>
                    </a:rPr>
                    <a:t>j</a:t>
                  </a:r>
                  <a:r>
                    <a:rPr kumimoji="0" lang="en-US" sz="1400" b="1" u="none" strike="noStrike" kern="1200" cap="none" spc="0" normalizeH="0" baseline="0" noProof="0" dirty="0" err="1">
                      <a:ln>
                        <a:noFill/>
                      </a:ln>
                      <a:solidFill>
                        <a:prstClr val="white">
                          <a:lumMod val="95000"/>
                        </a:prstClr>
                      </a:solidFill>
                      <a:effectLst/>
                      <a:uLnTx/>
                      <a:uFillTx/>
                      <a:latin typeface="Arial" panose="020B0604020202020204" pitchFamily="34" charset="0"/>
                      <a:ea typeface="+mn-ea"/>
                      <a:cs typeface="Arial" panose="020B0604020202020204" pitchFamily="34" charset="0"/>
                    </a:rPr>
                    <a:t>obs</a:t>
                  </a: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 in the region are workers of color?  Are female?</a:t>
                  </a:r>
                </a:p>
              </p:txBody>
            </p:sp>
            <p:sp>
              <p:nvSpPr>
                <p:cNvPr id="173" name="TextBox 172">
                  <a:extLst>
                    <a:ext uri="{FF2B5EF4-FFF2-40B4-BE49-F238E27FC236}">
                      <a16:creationId xmlns:a16="http://schemas.microsoft.com/office/drawing/2014/main" id="{21A28DF7-A6ED-4DD6-9C19-9B23A5C4F44A}"/>
                    </a:ext>
                  </a:extLst>
                </p:cNvPr>
                <p:cNvSpPr txBox="1"/>
                <p:nvPr/>
              </p:nvSpPr>
              <p:spPr>
                <a:xfrm>
                  <a:off x="263859" y="4279111"/>
                  <a:ext cx="35245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Does working in healthcare in the region guarantee a “good job”?</a:t>
                  </a:r>
                </a:p>
              </p:txBody>
            </p:sp>
            <p:sp>
              <p:nvSpPr>
                <p:cNvPr id="174" name="TextBox 173">
                  <a:extLst>
                    <a:ext uri="{FF2B5EF4-FFF2-40B4-BE49-F238E27FC236}">
                      <a16:creationId xmlns:a16="http://schemas.microsoft.com/office/drawing/2014/main" id="{54CD711C-764C-4F1E-839C-71B3D6F85605}"/>
                    </a:ext>
                  </a:extLst>
                </p:cNvPr>
                <p:cNvSpPr txBox="1"/>
                <p:nvPr/>
              </p:nvSpPr>
              <p:spPr>
                <a:xfrm>
                  <a:off x="263859" y="5128013"/>
                  <a:ext cx="357959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rPr>
                    <a:t>What occupations are forecasted to grow the most </a:t>
                  </a: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in </a:t>
                  </a:r>
                  <a:r>
                    <a:rPr kumimoji="0" lang="en-US" sz="1400" b="1"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rPr>
                    <a:t>the region </a:t>
                  </a: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by 2028?  </a:t>
                  </a:r>
                  <a:r>
                    <a:rPr lang="en-US" sz="1400" b="1" dirty="0">
                      <a:solidFill>
                        <a:prstClr val="white">
                          <a:lumMod val="95000"/>
                        </a:prstClr>
                      </a:solidFill>
                      <a:latin typeface="Arial" panose="020B0604020202020204" pitchFamily="34" charset="0"/>
                      <a:cs typeface="Arial" panose="020B0604020202020204" pitchFamily="34" charset="0"/>
                    </a:rPr>
                    <a:t>What about for “good jobs?</a:t>
                  </a:r>
                  <a:endPar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grpSp>
          <p:grpSp>
            <p:nvGrpSpPr>
              <p:cNvPr id="157" name="Group 156">
                <a:extLst>
                  <a:ext uri="{FF2B5EF4-FFF2-40B4-BE49-F238E27FC236}">
                    <a16:creationId xmlns:a16="http://schemas.microsoft.com/office/drawing/2014/main" id="{F30F7DD2-FF3E-4AC5-AB34-DFD686D5AB8D}"/>
                  </a:ext>
                </a:extLst>
              </p:cNvPr>
              <p:cNvGrpSpPr/>
              <p:nvPr/>
            </p:nvGrpSpPr>
            <p:grpSpPr>
              <a:xfrm>
                <a:off x="8178959" y="1567405"/>
                <a:ext cx="3823284" cy="4138828"/>
                <a:chOff x="8178959" y="1567405"/>
                <a:chExt cx="3823284" cy="4138828"/>
              </a:xfrm>
            </p:grpSpPr>
            <p:sp>
              <p:nvSpPr>
                <p:cNvPr id="158" name="TextBox 157">
                  <a:extLst>
                    <a:ext uri="{FF2B5EF4-FFF2-40B4-BE49-F238E27FC236}">
                      <a16:creationId xmlns:a16="http://schemas.microsoft.com/office/drawing/2014/main" id="{A16D5204-E2A3-4A9B-9FF6-76D3673C9FAF}"/>
                    </a:ext>
                  </a:extLst>
                </p:cNvPr>
                <p:cNvSpPr txBox="1"/>
                <p:nvPr/>
              </p:nvSpPr>
              <p:spPr>
                <a:xfrm>
                  <a:off x="8178959" y="1567405"/>
                  <a:ext cx="382328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occupations with the most jobs in 2024 in the region by salary range?</a:t>
                  </a:r>
                </a:p>
              </p:txBody>
            </p:sp>
            <p:sp>
              <p:nvSpPr>
                <p:cNvPr id="159" name="TextBox 158">
                  <a:extLst>
                    <a:ext uri="{FF2B5EF4-FFF2-40B4-BE49-F238E27FC236}">
                      <a16:creationId xmlns:a16="http://schemas.microsoft.com/office/drawing/2014/main" id="{517CE534-B02E-4517-A5C4-9978F5CA5E3D}"/>
                    </a:ext>
                  </a:extLst>
                </p:cNvPr>
                <p:cNvSpPr txBox="1"/>
                <p:nvPr/>
              </p:nvSpPr>
              <p:spPr>
                <a:xfrm>
                  <a:off x="8438653" y="2471306"/>
                  <a:ext cx="3563589"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percentage of workers in the region are in each salary range?</a:t>
                  </a:r>
                </a:p>
              </p:txBody>
            </p:sp>
            <p:sp>
              <p:nvSpPr>
                <p:cNvPr id="160" name="TextBox 159">
                  <a:extLst>
                    <a:ext uri="{FF2B5EF4-FFF2-40B4-BE49-F238E27FC236}">
                      <a16:creationId xmlns:a16="http://schemas.microsoft.com/office/drawing/2014/main" id="{3D2A41FF-4EBE-4C59-8140-07BC824C7547}"/>
                    </a:ext>
                  </a:extLst>
                </p:cNvPr>
                <p:cNvSpPr txBox="1"/>
                <p:nvPr/>
              </p:nvSpPr>
              <p:spPr>
                <a:xfrm>
                  <a:off x="8655679" y="3327082"/>
                  <a:ext cx="3346563"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How does the percentage of workers in each salary range compare to other similar regions?</a:t>
                  </a:r>
                </a:p>
              </p:txBody>
            </p:sp>
            <p:sp>
              <p:nvSpPr>
                <p:cNvPr id="161" name="TextBox 160">
                  <a:extLst>
                    <a:ext uri="{FF2B5EF4-FFF2-40B4-BE49-F238E27FC236}">
                      <a16:creationId xmlns:a16="http://schemas.microsoft.com/office/drawing/2014/main" id="{4880D2C7-E387-45E3-824C-C81C66510948}"/>
                    </a:ext>
                  </a:extLst>
                </p:cNvPr>
                <p:cNvSpPr txBox="1"/>
                <p:nvPr/>
              </p:nvSpPr>
              <p:spPr>
                <a:xfrm>
                  <a:off x="8438653" y="4230985"/>
                  <a:ext cx="3563589"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level of education do people need for jobs in various salary ranges in the region?</a:t>
                  </a:r>
                </a:p>
              </p:txBody>
            </p:sp>
            <p:sp>
              <p:nvSpPr>
                <p:cNvPr id="162" name="TextBox 161">
                  <a:extLst>
                    <a:ext uri="{FF2B5EF4-FFF2-40B4-BE49-F238E27FC236}">
                      <a16:creationId xmlns:a16="http://schemas.microsoft.com/office/drawing/2014/main" id="{3E7A1374-B29F-4A86-B7C0-3F58D6B723E8}"/>
                    </a:ext>
                  </a:extLst>
                </p:cNvPr>
                <p:cNvSpPr txBox="1"/>
                <p:nvPr/>
              </p:nvSpPr>
              <p:spPr>
                <a:xfrm>
                  <a:off x="8273653" y="5183013"/>
                  <a:ext cx="3563589"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career fields in the region have the most workers in them?</a:t>
                  </a:r>
                </a:p>
              </p:txBody>
            </p:sp>
          </p:grpSp>
        </p:grpSp>
      </p:grpSp>
    </p:spTree>
    <p:extLst>
      <p:ext uri="{BB962C8B-B14F-4D97-AF65-F5344CB8AC3E}">
        <p14:creationId xmlns:p14="http://schemas.microsoft.com/office/powerpoint/2010/main" val="183218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3C0AAD-BE78-9F06-CC56-62C927D884EB}"/>
            </a:ext>
          </a:extLst>
        </p:cNvPr>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326FC-3DD3-57CD-A0C4-D47E4FC800C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Lens 2 - Starting with the End in Mind: Identifying the Good Jobs in the Region</a:t>
            </a:r>
          </a:p>
        </p:txBody>
      </p:sp>
      <p:cxnSp>
        <p:nvCxnSpPr>
          <p:cNvPr id="151" name="Straight Connector 15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51733F95-1E84-E5A5-BC4B-2BCD380AF15E}"/>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54489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EA3BA-8D7D-9049-8DA7-C64284411363}"/>
              </a:ext>
            </a:extLst>
          </p:cNvPr>
          <p:cNvSpPr txBox="1"/>
          <p:nvPr/>
        </p:nvSpPr>
        <p:spPr>
          <a:xfrm>
            <a:off x="762045" y="129181"/>
            <a:ext cx="7474172"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a:ln>
                <a:noFill/>
              </a:ln>
              <a:solidFill>
                <a:srgbClr val="000000"/>
              </a:solidFill>
              <a:effectLst/>
              <a:uLnTx/>
              <a:uFillTx/>
              <a:latin typeface="Calibri Light" panose="020F0302020204030204"/>
              <a:ea typeface="+mn-ea"/>
              <a:cs typeface="Arial"/>
              <a:sym typeface="Arial"/>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a:ln>
                  <a:noFill/>
                </a:ln>
                <a:solidFill>
                  <a:srgbClr val="000000"/>
                </a:solidFill>
                <a:effectLst/>
                <a:uLnTx/>
                <a:uFillTx/>
                <a:latin typeface="Calibri" panose="020F0502020204030204"/>
                <a:ea typeface="+mn-ea"/>
                <a:cs typeface="Arial"/>
                <a:sym typeface="Arial"/>
              </a:rPr>
              <a:t>About NCII</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a:ln>
                <a:noFill/>
              </a:ln>
              <a:solidFill>
                <a:srgbClr val="000000"/>
              </a:solidFill>
              <a:effectLst/>
              <a:uLnTx/>
              <a:uFillTx/>
              <a:latin typeface="Calibri Light" panose="020F0302020204030204"/>
              <a:ea typeface="+mn-ea"/>
              <a:cs typeface="Arial"/>
              <a:sym typeface="Arial"/>
            </a:endParaRPr>
          </a:p>
        </p:txBody>
      </p:sp>
      <p:sp>
        <p:nvSpPr>
          <p:cNvPr id="3" name="TextBox 2">
            <a:extLst>
              <a:ext uri="{FF2B5EF4-FFF2-40B4-BE49-F238E27FC236}">
                <a16:creationId xmlns:a16="http://schemas.microsoft.com/office/drawing/2014/main" id="{E6AB96D9-FBB1-424B-8E39-206A452EB671}"/>
              </a:ext>
            </a:extLst>
          </p:cNvPr>
          <p:cNvSpPr txBox="1"/>
          <p:nvPr/>
        </p:nvSpPr>
        <p:spPr>
          <a:xfrm>
            <a:off x="762045" y="1584637"/>
            <a:ext cx="7847974" cy="195514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libri" panose="020F0502020204030204"/>
                <a:ea typeface="+mn-ea"/>
                <a:cs typeface="Arial"/>
                <a:sym typeface="Arial"/>
              </a:rPr>
              <a:t>Authentic, large-scale improvement begins with colleges rethinking how their policies, programs, and services come together to create the optimal student experience.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45" name="Rectangle 4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7" name="Oval 4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 name="TextBox 3">
            <a:extLst>
              <a:ext uri="{FF2B5EF4-FFF2-40B4-BE49-F238E27FC236}">
                <a16:creationId xmlns:a16="http://schemas.microsoft.com/office/drawing/2014/main" id="{AEF98A6E-7AF7-CA45-8D0F-FF6B657162E1}"/>
              </a:ext>
            </a:extLst>
          </p:cNvPr>
          <p:cNvSpPr txBox="1"/>
          <p:nvPr/>
        </p:nvSpPr>
        <p:spPr>
          <a:xfrm>
            <a:off x="762045" y="3669675"/>
            <a:ext cx="7474172" cy="330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a:ea typeface="+mn-ea"/>
                <a:cs typeface="Arial"/>
                <a:sym typeface="Arial"/>
              </a:rPr>
              <a:t>Focus Areas: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Guided Pathways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Connection to Living Wage Employment</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3200" b="1" dirty="0">
                <a:solidFill>
                  <a:srgbClr val="000000"/>
                </a:solidFill>
                <a:latin typeface="Calibri" panose="020F0502020204030204"/>
                <a:cs typeface="Arial"/>
                <a:sym typeface="Arial"/>
              </a:rPr>
              <a:t>Leadership Development</a:t>
            </a:r>
            <a:endPar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a:p>
            <a:pPr marL="342900" indent="-342900">
              <a:spcAft>
                <a:spcPts val="600"/>
              </a:spcAft>
              <a:buFont typeface="Arial" panose="020B0604020202020204" pitchFamily="34" charset="0"/>
              <a:buChar char="•"/>
              <a:defRPr/>
            </a:pPr>
            <a:r>
              <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Student Financial Stability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p:txBody>
      </p:sp>
      <p:pic>
        <p:nvPicPr>
          <p:cNvPr id="6" name="Picture 5" descr="The NCII logo. Lightbulb with the following text: &quot;National Center for Inquiry &amp; Improvement.&quot;">
            <a:extLst>
              <a:ext uri="{FF2B5EF4-FFF2-40B4-BE49-F238E27FC236}">
                <a16:creationId xmlns:a16="http://schemas.microsoft.com/office/drawing/2014/main" id="{D77861F8-9F2C-714A-9C53-BA3FF4BDA1B7}"/>
              </a:ext>
            </a:extLst>
          </p:cNvPr>
          <p:cNvPicPr>
            <a:picLocks noChangeAspect="1"/>
          </p:cNvPicPr>
          <p:nvPr/>
        </p:nvPicPr>
        <p:blipFill>
          <a:blip r:embed="rId2"/>
          <a:stretch>
            <a:fillRect/>
          </a:stretch>
        </p:blipFill>
        <p:spPr>
          <a:xfrm>
            <a:off x="9213471" y="3058432"/>
            <a:ext cx="1544029" cy="741134"/>
          </a:xfrm>
          <a:prstGeom prst="rect">
            <a:avLst/>
          </a:prstGeom>
        </p:spPr>
      </p:pic>
      <p:cxnSp>
        <p:nvCxnSpPr>
          <p:cNvPr id="26" name="Straight Connector 25">
            <a:extLst>
              <a:ext uri="{FF2B5EF4-FFF2-40B4-BE49-F238E27FC236}">
                <a16:creationId xmlns:a16="http://schemas.microsoft.com/office/drawing/2014/main" id="{752F478A-FD5D-1944-B2A7-4301F02441AF}"/>
              </a:ext>
            </a:extLst>
          </p:cNvPr>
          <p:cNvCxnSpPr>
            <a:cxnSpLocks/>
          </p:cNvCxnSpPr>
          <p:nvPr/>
        </p:nvCxnSpPr>
        <p:spPr>
          <a:xfrm>
            <a:off x="864045" y="1105939"/>
            <a:ext cx="433026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73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CF722-1E32-5EC5-9AA4-20EC324DA346}"/>
            </a:ext>
          </a:extLst>
        </p:cNvPr>
        <p:cNvGrpSpPr/>
        <p:nvPr/>
      </p:nvGrpSpPr>
      <p:grpSpPr>
        <a:xfrm>
          <a:off x="0" y="0"/>
          <a:ext cx="0" cy="0"/>
          <a:chOff x="0" y="0"/>
          <a:chExt cx="0" cy="0"/>
        </a:xfrm>
      </p:grpSpPr>
      <p:sp>
        <p:nvSpPr>
          <p:cNvPr id="351" name="TextBox 350">
            <a:extLst>
              <a:ext uri="{FF2B5EF4-FFF2-40B4-BE49-F238E27FC236}">
                <a16:creationId xmlns:a16="http://schemas.microsoft.com/office/drawing/2014/main" id="{AE7F82AA-E900-4BEE-D726-23CE6B2B81E8}"/>
              </a:ext>
            </a:extLst>
          </p:cNvPr>
          <p:cNvSpPr txBox="1"/>
          <p:nvPr/>
        </p:nvSpPr>
        <p:spPr>
          <a:xfrm>
            <a:off x="155693" y="86918"/>
            <a:ext cx="11772449" cy="707886"/>
          </a:xfrm>
          <a:prstGeom prst="rect">
            <a:avLst/>
          </a:prstGeom>
          <a:solidFill>
            <a:schemeClr val="accent6">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Topics Addressed thru Infographics in Lens 2</a:t>
            </a:r>
          </a:p>
        </p:txBody>
      </p:sp>
      <p:grpSp>
        <p:nvGrpSpPr>
          <p:cNvPr id="11" name="Group 10">
            <a:extLst>
              <a:ext uri="{FF2B5EF4-FFF2-40B4-BE49-F238E27FC236}">
                <a16:creationId xmlns:a16="http://schemas.microsoft.com/office/drawing/2014/main" id="{C4F8C6BD-E40C-DDFC-6C40-F0E91F1E1C2F}"/>
              </a:ext>
            </a:extLst>
          </p:cNvPr>
          <p:cNvGrpSpPr/>
          <p:nvPr/>
        </p:nvGrpSpPr>
        <p:grpSpPr>
          <a:xfrm>
            <a:off x="-2" y="1479311"/>
            <a:ext cx="12192004" cy="4391960"/>
            <a:chOff x="-2" y="1479311"/>
            <a:chExt cx="12192004" cy="4391960"/>
          </a:xfrm>
        </p:grpSpPr>
        <p:grpSp>
          <p:nvGrpSpPr>
            <p:cNvPr id="10" name="Group 9">
              <a:extLst>
                <a:ext uri="{FF2B5EF4-FFF2-40B4-BE49-F238E27FC236}">
                  <a16:creationId xmlns:a16="http://schemas.microsoft.com/office/drawing/2014/main" id="{16B8996C-55ED-719B-0141-29E5F71F3A30}"/>
                </a:ext>
              </a:extLst>
            </p:cNvPr>
            <p:cNvGrpSpPr/>
            <p:nvPr/>
          </p:nvGrpSpPr>
          <p:grpSpPr>
            <a:xfrm>
              <a:off x="-2" y="1479311"/>
              <a:ext cx="12192004" cy="4391960"/>
              <a:chOff x="-2" y="1479311"/>
              <a:chExt cx="12192004" cy="4391960"/>
            </a:xfrm>
          </p:grpSpPr>
          <p:grpSp>
            <p:nvGrpSpPr>
              <p:cNvPr id="390" name="Group 389">
                <a:extLst>
                  <a:ext uri="{FF2B5EF4-FFF2-40B4-BE49-F238E27FC236}">
                    <a16:creationId xmlns:a16="http://schemas.microsoft.com/office/drawing/2014/main" id="{0BC75C14-8D91-C871-DF7E-23737074106B}"/>
                  </a:ext>
                </a:extLst>
              </p:cNvPr>
              <p:cNvGrpSpPr/>
              <p:nvPr/>
            </p:nvGrpSpPr>
            <p:grpSpPr>
              <a:xfrm>
                <a:off x="-2" y="1479311"/>
                <a:ext cx="12192004" cy="4391960"/>
                <a:chOff x="414726" y="1960268"/>
                <a:chExt cx="11362548" cy="4093162"/>
              </a:xfrm>
            </p:grpSpPr>
            <p:grpSp>
              <p:nvGrpSpPr>
                <p:cNvPr id="389" name="Group 388">
                  <a:extLst>
                    <a:ext uri="{FF2B5EF4-FFF2-40B4-BE49-F238E27FC236}">
                      <a16:creationId xmlns:a16="http://schemas.microsoft.com/office/drawing/2014/main" id="{77879CAF-5240-2BCE-EC9C-DA394BCF898E}"/>
                    </a:ext>
                  </a:extLst>
                </p:cNvPr>
                <p:cNvGrpSpPr/>
                <p:nvPr/>
              </p:nvGrpSpPr>
              <p:grpSpPr>
                <a:xfrm>
                  <a:off x="4534760" y="2580172"/>
                  <a:ext cx="3122479" cy="2853354"/>
                  <a:chOff x="4534760" y="2580172"/>
                  <a:chExt cx="3122479" cy="2853354"/>
                </a:xfrm>
              </p:grpSpPr>
              <p:grpSp>
                <p:nvGrpSpPr>
                  <p:cNvPr id="338" name="Group 337">
                    <a:extLst>
                      <a:ext uri="{FF2B5EF4-FFF2-40B4-BE49-F238E27FC236}">
                        <a16:creationId xmlns:a16="http://schemas.microsoft.com/office/drawing/2014/main" id="{D53B9872-F9D0-716F-D32C-57E1882DDEF6}"/>
                      </a:ext>
                    </a:extLst>
                  </p:cNvPr>
                  <p:cNvGrpSpPr/>
                  <p:nvPr/>
                </p:nvGrpSpPr>
                <p:grpSpPr>
                  <a:xfrm>
                    <a:off x="4534760" y="2580172"/>
                    <a:ext cx="3122479" cy="2853354"/>
                    <a:chOff x="4865821" y="2111964"/>
                    <a:chExt cx="3050725" cy="2787785"/>
                  </a:xfrm>
                </p:grpSpPr>
                <p:sp>
                  <p:nvSpPr>
                    <p:cNvPr id="328" name="Freeform: Shape 327">
                      <a:extLst>
                        <a:ext uri="{FF2B5EF4-FFF2-40B4-BE49-F238E27FC236}">
                          <a16:creationId xmlns:a16="http://schemas.microsoft.com/office/drawing/2014/main" id="{9F64EEB3-A42B-0598-778B-B082D619311C}"/>
                        </a:ext>
                      </a:extLst>
                    </p:cNvPr>
                    <p:cNvSpPr/>
                    <p:nvPr/>
                  </p:nvSpPr>
                  <p:spPr>
                    <a:xfrm rot="1800000">
                      <a:off x="6941220" y="2111964"/>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9" name="Freeform: Shape 328">
                      <a:extLst>
                        <a:ext uri="{FF2B5EF4-FFF2-40B4-BE49-F238E27FC236}">
                          <a16:creationId xmlns:a16="http://schemas.microsoft.com/office/drawing/2014/main" id="{DF646AA8-161C-AA7E-6916-A1B7ED95F986}"/>
                        </a:ext>
                      </a:extLst>
                    </p:cNvPr>
                    <p:cNvSpPr/>
                    <p:nvPr/>
                  </p:nvSpPr>
                  <p:spPr>
                    <a:xfrm rot="3600000">
                      <a:off x="7331735"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0" name="Freeform: Shape 329">
                      <a:extLst>
                        <a:ext uri="{FF2B5EF4-FFF2-40B4-BE49-F238E27FC236}">
                          <a16:creationId xmlns:a16="http://schemas.microsoft.com/office/drawing/2014/main" id="{24E7831F-EAA3-1190-558E-339F15A00CE7}"/>
                        </a:ext>
                      </a:extLst>
                    </p:cNvPr>
                    <p:cNvSpPr/>
                    <p:nvPr/>
                  </p:nvSpPr>
                  <p:spPr>
                    <a:xfrm rot="5400000">
                      <a:off x="7495346" y="3068143"/>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1" name="Freeform: Shape 330">
                      <a:extLst>
                        <a:ext uri="{FF2B5EF4-FFF2-40B4-BE49-F238E27FC236}">
                          <a16:creationId xmlns:a16="http://schemas.microsoft.com/office/drawing/2014/main" id="{D642CD23-61AE-24B7-B1D0-FDC35B8F92B9}"/>
                        </a:ext>
                      </a:extLst>
                    </p:cNvPr>
                    <p:cNvSpPr/>
                    <p:nvPr/>
                  </p:nvSpPr>
                  <p:spPr>
                    <a:xfrm rot="7226207">
                      <a:off x="7311265"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2" name="Freeform: Shape 331">
                      <a:extLst>
                        <a:ext uri="{FF2B5EF4-FFF2-40B4-BE49-F238E27FC236}">
                          <a16:creationId xmlns:a16="http://schemas.microsoft.com/office/drawing/2014/main" id="{831BECB1-612F-A865-E235-7B0B7426299C}"/>
                        </a:ext>
                      </a:extLst>
                    </p:cNvPr>
                    <p:cNvSpPr/>
                    <p:nvPr/>
                  </p:nvSpPr>
                  <p:spPr>
                    <a:xfrm rot="9000000">
                      <a:off x="6948111" y="4057349"/>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3" name="Freeform: Shape 332">
                      <a:extLst>
                        <a:ext uri="{FF2B5EF4-FFF2-40B4-BE49-F238E27FC236}">
                          <a16:creationId xmlns:a16="http://schemas.microsoft.com/office/drawing/2014/main" id="{EC8CACA8-95F7-78DF-71C9-4A5D6C2E8246}"/>
                        </a:ext>
                      </a:extLst>
                    </p:cNvPr>
                    <p:cNvSpPr/>
                    <p:nvPr/>
                  </p:nvSpPr>
                  <p:spPr>
                    <a:xfrm rot="19800000" flipH="1">
                      <a:off x="5841147" y="2111964"/>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4" name="Freeform: Shape 333">
                      <a:extLst>
                        <a:ext uri="{FF2B5EF4-FFF2-40B4-BE49-F238E27FC236}">
                          <a16:creationId xmlns:a16="http://schemas.microsoft.com/office/drawing/2014/main" id="{E3A46285-3A6E-1478-28A8-70C1808B7B0A}"/>
                        </a:ext>
                      </a:extLst>
                    </p:cNvPr>
                    <p:cNvSpPr/>
                    <p:nvPr/>
                  </p:nvSpPr>
                  <p:spPr>
                    <a:xfrm rot="18000000" flipH="1">
                      <a:off x="5450632"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5" name="Freeform: Shape 334">
                      <a:extLst>
                        <a:ext uri="{FF2B5EF4-FFF2-40B4-BE49-F238E27FC236}">
                          <a16:creationId xmlns:a16="http://schemas.microsoft.com/office/drawing/2014/main" id="{456A87FD-447D-BF84-FEF2-9B99024CA56A}"/>
                        </a:ext>
                      </a:extLst>
                    </p:cNvPr>
                    <p:cNvSpPr/>
                    <p:nvPr/>
                  </p:nvSpPr>
                  <p:spPr>
                    <a:xfrm rot="16200000" flipH="1">
                      <a:off x="5287021" y="3068143"/>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6" name="Freeform: Shape 335">
                      <a:extLst>
                        <a:ext uri="{FF2B5EF4-FFF2-40B4-BE49-F238E27FC236}">
                          <a16:creationId xmlns:a16="http://schemas.microsoft.com/office/drawing/2014/main" id="{1DEEF139-3A0B-EAFB-D6EC-22184B37C3C2}"/>
                        </a:ext>
                      </a:extLst>
                    </p:cNvPr>
                    <p:cNvSpPr/>
                    <p:nvPr/>
                  </p:nvSpPr>
                  <p:spPr>
                    <a:xfrm rot="14373793" flipH="1">
                      <a:off x="5471102"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7" name="Freeform: Shape 336">
                      <a:extLst>
                        <a:ext uri="{FF2B5EF4-FFF2-40B4-BE49-F238E27FC236}">
                          <a16:creationId xmlns:a16="http://schemas.microsoft.com/office/drawing/2014/main" id="{B0A50A25-5BBC-2DDD-5C64-12AC44E77679}"/>
                        </a:ext>
                      </a:extLst>
                    </p:cNvPr>
                    <p:cNvSpPr/>
                    <p:nvPr/>
                  </p:nvSpPr>
                  <p:spPr>
                    <a:xfrm rot="12600000" flipH="1">
                      <a:off x="5834256" y="4057349"/>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5" name="Group 364">
                    <a:extLst>
                      <a:ext uri="{FF2B5EF4-FFF2-40B4-BE49-F238E27FC236}">
                        <a16:creationId xmlns:a16="http://schemas.microsoft.com/office/drawing/2014/main" id="{AE559176-0D71-3C0B-F03D-EE4952AB3CE2}"/>
                      </a:ext>
                    </a:extLst>
                  </p:cNvPr>
                  <p:cNvGrpSpPr/>
                  <p:nvPr/>
                </p:nvGrpSpPr>
                <p:grpSpPr>
                  <a:xfrm>
                    <a:off x="5197350" y="3108201"/>
                    <a:ext cx="1797298" cy="1797297"/>
                    <a:chOff x="5197351" y="3108200"/>
                    <a:chExt cx="1797298" cy="1797297"/>
                  </a:xfrm>
                </p:grpSpPr>
                <p:sp>
                  <p:nvSpPr>
                    <p:cNvPr id="343" name="Oval 342">
                      <a:extLst>
                        <a:ext uri="{FF2B5EF4-FFF2-40B4-BE49-F238E27FC236}">
                          <a16:creationId xmlns:a16="http://schemas.microsoft.com/office/drawing/2014/main" id="{DFE141CA-7DEE-6EBF-44D8-E8F6C4DC0E0E}"/>
                        </a:ext>
                      </a:extLst>
                    </p:cNvPr>
                    <p:cNvSpPr/>
                    <p:nvPr/>
                  </p:nvSpPr>
                  <p:spPr>
                    <a:xfrm>
                      <a:off x="5197351" y="3108200"/>
                      <a:ext cx="1797298" cy="179729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4" name="Oval 343">
                      <a:extLst>
                        <a:ext uri="{FF2B5EF4-FFF2-40B4-BE49-F238E27FC236}">
                          <a16:creationId xmlns:a16="http://schemas.microsoft.com/office/drawing/2014/main" id="{1FC1440D-3E1B-927A-8450-973835720ECB}"/>
                        </a:ext>
                      </a:extLst>
                    </p:cNvPr>
                    <p:cNvSpPr/>
                    <p:nvPr/>
                  </p:nvSpPr>
                  <p:spPr>
                    <a:xfrm>
                      <a:off x="5389458" y="3300307"/>
                      <a:ext cx="1413085" cy="1413084"/>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8" name="Group 387">
                  <a:extLst>
                    <a:ext uri="{FF2B5EF4-FFF2-40B4-BE49-F238E27FC236}">
                      <a16:creationId xmlns:a16="http://schemas.microsoft.com/office/drawing/2014/main" id="{D5637E57-AC53-5D80-8892-179BC45A6830}"/>
                    </a:ext>
                  </a:extLst>
                </p:cNvPr>
                <p:cNvGrpSpPr/>
                <p:nvPr/>
              </p:nvGrpSpPr>
              <p:grpSpPr>
                <a:xfrm>
                  <a:off x="414726" y="1960268"/>
                  <a:ext cx="11362548" cy="4093162"/>
                  <a:chOff x="414726" y="1960268"/>
                  <a:chExt cx="11362548" cy="4093162"/>
                </a:xfrm>
              </p:grpSpPr>
              <p:grpSp>
                <p:nvGrpSpPr>
                  <p:cNvPr id="386" name="Group 385">
                    <a:extLst>
                      <a:ext uri="{FF2B5EF4-FFF2-40B4-BE49-F238E27FC236}">
                        <a16:creationId xmlns:a16="http://schemas.microsoft.com/office/drawing/2014/main" id="{C688AEDE-24C5-199D-907C-C6D855812E5D}"/>
                      </a:ext>
                    </a:extLst>
                  </p:cNvPr>
                  <p:cNvGrpSpPr/>
                  <p:nvPr/>
                </p:nvGrpSpPr>
                <p:grpSpPr>
                  <a:xfrm>
                    <a:off x="6696906" y="1960268"/>
                    <a:ext cx="5080368" cy="4093162"/>
                    <a:chOff x="6696906" y="1960268"/>
                    <a:chExt cx="5080368" cy="4093162"/>
                  </a:xfrm>
                </p:grpSpPr>
                <p:grpSp>
                  <p:nvGrpSpPr>
                    <p:cNvPr id="385" name="Group 384">
                      <a:extLst>
                        <a:ext uri="{FF2B5EF4-FFF2-40B4-BE49-F238E27FC236}">
                          <a16:creationId xmlns:a16="http://schemas.microsoft.com/office/drawing/2014/main" id="{7CC7A910-64BB-330B-EDF9-12DF29F313EE}"/>
                        </a:ext>
                      </a:extLst>
                    </p:cNvPr>
                    <p:cNvGrpSpPr/>
                    <p:nvPr/>
                  </p:nvGrpSpPr>
                  <p:grpSpPr>
                    <a:xfrm>
                      <a:off x="6696906" y="1960268"/>
                      <a:ext cx="5080367" cy="723534"/>
                      <a:chOff x="6696906" y="1960268"/>
                      <a:chExt cx="5080367" cy="723534"/>
                    </a:xfrm>
                  </p:grpSpPr>
                  <p:sp>
                    <p:nvSpPr>
                      <p:cNvPr id="316" name="Rectangle 315">
                        <a:extLst>
                          <a:ext uri="{FF2B5EF4-FFF2-40B4-BE49-F238E27FC236}">
                            <a16:creationId xmlns:a16="http://schemas.microsoft.com/office/drawing/2014/main" id="{E4962A27-0F90-FCDE-6118-206415566DEA}"/>
                          </a:ext>
                        </a:extLst>
                      </p:cNvPr>
                      <p:cNvSpPr/>
                      <p:nvPr/>
                    </p:nvSpPr>
                    <p:spPr>
                      <a:xfrm>
                        <a:off x="7061248" y="1960269"/>
                        <a:ext cx="4716025"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9" name="Group 248">
                        <a:extLst>
                          <a:ext uri="{FF2B5EF4-FFF2-40B4-BE49-F238E27FC236}">
                            <a16:creationId xmlns:a16="http://schemas.microsoft.com/office/drawing/2014/main" id="{0C9F3A5F-889A-3D6A-8937-9BB28AD66BDA}"/>
                          </a:ext>
                        </a:extLst>
                      </p:cNvPr>
                      <p:cNvGrpSpPr/>
                      <p:nvPr/>
                    </p:nvGrpSpPr>
                    <p:grpSpPr>
                      <a:xfrm rot="1800000">
                        <a:off x="6696906" y="1960268"/>
                        <a:ext cx="723534" cy="723533"/>
                        <a:chOff x="6593120" y="1785249"/>
                        <a:chExt cx="706907" cy="706907"/>
                      </a:xfrm>
                    </p:grpSpPr>
                    <p:sp>
                      <p:nvSpPr>
                        <p:cNvPr id="251" name="Oval 250">
                          <a:extLst>
                            <a:ext uri="{FF2B5EF4-FFF2-40B4-BE49-F238E27FC236}">
                              <a16:creationId xmlns:a16="http://schemas.microsoft.com/office/drawing/2014/main" id="{24A7F0D2-68D1-803C-C380-9A95D4063226}"/>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2" name="Oval 251">
                          <a:extLst>
                            <a:ext uri="{FF2B5EF4-FFF2-40B4-BE49-F238E27FC236}">
                              <a16:creationId xmlns:a16="http://schemas.microsoft.com/office/drawing/2014/main" id="{B1D1ED0E-61BB-76A6-98C1-E2EA9C2FD94B}"/>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2" name="Group 381">
                      <a:extLst>
                        <a:ext uri="{FF2B5EF4-FFF2-40B4-BE49-F238E27FC236}">
                          <a16:creationId xmlns:a16="http://schemas.microsoft.com/office/drawing/2014/main" id="{E8361FE4-9940-FC1B-3C42-828FF0C9A06E}"/>
                        </a:ext>
                      </a:extLst>
                    </p:cNvPr>
                    <p:cNvGrpSpPr/>
                    <p:nvPr/>
                  </p:nvGrpSpPr>
                  <p:grpSpPr>
                    <a:xfrm>
                      <a:off x="7411835" y="2802675"/>
                      <a:ext cx="4365438" cy="723533"/>
                      <a:chOff x="7411835" y="2802675"/>
                      <a:chExt cx="4365438" cy="723533"/>
                    </a:xfrm>
                  </p:grpSpPr>
                  <p:sp>
                    <p:nvSpPr>
                      <p:cNvPr id="317" name="Rectangle 316">
                        <a:extLst>
                          <a:ext uri="{FF2B5EF4-FFF2-40B4-BE49-F238E27FC236}">
                            <a16:creationId xmlns:a16="http://schemas.microsoft.com/office/drawing/2014/main" id="{33E8AEA7-37C2-5080-C666-D2AFE7E5A4B3}"/>
                          </a:ext>
                        </a:extLst>
                      </p:cNvPr>
                      <p:cNvSpPr/>
                      <p:nvPr/>
                    </p:nvSpPr>
                    <p:spPr>
                      <a:xfrm>
                        <a:off x="7758005"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7" name="Group 276">
                        <a:extLst>
                          <a:ext uri="{FF2B5EF4-FFF2-40B4-BE49-F238E27FC236}">
                            <a16:creationId xmlns:a16="http://schemas.microsoft.com/office/drawing/2014/main" id="{3465041D-0FAF-C0FB-CA10-25B43467B22C}"/>
                          </a:ext>
                        </a:extLst>
                      </p:cNvPr>
                      <p:cNvGrpSpPr/>
                      <p:nvPr/>
                    </p:nvGrpSpPr>
                    <p:grpSpPr>
                      <a:xfrm>
                        <a:off x="7411835" y="2802675"/>
                        <a:ext cx="723534" cy="723533"/>
                        <a:chOff x="7676781" y="2319105"/>
                        <a:chExt cx="706907" cy="706907"/>
                      </a:xfrm>
                    </p:grpSpPr>
                    <p:sp>
                      <p:nvSpPr>
                        <p:cNvPr id="258" name="Oval 257">
                          <a:extLst>
                            <a:ext uri="{FF2B5EF4-FFF2-40B4-BE49-F238E27FC236}">
                              <a16:creationId xmlns:a16="http://schemas.microsoft.com/office/drawing/2014/main" id="{AAF58640-BBCB-AE9B-FA35-6EFBD5977334}"/>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9" name="Oval 258">
                          <a:extLst>
                            <a:ext uri="{FF2B5EF4-FFF2-40B4-BE49-F238E27FC236}">
                              <a16:creationId xmlns:a16="http://schemas.microsoft.com/office/drawing/2014/main" id="{EF0B6518-F6CF-9A22-8FF2-24601C382456}"/>
                            </a:ext>
                          </a:extLst>
                        </p:cNvPr>
                        <p:cNvSpPr/>
                        <p:nvPr/>
                      </p:nvSpPr>
                      <p:spPr>
                        <a:xfrm>
                          <a:off x="7772646" y="241497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3" name="Group 382">
                      <a:extLst>
                        <a:ext uri="{FF2B5EF4-FFF2-40B4-BE49-F238E27FC236}">
                          <a16:creationId xmlns:a16="http://schemas.microsoft.com/office/drawing/2014/main" id="{FA67D043-6D05-591D-9CEC-D64A1C92E5F5}"/>
                        </a:ext>
                      </a:extLst>
                    </p:cNvPr>
                    <p:cNvGrpSpPr/>
                    <p:nvPr/>
                  </p:nvGrpSpPr>
                  <p:grpSpPr>
                    <a:xfrm>
                      <a:off x="7659884" y="3645081"/>
                      <a:ext cx="4117390" cy="723534"/>
                      <a:chOff x="7659884" y="3645081"/>
                      <a:chExt cx="4117390" cy="723534"/>
                    </a:xfrm>
                  </p:grpSpPr>
                  <p:sp>
                    <p:nvSpPr>
                      <p:cNvPr id="318" name="Rectangle 317">
                        <a:extLst>
                          <a:ext uri="{FF2B5EF4-FFF2-40B4-BE49-F238E27FC236}">
                            <a16:creationId xmlns:a16="http://schemas.microsoft.com/office/drawing/2014/main" id="{B6AF7F78-8C4E-1870-A1E9-1B654A1CE285}"/>
                          </a:ext>
                        </a:extLst>
                      </p:cNvPr>
                      <p:cNvSpPr/>
                      <p:nvPr/>
                    </p:nvSpPr>
                    <p:spPr>
                      <a:xfrm>
                        <a:off x="8048903" y="3645081"/>
                        <a:ext cx="3728371"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0" name="Group 259">
                        <a:extLst>
                          <a:ext uri="{FF2B5EF4-FFF2-40B4-BE49-F238E27FC236}">
                            <a16:creationId xmlns:a16="http://schemas.microsoft.com/office/drawing/2014/main" id="{3989783B-14FA-016A-3B36-5468FB74310D}"/>
                          </a:ext>
                        </a:extLst>
                      </p:cNvPr>
                      <p:cNvGrpSpPr/>
                      <p:nvPr/>
                    </p:nvGrpSpPr>
                    <p:grpSpPr>
                      <a:xfrm rot="1800000">
                        <a:off x="7659884" y="3645082"/>
                        <a:ext cx="723534" cy="723533"/>
                        <a:chOff x="6593120" y="1785249"/>
                        <a:chExt cx="706907" cy="706907"/>
                      </a:xfrm>
                    </p:grpSpPr>
                    <p:sp>
                      <p:nvSpPr>
                        <p:cNvPr id="261" name="Oval 260">
                          <a:extLst>
                            <a:ext uri="{FF2B5EF4-FFF2-40B4-BE49-F238E27FC236}">
                              <a16:creationId xmlns:a16="http://schemas.microsoft.com/office/drawing/2014/main" id="{C8B80E7D-E325-88AA-AF67-CD55F2A6C37C}"/>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2" name="Oval 261">
                          <a:extLst>
                            <a:ext uri="{FF2B5EF4-FFF2-40B4-BE49-F238E27FC236}">
                              <a16:creationId xmlns:a16="http://schemas.microsoft.com/office/drawing/2014/main" id="{7704AB9C-56BE-1B25-DA34-A9F2A19837D3}"/>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4" name="Group 383">
                      <a:extLst>
                        <a:ext uri="{FF2B5EF4-FFF2-40B4-BE49-F238E27FC236}">
                          <a16:creationId xmlns:a16="http://schemas.microsoft.com/office/drawing/2014/main" id="{5BA29BFA-DE97-A238-F1E1-DA10D1B34BE3}"/>
                        </a:ext>
                      </a:extLst>
                    </p:cNvPr>
                    <p:cNvGrpSpPr/>
                    <p:nvPr/>
                  </p:nvGrpSpPr>
                  <p:grpSpPr>
                    <a:xfrm>
                      <a:off x="7406655" y="4487490"/>
                      <a:ext cx="4370618" cy="723533"/>
                      <a:chOff x="7406655" y="4487490"/>
                      <a:chExt cx="4370618" cy="723533"/>
                    </a:xfrm>
                  </p:grpSpPr>
                  <p:sp>
                    <p:nvSpPr>
                      <p:cNvPr id="319" name="Rectangle 318">
                        <a:extLst>
                          <a:ext uri="{FF2B5EF4-FFF2-40B4-BE49-F238E27FC236}">
                            <a16:creationId xmlns:a16="http://schemas.microsoft.com/office/drawing/2014/main" id="{90E15C12-AC15-D408-0235-E1B825A331C5}"/>
                          </a:ext>
                        </a:extLst>
                      </p:cNvPr>
                      <p:cNvSpPr/>
                      <p:nvPr/>
                    </p:nvSpPr>
                    <p:spPr>
                      <a:xfrm>
                        <a:off x="7769726" y="4487490"/>
                        <a:ext cx="4007547"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6" name="Group 265">
                        <a:extLst>
                          <a:ext uri="{FF2B5EF4-FFF2-40B4-BE49-F238E27FC236}">
                            <a16:creationId xmlns:a16="http://schemas.microsoft.com/office/drawing/2014/main" id="{09F77892-E180-74B7-42B7-69B301F37D47}"/>
                          </a:ext>
                        </a:extLst>
                      </p:cNvPr>
                      <p:cNvGrpSpPr/>
                      <p:nvPr/>
                    </p:nvGrpSpPr>
                    <p:grpSpPr>
                      <a:xfrm rot="3626207">
                        <a:off x="7406655" y="4487490"/>
                        <a:ext cx="723533" cy="723534"/>
                        <a:chOff x="6593122" y="1785249"/>
                        <a:chExt cx="706907" cy="706907"/>
                      </a:xfrm>
                    </p:grpSpPr>
                    <p:sp>
                      <p:nvSpPr>
                        <p:cNvPr id="268" name="Oval 267">
                          <a:extLst>
                            <a:ext uri="{FF2B5EF4-FFF2-40B4-BE49-F238E27FC236}">
                              <a16:creationId xmlns:a16="http://schemas.microsoft.com/office/drawing/2014/main" id="{56E659B7-5805-28D6-8FA0-015610EF3272}"/>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9" name="Oval 268">
                          <a:extLst>
                            <a:ext uri="{FF2B5EF4-FFF2-40B4-BE49-F238E27FC236}">
                              <a16:creationId xmlns:a16="http://schemas.microsoft.com/office/drawing/2014/main" id="{513B0A07-A221-B53B-7F8E-C325107441F1}"/>
                            </a:ext>
                          </a:extLst>
                        </p:cNvPr>
                        <p:cNvSpPr/>
                        <p:nvPr/>
                      </p:nvSpPr>
                      <p:spPr>
                        <a:xfrm rot="19800000">
                          <a:off x="6678729" y="1874687"/>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1" name="Group 380">
                      <a:extLst>
                        <a:ext uri="{FF2B5EF4-FFF2-40B4-BE49-F238E27FC236}">
                          <a16:creationId xmlns:a16="http://schemas.microsoft.com/office/drawing/2014/main" id="{0F3EF09C-6D4D-6613-3CB0-CADE3804341A}"/>
                        </a:ext>
                      </a:extLst>
                    </p:cNvPr>
                    <p:cNvGrpSpPr/>
                    <p:nvPr/>
                  </p:nvGrpSpPr>
                  <p:grpSpPr>
                    <a:xfrm>
                      <a:off x="6697225" y="5329897"/>
                      <a:ext cx="5080048" cy="723533"/>
                      <a:chOff x="6697225" y="5329897"/>
                      <a:chExt cx="5080048" cy="723533"/>
                    </a:xfrm>
                  </p:grpSpPr>
                  <p:sp>
                    <p:nvSpPr>
                      <p:cNvPr id="320" name="Rectangle 319">
                        <a:extLst>
                          <a:ext uri="{FF2B5EF4-FFF2-40B4-BE49-F238E27FC236}">
                            <a16:creationId xmlns:a16="http://schemas.microsoft.com/office/drawing/2014/main" id="{89B292AD-7F6E-05A3-3A83-5D54B4CD6445}"/>
                          </a:ext>
                        </a:extLst>
                      </p:cNvPr>
                      <p:cNvSpPr/>
                      <p:nvPr/>
                    </p:nvSpPr>
                    <p:spPr>
                      <a:xfrm>
                        <a:off x="7061248" y="5329897"/>
                        <a:ext cx="4716025"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2" name="Group 271">
                        <a:extLst>
                          <a:ext uri="{FF2B5EF4-FFF2-40B4-BE49-F238E27FC236}">
                            <a16:creationId xmlns:a16="http://schemas.microsoft.com/office/drawing/2014/main" id="{ED4E0A7E-58F2-8481-A0FA-068D0D6A02B7}"/>
                          </a:ext>
                        </a:extLst>
                      </p:cNvPr>
                      <p:cNvGrpSpPr/>
                      <p:nvPr/>
                    </p:nvGrpSpPr>
                    <p:grpSpPr>
                      <a:xfrm rot="3626207">
                        <a:off x="6697225" y="5329897"/>
                        <a:ext cx="723533" cy="723534"/>
                        <a:chOff x="6593122" y="1785249"/>
                        <a:chExt cx="706907" cy="706907"/>
                      </a:xfrm>
                    </p:grpSpPr>
                    <p:sp>
                      <p:nvSpPr>
                        <p:cNvPr id="274" name="Oval 273">
                          <a:extLst>
                            <a:ext uri="{FF2B5EF4-FFF2-40B4-BE49-F238E27FC236}">
                              <a16:creationId xmlns:a16="http://schemas.microsoft.com/office/drawing/2014/main" id="{4B30CF9E-D16D-568B-4452-544E73EA37BB}"/>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5" name="Oval 274">
                          <a:extLst>
                            <a:ext uri="{FF2B5EF4-FFF2-40B4-BE49-F238E27FC236}">
                              <a16:creationId xmlns:a16="http://schemas.microsoft.com/office/drawing/2014/main" id="{776391C4-831B-81AB-A385-AD4F87ED1B75}"/>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nvGrpSpPr>
                  <p:cNvPr id="387" name="Group 386">
                    <a:extLst>
                      <a:ext uri="{FF2B5EF4-FFF2-40B4-BE49-F238E27FC236}">
                        <a16:creationId xmlns:a16="http://schemas.microsoft.com/office/drawing/2014/main" id="{74F7FD55-27AC-855B-2C80-4655F570E1C3}"/>
                      </a:ext>
                    </a:extLst>
                  </p:cNvPr>
                  <p:cNvGrpSpPr/>
                  <p:nvPr/>
                </p:nvGrpSpPr>
                <p:grpSpPr>
                  <a:xfrm>
                    <a:off x="414726" y="1960268"/>
                    <a:ext cx="5080368" cy="4093162"/>
                    <a:chOff x="414726" y="1960268"/>
                    <a:chExt cx="5080368" cy="4093162"/>
                  </a:xfrm>
                </p:grpSpPr>
                <p:grpSp>
                  <p:nvGrpSpPr>
                    <p:cNvPr id="371" name="Group 370">
                      <a:extLst>
                        <a:ext uri="{FF2B5EF4-FFF2-40B4-BE49-F238E27FC236}">
                          <a16:creationId xmlns:a16="http://schemas.microsoft.com/office/drawing/2014/main" id="{E3AE7B43-0C70-8C0D-6CDD-9F17F32EE005}"/>
                        </a:ext>
                      </a:extLst>
                    </p:cNvPr>
                    <p:cNvGrpSpPr/>
                    <p:nvPr/>
                  </p:nvGrpSpPr>
                  <p:grpSpPr>
                    <a:xfrm>
                      <a:off x="414726" y="1960268"/>
                      <a:ext cx="5080368" cy="723534"/>
                      <a:chOff x="414726" y="1960268"/>
                      <a:chExt cx="5080368" cy="723534"/>
                    </a:xfrm>
                  </p:grpSpPr>
                  <p:sp>
                    <p:nvSpPr>
                      <p:cNvPr id="321" name="Rectangle 320">
                        <a:extLst>
                          <a:ext uri="{FF2B5EF4-FFF2-40B4-BE49-F238E27FC236}">
                            <a16:creationId xmlns:a16="http://schemas.microsoft.com/office/drawing/2014/main" id="{103D40A6-F96E-7F7D-0AEF-B853B984B0F9}"/>
                          </a:ext>
                        </a:extLst>
                      </p:cNvPr>
                      <p:cNvSpPr/>
                      <p:nvPr/>
                    </p:nvSpPr>
                    <p:spPr>
                      <a:xfrm flipH="1">
                        <a:off x="414726" y="1960269"/>
                        <a:ext cx="4716027"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5" name="Group 294">
                        <a:extLst>
                          <a:ext uri="{FF2B5EF4-FFF2-40B4-BE49-F238E27FC236}">
                            <a16:creationId xmlns:a16="http://schemas.microsoft.com/office/drawing/2014/main" id="{D8C43500-D488-F774-BB4B-A39D7785507C}"/>
                          </a:ext>
                        </a:extLst>
                      </p:cNvPr>
                      <p:cNvGrpSpPr/>
                      <p:nvPr/>
                    </p:nvGrpSpPr>
                    <p:grpSpPr>
                      <a:xfrm rot="19800000" flipH="1">
                        <a:off x="4771560" y="1960268"/>
                        <a:ext cx="723534" cy="723533"/>
                        <a:chOff x="6593120" y="1785249"/>
                        <a:chExt cx="706907" cy="706907"/>
                      </a:xfrm>
                    </p:grpSpPr>
                    <p:sp>
                      <p:nvSpPr>
                        <p:cNvPr id="312" name="Oval 311">
                          <a:extLst>
                            <a:ext uri="{FF2B5EF4-FFF2-40B4-BE49-F238E27FC236}">
                              <a16:creationId xmlns:a16="http://schemas.microsoft.com/office/drawing/2014/main" id="{CEB77843-8ACF-D428-C711-60EB505F815B}"/>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3" name="Oval 312">
                          <a:extLst>
                            <a:ext uri="{FF2B5EF4-FFF2-40B4-BE49-F238E27FC236}">
                              <a16:creationId xmlns:a16="http://schemas.microsoft.com/office/drawing/2014/main" id="{2FE8FF26-C681-BE0E-5E54-D637A7A7C2A9}"/>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5" name="Group 374">
                      <a:extLst>
                        <a:ext uri="{FF2B5EF4-FFF2-40B4-BE49-F238E27FC236}">
                          <a16:creationId xmlns:a16="http://schemas.microsoft.com/office/drawing/2014/main" id="{BD2DB577-0463-9C0C-8AED-D5E523AA4983}"/>
                        </a:ext>
                      </a:extLst>
                    </p:cNvPr>
                    <p:cNvGrpSpPr/>
                    <p:nvPr/>
                  </p:nvGrpSpPr>
                  <p:grpSpPr>
                    <a:xfrm>
                      <a:off x="414726" y="5329897"/>
                      <a:ext cx="5080049" cy="723533"/>
                      <a:chOff x="414726" y="5329897"/>
                      <a:chExt cx="5080049" cy="723533"/>
                    </a:xfrm>
                  </p:grpSpPr>
                  <p:sp>
                    <p:nvSpPr>
                      <p:cNvPr id="325" name="Rectangle 324">
                        <a:extLst>
                          <a:ext uri="{FF2B5EF4-FFF2-40B4-BE49-F238E27FC236}">
                            <a16:creationId xmlns:a16="http://schemas.microsoft.com/office/drawing/2014/main" id="{C3BBE61B-197B-799D-E561-D35A60DC1F8F}"/>
                          </a:ext>
                        </a:extLst>
                      </p:cNvPr>
                      <p:cNvSpPr/>
                      <p:nvPr/>
                    </p:nvSpPr>
                    <p:spPr>
                      <a:xfrm flipH="1">
                        <a:off x="414726" y="5329897"/>
                        <a:ext cx="4716026"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9" name="Group 298">
                        <a:extLst>
                          <a:ext uri="{FF2B5EF4-FFF2-40B4-BE49-F238E27FC236}">
                            <a16:creationId xmlns:a16="http://schemas.microsoft.com/office/drawing/2014/main" id="{26D80486-7796-D3D6-D84F-84F5DE799CB6}"/>
                          </a:ext>
                        </a:extLst>
                      </p:cNvPr>
                      <p:cNvGrpSpPr/>
                      <p:nvPr/>
                    </p:nvGrpSpPr>
                    <p:grpSpPr>
                      <a:xfrm rot="17973793" flipH="1">
                        <a:off x="4771241" y="5329897"/>
                        <a:ext cx="723533" cy="723534"/>
                        <a:chOff x="6593122" y="1785249"/>
                        <a:chExt cx="706907" cy="706907"/>
                      </a:xfrm>
                    </p:grpSpPr>
                    <p:sp>
                      <p:nvSpPr>
                        <p:cNvPr id="300" name="Oval 299">
                          <a:extLst>
                            <a:ext uri="{FF2B5EF4-FFF2-40B4-BE49-F238E27FC236}">
                              <a16:creationId xmlns:a16="http://schemas.microsoft.com/office/drawing/2014/main" id="{7AD82F50-01D4-9768-7875-DEBAF276D1F0}"/>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1" name="Oval 300">
                          <a:extLst>
                            <a:ext uri="{FF2B5EF4-FFF2-40B4-BE49-F238E27FC236}">
                              <a16:creationId xmlns:a16="http://schemas.microsoft.com/office/drawing/2014/main" id="{FE33D3DE-823F-9059-610A-A8CDFFE7CB98}"/>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2" name="Group 371">
                      <a:extLst>
                        <a:ext uri="{FF2B5EF4-FFF2-40B4-BE49-F238E27FC236}">
                          <a16:creationId xmlns:a16="http://schemas.microsoft.com/office/drawing/2014/main" id="{8CDC9F46-4247-2DAD-20F0-C55A8CE25C65}"/>
                        </a:ext>
                      </a:extLst>
                    </p:cNvPr>
                    <p:cNvGrpSpPr/>
                    <p:nvPr/>
                  </p:nvGrpSpPr>
                  <p:grpSpPr>
                    <a:xfrm>
                      <a:off x="414726" y="2802675"/>
                      <a:ext cx="4365439" cy="723533"/>
                      <a:chOff x="414726" y="2802675"/>
                      <a:chExt cx="4365439" cy="723533"/>
                    </a:xfrm>
                  </p:grpSpPr>
                  <p:sp>
                    <p:nvSpPr>
                      <p:cNvPr id="322" name="Rectangle 321">
                        <a:extLst>
                          <a:ext uri="{FF2B5EF4-FFF2-40B4-BE49-F238E27FC236}">
                            <a16:creationId xmlns:a16="http://schemas.microsoft.com/office/drawing/2014/main" id="{D450D121-BC01-B0A6-E703-5473D92B8ED0}"/>
                          </a:ext>
                        </a:extLst>
                      </p:cNvPr>
                      <p:cNvSpPr/>
                      <p:nvPr/>
                    </p:nvSpPr>
                    <p:spPr>
                      <a:xfrm flipH="1">
                        <a:off x="414726"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6" name="Group 295">
                        <a:extLst>
                          <a:ext uri="{FF2B5EF4-FFF2-40B4-BE49-F238E27FC236}">
                            <a16:creationId xmlns:a16="http://schemas.microsoft.com/office/drawing/2014/main" id="{883C360C-3744-9375-6331-F3A562CBD2B6}"/>
                          </a:ext>
                        </a:extLst>
                      </p:cNvPr>
                      <p:cNvGrpSpPr/>
                      <p:nvPr/>
                    </p:nvGrpSpPr>
                    <p:grpSpPr>
                      <a:xfrm flipH="1">
                        <a:off x="4056631" y="2802675"/>
                        <a:ext cx="723534" cy="723533"/>
                        <a:chOff x="7676781" y="2319105"/>
                        <a:chExt cx="706907" cy="706907"/>
                      </a:xfrm>
                    </p:grpSpPr>
                    <p:sp>
                      <p:nvSpPr>
                        <p:cNvPr id="309" name="Oval 308">
                          <a:extLst>
                            <a:ext uri="{FF2B5EF4-FFF2-40B4-BE49-F238E27FC236}">
                              <a16:creationId xmlns:a16="http://schemas.microsoft.com/office/drawing/2014/main" id="{803C90BF-B0D5-697D-2F76-921833989DB9}"/>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0" name="Oval 309">
                          <a:extLst>
                            <a:ext uri="{FF2B5EF4-FFF2-40B4-BE49-F238E27FC236}">
                              <a16:creationId xmlns:a16="http://schemas.microsoft.com/office/drawing/2014/main" id="{0B9BE5EB-3AF4-8B7C-B842-32498A102776}"/>
                            </a:ext>
                          </a:extLst>
                        </p:cNvPr>
                        <p:cNvSpPr/>
                        <p:nvPr/>
                      </p:nvSpPr>
                      <p:spPr>
                        <a:xfrm>
                          <a:off x="7759760" y="237994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3" name="Group 372">
                      <a:extLst>
                        <a:ext uri="{FF2B5EF4-FFF2-40B4-BE49-F238E27FC236}">
                          <a16:creationId xmlns:a16="http://schemas.microsoft.com/office/drawing/2014/main" id="{FE80F667-066A-4351-FD71-968CA604B597}"/>
                        </a:ext>
                      </a:extLst>
                    </p:cNvPr>
                    <p:cNvGrpSpPr/>
                    <p:nvPr/>
                  </p:nvGrpSpPr>
                  <p:grpSpPr>
                    <a:xfrm>
                      <a:off x="414726" y="3645081"/>
                      <a:ext cx="4117390" cy="723534"/>
                      <a:chOff x="414726" y="3645081"/>
                      <a:chExt cx="4117390" cy="723534"/>
                    </a:xfrm>
                  </p:grpSpPr>
                  <p:sp>
                    <p:nvSpPr>
                      <p:cNvPr id="323" name="Rectangle 322">
                        <a:extLst>
                          <a:ext uri="{FF2B5EF4-FFF2-40B4-BE49-F238E27FC236}">
                            <a16:creationId xmlns:a16="http://schemas.microsoft.com/office/drawing/2014/main" id="{DEC30CAD-0718-8E97-3055-8DBC1AAC4452}"/>
                          </a:ext>
                        </a:extLst>
                      </p:cNvPr>
                      <p:cNvSpPr/>
                      <p:nvPr/>
                    </p:nvSpPr>
                    <p:spPr>
                      <a:xfrm flipH="1">
                        <a:off x="414726" y="3645081"/>
                        <a:ext cx="3728371"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7" name="Group 296">
                        <a:extLst>
                          <a:ext uri="{FF2B5EF4-FFF2-40B4-BE49-F238E27FC236}">
                            <a16:creationId xmlns:a16="http://schemas.microsoft.com/office/drawing/2014/main" id="{D0E543AF-E50C-6308-4CF2-FDAE01423475}"/>
                          </a:ext>
                        </a:extLst>
                      </p:cNvPr>
                      <p:cNvGrpSpPr/>
                      <p:nvPr/>
                    </p:nvGrpSpPr>
                    <p:grpSpPr>
                      <a:xfrm rot="19800000" flipH="1">
                        <a:off x="3808582" y="3645082"/>
                        <a:ext cx="723534" cy="723533"/>
                        <a:chOff x="6593120" y="1785249"/>
                        <a:chExt cx="706907" cy="706907"/>
                      </a:xfrm>
                    </p:grpSpPr>
                    <p:sp>
                      <p:nvSpPr>
                        <p:cNvPr id="306" name="Oval 305">
                          <a:extLst>
                            <a:ext uri="{FF2B5EF4-FFF2-40B4-BE49-F238E27FC236}">
                              <a16:creationId xmlns:a16="http://schemas.microsoft.com/office/drawing/2014/main" id="{D6D27FC1-201E-4776-10F3-CFBFFF2B93AC}"/>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7" name="Oval 306">
                          <a:extLst>
                            <a:ext uri="{FF2B5EF4-FFF2-40B4-BE49-F238E27FC236}">
                              <a16:creationId xmlns:a16="http://schemas.microsoft.com/office/drawing/2014/main" id="{6C5C9C90-9F23-EC6D-7BC0-2987100F8FBA}"/>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4" name="Group 373">
                      <a:extLst>
                        <a:ext uri="{FF2B5EF4-FFF2-40B4-BE49-F238E27FC236}">
                          <a16:creationId xmlns:a16="http://schemas.microsoft.com/office/drawing/2014/main" id="{BB283B57-69D0-69E5-E10B-85ED791C91A6}"/>
                        </a:ext>
                      </a:extLst>
                    </p:cNvPr>
                    <p:cNvGrpSpPr/>
                    <p:nvPr/>
                  </p:nvGrpSpPr>
                  <p:grpSpPr>
                    <a:xfrm>
                      <a:off x="414726" y="4487490"/>
                      <a:ext cx="4370623" cy="723535"/>
                      <a:chOff x="414726" y="4487490"/>
                      <a:chExt cx="4370623" cy="723535"/>
                    </a:xfrm>
                  </p:grpSpPr>
                  <p:sp>
                    <p:nvSpPr>
                      <p:cNvPr id="324" name="Rectangle 323">
                        <a:extLst>
                          <a:ext uri="{FF2B5EF4-FFF2-40B4-BE49-F238E27FC236}">
                            <a16:creationId xmlns:a16="http://schemas.microsoft.com/office/drawing/2014/main" id="{2B7300E2-6C68-9C8F-EA99-0236B0C88011}"/>
                          </a:ext>
                        </a:extLst>
                      </p:cNvPr>
                      <p:cNvSpPr/>
                      <p:nvPr/>
                    </p:nvSpPr>
                    <p:spPr>
                      <a:xfrm flipH="1">
                        <a:off x="414726" y="4487490"/>
                        <a:ext cx="400754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8" name="Group 297">
                        <a:extLst>
                          <a:ext uri="{FF2B5EF4-FFF2-40B4-BE49-F238E27FC236}">
                            <a16:creationId xmlns:a16="http://schemas.microsoft.com/office/drawing/2014/main" id="{BA051589-49FA-F268-7592-8757F3C41496}"/>
                          </a:ext>
                        </a:extLst>
                      </p:cNvPr>
                      <p:cNvGrpSpPr/>
                      <p:nvPr/>
                    </p:nvGrpSpPr>
                    <p:grpSpPr>
                      <a:xfrm rot="17973793" flipH="1">
                        <a:off x="4061815" y="4487492"/>
                        <a:ext cx="723533" cy="723534"/>
                        <a:chOff x="6593122" y="1785251"/>
                        <a:chExt cx="706907" cy="706907"/>
                      </a:xfrm>
                    </p:grpSpPr>
                    <p:sp>
                      <p:nvSpPr>
                        <p:cNvPr id="303" name="Oval 302">
                          <a:extLst>
                            <a:ext uri="{FF2B5EF4-FFF2-40B4-BE49-F238E27FC236}">
                              <a16:creationId xmlns:a16="http://schemas.microsoft.com/office/drawing/2014/main" id="{BDCA9210-620C-41A8-7C04-232D9AE6B986}"/>
                            </a:ext>
                          </a:extLst>
                        </p:cNvPr>
                        <p:cNvSpPr/>
                        <p:nvPr/>
                      </p:nvSpPr>
                      <p:spPr>
                        <a:xfrm rot="17973793">
                          <a:off x="6593122" y="1785251"/>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4" name="Oval 303">
                          <a:extLst>
                            <a:ext uri="{FF2B5EF4-FFF2-40B4-BE49-F238E27FC236}">
                              <a16:creationId xmlns:a16="http://schemas.microsoft.com/office/drawing/2014/main" id="{37E70C93-5C1F-0783-8D52-20C11C0AFA57}"/>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grpSp>
          <p:sp>
            <p:nvSpPr>
              <p:cNvPr id="405" name="TextBox 404">
                <a:extLst>
                  <a:ext uri="{FF2B5EF4-FFF2-40B4-BE49-F238E27FC236}">
                    <a16:creationId xmlns:a16="http://schemas.microsoft.com/office/drawing/2014/main" id="{E32883BC-5517-BF0F-6D40-D4A6DD12A117}"/>
                  </a:ext>
                </a:extLst>
              </p:cNvPr>
              <p:cNvSpPr txBox="1"/>
              <p:nvPr/>
            </p:nvSpPr>
            <p:spPr>
              <a:xfrm>
                <a:off x="5482614" y="3441505"/>
                <a:ext cx="1226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Lens</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white"/>
                    </a:solidFill>
                    <a:effectLst/>
                    <a:uLnTx/>
                    <a:uFillTx/>
                    <a:ea typeface="+mn-ea"/>
                    <a:cs typeface="Arial" panose="020B0604020202020204" pitchFamily="34" charset="0"/>
                  </a:rPr>
                  <a:t>2</a:t>
                </a:r>
                <a:endParaRPr kumimoji="0" lang="en-IN" sz="2800" b="1"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grpSp>
        <p:grpSp>
          <p:nvGrpSpPr>
            <p:cNvPr id="153" name="Group 152">
              <a:extLst>
                <a:ext uri="{FF2B5EF4-FFF2-40B4-BE49-F238E27FC236}">
                  <a16:creationId xmlns:a16="http://schemas.microsoft.com/office/drawing/2014/main" id="{313EA401-8674-F067-DF4C-A5F326D0C74F}"/>
                </a:ext>
              </a:extLst>
            </p:cNvPr>
            <p:cNvGrpSpPr/>
            <p:nvPr/>
          </p:nvGrpSpPr>
          <p:grpSpPr>
            <a:xfrm>
              <a:off x="189757" y="1519280"/>
              <a:ext cx="11812486" cy="4347397"/>
              <a:chOff x="189757" y="1519280"/>
              <a:chExt cx="11812486" cy="4347397"/>
            </a:xfrm>
          </p:grpSpPr>
          <p:grpSp>
            <p:nvGrpSpPr>
              <p:cNvPr id="169" name="Group 168">
                <a:extLst>
                  <a:ext uri="{FF2B5EF4-FFF2-40B4-BE49-F238E27FC236}">
                    <a16:creationId xmlns:a16="http://schemas.microsoft.com/office/drawing/2014/main" id="{AD51BDDC-72DD-5CC2-D965-07785E5ECE47}"/>
                  </a:ext>
                </a:extLst>
              </p:cNvPr>
              <p:cNvGrpSpPr/>
              <p:nvPr/>
            </p:nvGrpSpPr>
            <p:grpSpPr>
              <a:xfrm>
                <a:off x="189757" y="1519280"/>
                <a:ext cx="3653700" cy="4347397"/>
                <a:chOff x="189757" y="1519280"/>
                <a:chExt cx="3653700" cy="4347397"/>
              </a:xfrm>
            </p:grpSpPr>
            <p:sp>
              <p:nvSpPr>
                <p:cNvPr id="170" name="TextBox 169">
                  <a:extLst>
                    <a:ext uri="{FF2B5EF4-FFF2-40B4-BE49-F238E27FC236}">
                      <a16:creationId xmlns:a16="http://schemas.microsoft.com/office/drawing/2014/main" id="{70FB4647-B012-836C-DBEB-FAC04F330D3A}"/>
                    </a:ext>
                  </a:extLst>
                </p:cNvPr>
                <p:cNvSpPr txBox="1"/>
                <p:nvPr/>
              </p:nvSpPr>
              <p:spPr>
                <a:xfrm>
                  <a:off x="189757" y="1519280"/>
                  <a:ext cx="359869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occupations in the region with the </a:t>
                  </a:r>
                  <a:r>
                    <a:rPr lang="en-US" sz="1400" b="1" dirty="0">
                      <a:solidFill>
                        <a:prstClr val="white">
                          <a:lumMod val="95000"/>
                        </a:prstClr>
                      </a:solidFill>
                      <a:latin typeface="Arial" panose="020B0604020202020204" pitchFamily="34" charset="0"/>
                      <a:cs typeface="Arial" panose="020B0604020202020204" pitchFamily="34" charset="0"/>
                    </a:rPr>
                    <a:t>highest concentration?  </a:t>
                  </a:r>
                  <a:endPar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71" name="TextBox 170">
                  <a:extLst>
                    <a:ext uri="{FF2B5EF4-FFF2-40B4-BE49-F238E27FC236}">
                      <a16:creationId xmlns:a16="http://schemas.microsoft.com/office/drawing/2014/main" id="{CA11B63D-6115-2A9E-54E7-F82A5EC0FE2E}"/>
                    </a:ext>
                  </a:extLst>
                </p:cNvPr>
                <p:cNvSpPr txBox="1"/>
                <p:nvPr/>
              </p:nvSpPr>
              <p:spPr>
                <a:xfrm>
                  <a:off x="189757" y="2423181"/>
                  <a:ext cx="359869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good jobs occupations in the region with the </a:t>
                  </a:r>
                  <a:r>
                    <a:rPr lang="en-US" sz="1400" b="1" dirty="0">
                      <a:solidFill>
                        <a:prstClr val="white">
                          <a:lumMod val="95000"/>
                        </a:prstClr>
                      </a:solidFill>
                      <a:latin typeface="Arial" panose="020B0604020202020204" pitchFamily="34" charset="0"/>
                      <a:cs typeface="Arial" panose="020B0604020202020204" pitchFamily="34" charset="0"/>
                    </a:rPr>
                    <a:t>highest concentration?  </a:t>
                  </a:r>
                  <a:endPar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72" name="TextBox 171">
                  <a:extLst>
                    <a:ext uri="{FF2B5EF4-FFF2-40B4-BE49-F238E27FC236}">
                      <a16:creationId xmlns:a16="http://schemas.microsoft.com/office/drawing/2014/main" id="{EAAF71B3-72B9-C88D-498C-6B1B2F66FB19}"/>
                    </a:ext>
                  </a:extLst>
                </p:cNvPr>
                <p:cNvSpPr txBox="1"/>
                <p:nvPr/>
              </p:nvSpPr>
              <p:spPr>
                <a:xfrm>
                  <a:off x="189757" y="3382082"/>
                  <a:ext cx="35986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occupations in the region with the most openings for good jobs?</a:t>
                  </a:r>
                </a:p>
              </p:txBody>
            </p:sp>
            <p:sp>
              <p:nvSpPr>
                <p:cNvPr id="173" name="TextBox 172">
                  <a:extLst>
                    <a:ext uri="{FF2B5EF4-FFF2-40B4-BE49-F238E27FC236}">
                      <a16:creationId xmlns:a16="http://schemas.microsoft.com/office/drawing/2014/main" id="{030B2D46-6A77-C334-D89F-F6CB71160AE6}"/>
                    </a:ext>
                  </a:extLst>
                </p:cNvPr>
                <p:cNvSpPr txBox="1"/>
                <p:nvPr/>
              </p:nvSpPr>
              <p:spPr>
                <a:xfrm>
                  <a:off x="189757" y="4237861"/>
                  <a:ext cx="359869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lumMod val="95000"/>
                        </a:prstClr>
                      </a:solidFill>
                      <a:latin typeface="Arial" panose="020B0604020202020204" pitchFamily="34" charset="0"/>
                      <a:cs typeface="Arial" panose="020B0604020202020204" pitchFamily="34" charset="0"/>
                    </a:rPr>
                    <a:t>How many “good jobs” are available in the region by typical education required?</a:t>
                  </a:r>
                  <a:endPar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174" name="TextBox 173">
                  <a:extLst>
                    <a:ext uri="{FF2B5EF4-FFF2-40B4-BE49-F238E27FC236}">
                      <a16:creationId xmlns:a16="http://schemas.microsoft.com/office/drawing/2014/main" id="{17A08128-AF89-5BEC-8BAB-C294BB0411A4}"/>
                    </a:ext>
                  </a:extLst>
                </p:cNvPr>
                <p:cNvSpPr txBox="1"/>
                <p:nvPr/>
              </p:nvSpPr>
              <p:spPr>
                <a:xfrm>
                  <a:off x="189757" y="5128013"/>
                  <a:ext cx="36537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lumMod val="95000"/>
                        </a:prstClr>
                      </a:solidFill>
                      <a:latin typeface="Arial" panose="020B0604020202020204" pitchFamily="34" charset="0"/>
                      <a:cs typeface="Arial" panose="020B0604020202020204" pitchFamily="34" charset="0"/>
                    </a:rPr>
                    <a:t>What are the t</a:t>
                  </a: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op 8 occupations in the region requiring no education by number of openings? </a:t>
                  </a:r>
                </a:p>
              </p:txBody>
            </p:sp>
          </p:grpSp>
          <p:grpSp>
            <p:nvGrpSpPr>
              <p:cNvPr id="157" name="Group 156">
                <a:extLst>
                  <a:ext uri="{FF2B5EF4-FFF2-40B4-BE49-F238E27FC236}">
                    <a16:creationId xmlns:a16="http://schemas.microsoft.com/office/drawing/2014/main" id="{B5CED134-4520-5BD0-FF21-CB0EEA97D761}"/>
                  </a:ext>
                </a:extLst>
              </p:cNvPr>
              <p:cNvGrpSpPr/>
              <p:nvPr/>
            </p:nvGrpSpPr>
            <p:grpSpPr>
              <a:xfrm>
                <a:off x="8178959" y="1519280"/>
                <a:ext cx="3823284" cy="3450369"/>
                <a:chOff x="8178959" y="1519280"/>
                <a:chExt cx="3823284" cy="3450369"/>
              </a:xfrm>
            </p:grpSpPr>
            <p:sp>
              <p:nvSpPr>
                <p:cNvPr id="158" name="TextBox 157">
                  <a:extLst>
                    <a:ext uri="{FF2B5EF4-FFF2-40B4-BE49-F238E27FC236}">
                      <a16:creationId xmlns:a16="http://schemas.microsoft.com/office/drawing/2014/main" id="{9F36BCAF-81DE-9116-8700-284A47D92983}"/>
                    </a:ext>
                  </a:extLst>
                </p:cNvPr>
                <p:cNvSpPr txBox="1"/>
                <p:nvPr/>
              </p:nvSpPr>
              <p:spPr>
                <a:xfrm>
                  <a:off x="8178959" y="1519280"/>
                  <a:ext cx="382328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lumMod val="95000"/>
                        </a:prstClr>
                      </a:solidFill>
                      <a:latin typeface="Arial" panose="020B0604020202020204" pitchFamily="34" charset="0"/>
                      <a:cs typeface="Arial" panose="020B0604020202020204" pitchFamily="34" charset="0"/>
                    </a:rPr>
                    <a:t>What are the t</a:t>
                  </a: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op 8 occupations in the region requiring an Associate degree or certificate by number of openings?</a:t>
                  </a:r>
                </a:p>
              </p:txBody>
            </p:sp>
            <p:sp>
              <p:nvSpPr>
                <p:cNvPr id="159" name="TextBox 158">
                  <a:extLst>
                    <a:ext uri="{FF2B5EF4-FFF2-40B4-BE49-F238E27FC236}">
                      <a16:creationId xmlns:a16="http://schemas.microsoft.com/office/drawing/2014/main" id="{34E9D0C3-EA31-1B10-4080-CBE7E9FC1577}"/>
                    </a:ext>
                  </a:extLst>
                </p:cNvPr>
                <p:cNvSpPr txBox="1"/>
                <p:nvPr/>
              </p:nvSpPr>
              <p:spPr>
                <a:xfrm>
                  <a:off x="8438653" y="2409431"/>
                  <a:ext cx="35635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prstClr val="white">
                          <a:lumMod val="95000"/>
                        </a:prstClr>
                      </a:solidFill>
                      <a:latin typeface="Arial" panose="020B0604020202020204" pitchFamily="34" charset="0"/>
                      <a:cs typeface="Arial" panose="020B0604020202020204" pitchFamily="34" charset="0"/>
                    </a:rPr>
                    <a:t>What are the t</a:t>
                  </a: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op 8 occupations in the region requiring a Bachelor’s degree or higher by number of openings?</a:t>
                  </a:r>
                </a:p>
              </p:txBody>
            </p:sp>
            <p:sp>
              <p:nvSpPr>
                <p:cNvPr id="160" name="TextBox 159">
                  <a:extLst>
                    <a:ext uri="{FF2B5EF4-FFF2-40B4-BE49-F238E27FC236}">
                      <a16:creationId xmlns:a16="http://schemas.microsoft.com/office/drawing/2014/main" id="{4B569710-8DB2-51BB-2CFF-C6E3575B23B3}"/>
                    </a:ext>
                  </a:extLst>
                </p:cNvPr>
                <p:cNvSpPr txBox="1"/>
                <p:nvPr/>
              </p:nvSpPr>
              <p:spPr>
                <a:xfrm>
                  <a:off x="8655679" y="3395832"/>
                  <a:ext cx="33465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“good jobs” with the highest predicted growth by 2028?</a:t>
                  </a:r>
                </a:p>
              </p:txBody>
            </p:sp>
            <p:sp>
              <p:nvSpPr>
                <p:cNvPr id="161" name="TextBox 160">
                  <a:extLst>
                    <a:ext uri="{FF2B5EF4-FFF2-40B4-BE49-F238E27FC236}">
                      <a16:creationId xmlns:a16="http://schemas.microsoft.com/office/drawing/2014/main" id="{2EC55124-B5A9-3E66-B7AF-BB620E1E9EB1}"/>
                    </a:ext>
                  </a:extLst>
                </p:cNvPr>
                <p:cNvSpPr txBox="1"/>
                <p:nvPr/>
              </p:nvSpPr>
              <p:spPr>
                <a:xfrm>
                  <a:off x="8438653" y="4230985"/>
                  <a:ext cx="35635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top 8 front-line supervisors positions in the region by number of openings?</a:t>
                  </a:r>
                </a:p>
              </p:txBody>
            </p:sp>
          </p:grpSp>
        </p:grpSp>
      </p:grpSp>
      <p:sp>
        <p:nvSpPr>
          <p:cNvPr id="2" name="TextBox 1">
            <a:extLst>
              <a:ext uri="{FF2B5EF4-FFF2-40B4-BE49-F238E27FC236}">
                <a16:creationId xmlns:a16="http://schemas.microsoft.com/office/drawing/2014/main" id="{B52D5832-D0A9-DD0D-8EB4-69A480D1249B}"/>
              </a:ext>
            </a:extLst>
          </p:cNvPr>
          <p:cNvSpPr txBox="1"/>
          <p:nvPr/>
        </p:nvSpPr>
        <p:spPr>
          <a:xfrm>
            <a:off x="8151041" y="5112156"/>
            <a:ext cx="35635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average wage gains for front-line workers when they advance to front-line supervisor positions?</a:t>
            </a:r>
          </a:p>
        </p:txBody>
      </p:sp>
    </p:spTree>
    <p:extLst>
      <p:ext uri="{BB962C8B-B14F-4D97-AF65-F5344CB8AC3E}">
        <p14:creationId xmlns:p14="http://schemas.microsoft.com/office/powerpoint/2010/main" val="50257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E563B-C1D9-4D08-AB2A-B97148CBEF81}"/>
            </a:ext>
          </a:extLst>
        </p:cNvPr>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54963-F06E-229C-BE8B-7358C9F3137D}"/>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Lens 3 - Exploring Career Field-Specific Jobs and Salary Ranges in the Region</a:t>
            </a:r>
          </a:p>
        </p:txBody>
      </p:sp>
      <p:cxnSp>
        <p:nvCxnSpPr>
          <p:cNvPr id="151" name="Straight Connector 15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F5B590C4-E0D0-DB04-B7CC-341A94784E21}"/>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318966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5FA3-CE87-EF73-35B9-ABCEEF122E8E}"/>
            </a:ext>
          </a:extLst>
        </p:cNvPr>
        <p:cNvGrpSpPr/>
        <p:nvPr/>
      </p:nvGrpSpPr>
      <p:grpSpPr>
        <a:xfrm>
          <a:off x="0" y="0"/>
          <a:ext cx="0" cy="0"/>
          <a:chOff x="0" y="0"/>
          <a:chExt cx="0" cy="0"/>
        </a:xfrm>
      </p:grpSpPr>
      <p:sp>
        <p:nvSpPr>
          <p:cNvPr id="351" name="TextBox 350">
            <a:extLst>
              <a:ext uri="{FF2B5EF4-FFF2-40B4-BE49-F238E27FC236}">
                <a16:creationId xmlns:a16="http://schemas.microsoft.com/office/drawing/2014/main" id="{63183D56-9D5E-01C9-41CF-03F2408F6B9B}"/>
              </a:ext>
            </a:extLst>
          </p:cNvPr>
          <p:cNvSpPr txBox="1"/>
          <p:nvPr/>
        </p:nvSpPr>
        <p:spPr>
          <a:xfrm>
            <a:off x="155693" y="86918"/>
            <a:ext cx="11772449" cy="707886"/>
          </a:xfrm>
          <a:prstGeom prst="rect">
            <a:avLst/>
          </a:prstGeom>
          <a:solidFill>
            <a:schemeClr val="accent6">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Topics Addressed thru Infographics in Lens 3</a:t>
            </a:r>
          </a:p>
        </p:txBody>
      </p:sp>
      <p:grpSp>
        <p:nvGrpSpPr>
          <p:cNvPr id="11" name="Group 10">
            <a:extLst>
              <a:ext uri="{FF2B5EF4-FFF2-40B4-BE49-F238E27FC236}">
                <a16:creationId xmlns:a16="http://schemas.microsoft.com/office/drawing/2014/main" id="{528B163A-1478-81CA-8356-4FD73356FE04}"/>
              </a:ext>
            </a:extLst>
          </p:cNvPr>
          <p:cNvGrpSpPr/>
          <p:nvPr/>
        </p:nvGrpSpPr>
        <p:grpSpPr>
          <a:xfrm>
            <a:off x="-2" y="2383214"/>
            <a:ext cx="12192003" cy="2593311"/>
            <a:chOff x="-2" y="2383214"/>
            <a:chExt cx="12192003" cy="2593311"/>
          </a:xfrm>
        </p:grpSpPr>
        <p:grpSp>
          <p:nvGrpSpPr>
            <p:cNvPr id="10" name="Group 9">
              <a:extLst>
                <a:ext uri="{FF2B5EF4-FFF2-40B4-BE49-F238E27FC236}">
                  <a16:creationId xmlns:a16="http://schemas.microsoft.com/office/drawing/2014/main" id="{05A60E9C-DA67-5E44-6A91-6E154B11E427}"/>
                </a:ext>
              </a:extLst>
            </p:cNvPr>
            <p:cNvGrpSpPr/>
            <p:nvPr/>
          </p:nvGrpSpPr>
          <p:grpSpPr>
            <a:xfrm>
              <a:off x="-2" y="2383214"/>
              <a:ext cx="12192003" cy="2584158"/>
              <a:chOff x="-2" y="2383214"/>
              <a:chExt cx="12192003" cy="2584158"/>
            </a:xfrm>
          </p:grpSpPr>
          <p:grpSp>
            <p:nvGrpSpPr>
              <p:cNvPr id="390" name="Group 389">
                <a:extLst>
                  <a:ext uri="{FF2B5EF4-FFF2-40B4-BE49-F238E27FC236}">
                    <a16:creationId xmlns:a16="http://schemas.microsoft.com/office/drawing/2014/main" id="{11B05C24-13A5-77D0-592B-747FFFAA98C1}"/>
                  </a:ext>
                </a:extLst>
              </p:cNvPr>
              <p:cNvGrpSpPr/>
              <p:nvPr/>
            </p:nvGrpSpPr>
            <p:grpSpPr>
              <a:xfrm>
                <a:off x="-2" y="2383214"/>
                <a:ext cx="12192003" cy="2584158"/>
                <a:chOff x="414726" y="2802675"/>
                <a:chExt cx="11362547" cy="2408350"/>
              </a:xfrm>
            </p:grpSpPr>
            <p:grpSp>
              <p:nvGrpSpPr>
                <p:cNvPr id="389" name="Group 388">
                  <a:extLst>
                    <a:ext uri="{FF2B5EF4-FFF2-40B4-BE49-F238E27FC236}">
                      <a16:creationId xmlns:a16="http://schemas.microsoft.com/office/drawing/2014/main" id="{7C668ED1-DD82-524B-4166-15323F9805E9}"/>
                    </a:ext>
                  </a:extLst>
                </p:cNvPr>
                <p:cNvGrpSpPr/>
                <p:nvPr/>
              </p:nvGrpSpPr>
              <p:grpSpPr>
                <a:xfrm>
                  <a:off x="4702219" y="3108201"/>
                  <a:ext cx="2787561" cy="1797297"/>
                  <a:chOff x="4702219" y="3108201"/>
                  <a:chExt cx="2787561" cy="1797297"/>
                </a:xfrm>
              </p:grpSpPr>
              <p:grpSp>
                <p:nvGrpSpPr>
                  <p:cNvPr id="338" name="Group 337">
                    <a:extLst>
                      <a:ext uri="{FF2B5EF4-FFF2-40B4-BE49-F238E27FC236}">
                        <a16:creationId xmlns:a16="http://schemas.microsoft.com/office/drawing/2014/main" id="{B4115EF7-0A1A-20AA-12B0-1193F06FD37C}"/>
                      </a:ext>
                    </a:extLst>
                  </p:cNvPr>
                  <p:cNvGrpSpPr/>
                  <p:nvPr/>
                </p:nvGrpSpPr>
                <p:grpSpPr>
                  <a:xfrm>
                    <a:off x="4702219" y="3430159"/>
                    <a:ext cx="2787561" cy="1106999"/>
                    <a:chOff x="5029432" y="2942417"/>
                    <a:chExt cx="2723503" cy="1081560"/>
                  </a:xfrm>
                </p:grpSpPr>
                <p:sp>
                  <p:nvSpPr>
                    <p:cNvPr id="329" name="Freeform: Shape 328">
                      <a:extLst>
                        <a:ext uri="{FF2B5EF4-FFF2-40B4-BE49-F238E27FC236}">
                          <a16:creationId xmlns:a16="http://schemas.microsoft.com/office/drawing/2014/main" id="{D18B8984-6BE5-02C7-BEBF-5AC2AD98ECBB}"/>
                        </a:ext>
                      </a:extLst>
                    </p:cNvPr>
                    <p:cNvSpPr/>
                    <p:nvPr/>
                  </p:nvSpPr>
                  <p:spPr>
                    <a:xfrm rot="3600000">
                      <a:off x="7331735"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1" name="Freeform: Shape 330">
                      <a:extLst>
                        <a:ext uri="{FF2B5EF4-FFF2-40B4-BE49-F238E27FC236}">
                          <a16:creationId xmlns:a16="http://schemas.microsoft.com/office/drawing/2014/main" id="{22A4ADCA-BD9F-4960-D536-661FD3A29227}"/>
                        </a:ext>
                      </a:extLst>
                    </p:cNvPr>
                    <p:cNvSpPr/>
                    <p:nvPr/>
                  </p:nvSpPr>
                  <p:spPr>
                    <a:xfrm rot="7226207">
                      <a:off x="7311265"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4" name="Freeform: Shape 333">
                      <a:extLst>
                        <a:ext uri="{FF2B5EF4-FFF2-40B4-BE49-F238E27FC236}">
                          <a16:creationId xmlns:a16="http://schemas.microsoft.com/office/drawing/2014/main" id="{DB6F84CB-DFB6-3A05-B41F-AAF5090E8624}"/>
                        </a:ext>
                      </a:extLst>
                    </p:cNvPr>
                    <p:cNvSpPr/>
                    <p:nvPr/>
                  </p:nvSpPr>
                  <p:spPr>
                    <a:xfrm rot="18000000" flipH="1">
                      <a:off x="5450632"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6" name="Freeform: Shape 335">
                      <a:extLst>
                        <a:ext uri="{FF2B5EF4-FFF2-40B4-BE49-F238E27FC236}">
                          <a16:creationId xmlns:a16="http://schemas.microsoft.com/office/drawing/2014/main" id="{4492D770-47E5-8419-A9C2-D75AA191DE06}"/>
                        </a:ext>
                      </a:extLst>
                    </p:cNvPr>
                    <p:cNvSpPr/>
                    <p:nvPr/>
                  </p:nvSpPr>
                  <p:spPr>
                    <a:xfrm rot="14373793" flipH="1">
                      <a:off x="5471102"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5" name="Group 364">
                    <a:extLst>
                      <a:ext uri="{FF2B5EF4-FFF2-40B4-BE49-F238E27FC236}">
                        <a16:creationId xmlns:a16="http://schemas.microsoft.com/office/drawing/2014/main" id="{83E07324-1778-16F8-14C2-5F69AF9E7772}"/>
                      </a:ext>
                    </a:extLst>
                  </p:cNvPr>
                  <p:cNvGrpSpPr/>
                  <p:nvPr/>
                </p:nvGrpSpPr>
                <p:grpSpPr>
                  <a:xfrm>
                    <a:off x="5197350" y="3108201"/>
                    <a:ext cx="1797298" cy="1797297"/>
                    <a:chOff x="5197351" y="3108200"/>
                    <a:chExt cx="1797298" cy="1797297"/>
                  </a:xfrm>
                </p:grpSpPr>
                <p:sp>
                  <p:nvSpPr>
                    <p:cNvPr id="343" name="Oval 342">
                      <a:extLst>
                        <a:ext uri="{FF2B5EF4-FFF2-40B4-BE49-F238E27FC236}">
                          <a16:creationId xmlns:a16="http://schemas.microsoft.com/office/drawing/2014/main" id="{B02BFC54-4270-8EBD-5520-CEBD09D2D69A}"/>
                        </a:ext>
                      </a:extLst>
                    </p:cNvPr>
                    <p:cNvSpPr/>
                    <p:nvPr/>
                  </p:nvSpPr>
                  <p:spPr>
                    <a:xfrm>
                      <a:off x="5197351" y="3108200"/>
                      <a:ext cx="1797298" cy="179729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4" name="Oval 343">
                      <a:extLst>
                        <a:ext uri="{FF2B5EF4-FFF2-40B4-BE49-F238E27FC236}">
                          <a16:creationId xmlns:a16="http://schemas.microsoft.com/office/drawing/2014/main" id="{2A4B0C51-7E98-10F9-3BCB-A1F82FBB4887}"/>
                        </a:ext>
                      </a:extLst>
                    </p:cNvPr>
                    <p:cNvSpPr/>
                    <p:nvPr/>
                  </p:nvSpPr>
                  <p:spPr>
                    <a:xfrm>
                      <a:off x="5389458" y="3300307"/>
                      <a:ext cx="1413085" cy="1413084"/>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8" name="Group 387">
                  <a:extLst>
                    <a:ext uri="{FF2B5EF4-FFF2-40B4-BE49-F238E27FC236}">
                      <a16:creationId xmlns:a16="http://schemas.microsoft.com/office/drawing/2014/main" id="{96CFC886-0145-12E9-0E8E-86D988FC5C79}"/>
                    </a:ext>
                  </a:extLst>
                </p:cNvPr>
                <p:cNvGrpSpPr/>
                <p:nvPr/>
              </p:nvGrpSpPr>
              <p:grpSpPr>
                <a:xfrm>
                  <a:off x="414726" y="2802675"/>
                  <a:ext cx="11362547" cy="2408350"/>
                  <a:chOff x="414726" y="2802675"/>
                  <a:chExt cx="11362547" cy="2408350"/>
                </a:xfrm>
              </p:grpSpPr>
              <p:grpSp>
                <p:nvGrpSpPr>
                  <p:cNvPr id="386" name="Group 385">
                    <a:extLst>
                      <a:ext uri="{FF2B5EF4-FFF2-40B4-BE49-F238E27FC236}">
                        <a16:creationId xmlns:a16="http://schemas.microsoft.com/office/drawing/2014/main" id="{B210594B-86D5-F7F4-9090-C1FD45377395}"/>
                      </a:ext>
                    </a:extLst>
                  </p:cNvPr>
                  <p:cNvGrpSpPr/>
                  <p:nvPr/>
                </p:nvGrpSpPr>
                <p:grpSpPr>
                  <a:xfrm>
                    <a:off x="7406655" y="2802675"/>
                    <a:ext cx="4370618" cy="2408348"/>
                    <a:chOff x="7406655" y="2802675"/>
                    <a:chExt cx="4370618" cy="2408348"/>
                  </a:xfrm>
                </p:grpSpPr>
                <p:grpSp>
                  <p:nvGrpSpPr>
                    <p:cNvPr id="382" name="Group 381">
                      <a:extLst>
                        <a:ext uri="{FF2B5EF4-FFF2-40B4-BE49-F238E27FC236}">
                          <a16:creationId xmlns:a16="http://schemas.microsoft.com/office/drawing/2014/main" id="{4B6C9B9A-4E93-E52B-AF94-B8887FE28942}"/>
                        </a:ext>
                      </a:extLst>
                    </p:cNvPr>
                    <p:cNvGrpSpPr/>
                    <p:nvPr/>
                  </p:nvGrpSpPr>
                  <p:grpSpPr>
                    <a:xfrm>
                      <a:off x="7411835" y="2802675"/>
                      <a:ext cx="4365438" cy="723533"/>
                      <a:chOff x="7411835" y="2802675"/>
                      <a:chExt cx="4365438" cy="723533"/>
                    </a:xfrm>
                  </p:grpSpPr>
                  <p:sp>
                    <p:nvSpPr>
                      <p:cNvPr id="317" name="Rectangle 316">
                        <a:extLst>
                          <a:ext uri="{FF2B5EF4-FFF2-40B4-BE49-F238E27FC236}">
                            <a16:creationId xmlns:a16="http://schemas.microsoft.com/office/drawing/2014/main" id="{404147B9-D071-ED18-D7BE-2CAF599F59D8}"/>
                          </a:ext>
                        </a:extLst>
                      </p:cNvPr>
                      <p:cNvSpPr/>
                      <p:nvPr/>
                    </p:nvSpPr>
                    <p:spPr>
                      <a:xfrm>
                        <a:off x="7758005"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7" name="Group 276">
                        <a:extLst>
                          <a:ext uri="{FF2B5EF4-FFF2-40B4-BE49-F238E27FC236}">
                            <a16:creationId xmlns:a16="http://schemas.microsoft.com/office/drawing/2014/main" id="{2C2A2814-7310-3EE8-7560-88D0BE67C205}"/>
                          </a:ext>
                        </a:extLst>
                      </p:cNvPr>
                      <p:cNvGrpSpPr/>
                      <p:nvPr/>
                    </p:nvGrpSpPr>
                    <p:grpSpPr>
                      <a:xfrm>
                        <a:off x="7411835" y="2802675"/>
                        <a:ext cx="723534" cy="723533"/>
                        <a:chOff x="7676781" y="2319105"/>
                        <a:chExt cx="706907" cy="706907"/>
                      </a:xfrm>
                    </p:grpSpPr>
                    <p:sp>
                      <p:nvSpPr>
                        <p:cNvPr id="258" name="Oval 257">
                          <a:extLst>
                            <a:ext uri="{FF2B5EF4-FFF2-40B4-BE49-F238E27FC236}">
                              <a16:creationId xmlns:a16="http://schemas.microsoft.com/office/drawing/2014/main" id="{FEED95ED-8274-8C4E-6754-762C4DC74594}"/>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9" name="Oval 258">
                          <a:extLst>
                            <a:ext uri="{FF2B5EF4-FFF2-40B4-BE49-F238E27FC236}">
                              <a16:creationId xmlns:a16="http://schemas.microsoft.com/office/drawing/2014/main" id="{10EB2C41-25C7-E5A7-4D09-F06D03FB5F75}"/>
                            </a:ext>
                          </a:extLst>
                        </p:cNvPr>
                        <p:cNvSpPr/>
                        <p:nvPr/>
                      </p:nvSpPr>
                      <p:spPr>
                        <a:xfrm>
                          <a:off x="7772646" y="241497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4" name="Group 383">
                      <a:extLst>
                        <a:ext uri="{FF2B5EF4-FFF2-40B4-BE49-F238E27FC236}">
                          <a16:creationId xmlns:a16="http://schemas.microsoft.com/office/drawing/2014/main" id="{47DAADD0-BFAB-A5EA-F0D3-182039B8D019}"/>
                        </a:ext>
                      </a:extLst>
                    </p:cNvPr>
                    <p:cNvGrpSpPr/>
                    <p:nvPr/>
                  </p:nvGrpSpPr>
                  <p:grpSpPr>
                    <a:xfrm>
                      <a:off x="7406655" y="4487490"/>
                      <a:ext cx="4370618" cy="723533"/>
                      <a:chOff x="7406655" y="4487490"/>
                      <a:chExt cx="4370618" cy="723533"/>
                    </a:xfrm>
                  </p:grpSpPr>
                  <p:sp>
                    <p:nvSpPr>
                      <p:cNvPr id="319" name="Rectangle 318">
                        <a:extLst>
                          <a:ext uri="{FF2B5EF4-FFF2-40B4-BE49-F238E27FC236}">
                            <a16:creationId xmlns:a16="http://schemas.microsoft.com/office/drawing/2014/main" id="{380F2133-0DBD-9855-B944-BC7C781F8C96}"/>
                          </a:ext>
                        </a:extLst>
                      </p:cNvPr>
                      <p:cNvSpPr/>
                      <p:nvPr/>
                    </p:nvSpPr>
                    <p:spPr>
                      <a:xfrm>
                        <a:off x="7769726" y="4487490"/>
                        <a:ext cx="4007547"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6" name="Group 265">
                        <a:extLst>
                          <a:ext uri="{FF2B5EF4-FFF2-40B4-BE49-F238E27FC236}">
                            <a16:creationId xmlns:a16="http://schemas.microsoft.com/office/drawing/2014/main" id="{5F052DD8-E266-D5D2-686B-C28D1C030D90}"/>
                          </a:ext>
                        </a:extLst>
                      </p:cNvPr>
                      <p:cNvGrpSpPr/>
                      <p:nvPr/>
                    </p:nvGrpSpPr>
                    <p:grpSpPr>
                      <a:xfrm rot="3626207">
                        <a:off x="7406655" y="4487490"/>
                        <a:ext cx="723533" cy="723534"/>
                        <a:chOff x="6593122" y="1785249"/>
                        <a:chExt cx="706907" cy="706907"/>
                      </a:xfrm>
                    </p:grpSpPr>
                    <p:sp>
                      <p:nvSpPr>
                        <p:cNvPr id="268" name="Oval 267">
                          <a:extLst>
                            <a:ext uri="{FF2B5EF4-FFF2-40B4-BE49-F238E27FC236}">
                              <a16:creationId xmlns:a16="http://schemas.microsoft.com/office/drawing/2014/main" id="{6D6D3344-31B7-631F-7878-25302D007FCF}"/>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9" name="Oval 268">
                          <a:extLst>
                            <a:ext uri="{FF2B5EF4-FFF2-40B4-BE49-F238E27FC236}">
                              <a16:creationId xmlns:a16="http://schemas.microsoft.com/office/drawing/2014/main" id="{78A7C8E5-551D-4487-3F7C-BBC341F73E7F}"/>
                            </a:ext>
                          </a:extLst>
                        </p:cNvPr>
                        <p:cNvSpPr/>
                        <p:nvPr/>
                      </p:nvSpPr>
                      <p:spPr>
                        <a:xfrm rot="19800000">
                          <a:off x="6678729" y="1874687"/>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nvGrpSpPr>
                  <p:cNvPr id="387" name="Group 386">
                    <a:extLst>
                      <a:ext uri="{FF2B5EF4-FFF2-40B4-BE49-F238E27FC236}">
                        <a16:creationId xmlns:a16="http://schemas.microsoft.com/office/drawing/2014/main" id="{D48C0412-6B35-5029-2C89-9B2F5E21AD26}"/>
                      </a:ext>
                    </a:extLst>
                  </p:cNvPr>
                  <p:cNvGrpSpPr/>
                  <p:nvPr/>
                </p:nvGrpSpPr>
                <p:grpSpPr>
                  <a:xfrm>
                    <a:off x="414726" y="2802675"/>
                    <a:ext cx="4370623" cy="2408350"/>
                    <a:chOff x="414726" y="2802675"/>
                    <a:chExt cx="4370623" cy="2408350"/>
                  </a:xfrm>
                </p:grpSpPr>
                <p:grpSp>
                  <p:nvGrpSpPr>
                    <p:cNvPr id="372" name="Group 371">
                      <a:extLst>
                        <a:ext uri="{FF2B5EF4-FFF2-40B4-BE49-F238E27FC236}">
                          <a16:creationId xmlns:a16="http://schemas.microsoft.com/office/drawing/2014/main" id="{36ABB3ED-3527-F94E-B923-6603822F3D48}"/>
                        </a:ext>
                      </a:extLst>
                    </p:cNvPr>
                    <p:cNvGrpSpPr/>
                    <p:nvPr/>
                  </p:nvGrpSpPr>
                  <p:grpSpPr>
                    <a:xfrm>
                      <a:off x="414726" y="2802675"/>
                      <a:ext cx="4365439" cy="723533"/>
                      <a:chOff x="414726" y="2802675"/>
                      <a:chExt cx="4365439" cy="723533"/>
                    </a:xfrm>
                  </p:grpSpPr>
                  <p:sp>
                    <p:nvSpPr>
                      <p:cNvPr id="322" name="Rectangle 321">
                        <a:extLst>
                          <a:ext uri="{FF2B5EF4-FFF2-40B4-BE49-F238E27FC236}">
                            <a16:creationId xmlns:a16="http://schemas.microsoft.com/office/drawing/2014/main" id="{DD3C21C4-629E-564D-226E-086E9D65E075}"/>
                          </a:ext>
                        </a:extLst>
                      </p:cNvPr>
                      <p:cNvSpPr/>
                      <p:nvPr/>
                    </p:nvSpPr>
                    <p:spPr>
                      <a:xfrm flipH="1">
                        <a:off x="414726"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6" name="Group 295">
                        <a:extLst>
                          <a:ext uri="{FF2B5EF4-FFF2-40B4-BE49-F238E27FC236}">
                            <a16:creationId xmlns:a16="http://schemas.microsoft.com/office/drawing/2014/main" id="{F233944D-EFBD-99E2-275A-55D1E9EF8AB6}"/>
                          </a:ext>
                        </a:extLst>
                      </p:cNvPr>
                      <p:cNvGrpSpPr/>
                      <p:nvPr/>
                    </p:nvGrpSpPr>
                    <p:grpSpPr>
                      <a:xfrm flipH="1">
                        <a:off x="4056631" y="2802675"/>
                        <a:ext cx="723534" cy="723533"/>
                        <a:chOff x="7676781" y="2319105"/>
                        <a:chExt cx="706907" cy="706907"/>
                      </a:xfrm>
                    </p:grpSpPr>
                    <p:sp>
                      <p:nvSpPr>
                        <p:cNvPr id="309" name="Oval 308">
                          <a:extLst>
                            <a:ext uri="{FF2B5EF4-FFF2-40B4-BE49-F238E27FC236}">
                              <a16:creationId xmlns:a16="http://schemas.microsoft.com/office/drawing/2014/main" id="{3FBABB2C-04B6-A0D7-375E-D5B7216F897B}"/>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0" name="Oval 309">
                          <a:extLst>
                            <a:ext uri="{FF2B5EF4-FFF2-40B4-BE49-F238E27FC236}">
                              <a16:creationId xmlns:a16="http://schemas.microsoft.com/office/drawing/2014/main" id="{AABADBA5-2C62-FFE4-616B-3911D36BBD5D}"/>
                            </a:ext>
                          </a:extLst>
                        </p:cNvPr>
                        <p:cNvSpPr/>
                        <p:nvPr/>
                      </p:nvSpPr>
                      <p:spPr>
                        <a:xfrm>
                          <a:off x="7759760" y="237994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4" name="Group 373">
                      <a:extLst>
                        <a:ext uri="{FF2B5EF4-FFF2-40B4-BE49-F238E27FC236}">
                          <a16:creationId xmlns:a16="http://schemas.microsoft.com/office/drawing/2014/main" id="{7BE79FE3-E718-B3D7-19CB-1AD4921156CC}"/>
                        </a:ext>
                      </a:extLst>
                    </p:cNvPr>
                    <p:cNvGrpSpPr/>
                    <p:nvPr/>
                  </p:nvGrpSpPr>
                  <p:grpSpPr>
                    <a:xfrm>
                      <a:off x="414726" y="4487490"/>
                      <a:ext cx="4370623" cy="723535"/>
                      <a:chOff x="414726" y="4487490"/>
                      <a:chExt cx="4370623" cy="723535"/>
                    </a:xfrm>
                  </p:grpSpPr>
                  <p:sp>
                    <p:nvSpPr>
                      <p:cNvPr id="324" name="Rectangle 323">
                        <a:extLst>
                          <a:ext uri="{FF2B5EF4-FFF2-40B4-BE49-F238E27FC236}">
                            <a16:creationId xmlns:a16="http://schemas.microsoft.com/office/drawing/2014/main" id="{ED0E0902-D30B-76B1-336C-9F2EDBDC44D2}"/>
                          </a:ext>
                        </a:extLst>
                      </p:cNvPr>
                      <p:cNvSpPr/>
                      <p:nvPr/>
                    </p:nvSpPr>
                    <p:spPr>
                      <a:xfrm flipH="1">
                        <a:off x="414726" y="4487490"/>
                        <a:ext cx="400754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8" name="Group 297">
                        <a:extLst>
                          <a:ext uri="{FF2B5EF4-FFF2-40B4-BE49-F238E27FC236}">
                            <a16:creationId xmlns:a16="http://schemas.microsoft.com/office/drawing/2014/main" id="{EA4EBDDB-9947-4C16-4B35-35451032DA2F}"/>
                          </a:ext>
                        </a:extLst>
                      </p:cNvPr>
                      <p:cNvGrpSpPr/>
                      <p:nvPr/>
                    </p:nvGrpSpPr>
                    <p:grpSpPr>
                      <a:xfrm rot="17973793" flipH="1">
                        <a:off x="4061815" y="4487492"/>
                        <a:ext cx="723533" cy="723534"/>
                        <a:chOff x="6593122" y="1785251"/>
                        <a:chExt cx="706907" cy="706907"/>
                      </a:xfrm>
                    </p:grpSpPr>
                    <p:sp>
                      <p:nvSpPr>
                        <p:cNvPr id="303" name="Oval 302">
                          <a:extLst>
                            <a:ext uri="{FF2B5EF4-FFF2-40B4-BE49-F238E27FC236}">
                              <a16:creationId xmlns:a16="http://schemas.microsoft.com/office/drawing/2014/main" id="{BA6395DF-5940-55D0-86DE-CD1CE0DFE818}"/>
                            </a:ext>
                          </a:extLst>
                        </p:cNvPr>
                        <p:cNvSpPr/>
                        <p:nvPr/>
                      </p:nvSpPr>
                      <p:spPr>
                        <a:xfrm rot="17973793">
                          <a:off x="6593122" y="1785251"/>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4" name="Oval 303">
                          <a:extLst>
                            <a:ext uri="{FF2B5EF4-FFF2-40B4-BE49-F238E27FC236}">
                              <a16:creationId xmlns:a16="http://schemas.microsoft.com/office/drawing/2014/main" id="{A6D56A98-005B-8BD2-14AC-6E09516F1244}"/>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grpSp>
          <p:sp>
            <p:nvSpPr>
              <p:cNvPr id="405" name="TextBox 404">
                <a:extLst>
                  <a:ext uri="{FF2B5EF4-FFF2-40B4-BE49-F238E27FC236}">
                    <a16:creationId xmlns:a16="http://schemas.microsoft.com/office/drawing/2014/main" id="{73047D9B-82D9-CD84-DC33-9B373CA6FAC3}"/>
                  </a:ext>
                </a:extLst>
              </p:cNvPr>
              <p:cNvSpPr txBox="1"/>
              <p:nvPr/>
            </p:nvSpPr>
            <p:spPr>
              <a:xfrm>
                <a:off x="5482614" y="3441505"/>
                <a:ext cx="1226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Lens</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white"/>
                    </a:solidFill>
                    <a:effectLst/>
                    <a:uLnTx/>
                    <a:uFillTx/>
                    <a:ea typeface="+mn-ea"/>
                    <a:cs typeface="Arial" panose="020B0604020202020204" pitchFamily="34" charset="0"/>
                  </a:rPr>
                  <a:t>3</a:t>
                </a:r>
                <a:endParaRPr kumimoji="0" lang="en-IN" sz="2800" b="1"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grpSp>
        <p:grpSp>
          <p:nvGrpSpPr>
            <p:cNvPr id="153" name="Group 152">
              <a:extLst>
                <a:ext uri="{FF2B5EF4-FFF2-40B4-BE49-F238E27FC236}">
                  <a16:creationId xmlns:a16="http://schemas.microsoft.com/office/drawing/2014/main" id="{D4C9CFEF-2EB8-5747-B80E-B4EEA840D983}"/>
                </a:ext>
              </a:extLst>
            </p:cNvPr>
            <p:cNvGrpSpPr/>
            <p:nvPr/>
          </p:nvGrpSpPr>
          <p:grpSpPr>
            <a:xfrm>
              <a:off x="189757" y="2409431"/>
              <a:ext cx="11812485" cy="2567094"/>
              <a:chOff x="189757" y="2409431"/>
              <a:chExt cx="11812485" cy="2567094"/>
            </a:xfrm>
          </p:grpSpPr>
          <p:grpSp>
            <p:nvGrpSpPr>
              <p:cNvPr id="169" name="Group 168">
                <a:extLst>
                  <a:ext uri="{FF2B5EF4-FFF2-40B4-BE49-F238E27FC236}">
                    <a16:creationId xmlns:a16="http://schemas.microsoft.com/office/drawing/2014/main" id="{B51FFE42-06DC-D756-469F-CB4C40C313FF}"/>
                  </a:ext>
                </a:extLst>
              </p:cNvPr>
              <p:cNvGrpSpPr/>
              <p:nvPr/>
            </p:nvGrpSpPr>
            <p:grpSpPr>
              <a:xfrm>
                <a:off x="189757" y="2423181"/>
                <a:ext cx="3598694" cy="2553344"/>
                <a:chOff x="189757" y="2423181"/>
                <a:chExt cx="3598694" cy="2553344"/>
              </a:xfrm>
            </p:grpSpPr>
            <p:sp>
              <p:nvSpPr>
                <p:cNvPr id="171" name="TextBox 170">
                  <a:extLst>
                    <a:ext uri="{FF2B5EF4-FFF2-40B4-BE49-F238E27FC236}">
                      <a16:creationId xmlns:a16="http://schemas.microsoft.com/office/drawing/2014/main" id="{4B0316DE-3EFF-10C0-E404-3211598FC95C}"/>
                    </a:ext>
                  </a:extLst>
                </p:cNvPr>
                <p:cNvSpPr txBox="1"/>
                <p:nvPr/>
              </p:nvSpPr>
              <p:spPr>
                <a:xfrm>
                  <a:off x="189757" y="2423181"/>
                  <a:ext cx="3598693"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career fields in the region have the most workers in them?</a:t>
                  </a:r>
                </a:p>
              </p:txBody>
            </p:sp>
            <p:sp>
              <p:nvSpPr>
                <p:cNvPr id="173" name="TextBox 172">
                  <a:extLst>
                    <a:ext uri="{FF2B5EF4-FFF2-40B4-BE49-F238E27FC236}">
                      <a16:creationId xmlns:a16="http://schemas.microsoft.com/office/drawing/2014/main" id="{9F2DAE35-3FBA-A9E2-0330-B134BC860C1D}"/>
                    </a:ext>
                  </a:extLst>
                </p:cNvPr>
                <p:cNvSpPr txBox="1"/>
                <p:nvPr/>
              </p:nvSpPr>
              <p:spPr>
                <a:xfrm>
                  <a:off x="189757" y="4237861"/>
                  <a:ext cx="359869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is the </a:t>
                  </a:r>
                  <a:r>
                    <a:rPr kumimoji="0" lang="en-US" sz="1400" b="1" i="0" u="none" strike="noStrike" kern="1200" cap="none" spc="0" normalizeH="0" baseline="0" noProof="0" dirty="0" err="1">
                      <a:ln>
                        <a:noFill/>
                      </a:ln>
                      <a:solidFill>
                        <a:prstClr val="white">
                          <a:lumMod val="95000"/>
                        </a:prstClr>
                      </a:solidFill>
                      <a:effectLst/>
                      <a:uLnTx/>
                      <a:uFillTx/>
                      <a:latin typeface="Arial" panose="020B0604020202020204" pitchFamily="34" charset="0"/>
                      <a:ea typeface="+mn-ea"/>
                      <a:cs typeface="Arial" panose="020B0604020202020204" pitchFamily="34" charset="0"/>
                    </a:rPr>
                    <a:t>percentag</a:t>
                  </a:r>
                  <a:r>
                    <a:rPr lang="en-US" sz="1400" b="1" dirty="0">
                      <a:solidFill>
                        <a:prstClr val="white">
                          <a:lumMod val="95000"/>
                        </a:prstClr>
                      </a:solidFill>
                      <a:latin typeface="Arial" panose="020B0604020202020204" pitchFamily="34" charset="0"/>
                      <a:cs typeface="Arial" panose="020B0604020202020204" pitchFamily="34" charset="0"/>
                    </a:rPr>
                    <a:t>e of workers in each salary band for all 16 career fields?</a:t>
                  </a:r>
                  <a:endPar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grpSp>
          <p:grpSp>
            <p:nvGrpSpPr>
              <p:cNvPr id="157" name="Group 156">
                <a:extLst>
                  <a:ext uri="{FF2B5EF4-FFF2-40B4-BE49-F238E27FC236}">
                    <a16:creationId xmlns:a16="http://schemas.microsoft.com/office/drawing/2014/main" id="{0AB0B5EA-D82D-D822-8DD5-5FA517009BDA}"/>
                  </a:ext>
                </a:extLst>
              </p:cNvPr>
              <p:cNvGrpSpPr/>
              <p:nvPr/>
            </p:nvGrpSpPr>
            <p:grpSpPr>
              <a:xfrm>
                <a:off x="8438653" y="2409431"/>
                <a:ext cx="3563589" cy="2560218"/>
                <a:chOff x="8438653" y="2409431"/>
                <a:chExt cx="3563589" cy="2560218"/>
              </a:xfrm>
            </p:grpSpPr>
            <p:sp>
              <p:nvSpPr>
                <p:cNvPr id="159" name="TextBox 158">
                  <a:extLst>
                    <a:ext uri="{FF2B5EF4-FFF2-40B4-BE49-F238E27FC236}">
                      <a16:creationId xmlns:a16="http://schemas.microsoft.com/office/drawing/2014/main" id="{A409E7C6-89E1-E6C3-E96F-019F0BC2F434}"/>
                    </a:ext>
                  </a:extLst>
                </p:cNvPr>
                <p:cNvSpPr txBox="1"/>
                <p:nvPr/>
              </p:nvSpPr>
              <p:spPr>
                <a:xfrm>
                  <a:off x="8438653" y="2409431"/>
                  <a:ext cx="35635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top 5 jobs in each salary range in the region for all career fields?</a:t>
                  </a:r>
                </a:p>
              </p:txBody>
            </p:sp>
            <p:sp>
              <p:nvSpPr>
                <p:cNvPr id="161" name="TextBox 160">
                  <a:extLst>
                    <a:ext uri="{FF2B5EF4-FFF2-40B4-BE49-F238E27FC236}">
                      <a16:creationId xmlns:a16="http://schemas.microsoft.com/office/drawing/2014/main" id="{C56532F4-92DF-AF1E-63E8-90C2DEC403DF}"/>
                    </a:ext>
                  </a:extLst>
                </p:cNvPr>
                <p:cNvSpPr txBox="1"/>
                <p:nvPr/>
              </p:nvSpPr>
              <p:spPr>
                <a:xfrm>
                  <a:off x="8438653" y="4230985"/>
                  <a:ext cx="35635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top 5 jobs in each salary range in the region for </a:t>
                  </a:r>
                  <a:r>
                    <a:rPr kumimoji="0" lang="en-US" sz="1400" b="1" i="0" u="none" strike="noStrike" kern="1200" cap="none" spc="0" normalizeH="0" baseline="0" noProof="0" dirty="0" err="1">
                      <a:ln>
                        <a:noFill/>
                      </a:ln>
                      <a:solidFill>
                        <a:prstClr val="white">
                          <a:lumMod val="95000"/>
                        </a:prstClr>
                      </a:solidFill>
                      <a:effectLst/>
                      <a:uLnTx/>
                      <a:uFillTx/>
                      <a:latin typeface="Arial" panose="020B0604020202020204" pitchFamily="34" charset="0"/>
                      <a:ea typeface="+mn-ea"/>
                      <a:cs typeface="Arial" panose="020B0604020202020204" pitchFamily="34" charset="0"/>
                    </a:rPr>
                    <a:t>eac</a:t>
                  </a:r>
                  <a:r>
                    <a:rPr lang="en-US" sz="1400" b="1" dirty="0">
                      <a:solidFill>
                        <a:prstClr val="white">
                          <a:lumMod val="95000"/>
                        </a:prstClr>
                      </a:solidFill>
                      <a:latin typeface="Arial" panose="020B0604020202020204" pitchFamily="34" charset="0"/>
                      <a:cs typeface="Arial" panose="020B0604020202020204" pitchFamily="34" charset="0"/>
                    </a:rPr>
                    <a:t>h </a:t>
                  </a: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career field (e.g. Business, Healthcare, etc.) ?</a:t>
                  </a:r>
                </a:p>
              </p:txBody>
            </p:sp>
          </p:grpSp>
        </p:grpSp>
      </p:grpSp>
    </p:spTree>
    <p:extLst>
      <p:ext uri="{BB962C8B-B14F-4D97-AF65-F5344CB8AC3E}">
        <p14:creationId xmlns:p14="http://schemas.microsoft.com/office/powerpoint/2010/main" val="1981626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DE8F0C-48EF-E7D6-9BB6-BAA5F0359F43}"/>
            </a:ext>
          </a:extLst>
        </p:cNvPr>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15239-D6CB-AFE5-0859-762C770D85A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Lens 4 - Professional Growth: Skill Development, Hiring, &amp; Career Advancement </a:t>
            </a:r>
          </a:p>
        </p:txBody>
      </p:sp>
      <p:cxnSp>
        <p:nvCxnSpPr>
          <p:cNvPr id="151" name="Straight Connector 15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AB1168BC-091C-BCCF-A029-837730FBD31C}"/>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410865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187EA-B47D-3BEF-018B-72D808D5DE9A}"/>
            </a:ext>
          </a:extLst>
        </p:cNvPr>
        <p:cNvGrpSpPr/>
        <p:nvPr/>
      </p:nvGrpSpPr>
      <p:grpSpPr>
        <a:xfrm>
          <a:off x="0" y="0"/>
          <a:ext cx="0" cy="0"/>
          <a:chOff x="0" y="0"/>
          <a:chExt cx="0" cy="0"/>
        </a:xfrm>
      </p:grpSpPr>
      <p:sp>
        <p:nvSpPr>
          <p:cNvPr id="351" name="TextBox 350">
            <a:extLst>
              <a:ext uri="{FF2B5EF4-FFF2-40B4-BE49-F238E27FC236}">
                <a16:creationId xmlns:a16="http://schemas.microsoft.com/office/drawing/2014/main" id="{47A067C7-76E7-864A-59A6-0FEBD51180BE}"/>
              </a:ext>
            </a:extLst>
          </p:cNvPr>
          <p:cNvSpPr txBox="1"/>
          <p:nvPr/>
        </p:nvSpPr>
        <p:spPr>
          <a:xfrm>
            <a:off x="155693" y="86918"/>
            <a:ext cx="11772449" cy="707886"/>
          </a:xfrm>
          <a:prstGeom prst="rect">
            <a:avLst/>
          </a:prstGeom>
          <a:solidFill>
            <a:schemeClr val="accent6">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Topics Addressed thru Infographics in Lens 4</a:t>
            </a:r>
          </a:p>
        </p:txBody>
      </p:sp>
      <p:grpSp>
        <p:nvGrpSpPr>
          <p:cNvPr id="11" name="Group 10">
            <a:extLst>
              <a:ext uri="{FF2B5EF4-FFF2-40B4-BE49-F238E27FC236}">
                <a16:creationId xmlns:a16="http://schemas.microsoft.com/office/drawing/2014/main" id="{D9DFEC2E-7173-6833-442F-CBB449F8200D}"/>
              </a:ext>
            </a:extLst>
          </p:cNvPr>
          <p:cNvGrpSpPr/>
          <p:nvPr/>
        </p:nvGrpSpPr>
        <p:grpSpPr>
          <a:xfrm>
            <a:off x="-2" y="1479311"/>
            <a:ext cx="12192004" cy="4391960"/>
            <a:chOff x="-2" y="1479311"/>
            <a:chExt cx="12192004" cy="4391960"/>
          </a:xfrm>
        </p:grpSpPr>
        <p:grpSp>
          <p:nvGrpSpPr>
            <p:cNvPr id="10" name="Group 9">
              <a:extLst>
                <a:ext uri="{FF2B5EF4-FFF2-40B4-BE49-F238E27FC236}">
                  <a16:creationId xmlns:a16="http://schemas.microsoft.com/office/drawing/2014/main" id="{74492875-A8C1-2421-F974-F1FE6FF8F0B4}"/>
                </a:ext>
              </a:extLst>
            </p:cNvPr>
            <p:cNvGrpSpPr/>
            <p:nvPr/>
          </p:nvGrpSpPr>
          <p:grpSpPr>
            <a:xfrm>
              <a:off x="-2" y="1479311"/>
              <a:ext cx="12192004" cy="4391960"/>
              <a:chOff x="-2" y="1479311"/>
              <a:chExt cx="12192004" cy="4391960"/>
            </a:xfrm>
          </p:grpSpPr>
          <p:grpSp>
            <p:nvGrpSpPr>
              <p:cNvPr id="390" name="Group 389">
                <a:extLst>
                  <a:ext uri="{FF2B5EF4-FFF2-40B4-BE49-F238E27FC236}">
                    <a16:creationId xmlns:a16="http://schemas.microsoft.com/office/drawing/2014/main" id="{A20B7705-7324-816C-2F2E-0ACBE6BB9F76}"/>
                  </a:ext>
                </a:extLst>
              </p:cNvPr>
              <p:cNvGrpSpPr/>
              <p:nvPr/>
            </p:nvGrpSpPr>
            <p:grpSpPr>
              <a:xfrm>
                <a:off x="-2" y="1479311"/>
                <a:ext cx="12192004" cy="4391960"/>
                <a:chOff x="414726" y="1960268"/>
                <a:chExt cx="11362548" cy="4093162"/>
              </a:xfrm>
            </p:grpSpPr>
            <p:grpSp>
              <p:nvGrpSpPr>
                <p:cNvPr id="389" name="Group 388">
                  <a:extLst>
                    <a:ext uri="{FF2B5EF4-FFF2-40B4-BE49-F238E27FC236}">
                      <a16:creationId xmlns:a16="http://schemas.microsoft.com/office/drawing/2014/main" id="{68EB28F6-94D8-B85D-290D-2ED379BAD8B1}"/>
                    </a:ext>
                  </a:extLst>
                </p:cNvPr>
                <p:cNvGrpSpPr/>
                <p:nvPr/>
              </p:nvGrpSpPr>
              <p:grpSpPr>
                <a:xfrm>
                  <a:off x="4534760" y="2580172"/>
                  <a:ext cx="3122479" cy="2853354"/>
                  <a:chOff x="4534760" y="2580172"/>
                  <a:chExt cx="3122479" cy="2853354"/>
                </a:xfrm>
              </p:grpSpPr>
              <p:grpSp>
                <p:nvGrpSpPr>
                  <p:cNvPr id="338" name="Group 337">
                    <a:extLst>
                      <a:ext uri="{FF2B5EF4-FFF2-40B4-BE49-F238E27FC236}">
                        <a16:creationId xmlns:a16="http://schemas.microsoft.com/office/drawing/2014/main" id="{DDC2EF46-C537-B62F-FB03-5F329553C550}"/>
                      </a:ext>
                    </a:extLst>
                  </p:cNvPr>
                  <p:cNvGrpSpPr/>
                  <p:nvPr/>
                </p:nvGrpSpPr>
                <p:grpSpPr>
                  <a:xfrm>
                    <a:off x="4534760" y="2580172"/>
                    <a:ext cx="3122479" cy="2853354"/>
                    <a:chOff x="4865821" y="2111964"/>
                    <a:chExt cx="3050725" cy="2787785"/>
                  </a:xfrm>
                </p:grpSpPr>
                <p:sp>
                  <p:nvSpPr>
                    <p:cNvPr id="328" name="Freeform: Shape 327">
                      <a:extLst>
                        <a:ext uri="{FF2B5EF4-FFF2-40B4-BE49-F238E27FC236}">
                          <a16:creationId xmlns:a16="http://schemas.microsoft.com/office/drawing/2014/main" id="{FB6062A1-D696-BF5D-BBD2-DB8592A6A538}"/>
                        </a:ext>
                      </a:extLst>
                    </p:cNvPr>
                    <p:cNvSpPr/>
                    <p:nvPr/>
                  </p:nvSpPr>
                  <p:spPr>
                    <a:xfrm rot="1800000">
                      <a:off x="6941220" y="2111964"/>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0" name="Freeform: Shape 329">
                      <a:extLst>
                        <a:ext uri="{FF2B5EF4-FFF2-40B4-BE49-F238E27FC236}">
                          <a16:creationId xmlns:a16="http://schemas.microsoft.com/office/drawing/2014/main" id="{9C4ED866-CF7E-F820-6196-558A36B16528}"/>
                        </a:ext>
                      </a:extLst>
                    </p:cNvPr>
                    <p:cNvSpPr/>
                    <p:nvPr/>
                  </p:nvSpPr>
                  <p:spPr>
                    <a:xfrm rot="5400000">
                      <a:off x="7495346" y="3068143"/>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2" name="Freeform: Shape 331">
                      <a:extLst>
                        <a:ext uri="{FF2B5EF4-FFF2-40B4-BE49-F238E27FC236}">
                          <a16:creationId xmlns:a16="http://schemas.microsoft.com/office/drawing/2014/main" id="{FF5BCC94-8D46-B57C-BF34-CF752146966E}"/>
                        </a:ext>
                      </a:extLst>
                    </p:cNvPr>
                    <p:cNvSpPr/>
                    <p:nvPr/>
                  </p:nvSpPr>
                  <p:spPr>
                    <a:xfrm rot="9000000">
                      <a:off x="6948111" y="4057349"/>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3" name="Freeform: Shape 332">
                      <a:extLst>
                        <a:ext uri="{FF2B5EF4-FFF2-40B4-BE49-F238E27FC236}">
                          <a16:creationId xmlns:a16="http://schemas.microsoft.com/office/drawing/2014/main" id="{34AE76F0-4915-0A90-075B-61A3CDB6C587}"/>
                        </a:ext>
                      </a:extLst>
                    </p:cNvPr>
                    <p:cNvSpPr/>
                    <p:nvPr/>
                  </p:nvSpPr>
                  <p:spPr>
                    <a:xfrm rot="19800000" flipH="1">
                      <a:off x="5841147" y="2111964"/>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5" name="Freeform: Shape 334">
                      <a:extLst>
                        <a:ext uri="{FF2B5EF4-FFF2-40B4-BE49-F238E27FC236}">
                          <a16:creationId xmlns:a16="http://schemas.microsoft.com/office/drawing/2014/main" id="{98FC3195-7AF0-99D4-1C04-20F30304E44E}"/>
                        </a:ext>
                      </a:extLst>
                    </p:cNvPr>
                    <p:cNvSpPr/>
                    <p:nvPr/>
                  </p:nvSpPr>
                  <p:spPr>
                    <a:xfrm rot="16200000" flipH="1">
                      <a:off x="5287021" y="3068143"/>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7" name="Freeform: Shape 336">
                      <a:extLst>
                        <a:ext uri="{FF2B5EF4-FFF2-40B4-BE49-F238E27FC236}">
                          <a16:creationId xmlns:a16="http://schemas.microsoft.com/office/drawing/2014/main" id="{1D4304D4-18CC-E203-551D-5483848E8E64}"/>
                        </a:ext>
                      </a:extLst>
                    </p:cNvPr>
                    <p:cNvSpPr/>
                    <p:nvPr/>
                  </p:nvSpPr>
                  <p:spPr>
                    <a:xfrm rot="12600000" flipH="1">
                      <a:off x="5834256" y="4057349"/>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5" name="Group 364">
                    <a:extLst>
                      <a:ext uri="{FF2B5EF4-FFF2-40B4-BE49-F238E27FC236}">
                        <a16:creationId xmlns:a16="http://schemas.microsoft.com/office/drawing/2014/main" id="{32138434-A280-F039-29C1-8CD664C55BBB}"/>
                      </a:ext>
                    </a:extLst>
                  </p:cNvPr>
                  <p:cNvGrpSpPr/>
                  <p:nvPr/>
                </p:nvGrpSpPr>
                <p:grpSpPr>
                  <a:xfrm>
                    <a:off x="5197350" y="3108201"/>
                    <a:ext cx="1797298" cy="1797297"/>
                    <a:chOff x="5197351" y="3108200"/>
                    <a:chExt cx="1797298" cy="1797297"/>
                  </a:xfrm>
                </p:grpSpPr>
                <p:sp>
                  <p:nvSpPr>
                    <p:cNvPr id="343" name="Oval 342">
                      <a:extLst>
                        <a:ext uri="{FF2B5EF4-FFF2-40B4-BE49-F238E27FC236}">
                          <a16:creationId xmlns:a16="http://schemas.microsoft.com/office/drawing/2014/main" id="{70E889CF-F8EB-9A66-B13F-0222F3002A99}"/>
                        </a:ext>
                      </a:extLst>
                    </p:cNvPr>
                    <p:cNvSpPr/>
                    <p:nvPr/>
                  </p:nvSpPr>
                  <p:spPr>
                    <a:xfrm>
                      <a:off x="5197351" y="3108200"/>
                      <a:ext cx="1797298" cy="179729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4" name="Oval 343">
                      <a:extLst>
                        <a:ext uri="{FF2B5EF4-FFF2-40B4-BE49-F238E27FC236}">
                          <a16:creationId xmlns:a16="http://schemas.microsoft.com/office/drawing/2014/main" id="{47F6BA2A-9BD1-3FC1-5567-BA38E190DF98}"/>
                        </a:ext>
                      </a:extLst>
                    </p:cNvPr>
                    <p:cNvSpPr/>
                    <p:nvPr/>
                  </p:nvSpPr>
                  <p:spPr>
                    <a:xfrm>
                      <a:off x="5389458" y="3300307"/>
                      <a:ext cx="1413085" cy="1413084"/>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8" name="Group 387">
                  <a:extLst>
                    <a:ext uri="{FF2B5EF4-FFF2-40B4-BE49-F238E27FC236}">
                      <a16:creationId xmlns:a16="http://schemas.microsoft.com/office/drawing/2014/main" id="{41388F81-759F-3956-DBF6-19912DE5B86F}"/>
                    </a:ext>
                  </a:extLst>
                </p:cNvPr>
                <p:cNvGrpSpPr/>
                <p:nvPr/>
              </p:nvGrpSpPr>
              <p:grpSpPr>
                <a:xfrm>
                  <a:off x="414726" y="1960268"/>
                  <a:ext cx="11362548" cy="4093162"/>
                  <a:chOff x="414726" y="1960268"/>
                  <a:chExt cx="11362548" cy="4093162"/>
                </a:xfrm>
              </p:grpSpPr>
              <p:grpSp>
                <p:nvGrpSpPr>
                  <p:cNvPr id="386" name="Group 385">
                    <a:extLst>
                      <a:ext uri="{FF2B5EF4-FFF2-40B4-BE49-F238E27FC236}">
                        <a16:creationId xmlns:a16="http://schemas.microsoft.com/office/drawing/2014/main" id="{4A0394D0-03C5-7C9A-034C-AC6C2917AEF9}"/>
                      </a:ext>
                    </a:extLst>
                  </p:cNvPr>
                  <p:cNvGrpSpPr/>
                  <p:nvPr/>
                </p:nvGrpSpPr>
                <p:grpSpPr>
                  <a:xfrm>
                    <a:off x="6696906" y="1960268"/>
                    <a:ext cx="5080368" cy="4093162"/>
                    <a:chOff x="6696906" y="1960268"/>
                    <a:chExt cx="5080368" cy="4093162"/>
                  </a:xfrm>
                </p:grpSpPr>
                <p:grpSp>
                  <p:nvGrpSpPr>
                    <p:cNvPr id="385" name="Group 384">
                      <a:extLst>
                        <a:ext uri="{FF2B5EF4-FFF2-40B4-BE49-F238E27FC236}">
                          <a16:creationId xmlns:a16="http://schemas.microsoft.com/office/drawing/2014/main" id="{F1777285-3DAA-D590-0330-15666B97C69A}"/>
                        </a:ext>
                      </a:extLst>
                    </p:cNvPr>
                    <p:cNvGrpSpPr/>
                    <p:nvPr/>
                  </p:nvGrpSpPr>
                  <p:grpSpPr>
                    <a:xfrm>
                      <a:off x="6696906" y="1960268"/>
                      <a:ext cx="5080367" cy="723534"/>
                      <a:chOff x="6696906" y="1960268"/>
                      <a:chExt cx="5080367" cy="723534"/>
                    </a:xfrm>
                  </p:grpSpPr>
                  <p:sp>
                    <p:nvSpPr>
                      <p:cNvPr id="316" name="Rectangle 315">
                        <a:extLst>
                          <a:ext uri="{FF2B5EF4-FFF2-40B4-BE49-F238E27FC236}">
                            <a16:creationId xmlns:a16="http://schemas.microsoft.com/office/drawing/2014/main" id="{018992BD-9C07-10F3-CF03-90D2D3C7334F}"/>
                          </a:ext>
                        </a:extLst>
                      </p:cNvPr>
                      <p:cNvSpPr/>
                      <p:nvPr/>
                    </p:nvSpPr>
                    <p:spPr>
                      <a:xfrm>
                        <a:off x="7061248" y="1960269"/>
                        <a:ext cx="4716025"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49" name="Group 248">
                        <a:extLst>
                          <a:ext uri="{FF2B5EF4-FFF2-40B4-BE49-F238E27FC236}">
                            <a16:creationId xmlns:a16="http://schemas.microsoft.com/office/drawing/2014/main" id="{B734EA81-3FD6-3487-31DB-ACA117850675}"/>
                          </a:ext>
                        </a:extLst>
                      </p:cNvPr>
                      <p:cNvGrpSpPr/>
                      <p:nvPr/>
                    </p:nvGrpSpPr>
                    <p:grpSpPr>
                      <a:xfrm rot="1800000">
                        <a:off x="6696906" y="1960268"/>
                        <a:ext cx="723534" cy="723533"/>
                        <a:chOff x="6593120" y="1785249"/>
                        <a:chExt cx="706907" cy="706907"/>
                      </a:xfrm>
                    </p:grpSpPr>
                    <p:sp>
                      <p:nvSpPr>
                        <p:cNvPr id="251" name="Oval 250">
                          <a:extLst>
                            <a:ext uri="{FF2B5EF4-FFF2-40B4-BE49-F238E27FC236}">
                              <a16:creationId xmlns:a16="http://schemas.microsoft.com/office/drawing/2014/main" id="{9BB835B9-A478-5E4F-841D-CF4B937E4F5A}"/>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2" name="Oval 251">
                          <a:extLst>
                            <a:ext uri="{FF2B5EF4-FFF2-40B4-BE49-F238E27FC236}">
                              <a16:creationId xmlns:a16="http://schemas.microsoft.com/office/drawing/2014/main" id="{BF94F120-20CE-C769-B782-FD4C887E4DCE}"/>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3" name="Group 382">
                      <a:extLst>
                        <a:ext uri="{FF2B5EF4-FFF2-40B4-BE49-F238E27FC236}">
                          <a16:creationId xmlns:a16="http://schemas.microsoft.com/office/drawing/2014/main" id="{13FE92B5-4614-12CC-6043-5145975BC950}"/>
                        </a:ext>
                      </a:extLst>
                    </p:cNvPr>
                    <p:cNvGrpSpPr/>
                    <p:nvPr/>
                  </p:nvGrpSpPr>
                  <p:grpSpPr>
                    <a:xfrm>
                      <a:off x="7659884" y="3645081"/>
                      <a:ext cx="4117390" cy="723534"/>
                      <a:chOff x="7659884" y="3645081"/>
                      <a:chExt cx="4117390" cy="723534"/>
                    </a:xfrm>
                  </p:grpSpPr>
                  <p:sp>
                    <p:nvSpPr>
                      <p:cNvPr id="318" name="Rectangle 317">
                        <a:extLst>
                          <a:ext uri="{FF2B5EF4-FFF2-40B4-BE49-F238E27FC236}">
                            <a16:creationId xmlns:a16="http://schemas.microsoft.com/office/drawing/2014/main" id="{F8DD87FC-EC90-82C4-BA6B-5D745E6BB968}"/>
                          </a:ext>
                        </a:extLst>
                      </p:cNvPr>
                      <p:cNvSpPr/>
                      <p:nvPr/>
                    </p:nvSpPr>
                    <p:spPr>
                      <a:xfrm>
                        <a:off x="8048903" y="3645081"/>
                        <a:ext cx="3728371"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0" name="Group 259">
                        <a:extLst>
                          <a:ext uri="{FF2B5EF4-FFF2-40B4-BE49-F238E27FC236}">
                            <a16:creationId xmlns:a16="http://schemas.microsoft.com/office/drawing/2014/main" id="{EB01D293-CDA6-4CA6-DCE1-8885A2CF9E8F}"/>
                          </a:ext>
                        </a:extLst>
                      </p:cNvPr>
                      <p:cNvGrpSpPr/>
                      <p:nvPr/>
                    </p:nvGrpSpPr>
                    <p:grpSpPr>
                      <a:xfrm rot="1800000">
                        <a:off x="7659884" y="3645082"/>
                        <a:ext cx="723534" cy="723533"/>
                        <a:chOff x="6593120" y="1785249"/>
                        <a:chExt cx="706907" cy="706907"/>
                      </a:xfrm>
                    </p:grpSpPr>
                    <p:sp>
                      <p:nvSpPr>
                        <p:cNvPr id="261" name="Oval 260">
                          <a:extLst>
                            <a:ext uri="{FF2B5EF4-FFF2-40B4-BE49-F238E27FC236}">
                              <a16:creationId xmlns:a16="http://schemas.microsoft.com/office/drawing/2014/main" id="{0E23C3A5-7C3F-C209-0B05-8C9EB81D329B}"/>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2" name="Oval 261">
                          <a:extLst>
                            <a:ext uri="{FF2B5EF4-FFF2-40B4-BE49-F238E27FC236}">
                              <a16:creationId xmlns:a16="http://schemas.microsoft.com/office/drawing/2014/main" id="{377658D6-E62A-6136-9F70-2C11D28550E6}"/>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1" name="Group 380">
                      <a:extLst>
                        <a:ext uri="{FF2B5EF4-FFF2-40B4-BE49-F238E27FC236}">
                          <a16:creationId xmlns:a16="http://schemas.microsoft.com/office/drawing/2014/main" id="{B026FFCA-027C-36A2-B06E-54B1F9CBAF41}"/>
                        </a:ext>
                      </a:extLst>
                    </p:cNvPr>
                    <p:cNvGrpSpPr/>
                    <p:nvPr/>
                  </p:nvGrpSpPr>
                  <p:grpSpPr>
                    <a:xfrm>
                      <a:off x="6697225" y="5329897"/>
                      <a:ext cx="5080048" cy="723533"/>
                      <a:chOff x="6697225" y="5329897"/>
                      <a:chExt cx="5080048" cy="723533"/>
                    </a:xfrm>
                  </p:grpSpPr>
                  <p:sp>
                    <p:nvSpPr>
                      <p:cNvPr id="320" name="Rectangle 319">
                        <a:extLst>
                          <a:ext uri="{FF2B5EF4-FFF2-40B4-BE49-F238E27FC236}">
                            <a16:creationId xmlns:a16="http://schemas.microsoft.com/office/drawing/2014/main" id="{24CFC3DC-765D-9A4A-8C3B-8EF9C272B93A}"/>
                          </a:ext>
                        </a:extLst>
                      </p:cNvPr>
                      <p:cNvSpPr/>
                      <p:nvPr/>
                    </p:nvSpPr>
                    <p:spPr>
                      <a:xfrm>
                        <a:off x="7061248" y="5329897"/>
                        <a:ext cx="4716025"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2" name="Group 271">
                        <a:extLst>
                          <a:ext uri="{FF2B5EF4-FFF2-40B4-BE49-F238E27FC236}">
                            <a16:creationId xmlns:a16="http://schemas.microsoft.com/office/drawing/2014/main" id="{BDD71E2B-DA4F-9A68-59D9-539D847B3069}"/>
                          </a:ext>
                        </a:extLst>
                      </p:cNvPr>
                      <p:cNvGrpSpPr/>
                      <p:nvPr/>
                    </p:nvGrpSpPr>
                    <p:grpSpPr>
                      <a:xfrm rot="3626207">
                        <a:off x="6697225" y="5329897"/>
                        <a:ext cx="723533" cy="723534"/>
                        <a:chOff x="6593122" y="1785249"/>
                        <a:chExt cx="706907" cy="706907"/>
                      </a:xfrm>
                    </p:grpSpPr>
                    <p:sp>
                      <p:nvSpPr>
                        <p:cNvPr id="274" name="Oval 273">
                          <a:extLst>
                            <a:ext uri="{FF2B5EF4-FFF2-40B4-BE49-F238E27FC236}">
                              <a16:creationId xmlns:a16="http://schemas.microsoft.com/office/drawing/2014/main" id="{A5640EED-606D-8B5D-3C2F-75762FA8E152}"/>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5" name="Oval 274">
                          <a:extLst>
                            <a:ext uri="{FF2B5EF4-FFF2-40B4-BE49-F238E27FC236}">
                              <a16:creationId xmlns:a16="http://schemas.microsoft.com/office/drawing/2014/main" id="{1E21C45D-9DAA-99CB-A3B2-FC9350A63207}"/>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nvGrpSpPr>
                  <p:cNvPr id="387" name="Group 386">
                    <a:extLst>
                      <a:ext uri="{FF2B5EF4-FFF2-40B4-BE49-F238E27FC236}">
                        <a16:creationId xmlns:a16="http://schemas.microsoft.com/office/drawing/2014/main" id="{16CE3FEA-D923-59CA-74E4-0DF5C65802C6}"/>
                      </a:ext>
                    </a:extLst>
                  </p:cNvPr>
                  <p:cNvGrpSpPr/>
                  <p:nvPr/>
                </p:nvGrpSpPr>
                <p:grpSpPr>
                  <a:xfrm>
                    <a:off x="414726" y="1960268"/>
                    <a:ext cx="5080368" cy="4093162"/>
                    <a:chOff x="414726" y="1960268"/>
                    <a:chExt cx="5080368" cy="4093162"/>
                  </a:xfrm>
                </p:grpSpPr>
                <p:grpSp>
                  <p:nvGrpSpPr>
                    <p:cNvPr id="371" name="Group 370">
                      <a:extLst>
                        <a:ext uri="{FF2B5EF4-FFF2-40B4-BE49-F238E27FC236}">
                          <a16:creationId xmlns:a16="http://schemas.microsoft.com/office/drawing/2014/main" id="{81107165-894F-0BE0-1972-62DAEE44A391}"/>
                        </a:ext>
                      </a:extLst>
                    </p:cNvPr>
                    <p:cNvGrpSpPr/>
                    <p:nvPr/>
                  </p:nvGrpSpPr>
                  <p:grpSpPr>
                    <a:xfrm>
                      <a:off x="414726" y="1960268"/>
                      <a:ext cx="5080368" cy="723534"/>
                      <a:chOff x="414726" y="1960268"/>
                      <a:chExt cx="5080368" cy="723534"/>
                    </a:xfrm>
                  </p:grpSpPr>
                  <p:sp>
                    <p:nvSpPr>
                      <p:cNvPr id="321" name="Rectangle 320">
                        <a:extLst>
                          <a:ext uri="{FF2B5EF4-FFF2-40B4-BE49-F238E27FC236}">
                            <a16:creationId xmlns:a16="http://schemas.microsoft.com/office/drawing/2014/main" id="{6030B7BC-279E-AE03-FD2C-FCCEF218DD98}"/>
                          </a:ext>
                        </a:extLst>
                      </p:cNvPr>
                      <p:cNvSpPr/>
                      <p:nvPr/>
                    </p:nvSpPr>
                    <p:spPr>
                      <a:xfrm flipH="1">
                        <a:off x="414726" y="1960269"/>
                        <a:ext cx="4716027"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5" name="Group 294">
                        <a:extLst>
                          <a:ext uri="{FF2B5EF4-FFF2-40B4-BE49-F238E27FC236}">
                            <a16:creationId xmlns:a16="http://schemas.microsoft.com/office/drawing/2014/main" id="{C568E015-B4A4-6645-8F2C-12DE3B813775}"/>
                          </a:ext>
                        </a:extLst>
                      </p:cNvPr>
                      <p:cNvGrpSpPr/>
                      <p:nvPr/>
                    </p:nvGrpSpPr>
                    <p:grpSpPr>
                      <a:xfrm rot="19800000" flipH="1">
                        <a:off x="4771560" y="1960268"/>
                        <a:ext cx="723534" cy="723533"/>
                        <a:chOff x="6593120" y="1785249"/>
                        <a:chExt cx="706907" cy="706907"/>
                      </a:xfrm>
                    </p:grpSpPr>
                    <p:sp>
                      <p:nvSpPr>
                        <p:cNvPr id="312" name="Oval 311">
                          <a:extLst>
                            <a:ext uri="{FF2B5EF4-FFF2-40B4-BE49-F238E27FC236}">
                              <a16:creationId xmlns:a16="http://schemas.microsoft.com/office/drawing/2014/main" id="{A4AA9B2E-8467-3154-CF79-4FE0EDD5E1EC}"/>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3" name="Oval 312">
                          <a:extLst>
                            <a:ext uri="{FF2B5EF4-FFF2-40B4-BE49-F238E27FC236}">
                              <a16:creationId xmlns:a16="http://schemas.microsoft.com/office/drawing/2014/main" id="{E8921BF5-7036-AC1B-8E71-34F49790B395}"/>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5" name="Group 374">
                      <a:extLst>
                        <a:ext uri="{FF2B5EF4-FFF2-40B4-BE49-F238E27FC236}">
                          <a16:creationId xmlns:a16="http://schemas.microsoft.com/office/drawing/2014/main" id="{F47A7345-3FB4-D0E1-440F-6217EB4B497C}"/>
                        </a:ext>
                      </a:extLst>
                    </p:cNvPr>
                    <p:cNvGrpSpPr/>
                    <p:nvPr/>
                  </p:nvGrpSpPr>
                  <p:grpSpPr>
                    <a:xfrm>
                      <a:off x="414726" y="5329897"/>
                      <a:ext cx="5080049" cy="723533"/>
                      <a:chOff x="414726" y="5329897"/>
                      <a:chExt cx="5080049" cy="723533"/>
                    </a:xfrm>
                  </p:grpSpPr>
                  <p:sp>
                    <p:nvSpPr>
                      <p:cNvPr id="325" name="Rectangle 324">
                        <a:extLst>
                          <a:ext uri="{FF2B5EF4-FFF2-40B4-BE49-F238E27FC236}">
                            <a16:creationId xmlns:a16="http://schemas.microsoft.com/office/drawing/2014/main" id="{66D1F710-933E-24CD-6945-B69914820923}"/>
                          </a:ext>
                        </a:extLst>
                      </p:cNvPr>
                      <p:cNvSpPr/>
                      <p:nvPr/>
                    </p:nvSpPr>
                    <p:spPr>
                      <a:xfrm flipH="1">
                        <a:off x="414726" y="5329897"/>
                        <a:ext cx="4716026"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9" name="Group 298">
                        <a:extLst>
                          <a:ext uri="{FF2B5EF4-FFF2-40B4-BE49-F238E27FC236}">
                            <a16:creationId xmlns:a16="http://schemas.microsoft.com/office/drawing/2014/main" id="{84143BB9-76EE-D39B-39C3-3AB7B9FE4BF6}"/>
                          </a:ext>
                        </a:extLst>
                      </p:cNvPr>
                      <p:cNvGrpSpPr/>
                      <p:nvPr/>
                    </p:nvGrpSpPr>
                    <p:grpSpPr>
                      <a:xfrm rot="17973793" flipH="1">
                        <a:off x="4771241" y="5329897"/>
                        <a:ext cx="723533" cy="723534"/>
                        <a:chOff x="6593122" y="1785249"/>
                        <a:chExt cx="706907" cy="706907"/>
                      </a:xfrm>
                    </p:grpSpPr>
                    <p:sp>
                      <p:nvSpPr>
                        <p:cNvPr id="300" name="Oval 299">
                          <a:extLst>
                            <a:ext uri="{FF2B5EF4-FFF2-40B4-BE49-F238E27FC236}">
                              <a16:creationId xmlns:a16="http://schemas.microsoft.com/office/drawing/2014/main" id="{FD33231B-0973-B573-08D1-415C9D2B26D0}"/>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1" name="Oval 300">
                          <a:extLst>
                            <a:ext uri="{FF2B5EF4-FFF2-40B4-BE49-F238E27FC236}">
                              <a16:creationId xmlns:a16="http://schemas.microsoft.com/office/drawing/2014/main" id="{58FF4BC6-DDEF-06C7-05C1-14B3144AFCD2}"/>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3" name="Group 372">
                      <a:extLst>
                        <a:ext uri="{FF2B5EF4-FFF2-40B4-BE49-F238E27FC236}">
                          <a16:creationId xmlns:a16="http://schemas.microsoft.com/office/drawing/2014/main" id="{5A80C9EF-B393-FCDD-A240-97B99DFDC330}"/>
                        </a:ext>
                      </a:extLst>
                    </p:cNvPr>
                    <p:cNvGrpSpPr/>
                    <p:nvPr/>
                  </p:nvGrpSpPr>
                  <p:grpSpPr>
                    <a:xfrm>
                      <a:off x="414726" y="3645081"/>
                      <a:ext cx="4117390" cy="723534"/>
                      <a:chOff x="414726" y="3645081"/>
                      <a:chExt cx="4117390" cy="723534"/>
                    </a:xfrm>
                  </p:grpSpPr>
                  <p:sp>
                    <p:nvSpPr>
                      <p:cNvPr id="323" name="Rectangle 322">
                        <a:extLst>
                          <a:ext uri="{FF2B5EF4-FFF2-40B4-BE49-F238E27FC236}">
                            <a16:creationId xmlns:a16="http://schemas.microsoft.com/office/drawing/2014/main" id="{DB91DFF8-BF3F-14A8-0864-6C37363F5BB7}"/>
                          </a:ext>
                        </a:extLst>
                      </p:cNvPr>
                      <p:cNvSpPr/>
                      <p:nvPr/>
                    </p:nvSpPr>
                    <p:spPr>
                      <a:xfrm flipH="1">
                        <a:off x="414726" y="3645081"/>
                        <a:ext cx="3728371"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7" name="Group 296">
                        <a:extLst>
                          <a:ext uri="{FF2B5EF4-FFF2-40B4-BE49-F238E27FC236}">
                            <a16:creationId xmlns:a16="http://schemas.microsoft.com/office/drawing/2014/main" id="{679512A0-B1EE-AF85-F275-CE78172E525E}"/>
                          </a:ext>
                        </a:extLst>
                      </p:cNvPr>
                      <p:cNvGrpSpPr/>
                      <p:nvPr/>
                    </p:nvGrpSpPr>
                    <p:grpSpPr>
                      <a:xfrm rot="19800000" flipH="1">
                        <a:off x="3808582" y="3645082"/>
                        <a:ext cx="723534" cy="723533"/>
                        <a:chOff x="6593120" y="1785249"/>
                        <a:chExt cx="706907" cy="706907"/>
                      </a:xfrm>
                    </p:grpSpPr>
                    <p:sp>
                      <p:nvSpPr>
                        <p:cNvPr id="306" name="Oval 305">
                          <a:extLst>
                            <a:ext uri="{FF2B5EF4-FFF2-40B4-BE49-F238E27FC236}">
                              <a16:creationId xmlns:a16="http://schemas.microsoft.com/office/drawing/2014/main" id="{478B5A8B-B4A0-237C-A9C6-C9ABB9BE545A}"/>
                            </a:ext>
                          </a:extLst>
                        </p:cNvPr>
                        <p:cNvSpPr/>
                        <p:nvPr/>
                      </p:nvSpPr>
                      <p:spPr>
                        <a:xfrm rot="19800000">
                          <a:off x="6593120"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7" name="Oval 306">
                          <a:extLst>
                            <a:ext uri="{FF2B5EF4-FFF2-40B4-BE49-F238E27FC236}">
                              <a16:creationId xmlns:a16="http://schemas.microsoft.com/office/drawing/2014/main" id="{7F6B144D-7554-7CE8-CA77-5846168ED32E}"/>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grpSp>
          <p:sp>
            <p:nvSpPr>
              <p:cNvPr id="405" name="TextBox 404">
                <a:extLst>
                  <a:ext uri="{FF2B5EF4-FFF2-40B4-BE49-F238E27FC236}">
                    <a16:creationId xmlns:a16="http://schemas.microsoft.com/office/drawing/2014/main" id="{1A5A66DC-18EA-0EC3-08CD-4B6E0B28BE36}"/>
                  </a:ext>
                </a:extLst>
              </p:cNvPr>
              <p:cNvSpPr txBox="1"/>
              <p:nvPr/>
            </p:nvSpPr>
            <p:spPr>
              <a:xfrm>
                <a:off x="5482614" y="3441505"/>
                <a:ext cx="1226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Lens</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white"/>
                    </a:solidFill>
                    <a:effectLst/>
                    <a:uLnTx/>
                    <a:uFillTx/>
                    <a:ea typeface="+mn-ea"/>
                    <a:cs typeface="Arial" panose="020B0604020202020204" pitchFamily="34" charset="0"/>
                  </a:rPr>
                  <a:t>4</a:t>
                </a:r>
                <a:endParaRPr kumimoji="0" lang="en-IN" sz="2800" b="1"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grpSp>
        <p:grpSp>
          <p:nvGrpSpPr>
            <p:cNvPr id="153" name="Group 152">
              <a:extLst>
                <a:ext uri="{FF2B5EF4-FFF2-40B4-BE49-F238E27FC236}">
                  <a16:creationId xmlns:a16="http://schemas.microsoft.com/office/drawing/2014/main" id="{DC4D7F51-12FE-92C4-B6B2-C09BA5D5083C}"/>
                </a:ext>
              </a:extLst>
            </p:cNvPr>
            <p:cNvGrpSpPr/>
            <p:nvPr/>
          </p:nvGrpSpPr>
          <p:grpSpPr>
            <a:xfrm>
              <a:off x="189757" y="1491780"/>
              <a:ext cx="11812486" cy="4228203"/>
              <a:chOff x="189757" y="1491780"/>
              <a:chExt cx="11812486" cy="4228203"/>
            </a:xfrm>
          </p:grpSpPr>
          <p:grpSp>
            <p:nvGrpSpPr>
              <p:cNvPr id="169" name="Group 168">
                <a:extLst>
                  <a:ext uri="{FF2B5EF4-FFF2-40B4-BE49-F238E27FC236}">
                    <a16:creationId xmlns:a16="http://schemas.microsoft.com/office/drawing/2014/main" id="{D6EA959B-6734-2BE1-16CC-375E8D098288}"/>
                  </a:ext>
                </a:extLst>
              </p:cNvPr>
              <p:cNvGrpSpPr/>
              <p:nvPr/>
            </p:nvGrpSpPr>
            <p:grpSpPr>
              <a:xfrm>
                <a:off x="189757" y="1491780"/>
                <a:ext cx="3653700" cy="4228203"/>
                <a:chOff x="189757" y="1491780"/>
                <a:chExt cx="3653700" cy="4228203"/>
              </a:xfrm>
            </p:grpSpPr>
            <p:sp>
              <p:nvSpPr>
                <p:cNvPr id="170" name="TextBox 169">
                  <a:extLst>
                    <a:ext uri="{FF2B5EF4-FFF2-40B4-BE49-F238E27FC236}">
                      <a16:creationId xmlns:a16="http://schemas.microsoft.com/office/drawing/2014/main" id="{A8ABEED6-E405-E10A-E7B0-6A604F20772E}"/>
                    </a:ext>
                  </a:extLst>
                </p:cNvPr>
                <p:cNvSpPr txBox="1"/>
                <p:nvPr/>
              </p:nvSpPr>
              <p:spPr>
                <a:xfrm>
                  <a:off x="189757" y="1491780"/>
                  <a:ext cx="359869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salaries, jobs, openings, and typical entry-level education for related and next step jobs?</a:t>
                  </a:r>
                </a:p>
              </p:txBody>
            </p:sp>
            <p:sp>
              <p:nvSpPr>
                <p:cNvPr id="172" name="TextBox 171">
                  <a:extLst>
                    <a:ext uri="{FF2B5EF4-FFF2-40B4-BE49-F238E27FC236}">
                      <a16:creationId xmlns:a16="http://schemas.microsoft.com/office/drawing/2014/main" id="{D6E2856D-83EF-8BF6-4654-1103973E3D12}"/>
                    </a:ext>
                  </a:extLst>
                </p:cNvPr>
                <p:cNvSpPr txBox="1"/>
                <p:nvPr/>
              </p:nvSpPr>
              <p:spPr>
                <a:xfrm>
                  <a:off x="189757" y="3382082"/>
                  <a:ext cx="35986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Who are the top employers hiring in the region for the related jobs?</a:t>
                  </a:r>
                </a:p>
              </p:txBody>
            </p:sp>
            <p:sp>
              <p:nvSpPr>
                <p:cNvPr id="174" name="TextBox 173">
                  <a:extLst>
                    <a:ext uri="{FF2B5EF4-FFF2-40B4-BE49-F238E27FC236}">
                      <a16:creationId xmlns:a16="http://schemas.microsoft.com/office/drawing/2014/main" id="{FD41C205-54C8-29B1-2E62-5E3E878279FD}"/>
                    </a:ext>
                  </a:extLst>
                </p:cNvPr>
                <p:cNvSpPr txBox="1"/>
                <p:nvPr/>
              </p:nvSpPr>
              <p:spPr>
                <a:xfrm>
                  <a:off x="189757" y="5196763"/>
                  <a:ext cx="36537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most common job titles in job postings for the related jobs?</a:t>
                  </a:r>
                </a:p>
              </p:txBody>
            </p:sp>
          </p:grpSp>
          <p:grpSp>
            <p:nvGrpSpPr>
              <p:cNvPr id="157" name="Group 156">
                <a:extLst>
                  <a:ext uri="{FF2B5EF4-FFF2-40B4-BE49-F238E27FC236}">
                    <a16:creationId xmlns:a16="http://schemas.microsoft.com/office/drawing/2014/main" id="{7CDEEFD5-A634-0C7C-B016-69B82A6C5B91}"/>
                  </a:ext>
                </a:extLst>
              </p:cNvPr>
              <p:cNvGrpSpPr/>
              <p:nvPr/>
            </p:nvGrpSpPr>
            <p:grpSpPr>
              <a:xfrm>
                <a:off x="7879329" y="1588030"/>
                <a:ext cx="4122914" cy="2457091"/>
                <a:chOff x="7879329" y="1588030"/>
                <a:chExt cx="4122914" cy="2457091"/>
              </a:xfrm>
            </p:grpSpPr>
            <p:sp>
              <p:nvSpPr>
                <p:cNvPr id="158" name="TextBox 157">
                  <a:extLst>
                    <a:ext uri="{FF2B5EF4-FFF2-40B4-BE49-F238E27FC236}">
                      <a16:creationId xmlns:a16="http://schemas.microsoft.com/office/drawing/2014/main" id="{99EE2D2D-9274-0883-8488-16F0DF310711}"/>
                    </a:ext>
                  </a:extLst>
                </p:cNvPr>
                <p:cNvSpPr txBox="1"/>
                <p:nvPr/>
              </p:nvSpPr>
              <p:spPr>
                <a:xfrm>
                  <a:off x="7879329" y="1588030"/>
                  <a:ext cx="41229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top 8 specialized / common skills listed in job postings for the related jobs?</a:t>
                  </a:r>
                </a:p>
              </p:txBody>
            </p:sp>
            <p:sp>
              <p:nvSpPr>
                <p:cNvPr id="160" name="TextBox 159">
                  <a:extLst>
                    <a:ext uri="{FF2B5EF4-FFF2-40B4-BE49-F238E27FC236}">
                      <a16:creationId xmlns:a16="http://schemas.microsoft.com/office/drawing/2014/main" id="{63E33815-BF2B-14F9-6E28-F2172906B4BC}"/>
                    </a:ext>
                  </a:extLst>
                </p:cNvPr>
                <p:cNvSpPr txBox="1"/>
                <p:nvPr/>
              </p:nvSpPr>
              <p:spPr>
                <a:xfrm>
                  <a:off x="8655679" y="3306457"/>
                  <a:ext cx="33465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top 8 specialized / common skills listed in job postings for a selected next step job?</a:t>
                  </a:r>
                </a:p>
              </p:txBody>
            </p:sp>
          </p:grpSp>
        </p:grpSp>
      </p:grpSp>
      <p:sp>
        <p:nvSpPr>
          <p:cNvPr id="2" name="TextBox 1">
            <a:extLst>
              <a:ext uri="{FF2B5EF4-FFF2-40B4-BE49-F238E27FC236}">
                <a16:creationId xmlns:a16="http://schemas.microsoft.com/office/drawing/2014/main" id="{7D69BF00-DC8D-6A16-CF16-016561487EF1}"/>
              </a:ext>
            </a:extLst>
          </p:cNvPr>
          <p:cNvSpPr txBox="1"/>
          <p:nvPr/>
        </p:nvSpPr>
        <p:spPr>
          <a:xfrm>
            <a:off x="7879329" y="5208406"/>
            <a:ext cx="39322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skills gaps between the related job(s) and the selected next step job?</a:t>
            </a:r>
          </a:p>
        </p:txBody>
      </p:sp>
    </p:spTree>
    <p:extLst>
      <p:ext uri="{BB962C8B-B14F-4D97-AF65-F5344CB8AC3E}">
        <p14:creationId xmlns:p14="http://schemas.microsoft.com/office/powerpoint/2010/main" val="262619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211136-9EAF-95D5-2DD6-128D421CB027}"/>
            </a:ext>
          </a:extLst>
        </p:cNvPr>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63127-1D96-06A1-8D09-31A9D8A8D00F}"/>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400" b="1" kern="1200" dirty="0">
                <a:solidFill>
                  <a:schemeClr val="tx1"/>
                </a:solidFill>
                <a:latin typeface="+mn-lt"/>
                <a:ea typeface="+mj-ea"/>
                <a:cs typeface="+mj-cs"/>
              </a:rPr>
              <a:t>Lens 5 - Connecting College Programs to Career Opportunities</a:t>
            </a:r>
            <a:br>
              <a:rPr lang="en-US" sz="4400" b="1" kern="1200" dirty="0">
                <a:solidFill>
                  <a:schemeClr val="tx1"/>
                </a:solidFill>
                <a:latin typeface="+mn-lt"/>
                <a:ea typeface="+mj-ea"/>
                <a:cs typeface="+mj-cs"/>
              </a:rPr>
            </a:br>
            <a:endParaRPr lang="en-US" sz="4400" b="1" kern="1200" dirty="0">
              <a:solidFill>
                <a:schemeClr val="tx1"/>
              </a:solidFill>
              <a:latin typeface="+mn-lt"/>
              <a:ea typeface="+mj-ea"/>
              <a:cs typeface="+mj-cs"/>
            </a:endParaRPr>
          </a:p>
        </p:txBody>
      </p:sp>
      <p:cxnSp>
        <p:nvCxnSpPr>
          <p:cNvPr id="151" name="Straight Connector 15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8AA2513A-55D2-E2CF-B503-76942FC75410}"/>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2064576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5A26C-A172-569B-5FB6-33C0E16FB3FF}"/>
            </a:ext>
          </a:extLst>
        </p:cNvPr>
        <p:cNvGrpSpPr/>
        <p:nvPr/>
      </p:nvGrpSpPr>
      <p:grpSpPr>
        <a:xfrm>
          <a:off x="0" y="0"/>
          <a:ext cx="0" cy="0"/>
          <a:chOff x="0" y="0"/>
          <a:chExt cx="0" cy="0"/>
        </a:xfrm>
      </p:grpSpPr>
      <p:sp>
        <p:nvSpPr>
          <p:cNvPr id="351" name="TextBox 350">
            <a:extLst>
              <a:ext uri="{FF2B5EF4-FFF2-40B4-BE49-F238E27FC236}">
                <a16:creationId xmlns:a16="http://schemas.microsoft.com/office/drawing/2014/main" id="{801EC6D6-657C-1D0B-9B72-62F0F82CF39D}"/>
              </a:ext>
            </a:extLst>
          </p:cNvPr>
          <p:cNvSpPr txBox="1"/>
          <p:nvPr/>
        </p:nvSpPr>
        <p:spPr>
          <a:xfrm>
            <a:off x="155693" y="86918"/>
            <a:ext cx="11772449" cy="707886"/>
          </a:xfrm>
          <a:prstGeom prst="rect">
            <a:avLst/>
          </a:prstGeom>
          <a:solidFill>
            <a:schemeClr val="accent6">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Topics Addressed thru Infographics in Lens 5</a:t>
            </a:r>
          </a:p>
        </p:txBody>
      </p:sp>
      <p:grpSp>
        <p:nvGrpSpPr>
          <p:cNvPr id="11" name="Group 10">
            <a:extLst>
              <a:ext uri="{FF2B5EF4-FFF2-40B4-BE49-F238E27FC236}">
                <a16:creationId xmlns:a16="http://schemas.microsoft.com/office/drawing/2014/main" id="{86A967A6-7461-EBEC-F1C4-8F963955E47E}"/>
              </a:ext>
            </a:extLst>
          </p:cNvPr>
          <p:cNvGrpSpPr/>
          <p:nvPr/>
        </p:nvGrpSpPr>
        <p:grpSpPr>
          <a:xfrm>
            <a:off x="-2" y="2383214"/>
            <a:ext cx="12192003" cy="2593311"/>
            <a:chOff x="-2" y="2383214"/>
            <a:chExt cx="12192003" cy="2593311"/>
          </a:xfrm>
        </p:grpSpPr>
        <p:grpSp>
          <p:nvGrpSpPr>
            <p:cNvPr id="10" name="Group 9">
              <a:extLst>
                <a:ext uri="{FF2B5EF4-FFF2-40B4-BE49-F238E27FC236}">
                  <a16:creationId xmlns:a16="http://schemas.microsoft.com/office/drawing/2014/main" id="{9ECE89B8-08C6-A447-73F4-B25D248EE60D}"/>
                </a:ext>
              </a:extLst>
            </p:cNvPr>
            <p:cNvGrpSpPr/>
            <p:nvPr/>
          </p:nvGrpSpPr>
          <p:grpSpPr>
            <a:xfrm>
              <a:off x="-2" y="2383214"/>
              <a:ext cx="12192003" cy="2584158"/>
              <a:chOff x="-2" y="2383214"/>
              <a:chExt cx="12192003" cy="2584158"/>
            </a:xfrm>
          </p:grpSpPr>
          <p:grpSp>
            <p:nvGrpSpPr>
              <p:cNvPr id="390" name="Group 389">
                <a:extLst>
                  <a:ext uri="{FF2B5EF4-FFF2-40B4-BE49-F238E27FC236}">
                    <a16:creationId xmlns:a16="http://schemas.microsoft.com/office/drawing/2014/main" id="{5312C276-239E-8550-5045-2FB4C15544FF}"/>
                  </a:ext>
                </a:extLst>
              </p:cNvPr>
              <p:cNvGrpSpPr/>
              <p:nvPr/>
            </p:nvGrpSpPr>
            <p:grpSpPr>
              <a:xfrm>
                <a:off x="-2" y="2383214"/>
                <a:ext cx="12192003" cy="2584158"/>
                <a:chOff x="414726" y="2802675"/>
                <a:chExt cx="11362547" cy="2408350"/>
              </a:xfrm>
            </p:grpSpPr>
            <p:grpSp>
              <p:nvGrpSpPr>
                <p:cNvPr id="389" name="Group 388">
                  <a:extLst>
                    <a:ext uri="{FF2B5EF4-FFF2-40B4-BE49-F238E27FC236}">
                      <a16:creationId xmlns:a16="http://schemas.microsoft.com/office/drawing/2014/main" id="{F9F3E37D-1C31-E5D5-1713-62AE8501BB3B}"/>
                    </a:ext>
                  </a:extLst>
                </p:cNvPr>
                <p:cNvGrpSpPr/>
                <p:nvPr/>
              </p:nvGrpSpPr>
              <p:grpSpPr>
                <a:xfrm>
                  <a:off x="4702219" y="3108201"/>
                  <a:ext cx="2787561" cy="1797297"/>
                  <a:chOff x="4702219" y="3108201"/>
                  <a:chExt cx="2787561" cy="1797297"/>
                </a:xfrm>
              </p:grpSpPr>
              <p:grpSp>
                <p:nvGrpSpPr>
                  <p:cNvPr id="338" name="Group 337">
                    <a:extLst>
                      <a:ext uri="{FF2B5EF4-FFF2-40B4-BE49-F238E27FC236}">
                        <a16:creationId xmlns:a16="http://schemas.microsoft.com/office/drawing/2014/main" id="{1A3087FC-DA0B-FBB4-8B13-EFFFBC5E950E}"/>
                      </a:ext>
                    </a:extLst>
                  </p:cNvPr>
                  <p:cNvGrpSpPr/>
                  <p:nvPr/>
                </p:nvGrpSpPr>
                <p:grpSpPr>
                  <a:xfrm>
                    <a:off x="4702219" y="3430159"/>
                    <a:ext cx="2787561" cy="1106999"/>
                    <a:chOff x="5029432" y="2942417"/>
                    <a:chExt cx="2723503" cy="1081560"/>
                  </a:xfrm>
                </p:grpSpPr>
                <p:sp>
                  <p:nvSpPr>
                    <p:cNvPr id="329" name="Freeform: Shape 328">
                      <a:extLst>
                        <a:ext uri="{FF2B5EF4-FFF2-40B4-BE49-F238E27FC236}">
                          <a16:creationId xmlns:a16="http://schemas.microsoft.com/office/drawing/2014/main" id="{4AE23861-26D2-12FC-EAE6-FB20D760A486}"/>
                        </a:ext>
                      </a:extLst>
                    </p:cNvPr>
                    <p:cNvSpPr/>
                    <p:nvPr/>
                  </p:nvSpPr>
                  <p:spPr>
                    <a:xfrm rot="3600000">
                      <a:off x="7331735"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1" name="Freeform: Shape 330">
                      <a:extLst>
                        <a:ext uri="{FF2B5EF4-FFF2-40B4-BE49-F238E27FC236}">
                          <a16:creationId xmlns:a16="http://schemas.microsoft.com/office/drawing/2014/main" id="{74E16673-4AC6-2125-E52B-2A1D8F6C6CF4}"/>
                        </a:ext>
                      </a:extLst>
                    </p:cNvPr>
                    <p:cNvSpPr/>
                    <p:nvPr/>
                  </p:nvSpPr>
                  <p:spPr>
                    <a:xfrm rot="7226207">
                      <a:off x="7311265"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4" name="Freeform: Shape 333">
                      <a:extLst>
                        <a:ext uri="{FF2B5EF4-FFF2-40B4-BE49-F238E27FC236}">
                          <a16:creationId xmlns:a16="http://schemas.microsoft.com/office/drawing/2014/main" id="{F95BDF22-1470-429D-BEDF-4DA5FECC4292}"/>
                        </a:ext>
                      </a:extLst>
                    </p:cNvPr>
                    <p:cNvSpPr/>
                    <p:nvPr/>
                  </p:nvSpPr>
                  <p:spPr>
                    <a:xfrm rot="18000000" flipH="1">
                      <a:off x="5450632" y="252121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6" name="Freeform: Shape 335">
                      <a:extLst>
                        <a:ext uri="{FF2B5EF4-FFF2-40B4-BE49-F238E27FC236}">
                          <a16:creationId xmlns:a16="http://schemas.microsoft.com/office/drawing/2014/main" id="{ED631840-0768-9429-A2A1-FE450EE334A2}"/>
                        </a:ext>
                      </a:extLst>
                    </p:cNvPr>
                    <p:cNvSpPr/>
                    <p:nvPr/>
                  </p:nvSpPr>
                  <p:spPr>
                    <a:xfrm rot="14373793" flipH="1">
                      <a:off x="5471102" y="3602777"/>
                      <a:ext cx="0" cy="842400"/>
                    </a:xfrm>
                    <a:custGeom>
                      <a:avLst/>
                      <a:gdLst>
                        <a:gd name="connsiteX0" fmla="*/ 0 w 0"/>
                        <a:gd name="connsiteY0" fmla="*/ 0 h 784860"/>
                        <a:gd name="connsiteX1" fmla="*/ 0 w 0"/>
                        <a:gd name="connsiteY1" fmla="*/ 784860 h 784860"/>
                      </a:gdLst>
                      <a:ahLst/>
                      <a:cxnLst>
                        <a:cxn ang="0">
                          <a:pos x="connsiteX0" y="connsiteY0"/>
                        </a:cxn>
                        <a:cxn ang="0">
                          <a:pos x="connsiteX1" y="connsiteY1"/>
                        </a:cxn>
                      </a:cxnLst>
                      <a:rect l="l" t="t" r="r" b="b"/>
                      <a:pathLst>
                        <a:path h="784860">
                          <a:moveTo>
                            <a:pt x="0" y="0"/>
                          </a:moveTo>
                          <a:lnTo>
                            <a:pt x="0" y="784860"/>
                          </a:lnTo>
                        </a:path>
                      </a:pathLst>
                    </a:cu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5" name="Group 364">
                    <a:extLst>
                      <a:ext uri="{FF2B5EF4-FFF2-40B4-BE49-F238E27FC236}">
                        <a16:creationId xmlns:a16="http://schemas.microsoft.com/office/drawing/2014/main" id="{5C69B5ED-DAE6-B0BA-E4F5-DD1D5FB476A8}"/>
                      </a:ext>
                    </a:extLst>
                  </p:cNvPr>
                  <p:cNvGrpSpPr/>
                  <p:nvPr/>
                </p:nvGrpSpPr>
                <p:grpSpPr>
                  <a:xfrm>
                    <a:off x="5197350" y="3108201"/>
                    <a:ext cx="1797298" cy="1797297"/>
                    <a:chOff x="5197351" y="3108200"/>
                    <a:chExt cx="1797298" cy="1797297"/>
                  </a:xfrm>
                </p:grpSpPr>
                <p:sp>
                  <p:nvSpPr>
                    <p:cNvPr id="343" name="Oval 342">
                      <a:extLst>
                        <a:ext uri="{FF2B5EF4-FFF2-40B4-BE49-F238E27FC236}">
                          <a16:creationId xmlns:a16="http://schemas.microsoft.com/office/drawing/2014/main" id="{8922FE93-9F32-D32E-435D-3D83DB6F76F7}"/>
                        </a:ext>
                      </a:extLst>
                    </p:cNvPr>
                    <p:cNvSpPr/>
                    <p:nvPr/>
                  </p:nvSpPr>
                  <p:spPr>
                    <a:xfrm>
                      <a:off x="5197351" y="3108200"/>
                      <a:ext cx="1797298" cy="179729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4" name="Oval 343">
                      <a:extLst>
                        <a:ext uri="{FF2B5EF4-FFF2-40B4-BE49-F238E27FC236}">
                          <a16:creationId xmlns:a16="http://schemas.microsoft.com/office/drawing/2014/main" id="{38E5B050-CAE2-388B-D22B-4CC4871E177B}"/>
                        </a:ext>
                      </a:extLst>
                    </p:cNvPr>
                    <p:cNvSpPr/>
                    <p:nvPr/>
                  </p:nvSpPr>
                  <p:spPr>
                    <a:xfrm>
                      <a:off x="5389458" y="3300307"/>
                      <a:ext cx="1413085" cy="1413084"/>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8" name="Group 387">
                  <a:extLst>
                    <a:ext uri="{FF2B5EF4-FFF2-40B4-BE49-F238E27FC236}">
                      <a16:creationId xmlns:a16="http://schemas.microsoft.com/office/drawing/2014/main" id="{CE91F2BD-8647-ACCB-2191-3669EE9552BC}"/>
                    </a:ext>
                  </a:extLst>
                </p:cNvPr>
                <p:cNvGrpSpPr/>
                <p:nvPr/>
              </p:nvGrpSpPr>
              <p:grpSpPr>
                <a:xfrm>
                  <a:off x="414726" y="2802675"/>
                  <a:ext cx="11362547" cy="2408350"/>
                  <a:chOff x="414726" y="2802675"/>
                  <a:chExt cx="11362547" cy="2408350"/>
                </a:xfrm>
              </p:grpSpPr>
              <p:grpSp>
                <p:nvGrpSpPr>
                  <p:cNvPr id="386" name="Group 385">
                    <a:extLst>
                      <a:ext uri="{FF2B5EF4-FFF2-40B4-BE49-F238E27FC236}">
                        <a16:creationId xmlns:a16="http://schemas.microsoft.com/office/drawing/2014/main" id="{35CDE3CB-90F1-B39D-08DA-032179885015}"/>
                      </a:ext>
                    </a:extLst>
                  </p:cNvPr>
                  <p:cNvGrpSpPr/>
                  <p:nvPr/>
                </p:nvGrpSpPr>
                <p:grpSpPr>
                  <a:xfrm>
                    <a:off x="7406655" y="2802675"/>
                    <a:ext cx="4370618" cy="2408348"/>
                    <a:chOff x="7406655" y="2802675"/>
                    <a:chExt cx="4370618" cy="2408348"/>
                  </a:xfrm>
                </p:grpSpPr>
                <p:grpSp>
                  <p:nvGrpSpPr>
                    <p:cNvPr id="382" name="Group 381">
                      <a:extLst>
                        <a:ext uri="{FF2B5EF4-FFF2-40B4-BE49-F238E27FC236}">
                          <a16:creationId xmlns:a16="http://schemas.microsoft.com/office/drawing/2014/main" id="{0BAA355C-F217-EFDC-7676-50E4F191CC60}"/>
                        </a:ext>
                      </a:extLst>
                    </p:cNvPr>
                    <p:cNvGrpSpPr/>
                    <p:nvPr/>
                  </p:nvGrpSpPr>
                  <p:grpSpPr>
                    <a:xfrm>
                      <a:off x="7411835" y="2802675"/>
                      <a:ext cx="4365438" cy="723533"/>
                      <a:chOff x="7411835" y="2802675"/>
                      <a:chExt cx="4365438" cy="723533"/>
                    </a:xfrm>
                  </p:grpSpPr>
                  <p:sp>
                    <p:nvSpPr>
                      <p:cNvPr id="317" name="Rectangle 316">
                        <a:extLst>
                          <a:ext uri="{FF2B5EF4-FFF2-40B4-BE49-F238E27FC236}">
                            <a16:creationId xmlns:a16="http://schemas.microsoft.com/office/drawing/2014/main" id="{3633491A-8F30-2E4F-2123-130519B09947}"/>
                          </a:ext>
                        </a:extLst>
                      </p:cNvPr>
                      <p:cNvSpPr/>
                      <p:nvPr/>
                    </p:nvSpPr>
                    <p:spPr>
                      <a:xfrm>
                        <a:off x="7758005"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7" name="Group 276">
                        <a:extLst>
                          <a:ext uri="{FF2B5EF4-FFF2-40B4-BE49-F238E27FC236}">
                            <a16:creationId xmlns:a16="http://schemas.microsoft.com/office/drawing/2014/main" id="{B7740422-8346-480A-9E8A-4336AB00C9FB}"/>
                          </a:ext>
                        </a:extLst>
                      </p:cNvPr>
                      <p:cNvGrpSpPr/>
                      <p:nvPr/>
                    </p:nvGrpSpPr>
                    <p:grpSpPr>
                      <a:xfrm>
                        <a:off x="7411835" y="2802675"/>
                        <a:ext cx="723534" cy="723533"/>
                        <a:chOff x="7676781" y="2319105"/>
                        <a:chExt cx="706907" cy="706907"/>
                      </a:xfrm>
                    </p:grpSpPr>
                    <p:sp>
                      <p:nvSpPr>
                        <p:cNvPr id="258" name="Oval 257">
                          <a:extLst>
                            <a:ext uri="{FF2B5EF4-FFF2-40B4-BE49-F238E27FC236}">
                              <a16:creationId xmlns:a16="http://schemas.microsoft.com/office/drawing/2014/main" id="{8D36C2A6-792D-0C9B-6124-4184E7E8C026}"/>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9" name="Oval 258">
                          <a:extLst>
                            <a:ext uri="{FF2B5EF4-FFF2-40B4-BE49-F238E27FC236}">
                              <a16:creationId xmlns:a16="http://schemas.microsoft.com/office/drawing/2014/main" id="{73F962E2-938F-1CD1-8CDB-1DF997BE2792}"/>
                            </a:ext>
                          </a:extLst>
                        </p:cNvPr>
                        <p:cNvSpPr/>
                        <p:nvPr/>
                      </p:nvSpPr>
                      <p:spPr>
                        <a:xfrm>
                          <a:off x="7772646" y="241497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84" name="Group 383">
                      <a:extLst>
                        <a:ext uri="{FF2B5EF4-FFF2-40B4-BE49-F238E27FC236}">
                          <a16:creationId xmlns:a16="http://schemas.microsoft.com/office/drawing/2014/main" id="{A55A6EDA-2756-7372-C9FF-B03B5B828B6B}"/>
                        </a:ext>
                      </a:extLst>
                    </p:cNvPr>
                    <p:cNvGrpSpPr/>
                    <p:nvPr/>
                  </p:nvGrpSpPr>
                  <p:grpSpPr>
                    <a:xfrm>
                      <a:off x="7406655" y="4487490"/>
                      <a:ext cx="4370618" cy="723533"/>
                      <a:chOff x="7406655" y="4487490"/>
                      <a:chExt cx="4370618" cy="723533"/>
                    </a:xfrm>
                  </p:grpSpPr>
                  <p:sp>
                    <p:nvSpPr>
                      <p:cNvPr id="319" name="Rectangle 318">
                        <a:extLst>
                          <a:ext uri="{FF2B5EF4-FFF2-40B4-BE49-F238E27FC236}">
                            <a16:creationId xmlns:a16="http://schemas.microsoft.com/office/drawing/2014/main" id="{C4F2F7A2-DAD3-72FB-4EC4-9868E8542352}"/>
                          </a:ext>
                        </a:extLst>
                      </p:cNvPr>
                      <p:cNvSpPr/>
                      <p:nvPr/>
                    </p:nvSpPr>
                    <p:spPr>
                      <a:xfrm>
                        <a:off x="7769726" y="4487490"/>
                        <a:ext cx="4007547"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66" name="Group 265">
                        <a:extLst>
                          <a:ext uri="{FF2B5EF4-FFF2-40B4-BE49-F238E27FC236}">
                            <a16:creationId xmlns:a16="http://schemas.microsoft.com/office/drawing/2014/main" id="{99571E14-BE6F-6010-0AEB-9AA0E47A173C}"/>
                          </a:ext>
                        </a:extLst>
                      </p:cNvPr>
                      <p:cNvGrpSpPr/>
                      <p:nvPr/>
                    </p:nvGrpSpPr>
                    <p:grpSpPr>
                      <a:xfrm rot="3626207">
                        <a:off x="7406655" y="4487490"/>
                        <a:ext cx="723533" cy="723534"/>
                        <a:chOff x="6593122" y="1785249"/>
                        <a:chExt cx="706907" cy="706907"/>
                      </a:xfrm>
                    </p:grpSpPr>
                    <p:sp>
                      <p:nvSpPr>
                        <p:cNvPr id="268" name="Oval 267">
                          <a:extLst>
                            <a:ext uri="{FF2B5EF4-FFF2-40B4-BE49-F238E27FC236}">
                              <a16:creationId xmlns:a16="http://schemas.microsoft.com/office/drawing/2014/main" id="{E8EA8323-8802-7E35-773A-1A5A6DB74CBA}"/>
                            </a:ext>
                          </a:extLst>
                        </p:cNvPr>
                        <p:cNvSpPr/>
                        <p:nvPr/>
                      </p:nvSpPr>
                      <p:spPr>
                        <a:xfrm rot="17973793">
                          <a:off x="6593122" y="1785249"/>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9" name="Oval 268">
                          <a:extLst>
                            <a:ext uri="{FF2B5EF4-FFF2-40B4-BE49-F238E27FC236}">
                              <a16:creationId xmlns:a16="http://schemas.microsoft.com/office/drawing/2014/main" id="{AD12F783-A50C-18C3-EC6B-689C05D3C1E6}"/>
                            </a:ext>
                          </a:extLst>
                        </p:cNvPr>
                        <p:cNvSpPr/>
                        <p:nvPr/>
                      </p:nvSpPr>
                      <p:spPr>
                        <a:xfrm rot="19800000">
                          <a:off x="6678729" y="1874687"/>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nvGrpSpPr>
                  <p:cNvPr id="387" name="Group 386">
                    <a:extLst>
                      <a:ext uri="{FF2B5EF4-FFF2-40B4-BE49-F238E27FC236}">
                        <a16:creationId xmlns:a16="http://schemas.microsoft.com/office/drawing/2014/main" id="{FC73DCF9-B3BE-1B26-0F64-0F0F8525234E}"/>
                      </a:ext>
                    </a:extLst>
                  </p:cNvPr>
                  <p:cNvGrpSpPr/>
                  <p:nvPr/>
                </p:nvGrpSpPr>
                <p:grpSpPr>
                  <a:xfrm>
                    <a:off x="414726" y="2802675"/>
                    <a:ext cx="4370623" cy="2408350"/>
                    <a:chOff x="414726" y="2802675"/>
                    <a:chExt cx="4370623" cy="2408350"/>
                  </a:xfrm>
                </p:grpSpPr>
                <p:grpSp>
                  <p:nvGrpSpPr>
                    <p:cNvPr id="372" name="Group 371">
                      <a:extLst>
                        <a:ext uri="{FF2B5EF4-FFF2-40B4-BE49-F238E27FC236}">
                          <a16:creationId xmlns:a16="http://schemas.microsoft.com/office/drawing/2014/main" id="{214123FC-BE27-01C4-1442-94FCDB1FE18F}"/>
                        </a:ext>
                      </a:extLst>
                    </p:cNvPr>
                    <p:cNvGrpSpPr/>
                    <p:nvPr/>
                  </p:nvGrpSpPr>
                  <p:grpSpPr>
                    <a:xfrm>
                      <a:off x="414726" y="2802675"/>
                      <a:ext cx="4365439" cy="723533"/>
                      <a:chOff x="414726" y="2802675"/>
                      <a:chExt cx="4365439" cy="723533"/>
                    </a:xfrm>
                  </p:grpSpPr>
                  <p:sp>
                    <p:nvSpPr>
                      <p:cNvPr id="322" name="Rectangle 321">
                        <a:extLst>
                          <a:ext uri="{FF2B5EF4-FFF2-40B4-BE49-F238E27FC236}">
                            <a16:creationId xmlns:a16="http://schemas.microsoft.com/office/drawing/2014/main" id="{66ABF5CB-2D6F-CC04-4679-8CEB6DC1E57D}"/>
                          </a:ext>
                        </a:extLst>
                      </p:cNvPr>
                      <p:cNvSpPr/>
                      <p:nvPr/>
                    </p:nvSpPr>
                    <p:spPr>
                      <a:xfrm flipH="1">
                        <a:off x="414726" y="2802675"/>
                        <a:ext cx="401926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6" name="Group 295">
                        <a:extLst>
                          <a:ext uri="{FF2B5EF4-FFF2-40B4-BE49-F238E27FC236}">
                            <a16:creationId xmlns:a16="http://schemas.microsoft.com/office/drawing/2014/main" id="{4E9E839D-703F-8DF2-3021-9E3D4D0BBF6F}"/>
                          </a:ext>
                        </a:extLst>
                      </p:cNvPr>
                      <p:cNvGrpSpPr/>
                      <p:nvPr/>
                    </p:nvGrpSpPr>
                    <p:grpSpPr>
                      <a:xfrm flipH="1">
                        <a:off x="4056631" y="2802675"/>
                        <a:ext cx="723534" cy="723533"/>
                        <a:chOff x="7676781" y="2319105"/>
                        <a:chExt cx="706907" cy="706907"/>
                      </a:xfrm>
                    </p:grpSpPr>
                    <p:sp>
                      <p:nvSpPr>
                        <p:cNvPr id="309" name="Oval 308">
                          <a:extLst>
                            <a:ext uri="{FF2B5EF4-FFF2-40B4-BE49-F238E27FC236}">
                              <a16:creationId xmlns:a16="http://schemas.microsoft.com/office/drawing/2014/main" id="{934CB62E-5362-B89C-6196-499B2DCD620C}"/>
                            </a:ext>
                          </a:extLst>
                        </p:cNvPr>
                        <p:cNvSpPr/>
                        <p:nvPr/>
                      </p:nvSpPr>
                      <p:spPr>
                        <a:xfrm>
                          <a:off x="7676781" y="2319105"/>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0" name="Oval 309">
                          <a:extLst>
                            <a:ext uri="{FF2B5EF4-FFF2-40B4-BE49-F238E27FC236}">
                              <a16:creationId xmlns:a16="http://schemas.microsoft.com/office/drawing/2014/main" id="{AC83428F-03D7-681A-BA24-B29A323F2B79}"/>
                            </a:ext>
                          </a:extLst>
                        </p:cNvPr>
                        <p:cNvSpPr/>
                        <p:nvPr/>
                      </p:nvSpPr>
                      <p:spPr>
                        <a:xfrm>
                          <a:off x="7759760" y="2379940"/>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374" name="Group 373">
                      <a:extLst>
                        <a:ext uri="{FF2B5EF4-FFF2-40B4-BE49-F238E27FC236}">
                          <a16:creationId xmlns:a16="http://schemas.microsoft.com/office/drawing/2014/main" id="{02BC5207-BD0E-2BBC-67B7-C8198899EF05}"/>
                        </a:ext>
                      </a:extLst>
                    </p:cNvPr>
                    <p:cNvGrpSpPr/>
                    <p:nvPr/>
                  </p:nvGrpSpPr>
                  <p:grpSpPr>
                    <a:xfrm>
                      <a:off x="414726" y="4487490"/>
                      <a:ext cx="4370623" cy="723535"/>
                      <a:chOff x="414726" y="4487490"/>
                      <a:chExt cx="4370623" cy="723535"/>
                    </a:xfrm>
                  </p:grpSpPr>
                  <p:sp>
                    <p:nvSpPr>
                      <p:cNvPr id="324" name="Rectangle 323">
                        <a:extLst>
                          <a:ext uri="{FF2B5EF4-FFF2-40B4-BE49-F238E27FC236}">
                            <a16:creationId xmlns:a16="http://schemas.microsoft.com/office/drawing/2014/main" id="{2A97A546-5C7B-62D4-3E16-98881D6B2726}"/>
                          </a:ext>
                        </a:extLst>
                      </p:cNvPr>
                      <p:cNvSpPr/>
                      <p:nvPr/>
                    </p:nvSpPr>
                    <p:spPr>
                      <a:xfrm flipH="1">
                        <a:off x="414726" y="4487490"/>
                        <a:ext cx="4007548" cy="723533"/>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98" name="Group 297">
                        <a:extLst>
                          <a:ext uri="{FF2B5EF4-FFF2-40B4-BE49-F238E27FC236}">
                            <a16:creationId xmlns:a16="http://schemas.microsoft.com/office/drawing/2014/main" id="{4599FAE7-89DB-0338-E2CA-4F22C6C701B9}"/>
                          </a:ext>
                        </a:extLst>
                      </p:cNvPr>
                      <p:cNvGrpSpPr/>
                      <p:nvPr/>
                    </p:nvGrpSpPr>
                    <p:grpSpPr>
                      <a:xfrm rot="17973793" flipH="1">
                        <a:off x="4061815" y="4487492"/>
                        <a:ext cx="723533" cy="723534"/>
                        <a:chOff x="6593122" y="1785251"/>
                        <a:chExt cx="706907" cy="706907"/>
                      </a:xfrm>
                    </p:grpSpPr>
                    <p:sp>
                      <p:nvSpPr>
                        <p:cNvPr id="303" name="Oval 302">
                          <a:extLst>
                            <a:ext uri="{FF2B5EF4-FFF2-40B4-BE49-F238E27FC236}">
                              <a16:creationId xmlns:a16="http://schemas.microsoft.com/office/drawing/2014/main" id="{93C5ABDA-12E2-EDD2-EAB1-844C5627F3E0}"/>
                            </a:ext>
                          </a:extLst>
                        </p:cNvPr>
                        <p:cNvSpPr/>
                        <p:nvPr/>
                      </p:nvSpPr>
                      <p:spPr>
                        <a:xfrm rot="17973793">
                          <a:off x="6593122" y="1785251"/>
                          <a:ext cx="706907" cy="706907"/>
                        </a:xfrm>
                        <a:prstGeom prst="ellipse">
                          <a:avLst/>
                        </a:prstGeom>
                        <a:solidFill>
                          <a:srgbClr val="E8EA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4" name="Oval 303">
                          <a:extLst>
                            <a:ext uri="{FF2B5EF4-FFF2-40B4-BE49-F238E27FC236}">
                              <a16:creationId xmlns:a16="http://schemas.microsoft.com/office/drawing/2014/main" id="{64519941-D7C7-1881-408E-55DF401A593A}"/>
                            </a:ext>
                          </a:extLst>
                        </p:cNvPr>
                        <p:cNvSpPr/>
                        <p:nvPr/>
                      </p:nvSpPr>
                      <p:spPr>
                        <a:xfrm rot="19800000">
                          <a:off x="6688985" y="1881114"/>
                          <a:ext cx="515178" cy="515176"/>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grpSp>
          </p:grpSp>
          <p:sp>
            <p:nvSpPr>
              <p:cNvPr id="405" name="TextBox 404">
                <a:extLst>
                  <a:ext uri="{FF2B5EF4-FFF2-40B4-BE49-F238E27FC236}">
                    <a16:creationId xmlns:a16="http://schemas.microsoft.com/office/drawing/2014/main" id="{6EDFA74F-E627-0D82-5E00-075E3BD9984A}"/>
                  </a:ext>
                </a:extLst>
              </p:cNvPr>
              <p:cNvSpPr txBox="1"/>
              <p:nvPr/>
            </p:nvSpPr>
            <p:spPr>
              <a:xfrm>
                <a:off x="5482614" y="3441505"/>
                <a:ext cx="12267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Lens</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5</a:t>
                </a:r>
                <a:endParaRPr kumimoji="0" lang="en-IN" sz="28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153" name="Group 152">
              <a:extLst>
                <a:ext uri="{FF2B5EF4-FFF2-40B4-BE49-F238E27FC236}">
                  <a16:creationId xmlns:a16="http://schemas.microsoft.com/office/drawing/2014/main" id="{1E4E3D46-38FF-B29D-5BD9-34394ECDD95D}"/>
                </a:ext>
              </a:extLst>
            </p:cNvPr>
            <p:cNvGrpSpPr/>
            <p:nvPr/>
          </p:nvGrpSpPr>
          <p:grpSpPr>
            <a:xfrm>
              <a:off x="189757" y="2409431"/>
              <a:ext cx="11812485" cy="2567094"/>
              <a:chOff x="189757" y="2409431"/>
              <a:chExt cx="11812485" cy="2567094"/>
            </a:xfrm>
          </p:grpSpPr>
          <p:grpSp>
            <p:nvGrpSpPr>
              <p:cNvPr id="169" name="Group 168">
                <a:extLst>
                  <a:ext uri="{FF2B5EF4-FFF2-40B4-BE49-F238E27FC236}">
                    <a16:creationId xmlns:a16="http://schemas.microsoft.com/office/drawing/2014/main" id="{3E720970-C8A5-0332-C825-FDDF5D7CE7CC}"/>
                  </a:ext>
                </a:extLst>
              </p:cNvPr>
              <p:cNvGrpSpPr/>
              <p:nvPr/>
            </p:nvGrpSpPr>
            <p:grpSpPr>
              <a:xfrm>
                <a:off x="189757" y="2423181"/>
                <a:ext cx="3837436" cy="2553344"/>
                <a:chOff x="189757" y="2423181"/>
                <a:chExt cx="3837436" cy="2553344"/>
              </a:xfrm>
            </p:grpSpPr>
            <p:sp>
              <p:nvSpPr>
                <p:cNvPr id="171" name="TextBox 170">
                  <a:extLst>
                    <a:ext uri="{FF2B5EF4-FFF2-40B4-BE49-F238E27FC236}">
                      <a16:creationId xmlns:a16="http://schemas.microsoft.com/office/drawing/2014/main" id="{7223647C-F291-F71B-F4FC-71959053AAB7}"/>
                    </a:ext>
                  </a:extLst>
                </p:cNvPr>
                <p:cNvSpPr txBox="1"/>
                <p:nvPr/>
              </p:nvSpPr>
              <p:spPr>
                <a:xfrm>
                  <a:off x="189757" y="2423181"/>
                  <a:ext cx="38374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jobs, openings, projected change, median salary and regional completers for a specific college program?</a:t>
                  </a:r>
                </a:p>
              </p:txBody>
            </p:sp>
            <p:sp>
              <p:nvSpPr>
                <p:cNvPr id="173" name="TextBox 172">
                  <a:extLst>
                    <a:ext uri="{FF2B5EF4-FFF2-40B4-BE49-F238E27FC236}">
                      <a16:creationId xmlns:a16="http://schemas.microsoft.com/office/drawing/2014/main" id="{B14A4B05-8550-7CA4-0AB8-578747F8BA6B}"/>
                    </a:ext>
                  </a:extLst>
                </p:cNvPr>
                <p:cNvSpPr txBox="1"/>
                <p:nvPr/>
              </p:nvSpPr>
              <p:spPr>
                <a:xfrm>
                  <a:off x="189757" y="4237861"/>
                  <a:ext cx="359869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Who are the colleges producing program completers for the specific college program in the region?</a:t>
                  </a:r>
                </a:p>
              </p:txBody>
            </p:sp>
          </p:grpSp>
          <p:grpSp>
            <p:nvGrpSpPr>
              <p:cNvPr id="157" name="Group 156">
                <a:extLst>
                  <a:ext uri="{FF2B5EF4-FFF2-40B4-BE49-F238E27FC236}">
                    <a16:creationId xmlns:a16="http://schemas.microsoft.com/office/drawing/2014/main" id="{2FA20EFE-3710-F62A-555E-150A0109423A}"/>
                  </a:ext>
                </a:extLst>
              </p:cNvPr>
              <p:cNvGrpSpPr/>
              <p:nvPr/>
            </p:nvGrpSpPr>
            <p:grpSpPr>
              <a:xfrm>
                <a:off x="8438653" y="2409431"/>
                <a:ext cx="3563589" cy="2560218"/>
                <a:chOff x="8438653" y="2409431"/>
                <a:chExt cx="3563589" cy="2560218"/>
              </a:xfrm>
            </p:grpSpPr>
            <p:sp>
              <p:nvSpPr>
                <p:cNvPr id="159" name="TextBox 158">
                  <a:extLst>
                    <a:ext uri="{FF2B5EF4-FFF2-40B4-BE49-F238E27FC236}">
                      <a16:creationId xmlns:a16="http://schemas.microsoft.com/office/drawing/2014/main" id="{0E2908EA-FF30-FD1A-DAC9-CD2405AD809D}"/>
                    </a:ext>
                  </a:extLst>
                </p:cNvPr>
                <p:cNvSpPr txBox="1"/>
                <p:nvPr/>
              </p:nvSpPr>
              <p:spPr>
                <a:xfrm>
                  <a:off x="8438653" y="2409431"/>
                  <a:ext cx="35635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jobs can be identified as “related” to the specific college program using the BLS, NCES and O*Net?</a:t>
                  </a:r>
                </a:p>
              </p:txBody>
            </p:sp>
            <p:sp>
              <p:nvSpPr>
                <p:cNvPr id="161" name="TextBox 160">
                  <a:extLst>
                    <a:ext uri="{FF2B5EF4-FFF2-40B4-BE49-F238E27FC236}">
                      <a16:creationId xmlns:a16="http://schemas.microsoft.com/office/drawing/2014/main" id="{CB277934-1791-BE88-DD37-11EE2673424C}"/>
                    </a:ext>
                  </a:extLst>
                </p:cNvPr>
                <p:cNvSpPr txBox="1"/>
                <p:nvPr/>
              </p:nvSpPr>
              <p:spPr>
                <a:xfrm>
                  <a:off x="8438653" y="4230985"/>
                  <a:ext cx="35635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What are the salaries, jobs, openings, and typical entry-level education for jobs related to the college program?</a:t>
                  </a:r>
                </a:p>
              </p:txBody>
            </p:sp>
          </p:grpSp>
        </p:grpSp>
      </p:grpSp>
    </p:spTree>
    <p:extLst>
      <p:ext uri="{BB962C8B-B14F-4D97-AF65-F5344CB8AC3E}">
        <p14:creationId xmlns:p14="http://schemas.microsoft.com/office/powerpoint/2010/main" val="339398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6" name="Rectangle 13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7" name="Rectangle 13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8" name="Rectangle 1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9" name="Rectangle 13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40" name="Freeform: Shape 13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1FEB926B-2F62-473F-A067-2FAEC5D9B859}"/>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4800" b="1" kern="1200" dirty="0">
                <a:solidFill>
                  <a:srgbClr val="FFFFFF"/>
                </a:solidFill>
                <a:latin typeface="+mn-lt"/>
                <a:cs typeface="Arial" panose="020B0604020202020204" pitchFamily="34" charset="0"/>
              </a:rPr>
              <a:t>Section 3</a:t>
            </a:r>
            <a:br>
              <a:rPr lang="en-US" sz="4800" b="1" kern="1200" dirty="0">
                <a:solidFill>
                  <a:srgbClr val="FFFFFF"/>
                </a:solidFill>
                <a:latin typeface="+mn-lt"/>
                <a:cs typeface="Arial" panose="020B0604020202020204" pitchFamily="34" charset="0"/>
              </a:rPr>
            </a:br>
            <a:r>
              <a:rPr lang="en-US" sz="4800" b="1" kern="1200" dirty="0">
                <a:solidFill>
                  <a:srgbClr val="FFFFFF"/>
                </a:solidFill>
                <a:latin typeface="+mn-lt"/>
                <a:cs typeface="Arial" panose="020B0604020202020204" pitchFamily="34" charset="0"/>
              </a:rPr>
              <a:t>Demonstrating the Framework in Practice: Exploring Labor Market Data from Lafayette Parish, Louisiana</a:t>
            </a:r>
          </a:p>
        </p:txBody>
      </p:sp>
      <p:sp>
        <p:nvSpPr>
          <p:cNvPr id="3" name="Text Placeholder 2">
            <a:extLst>
              <a:ext uri="{FF2B5EF4-FFF2-40B4-BE49-F238E27FC236}">
                <a16:creationId xmlns:a16="http://schemas.microsoft.com/office/drawing/2014/main" id="{F99FB81C-FA86-45A2-B0E2-CA642BEE30B6}"/>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pic>
        <p:nvPicPr>
          <p:cNvPr id="4" name="Content Placeholder 4" descr="The NCII logo. Lightbulb with the following text: &quot;National Center for Inquiry &amp; Improvement.&quot;">
            <a:extLst>
              <a:ext uri="{FF2B5EF4-FFF2-40B4-BE49-F238E27FC236}">
                <a16:creationId xmlns:a16="http://schemas.microsoft.com/office/drawing/2014/main" id="{91F5F79B-CFB9-4937-8DCA-505933B90D4D}"/>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428450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EA3BA-8D7D-9049-8DA7-C64284411363}"/>
              </a:ext>
            </a:extLst>
          </p:cNvPr>
          <p:cNvSpPr txBox="1"/>
          <p:nvPr/>
        </p:nvSpPr>
        <p:spPr>
          <a:xfrm>
            <a:off x="762045" y="129181"/>
            <a:ext cx="7949564" cy="1325563"/>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srgbClr val="000000"/>
              </a:solidFill>
              <a:effectLst/>
              <a:uLnTx/>
              <a:uFillTx/>
              <a:latin typeface="Calibri Light" panose="020F0302020204030204"/>
              <a:ea typeface="+mn-ea"/>
              <a:cs typeface="Arial"/>
              <a:sym typeface="Arial"/>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Introduction to Labor Market Data Slides</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srgbClr val="000000"/>
              </a:solidFill>
              <a:effectLst/>
              <a:uLnTx/>
              <a:uFillTx/>
              <a:latin typeface="Calibri Light" panose="020F0302020204030204"/>
              <a:ea typeface="+mn-ea"/>
              <a:cs typeface="Arial"/>
              <a:sym typeface="Arial"/>
            </a:endParaRPr>
          </a:p>
        </p:txBody>
      </p:sp>
      <p:sp>
        <p:nvSpPr>
          <p:cNvPr id="3" name="TextBox 2">
            <a:extLst>
              <a:ext uri="{FF2B5EF4-FFF2-40B4-BE49-F238E27FC236}">
                <a16:creationId xmlns:a16="http://schemas.microsoft.com/office/drawing/2014/main" id="{E6AB96D9-FBB1-424B-8E39-206A452EB671}"/>
              </a:ext>
            </a:extLst>
          </p:cNvPr>
          <p:cNvSpPr txBox="1"/>
          <p:nvPr/>
        </p:nvSpPr>
        <p:spPr>
          <a:xfrm>
            <a:off x="762045" y="1584637"/>
            <a:ext cx="8236912" cy="4673288"/>
          </a:xfrm>
          <a:prstGeom prst="rect">
            <a:avLst/>
          </a:prstGeom>
        </p:spPr>
        <p:txBody>
          <a:bodyPr vert="horz" lIns="91440" tIns="45720" rIns="91440" bIns="45720" rtlCol="0" anchor="ctr">
            <a:noAutofit/>
          </a:bodyPr>
          <a:lstStyle/>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NCII has been working to help colleges ground their GP work in the post-graduation outcomes of their students</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Most notably this includes looking at living wage data customized to a college’s service area</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Importance of cost-of-l</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Arial"/>
                <a:sym typeface="Arial"/>
              </a:rPr>
              <a:t>iving</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adjustments; this service area’s </a:t>
            </a:r>
            <a:r>
              <a:rPr kumimoji="0" lang="en-US" sz="2400" b="1" i="0" u="sng" strike="noStrike" kern="1200" cap="none" spc="0" normalizeH="0" baseline="0" noProof="0" dirty="0">
                <a:ln>
                  <a:noFill/>
                </a:ln>
                <a:solidFill>
                  <a:srgbClr val="000000"/>
                </a:solidFill>
                <a:effectLst/>
                <a:uLnTx/>
                <a:uFillTx/>
                <a:latin typeface="Calibri" panose="020F0502020204030204"/>
                <a:ea typeface="+mn-ea"/>
                <a:cs typeface="Arial"/>
                <a:sym typeface="Arial"/>
              </a:rPr>
              <a:t>COL index is 97.9</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 or 2% below the national average</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Exploring SOC Codes -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hlinkClick r:id="rId2"/>
              </a:rPr>
              <a:t>link</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Using “Good Jobs” definition from Georgetown CEW – a COL-adjusted median salary of approximately $57,000</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What follows are selected slides customized for Lafayette Parish, Louisiana</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p:txBody>
      </p:sp>
      <p:sp>
        <p:nvSpPr>
          <p:cNvPr id="45" name="Rectangle 4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7" name="Oval 4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6" name="Picture 5" descr="The NCII logo. Lightbulb with the following text: &quot;National Center for Inquiry &amp; Improvement.&quot;">
            <a:extLst>
              <a:ext uri="{FF2B5EF4-FFF2-40B4-BE49-F238E27FC236}">
                <a16:creationId xmlns:a16="http://schemas.microsoft.com/office/drawing/2014/main" id="{D77861F8-9F2C-714A-9C53-BA3FF4BDA1B7}"/>
              </a:ext>
            </a:extLst>
          </p:cNvPr>
          <p:cNvPicPr>
            <a:picLocks noChangeAspect="1"/>
          </p:cNvPicPr>
          <p:nvPr/>
        </p:nvPicPr>
        <p:blipFill>
          <a:blip r:embed="rId3"/>
          <a:stretch>
            <a:fillRect/>
          </a:stretch>
        </p:blipFill>
        <p:spPr>
          <a:xfrm>
            <a:off x="9213471" y="3058432"/>
            <a:ext cx="1544029" cy="741134"/>
          </a:xfrm>
          <a:prstGeom prst="rect">
            <a:avLst/>
          </a:prstGeom>
        </p:spPr>
      </p:pic>
      <p:cxnSp>
        <p:nvCxnSpPr>
          <p:cNvPr id="26" name="Straight Connector 25">
            <a:extLst>
              <a:ext uri="{FF2B5EF4-FFF2-40B4-BE49-F238E27FC236}">
                <a16:creationId xmlns:a16="http://schemas.microsoft.com/office/drawing/2014/main" id="{752F478A-FD5D-1944-B2A7-4301F02441AF}"/>
              </a:ext>
            </a:extLst>
          </p:cNvPr>
          <p:cNvCxnSpPr>
            <a:cxnSpLocks/>
          </p:cNvCxnSpPr>
          <p:nvPr/>
        </p:nvCxnSpPr>
        <p:spPr>
          <a:xfrm>
            <a:off x="864045" y="1105939"/>
            <a:ext cx="433026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61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8634B-B486-A860-34E9-8D70A1FF901E}"/>
            </a:ext>
          </a:extLst>
        </p:cNvPr>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7C87A725-59A6-342D-57DD-BD4915F5D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D0FF8F42-D287-B929-07DB-139560A07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1540FB38-5BFC-3D7E-E7F1-045F45E7E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399DFA-B03E-3583-0813-1FD4D21B24F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Selected Lens 1 Infographics from </a:t>
            </a:r>
            <a:br>
              <a:rPr lang="en-US" sz="4000" b="1" kern="1200" dirty="0">
                <a:solidFill>
                  <a:schemeClr val="tx1"/>
                </a:solidFill>
                <a:latin typeface="+mn-lt"/>
                <a:ea typeface="+mj-ea"/>
                <a:cs typeface="+mj-cs"/>
              </a:rPr>
            </a:br>
            <a:r>
              <a:rPr lang="en-US" sz="4000" b="1" kern="1200" dirty="0">
                <a:solidFill>
                  <a:schemeClr val="tx1"/>
                </a:solidFill>
                <a:latin typeface="+mn-lt"/>
                <a:ea typeface="+mj-ea"/>
                <a:cs typeface="+mj-cs"/>
              </a:rPr>
              <a:t>Labor Market Overview</a:t>
            </a:r>
          </a:p>
        </p:txBody>
      </p:sp>
      <p:sp>
        <p:nvSpPr>
          <p:cNvPr id="3" name="Text Placeholder 2">
            <a:extLst>
              <a:ext uri="{FF2B5EF4-FFF2-40B4-BE49-F238E27FC236}">
                <a16:creationId xmlns:a16="http://schemas.microsoft.com/office/drawing/2014/main" id="{60A17358-F6C4-6934-3C0F-8A169209C23E}"/>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59" name="Straight Connector 158">
            <a:extLst>
              <a:ext uri="{FF2B5EF4-FFF2-40B4-BE49-F238E27FC236}">
                <a16:creationId xmlns:a16="http://schemas.microsoft.com/office/drawing/2014/main" id="{04CEDF9C-68B6-C45F-62B9-23E2A01B69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3BCEA18D-368A-15A7-A929-11F22B18F6B5}"/>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418711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EA3BA-8D7D-9049-8DA7-C64284411363}"/>
              </a:ext>
            </a:extLst>
          </p:cNvPr>
          <p:cNvSpPr txBox="1"/>
          <p:nvPr/>
        </p:nvSpPr>
        <p:spPr>
          <a:xfrm>
            <a:off x="762045" y="129182"/>
            <a:ext cx="7474172" cy="976758"/>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srgbClr val="000000"/>
              </a:solidFill>
              <a:effectLst/>
              <a:uLnTx/>
              <a:uFillTx/>
              <a:latin typeface="Calibri Light" panose="020F0302020204030204"/>
              <a:ea typeface="+mn-ea"/>
              <a:cs typeface="Arial"/>
              <a:sym typeface="Arial"/>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7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Session Agenda</a:t>
            </a: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1" i="0" u="none" strike="noStrike" kern="1200" cap="none" spc="0" normalizeH="0" baseline="0" noProof="0" dirty="0">
              <a:ln>
                <a:noFill/>
              </a:ln>
              <a:solidFill>
                <a:srgbClr val="000000"/>
              </a:solidFill>
              <a:effectLst/>
              <a:uLnTx/>
              <a:uFillTx/>
              <a:latin typeface="Calibri Light" panose="020F0302020204030204"/>
              <a:ea typeface="+mn-ea"/>
              <a:cs typeface="Arial"/>
              <a:sym typeface="Arial"/>
            </a:endParaRPr>
          </a:p>
        </p:txBody>
      </p:sp>
      <p:sp>
        <p:nvSpPr>
          <p:cNvPr id="3" name="TextBox 2">
            <a:extLst>
              <a:ext uri="{FF2B5EF4-FFF2-40B4-BE49-F238E27FC236}">
                <a16:creationId xmlns:a16="http://schemas.microsoft.com/office/drawing/2014/main" id="{E6AB96D9-FBB1-424B-8E39-206A452EB671}"/>
              </a:ext>
            </a:extLst>
          </p:cNvPr>
          <p:cNvSpPr txBox="1"/>
          <p:nvPr/>
        </p:nvSpPr>
        <p:spPr>
          <a:xfrm>
            <a:off x="0" y="1105939"/>
            <a:ext cx="8915399" cy="5504411"/>
          </a:xfrm>
          <a:prstGeom prst="rect">
            <a:avLst/>
          </a:prstGeom>
        </p:spPr>
        <p:txBody>
          <a:bodyPr vert="horz" lIns="91440" tIns="45720" rIns="91440" bIns="45720" rtlCol="0" anchor="ctr">
            <a:normAutofit/>
          </a:bodyPr>
          <a:lstStyle/>
          <a:p>
            <a:pPr marL="914400" marR="0" lvl="1" indent="-4572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Section 1 - Setting the Table: Integrating a Post-Graduation Success Framework into Community College Improvement Efforts</a:t>
            </a:r>
          </a:p>
          <a:p>
            <a:pPr marL="914400" marR="0" lvl="1" indent="-4572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Section 2 - Introducing NCII’s Labor Market Data Framework for College Improvement</a:t>
            </a:r>
          </a:p>
          <a:p>
            <a:pPr marL="914400" marR="0" lvl="1" indent="-4572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lang="en-US" sz="2800" b="1" dirty="0">
                <a:solidFill>
                  <a:srgbClr val="000000"/>
                </a:solidFill>
                <a:latin typeface="Calibri" panose="020F0502020204030204"/>
                <a:cs typeface="Arial"/>
                <a:sym typeface="Arial"/>
              </a:rPr>
              <a:t>Section 3 - Demonstrating the Framework in Practice – Exploring Labor Market Data from Lafayette Parish, Louisiana</a:t>
            </a:r>
            <a:endPar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endParaRPr>
          </a:p>
          <a:p>
            <a:pPr marL="914400" marR="0" lvl="1" indent="-457200" algn="l" defTabSz="914400" rtl="0" eaLnBrk="1" fontAlgn="auto" latinLnBrk="0" hangingPunct="1">
              <a:lnSpc>
                <a:spcPct val="90000"/>
              </a:lnSpc>
              <a:spcBef>
                <a:spcPts val="0"/>
              </a:spcBef>
              <a:spcAft>
                <a:spcPts val="18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Section 4: Reflections and Mobilizing Next Steps to Integrate Career Considerations into the Student Experience</a:t>
            </a:r>
          </a:p>
        </p:txBody>
      </p:sp>
      <p:sp>
        <p:nvSpPr>
          <p:cNvPr id="45" name="Rectangle 4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7" name="Oval 4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pic>
        <p:nvPicPr>
          <p:cNvPr id="6" name="Picture 5" descr="The NCII logo. Lightbulb with the following text: &quot;National Center for Inquiry &amp; Improvement.&quot;">
            <a:extLst>
              <a:ext uri="{FF2B5EF4-FFF2-40B4-BE49-F238E27FC236}">
                <a16:creationId xmlns:a16="http://schemas.microsoft.com/office/drawing/2014/main" id="{D77861F8-9F2C-714A-9C53-BA3FF4BDA1B7}"/>
              </a:ext>
            </a:extLst>
          </p:cNvPr>
          <p:cNvPicPr>
            <a:picLocks noChangeAspect="1"/>
          </p:cNvPicPr>
          <p:nvPr/>
        </p:nvPicPr>
        <p:blipFill>
          <a:blip r:embed="rId2"/>
          <a:stretch>
            <a:fillRect/>
          </a:stretch>
        </p:blipFill>
        <p:spPr>
          <a:xfrm>
            <a:off x="9213471" y="3058432"/>
            <a:ext cx="1544029" cy="741134"/>
          </a:xfrm>
          <a:prstGeom prst="rect">
            <a:avLst/>
          </a:prstGeom>
        </p:spPr>
      </p:pic>
      <p:cxnSp>
        <p:nvCxnSpPr>
          <p:cNvPr id="26" name="Straight Connector 25">
            <a:extLst>
              <a:ext uri="{FF2B5EF4-FFF2-40B4-BE49-F238E27FC236}">
                <a16:creationId xmlns:a16="http://schemas.microsoft.com/office/drawing/2014/main" id="{752F478A-FD5D-1944-B2A7-4301F02441AF}"/>
              </a:ext>
            </a:extLst>
          </p:cNvPr>
          <p:cNvCxnSpPr>
            <a:cxnSpLocks/>
          </p:cNvCxnSpPr>
          <p:nvPr/>
        </p:nvCxnSpPr>
        <p:spPr>
          <a:xfrm>
            <a:off x="864045" y="1105939"/>
            <a:ext cx="4330262"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005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19" y="45720"/>
            <a:ext cx="10972800" cy="67706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What 5 Occupations had the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Most Jobs</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in Lafayette Parish in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C4ADC9F2-19A2-CD77-06CB-A51CEAA8079A}"/>
              </a:ext>
            </a:extLst>
          </p:cNvPr>
          <p:cNvSpPr txBox="1"/>
          <p:nvPr/>
        </p:nvSpPr>
        <p:spPr>
          <a:xfrm>
            <a:off x="10607040" y="2318657"/>
            <a:ext cx="1438275" cy="2462213"/>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Occupations based on  </a:t>
            </a:r>
            <a:r>
              <a:rPr kumimoji="0" lang="en-US" sz="1400" b="1" i="0" u="sng" strike="noStrike" kern="0" cap="none" spc="0" normalizeH="0" baseline="0" noProof="0" dirty="0">
                <a:ln>
                  <a:noFill/>
                </a:ln>
                <a:solidFill>
                  <a:srgbClr val="000000"/>
                </a:solidFill>
                <a:effectLst/>
                <a:uLnTx/>
                <a:uFillTx/>
                <a:latin typeface="Arial"/>
                <a:cs typeface="Arial"/>
                <a:sym typeface="Arial"/>
              </a:rPr>
              <a:t>Two-Digit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SOC codes, of which there are 22</a:t>
            </a:r>
          </a:p>
        </p:txBody>
      </p:sp>
      <p:pic>
        <p:nvPicPr>
          <p:cNvPr id="12" name="Picture 11">
            <a:extLst>
              <a:ext uri="{FF2B5EF4-FFF2-40B4-BE49-F238E27FC236}">
                <a16:creationId xmlns:a16="http://schemas.microsoft.com/office/drawing/2014/main" id="{2768F255-97F9-13A3-9699-E2EBC650DB22}"/>
              </a:ext>
            </a:extLst>
          </p:cNvPr>
          <p:cNvPicPr>
            <a:picLocks noChangeAspect="1"/>
          </p:cNvPicPr>
          <p:nvPr/>
        </p:nvPicPr>
        <p:blipFill>
          <a:blip r:embed="rId4"/>
          <a:srcRect/>
          <a:stretch/>
        </p:blipFill>
        <p:spPr>
          <a:xfrm>
            <a:off x="274327" y="1358533"/>
            <a:ext cx="10062040" cy="4389113"/>
          </a:xfrm>
          <a:prstGeom prst="rect">
            <a:avLst/>
          </a:prstGeom>
        </p:spPr>
      </p:pic>
    </p:spTree>
    <p:extLst>
      <p:ext uri="{BB962C8B-B14F-4D97-AF65-F5344CB8AC3E}">
        <p14:creationId xmlns:p14="http://schemas.microsoft.com/office/powerpoint/2010/main" val="1103518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18" y="45720"/>
            <a:ext cx="11025583"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 Which Occupations in Lafayette Parish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Pay the Highest </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COL-Adjusted Median Salaries?</a:t>
            </a:r>
            <a:endParaRPr kumimoji="0" sz="105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5" name="Picture 14">
            <a:extLst>
              <a:ext uri="{FF2B5EF4-FFF2-40B4-BE49-F238E27FC236}">
                <a16:creationId xmlns:a16="http://schemas.microsoft.com/office/drawing/2014/main" id="{F0562A8E-772A-116C-F0F4-73077F441E0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0082" y="1009719"/>
            <a:ext cx="8634419" cy="5752955"/>
          </a:xfrm>
          <a:prstGeom prst="rect">
            <a:avLst/>
          </a:prstGeom>
        </p:spPr>
      </p:pic>
      <p:sp>
        <p:nvSpPr>
          <p:cNvPr id="4" name="TextBox 3">
            <a:extLst>
              <a:ext uri="{FF2B5EF4-FFF2-40B4-BE49-F238E27FC236}">
                <a16:creationId xmlns:a16="http://schemas.microsoft.com/office/drawing/2014/main" id="{3478947F-9370-5D05-9D02-2DF910098031}"/>
              </a:ext>
            </a:extLst>
          </p:cNvPr>
          <p:cNvSpPr txBox="1"/>
          <p:nvPr/>
        </p:nvSpPr>
        <p:spPr>
          <a:xfrm>
            <a:off x="10591800" y="2318657"/>
            <a:ext cx="1438275" cy="2462213"/>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Occupations based on  </a:t>
            </a:r>
            <a:r>
              <a:rPr kumimoji="0" lang="en-US" sz="1400" b="1" i="0" u="sng" strike="noStrike" kern="0" cap="none" spc="0" normalizeH="0" baseline="0" noProof="0" dirty="0">
                <a:ln>
                  <a:noFill/>
                </a:ln>
                <a:solidFill>
                  <a:srgbClr val="000000"/>
                </a:solidFill>
                <a:effectLst/>
                <a:uLnTx/>
                <a:uFillTx/>
                <a:latin typeface="Arial"/>
                <a:cs typeface="Arial"/>
                <a:sym typeface="Arial"/>
              </a:rPr>
              <a:t>Two-Digit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SOC codes, of which there are 22</a:t>
            </a:r>
          </a:p>
        </p:txBody>
      </p:sp>
    </p:spTree>
    <p:extLst>
      <p:ext uri="{BB962C8B-B14F-4D97-AF65-F5344CB8AC3E}">
        <p14:creationId xmlns:p14="http://schemas.microsoft.com/office/powerpoint/2010/main" val="1483511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19" y="45720"/>
            <a:ext cx="10972800" cy="11079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#3: Which Occupations in Lafayette Parish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Pay the Lowest </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COL-Adjusted Median Salaries?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5" name="Picture 14">
            <a:extLst>
              <a:ext uri="{FF2B5EF4-FFF2-40B4-BE49-F238E27FC236}">
                <a16:creationId xmlns:a16="http://schemas.microsoft.com/office/drawing/2014/main" id="{F0562A8E-772A-116C-F0F4-73077F441E0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0083" y="1006395"/>
            <a:ext cx="8634415" cy="5759604"/>
          </a:xfrm>
          <a:prstGeom prst="rect">
            <a:avLst/>
          </a:prstGeom>
        </p:spPr>
      </p:pic>
      <p:sp>
        <p:nvSpPr>
          <p:cNvPr id="4" name="TextBox 3">
            <a:extLst>
              <a:ext uri="{FF2B5EF4-FFF2-40B4-BE49-F238E27FC236}">
                <a16:creationId xmlns:a16="http://schemas.microsoft.com/office/drawing/2014/main" id="{CB3EE9C6-2699-6A09-B5FE-7C62785E0AC3}"/>
              </a:ext>
            </a:extLst>
          </p:cNvPr>
          <p:cNvSpPr txBox="1"/>
          <p:nvPr/>
        </p:nvSpPr>
        <p:spPr>
          <a:xfrm>
            <a:off x="10591800" y="2318657"/>
            <a:ext cx="1438275" cy="2462213"/>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Occupations based on  </a:t>
            </a:r>
            <a:r>
              <a:rPr kumimoji="0" lang="en-US" sz="1400" b="1" i="0" u="sng" strike="noStrike" kern="0" cap="none" spc="0" normalizeH="0" baseline="0" noProof="0" dirty="0">
                <a:ln>
                  <a:noFill/>
                </a:ln>
                <a:solidFill>
                  <a:srgbClr val="000000"/>
                </a:solidFill>
                <a:effectLst/>
                <a:uLnTx/>
                <a:uFillTx/>
                <a:latin typeface="Arial"/>
                <a:cs typeface="Arial"/>
                <a:sym typeface="Arial"/>
              </a:rPr>
              <a:t>Two-Digit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SOC codes, of which there are 22</a:t>
            </a:r>
          </a:p>
        </p:txBody>
      </p:sp>
    </p:spTree>
    <p:extLst>
      <p:ext uri="{BB962C8B-B14F-4D97-AF65-F5344CB8AC3E}">
        <p14:creationId xmlns:p14="http://schemas.microsoft.com/office/powerpoint/2010/main" val="135730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19" y="45720"/>
            <a:ext cx="10972800" cy="11079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#6: What Occupations Had the Greatest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Job Growth</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in Lafayette Parish from 2020 to 2024?</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A3A157FC-710C-0584-2982-BCD5A6BB42F1}"/>
              </a:ext>
            </a:extLst>
          </p:cNvPr>
          <p:cNvSpPr txBox="1"/>
          <p:nvPr/>
        </p:nvSpPr>
        <p:spPr>
          <a:xfrm>
            <a:off x="10515600" y="1604975"/>
            <a:ext cx="1566050" cy="3754874"/>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 “Good Job” has a Median COL-Adjusted Salary of About $57,000;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Occupations Based 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sng" strike="noStrike" kern="0" cap="none" spc="0" normalizeH="0" baseline="0" noProof="0" dirty="0">
                <a:ln>
                  <a:noFill/>
                </a:ln>
                <a:solidFill>
                  <a:srgbClr val="000000"/>
                </a:solidFill>
                <a:effectLst/>
                <a:uLnTx/>
                <a:uFillTx/>
                <a:latin typeface="Arial"/>
                <a:cs typeface="Arial"/>
                <a:sym typeface="Arial"/>
              </a:rPr>
              <a:t>Three-Digit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SOC codes, of which there are about 100</a:t>
            </a:r>
          </a:p>
        </p:txBody>
      </p:sp>
      <p:pic>
        <p:nvPicPr>
          <p:cNvPr id="3" name="Picture 2">
            <a:extLst>
              <a:ext uri="{FF2B5EF4-FFF2-40B4-BE49-F238E27FC236}">
                <a16:creationId xmlns:a16="http://schemas.microsoft.com/office/drawing/2014/main" id="{AB55A6A3-B58D-3D83-14F9-C76B2D486E2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74325" y="1007824"/>
            <a:ext cx="9950946" cy="5756745"/>
          </a:xfrm>
          <a:prstGeom prst="rect">
            <a:avLst/>
          </a:prstGeom>
        </p:spPr>
      </p:pic>
    </p:spTree>
    <p:extLst>
      <p:ext uri="{BB962C8B-B14F-4D97-AF65-F5344CB8AC3E}">
        <p14:creationId xmlns:p14="http://schemas.microsoft.com/office/powerpoint/2010/main" val="182729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19" y="45720"/>
            <a:ext cx="10972800" cy="11079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 Which Occupations are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Foreca</a:t>
            </a:r>
            <a:r>
              <a:rPr kumimoji="0" lang="en-US" sz="2800" b="1" i="0" u="sng"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sted</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to Grow the Most</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in Lafayette Parish between 2024 and 2028?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a16="http://schemas.microsoft.com/office/drawing/2014/main" id="{1B7B2834-1FE9-35C3-DD74-E38AC871147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79463" y="1005840"/>
            <a:ext cx="9947529" cy="5760720"/>
          </a:xfrm>
          <a:prstGeom prst="rect">
            <a:avLst/>
          </a:prstGeom>
        </p:spPr>
      </p:pic>
      <p:sp>
        <p:nvSpPr>
          <p:cNvPr id="8" name="TextBox 7">
            <a:extLst>
              <a:ext uri="{FF2B5EF4-FFF2-40B4-BE49-F238E27FC236}">
                <a16:creationId xmlns:a16="http://schemas.microsoft.com/office/drawing/2014/main" id="{2D60A5CB-9C25-9412-A9C4-76CDC42EDB35}"/>
              </a:ext>
            </a:extLst>
          </p:cNvPr>
          <p:cNvSpPr txBox="1"/>
          <p:nvPr/>
        </p:nvSpPr>
        <p:spPr>
          <a:xfrm>
            <a:off x="10515600" y="1604975"/>
            <a:ext cx="1566050" cy="3754874"/>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 “Good Job” has a Median COL-Adjusted Salary of About $57,000;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Occupations Based 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sng" strike="noStrike" kern="0" cap="none" spc="0" normalizeH="0" baseline="0" noProof="0" dirty="0">
                <a:ln>
                  <a:noFill/>
                </a:ln>
                <a:solidFill>
                  <a:srgbClr val="000000"/>
                </a:solidFill>
                <a:effectLst/>
                <a:uLnTx/>
                <a:uFillTx/>
                <a:latin typeface="Arial"/>
                <a:cs typeface="Arial"/>
                <a:sym typeface="Arial"/>
              </a:rPr>
              <a:t>Three-Digit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SOC codes, of which there are about 100</a:t>
            </a:r>
          </a:p>
        </p:txBody>
      </p:sp>
    </p:spTree>
    <p:extLst>
      <p:ext uri="{BB962C8B-B14F-4D97-AF65-F5344CB8AC3E}">
        <p14:creationId xmlns:p14="http://schemas.microsoft.com/office/powerpoint/2010/main" val="2085551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a:extLst>
            <a:ext uri="{FF2B5EF4-FFF2-40B4-BE49-F238E27FC236}">
              <a16:creationId xmlns:a16="http://schemas.microsoft.com/office/drawing/2014/main" id="{E8F2DDAC-EDB4-835F-3407-2B5ABF15B494}"/>
            </a:ext>
          </a:extLst>
        </p:cNvPr>
        <p:cNvGrpSpPr/>
        <p:nvPr/>
      </p:nvGrpSpPr>
      <p:grpSpPr>
        <a:xfrm>
          <a:off x="0" y="0"/>
          <a:ext cx="0" cy="0"/>
          <a:chOff x="0" y="0"/>
          <a:chExt cx="0" cy="0"/>
        </a:xfrm>
      </p:grpSpPr>
      <p:sp>
        <p:nvSpPr>
          <p:cNvPr id="409" name="Google Shape;409;p20">
            <a:extLst>
              <a:ext uri="{FF2B5EF4-FFF2-40B4-BE49-F238E27FC236}">
                <a16:creationId xmlns:a16="http://schemas.microsoft.com/office/drawing/2014/main" id="{D5E04141-35FF-63DD-F09F-24B563690265}"/>
              </a:ext>
            </a:extLst>
          </p:cNvPr>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D10AF039-883E-0322-3DB6-B4A2783EB94B}"/>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1D912CE1-C87D-F869-58F2-A66E134CDC5E}"/>
              </a:ext>
            </a:extLst>
          </p:cNvPr>
          <p:cNvSpPr txBox="1"/>
          <p:nvPr/>
        </p:nvSpPr>
        <p:spPr>
          <a:xfrm>
            <a:off x="274320" y="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#8: What are the Occupations that Lead to “Good Jobs” with the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Most Openings</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in Lafayette Parish?</a:t>
            </a:r>
          </a:p>
        </p:txBody>
      </p:sp>
      <p:pic>
        <p:nvPicPr>
          <p:cNvPr id="7" name="Picture 6">
            <a:extLst>
              <a:ext uri="{FF2B5EF4-FFF2-40B4-BE49-F238E27FC236}">
                <a16:creationId xmlns:a16="http://schemas.microsoft.com/office/drawing/2014/main" id="{43179100-DAFD-E81E-C7D2-5F46A10DBDA7}"/>
              </a:ext>
            </a:extLst>
          </p:cNvPr>
          <p:cNvPicPr>
            <a:picLocks noChangeAspect="1"/>
          </p:cNvPicPr>
          <p:nvPr/>
        </p:nvPicPr>
        <p:blipFill>
          <a:blip r:embed="rId4"/>
          <a:srcRect/>
          <a:stretch/>
        </p:blipFill>
        <p:spPr>
          <a:xfrm>
            <a:off x="733706" y="1088198"/>
            <a:ext cx="8470000" cy="5409999"/>
          </a:xfrm>
          <a:prstGeom prst="rect">
            <a:avLst/>
          </a:prstGeom>
        </p:spPr>
      </p:pic>
      <p:sp>
        <p:nvSpPr>
          <p:cNvPr id="3" name="TextBox 2">
            <a:extLst>
              <a:ext uri="{FF2B5EF4-FFF2-40B4-BE49-F238E27FC236}">
                <a16:creationId xmlns:a16="http://schemas.microsoft.com/office/drawing/2014/main" id="{006C201C-ABDA-65F1-8288-775D703FBDAC}"/>
              </a:ext>
            </a:extLst>
          </p:cNvPr>
          <p:cNvSpPr txBox="1"/>
          <p:nvPr/>
        </p:nvSpPr>
        <p:spPr>
          <a:xfrm>
            <a:off x="9946888" y="1280160"/>
            <a:ext cx="2145085" cy="3108543"/>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 “Good Job” has a Median COL-Adjusted Salary of About $57K; minimum to be included on this slide is $50K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Utilizing </a:t>
            </a:r>
            <a:r>
              <a:rPr kumimoji="0" lang="en-US" sz="1400" b="1" i="0" u="sng" strike="noStrike" kern="0" cap="none" spc="0" normalizeH="0" baseline="0" noProof="0" dirty="0">
                <a:ln>
                  <a:noFill/>
                </a:ln>
                <a:solidFill>
                  <a:srgbClr val="000000"/>
                </a:solidFill>
                <a:effectLst/>
                <a:uLnTx/>
                <a:uFillTx/>
                <a:latin typeface="Arial"/>
                <a:cs typeface="Arial"/>
                <a:sym typeface="Arial"/>
              </a:rPr>
              <a:t>Five-Digit</a:t>
            </a:r>
            <a:r>
              <a:rPr kumimoji="0" lang="en-US" sz="14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SOC codes, of which there are about 450</a:t>
            </a:r>
          </a:p>
        </p:txBody>
      </p:sp>
    </p:spTree>
    <p:extLst>
      <p:ext uri="{BB962C8B-B14F-4D97-AF65-F5344CB8AC3E}">
        <p14:creationId xmlns:p14="http://schemas.microsoft.com/office/powerpoint/2010/main" val="134542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20" y="4572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#10: What Percentage of Workers in Lafayette Parish are in Each COL-Adjusted Salary Range?  </a:t>
            </a:r>
            <a:endParaRPr kumimoji="0"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6" name="Picture 5">
            <a:extLst>
              <a:ext uri="{FF2B5EF4-FFF2-40B4-BE49-F238E27FC236}">
                <a16:creationId xmlns:a16="http://schemas.microsoft.com/office/drawing/2014/main" id="{1CFD9C1A-BE5F-2001-4AB4-B34ACB5D870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41537" y="1238476"/>
            <a:ext cx="9095943" cy="5148423"/>
          </a:xfrm>
          <a:prstGeom prst="rect">
            <a:avLst/>
          </a:prstGeom>
        </p:spPr>
      </p:pic>
      <p:sp>
        <p:nvSpPr>
          <p:cNvPr id="3" name="TextBox 2">
            <a:extLst>
              <a:ext uri="{FF2B5EF4-FFF2-40B4-BE49-F238E27FC236}">
                <a16:creationId xmlns:a16="http://schemas.microsoft.com/office/drawing/2014/main" id="{6E89448E-BE1D-B85D-CF30-471AC48F3F0C}"/>
              </a:ext>
            </a:extLst>
          </p:cNvPr>
          <p:cNvSpPr txBox="1"/>
          <p:nvPr/>
        </p:nvSpPr>
        <p:spPr>
          <a:xfrm>
            <a:off x="10272811" y="1255577"/>
            <a:ext cx="1722803" cy="3970318"/>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 “Good Job” has a Median COL-Adjusted Salary of $57K and falls in the middle of the $50K-$65K range;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Level of Analysis is </a:t>
            </a:r>
            <a:r>
              <a:rPr kumimoji="0" lang="en-US" sz="1400" b="1" i="0" u="sng" strike="noStrike" kern="0" cap="none" spc="0" normalizeH="0" baseline="0" noProof="0" dirty="0">
                <a:ln>
                  <a:noFill/>
                </a:ln>
                <a:solidFill>
                  <a:srgbClr val="000000"/>
                </a:solidFill>
                <a:effectLst/>
                <a:uLnTx/>
                <a:uFillTx/>
                <a:latin typeface="Arial"/>
                <a:cs typeface="Arial"/>
                <a:sym typeface="Arial"/>
              </a:rPr>
              <a:t>Six-Digit</a:t>
            </a:r>
            <a:r>
              <a:rPr kumimoji="0" lang="en-US" sz="1400" b="1" i="0" u="none" strike="noStrike" kern="0" cap="none" spc="0" normalizeH="0" baseline="0" noProof="0" dirty="0">
                <a:ln>
                  <a:noFill/>
                </a:ln>
                <a:solidFill>
                  <a:srgbClr val="000000"/>
                </a:solidFill>
                <a:effectLst/>
                <a:uLnTx/>
                <a:uFillTx/>
                <a:latin typeface="Arial"/>
                <a:cs typeface="Arial"/>
                <a:sym typeface="Arial"/>
              </a:rPr>
              <a:t> SOC Codes, of which there are about 800</a:t>
            </a:r>
          </a:p>
        </p:txBody>
      </p:sp>
    </p:spTree>
    <p:extLst>
      <p:ext uri="{BB962C8B-B14F-4D97-AF65-F5344CB8AC3E}">
        <p14:creationId xmlns:p14="http://schemas.microsoft.com/office/powerpoint/2010/main" val="2944972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20" y="4572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#10b: What Percentage of Workers in Lafayette Parish &amp; Selected Comparison Regions are in Each COL-Adjusted Salary Range?  </a:t>
            </a:r>
            <a:endParaRPr kumimoji="0"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6" name="Picture 5">
            <a:extLst>
              <a:ext uri="{FF2B5EF4-FFF2-40B4-BE49-F238E27FC236}">
                <a16:creationId xmlns:a16="http://schemas.microsoft.com/office/drawing/2014/main" id="{1CFD9C1A-BE5F-2001-4AB4-B34ACB5D870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41537" y="1261957"/>
            <a:ext cx="9095943" cy="5148422"/>
          </a:xfrm>
          <a:prstGeom prst="rect">
            <a:avLst/>
          </a:prstGeom>
        </p:spPr>
      </p:pic>
      <p:sp>
        <p:nvSpPr>
          <p:cNvPr id="4" name="TextBox 3">
            <a:extLst>
              <a:ext uri="{FF2B5EF4-FFF2-40B4-BE49-F238E27FC236}">
                <a16:creationId xmlns:a16="http://schemas.microsoft.com/office/drawing/2014/main" id="{A641B841-CE70-4F73-DFBE-FE9253AECD28}"/>
              </a:ext>
            </a:extLst>
          </p:cNvPr>
          <p:cNvSpPr txBox="1"/>
          <p:nvPr/>
        </p:nvSpPr>
        <p:spPr>
          <a:xfrm>
            <a:off x="10310649" y="1255577"/>
            <a:ext cx="1684966" cy="3970318"/>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 “Good Job” has a Median COL-Adjusted Salary of $57K and falls in the middle of the $50K-$65K range;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Level of Analysis is </a:t>
            </a:r>
            <a:r>
              <a:rPr kumimoji="0" lang="en-US" sz="1400" b="1" i="0" u="sng" strike="noStrike" kern="0" cap="none" spc="0" normalizeH="0" baseline="0" noProof="0" dirty="0">
                <a:ln>
                  <a:noFill/>
                </a:ln>
                <a:solidFill>
                  <a:srgbClr val="000000"/>
                </a:solidFill>
                <a:effectLst/>
                <a:uLnTx/>
                <a:uFillTx/>
                <a:latin typeface="Arial"/>
                <a:cs typeface="Arial"/>
                <a:sym typeface="Arial"/>
              </a:rPr>
              <a:t>Six-Digit</a:t>
            </a:r>
            <a:r>
              <a:rPr kumimoji="0" lang="en-US" sz="1400" b="1" i="0" u="none" strike="noStrike" kern="0" cap="none" spc="0" normalizeH="0" baseline="0" noProof="0" dirty="0">
                <a:ln>
                  <a:noFill/>
                </a:ln>
                <a:solidFill>
                  <a:srgbClr val="000000"/>
                </a:solidFill>
                <a:effectLst/>
                <a:uLnTx/>
                <a:uFillTx/>
                <a:latin typeface="Arial"/>
                <a:cs typeface="Arial"/>
                <a:sym typeface="Arial"/>
              </a:rPr>
              <a:t> SOC Codes, of which there are about 800</a:t>
            </a:r>
          </a:p>
        </p:txBody>
      </p:sp>
    </p:spTree>
    <p:extLst>
      <p:ext uri="{BB962C8B-B14F-4D97-AF65-F5344CB8AC3E}">
        <p14:creationId xmlns:p14="http://schemas.microsoft.com/office/powerpoint/2010/main" val="1104017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274320" y="4572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#11: What Level of Educa</a:t>
            </a:r>
            <a:r>
              <a:rPr kumimoji="0" lang="en-US" sz="2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tion</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Do People Need to Get Jobs in Different Salary Ranges in Lafayette Parish?  </a:t>
            </a:r>
            <a:endParaRPr kumimoji="0"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6" name="Picture 5">
            <a:extLst>
              <a:ext uri="{FF2B5EF4-FFF2-40B4-BE49-F238E27FC236}">
                <a16:creationId xmlns:a16="http://schemas.microsoft.com/office/drawing/2014/main" id="{1CFD9C1A-BE5F-2001-4AB4-B34ACB5D870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7756" y="1261958"/>
            <a:ext cx="9143504" cy="5148422"/>
          </a:xfrm>
          <a:prstGeom prst="rect">
            <a:avLst/>
          </a:prstGeom>
        </p:spPr>
      </p:pic>
      <p:sp>
        <p:nvSpPr>
          <p:cNvPr id="4" name="TextBox 3">
            <a:extLst>
              <a:ext uri="{FF2B5EF4-FFF2-40B4-BE49-F238E27FC236}">
                <a16:creationId xmlns:a16="http://schemas.microsoft.com/office/drawing/2014/main" id="{FADE491C-05B1-A0E5-14D4-796347F3C636}"/>
              </a:ext>
            </a:extLst>
          </p:cNvPr>
          <p:cNvSpPr txBox="1"/>
          <p:nvPr/>
        </p:nvSpPr>
        <p:spPr>
          <a:xfrm>
            <a:off x="10329567" y="1255577"/>
            <a:ext cx="1666047" cy="4185761"/>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Note: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 “Good Job” has a Median COL-Adjusted Salary of $57K and falls in the middle of the $50K-$65K range;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Level of Analysis is </a:t>
            </a:r>
            <a:r>
              <a:rPr kumimoji="0" lang="en-US" sz="1400" b="1" i="0" u="sng" strike="noStrike" kern="0" cap="none" spc="0" normalizeH="0" baseline="0" noProof="0" dirty="0">
                <a:ln>
                  <a:noFill/>
                </a:ln>
                <a:solidFill>
                  <a:srgbClr val="000000"/>
                </a:solidFill>
                <a:effectLst/>
                <a:uLnTx/>
                <a:uFillTx/>
                <a:latin typeface="Arial"/>
                <a:cs typeface="Arial"/>
                <a:sym typeface="Arial"/>
              </a:rPr>
              <a:t>Six-Digit</a:t>
            </a:r>
            <a:r>
              <a:rPr kumimoji="0" lang="en-US" sz="1400" b="1" i="0" u="none" strike="noStrike" kern="0" cap="none" spc="0" normalizeH="0" baseline="0" noProof="0" dirty="0">
                <a:ln>
                  <a:noFill/>
                </a:ln>
                <a:solidFill>
                  <a:srgbClr val="000000"/>
                </a:solidFill>
                <a:effectLst/>
                <a:uLnTx/>
                <a:uFillTx/>
                <a:latin typeface="Arial"/>
                <a:cs typeface="Arial"/>
                <a:sym typeface="Arial"/>
              </a:rPr>
              <a:t> SOC Codes, of which there are about 800</a:t>
            </a:r>
          </a:p>
        </p:txBody>
      </p:sp>
    </p:spTree>
    <p:extLst>
      <p:ext uri="{BB962C8B-B14F-4D97-AF65-F5344CB8AC3E}">
        <p14:creationId xmlns:p14="http://schemas.microsoft.com/office/powerpoint/2010/main" val="205204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DAAD1-4746-116C-553F-533111F4990F}"/>
            </a:ext>
          </a:extLst>
        </p:cNvPr>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98AFEE6E-5B77-7314-BFC4-879830FC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3D627D54-A09C-28E8-124F-2EC5C3A7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8DC858F7-0ACA-0C4E-52C4-69350ED3F5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12C4FD-233D-3602-F771-7B286F60712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Selected Lens 2 Infographics from </a:t>
            </a:r>
            <a:br>
              <a:rPr lang="en-US" sz="4000" b="1" kern="1200" dirty="0">
                <a:solidFill>
                  <a:schemeClr val="tx1"/>
                </a:solidFill>
                <a:latin typeface="+mn-lt"/>
                <a:ea typeface="+mj-ea"/>
                <a:cs typeface="+mj-cs"/>
              </a:rPr>
            </a:br>
            <a:r>
              <a:rPr lang="en-US" sz="4000" b="1" kern="1200" dirty="0">
                <a:solidFill>
                  <a:schemeClr val="tx1"/>
                </a:solidFill>
                <a:latin typeface="+mn-lt"/>
                <a:ea typeface="+mj-ea"/>
                <a:cs typeface="+mj-cs"/>
              </a:rPr>
              <a:t>Identifying Good Jobs in the Region</a:t>
            </a:r>
          </a:p>
        </p:txBody>
      </p:sp>
      <p:sp>
        <p:nvSpPr>
          <p:cNvPr id="3" name="Text Placeholder 2">
            <a:extLst>
              <a:ext uri="{FF2B5EF4-FFF2-40B4-BE49-F238E27FC236}">
                <a16:creationId xmlns:a16="http://schemas.microsoft.com/office/drawing/2014/main" id="{5FC4D2E3-C7A3-91DE-1527-A96ACE00DE4C}"/>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59" name="Straight Connector 158">
            <a:extLst>
              <a:ext uri="{FF2B5EF4-FFF2-40B4-BE49-F238E27FC236}">
                <a16:creationId xmlns:a16="http://schemas.microsoft.com/office/drawing/2014/main" id="{155E6E91-A6D1-E26D-7A00-3BD8E1A743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AE305C82-DD97-1436-D2C5-B7090CCA1690}"/>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133644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EB926B-2F62-473F-A067-2FAEC5D9B859}"/>
              </a:ext>
            </a:extLst>
          </p:cNvPr>
          <p:cNvSpPr>
            <a:spLocks noGrp="1"/>
          </p:cNvSpPr>
          <p:nvPr>
            <p:ph type="title"/>
          </p:nvPr>
        </p:nvSpPr>
        <p:spPr>
          <a:xfrm>
            <a:off x="1314824" y="735106"/>
            <a:ext cx="10053763" cy="2928470"/>
          </a:xfrm>
        </p:spPr>
        <p:txBody>
          <a:bodyPr vert="horz" lIns="91440" tIns="45720" rIns="91440" bIns="45720" rtlCol="0" anchor="b">
            <a:normAutofit fontScale="90000"/>
          </a:bodyPr>
          <a:lstStyle/>
          <a:p>
            <a:pPr algn="ctr"/>
            <a:r>
              <a:rPr lang="en-US" sz="4800" b="1" kern="1200" dirty="0">
                <a:solidFill>
                  <a:srgbClr val="FFFFFF"/>
                </a:solidFill>
                <a:latin typeface="+mn-lt"/>
                <a:cs typeface="Arial" panose="020B0604020202020204" pitchFamily="34" charset="0"/>
              </a:rPr>
              <a:t>Section 1</a:t>
            </a:r>
            <a:br>
              <a:rPr lang="en-US" sz="4800" b="1" kern="1200" dirty="0">
                <a:solidFill>
                  <a:srgbClr val="FFFFFF"/>
                </a:solidFill>
                <a:latin typeface="+mn-lt"/>
                <a:cs typeface="Arial" panose="020B0604020202020204" pitchFamily="34" charset="0"/>
              </a:rPr>
            </a:br>
            <a:r>
              <a:rPr lang="en-US" sz="4800" b="1" kern="1200" dirty="0">
                <a:solidFill>
                  <a:srgbClr val="FFFFFF"/>
                </a:solidFill>
                <a:latin typeface="+mn-lt"/>
                <a:cs typeface="Arial" panose="020B0604020202020204" pitchFamily="34" charset="0"/>
              </a:rPr>
              <a:t>Setting the Table: Integrating a Post-Graduation Success Framework into Community College Improvement Efforts</a:t>
            </a:r>
          </a:p>
        </p:txBody>
      </p:sp>
      <p:sp>
        <p:nvSpPr>
          <p:cNvPr id="3" name="Text Placeholder 2">
            <a:extLst>
              <a:ext uri="{FF2B5EF4-FFF2-40B4-BE49-F238E27FC236}">
                <a16:creationId xmlns:a16="http://schemas.microsoft.com/office/drawing/2014/main" id="{F99FB81C-FA86-45A2-B0E2-CA642BEE30B6}"/>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pic>
        <p:nvPicPr>
          <p:cNvPr id="4" name="Content Placeholder 4" descr="The NCII logo. Lightbulb with the following text: &quot;National Center for Inquiry &amp; Improvement.&quot;">
            <a:extLst>
              <a:ext uri="{FF2B5EF4-FFF2-40B4-BE49-F238E27FC236}">
                <a16:creationId xmlns:a16="http://schemas.microsoft.com/office/drawing/2014/main" id="{91F5F79B-CFB9-4937-8DCA-505933B90D4D}"/>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1274938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a:extLst>
            <a:ext uri="{FF2B5EF4-FFF2-40B4-BE49-F238E27FC236}">
              <a16:creationId xmlns:a16="http://schemas.microsoft.com/office/drawing/2014/main" id="{C6AE823F-89A4-225A-BBEE-1C863F57359A}"/>
            </a:ext>
          </a:extLst>
        </p:cNvPr>
        <p:cNvGrpSpPr/>
        <p:nvPr/>
      </p:nvGrpSpPr>
      <p:grpSpPr>
        <a:xfrm>
          <a:off x="0" y="0"/>
          <a:ext cx="0" cy="0"/>
          <a:chOff x="0" y="0"/>
          <a:chExt cx="0" cy="0"/>
        </a:xfrm>
      </p:grpSpPr>
      <p:sp>
        <p:nvSpPr>
          <p:cNvPr id="409" name="Google Shape;409;p20">
            <a:extLst>
              <a:ext uri="{FF2B5EF4-FFF2-40B4-BE49-F238E27FC236}">
                <a16:creationId xmlns:a16="http://schemas.microsoft.com/office/drawing/2014/main" id="{F5C50E5A-1DFD-72F7-3E02-1B3088EE24D9}"/>
              </a:ext>
            </a:extLst>
          </p:cNvPr>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1DAF5D4C-9450-D5C5-5938-E29284562364}"/>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0B79C9B1-3F2E-026E-CF23-7478BC3C79FB}"/>
              </a:ext>
            </a:extLst>
          </p:cNvPr>
          <p:cNvSpPr txBox="1"/>
          <p:nvPr/>
        </p:nvSpPr>
        <p:spPr>
          <a:xfrm>
            <a:off x="274320" y="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 What are the Occupations that lead to “Good Jobs” with the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Highest Concentration</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in Lafayette Parish?</a:t>
            </a:r>
          </a:p>
        </p:txBody>
      </p:sp>
      <p:pic>
        <p:nvPicPr>
          <p:cNvPr id="7" name="Picture 6">
            <a:extLst>
              <a:ext uri="{FF2B5EF4-FFF2-40B4-BE49-F238E27FC236}">
                <a16:creationId xmlns:a16="http://schemas.microsoft.com/office/drawing/2014/main" id="{EA668242-3075-51DC-D3F6-E7980ED879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9716" y="1151844"/>
            <a:ext cx="9351812" cy="5194384"/>
          </a:xfrm>
          <a:prstGeom prst="rect">
            <a:avLst/>
          </a:prstGeom>
        </p:spPr>
      </p:pic>
      <p:sp>
        <p:nvSpPr>
          <p:cNvPr id="3" name="TextBox 2">
            <a:extLst>
              <a:ext uri="{FF2B5EF4-FFF2-40B4-BE49-F238E27FC236}">
                <a16:creationId xmlns:a16="http://schemas.microsoft.com/office/drawing/2014/main" id="{06E8B281-ADFE-8287-8621-432E9DE5FB2C}"/>
              </a:ext>
            </a:extLst>
          </p:cNvPr>
          <p:cNvSpPr txBox="1"/>
          <p:nvPr/>
        </p:nvSpPr>
        <p:spPr>
          <a:xfrm>
            <a:off x="10140382" y="1229708"/>
            <a:ext cx="1951592" cy="4616648"/>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1. 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2. A “Good Job” has a Median COL-Adjusted Salary of About $57K; the minimum to be included on this slide is $50K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3. Utilizing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Five-Digit</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SOC codes, of which there are about 450; a minimum of 500 jobs in SOC code to be included on the list.</a:t>
            </a:r>
          </a:p>
        </p:txBody>
      </p:sp>
    </p:spTree>
    <p:extLst>
      <p:ext uri="{BB962C8B-B14F-4D97-AF65-F5344CB8AC3E}">
        <p14:creationId xmlns:p14="http://schemas.microsoft.com/office/powerpoint/2010/main" val="125292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a:extLst>
            <a:ext uri="{FF2B5EF4-FFF2-40B4-BE49-F238E27FC236}">
              <a16:creationId xmlns:a16="http://schemas.microsoft.com/office/drawing/2014/main" id="{E8F2DDAC-EDB4-835F-3407-2B5ABF15B494}"/>
            </a:ext>
          </a:extLst>
        </p:cNvPr>
        <p:cNvGrpSpPr/>
        <p:nvPr/>
      </p:nvGrpSpPr>
      <p:grpSpPr>
        <a:xfrm>
          <a:off x="0" y="0"/>
          <a:ext cx="0" cy="0"/>
          <a:chOff x="0" y="0"/>
          <a:chExt cx="0" cy="0"/>
        </a:xfrm>
      </p:grpSpPr>
      <p:sp>
        <p:nvSpPr>
          <p:cNvPr id="409" name="Google Shape;409;p20">
            <a:extLst>
              <a:ext uri="{FF2B5EF4-FFF2-40B4-BE49-F238E27FC236}">
                <a16:creationId xmlns:a16="http://schemas.microsoft.com/office/drawing/2014/main" id="{D5E04141-35FF-63DD-F09F-24B563690265}"/>
              </a:ext>
            </a:extLst>
          </p:cNvPr>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D10AF039-883E-0322-3DB6-B4A2783EB94B}"/>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1D912CE1-C87D-F869-58F2-A66E134CDC5E}"/>
              </a:ext>
            </a:extLst>
          </p:cNvPr>
          <p:cNvSpPr txBox="1"/>
          <p:nvPr/>
        </p:nvSpPr>
        <p:spPr>
          <a:xfrm>
            <a:off x="274320" y="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 What are the Occupations that Lead to “Good Jobs” with the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Most Openings</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in Lafayette Parish?</a:t>
            </a:r>
          </a:p>
        </p:txBody>
      </p:sp>
      <p:pic>
        <p:nvPicPr>
          <p:cNvPr id="7" name="Picture 6">
            <a:extLst>
              <a:ext uri="{FF2B5EF4-FFF2-40B4-BE49-F238E27FC236}">
                <a16:creationId xmlns:a16="http://schemas.microsoft.com/office/drawing/2014/main" id="{43179100-DAFD-E81E-C7D2-5F46A10DBDA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1599" y="1162540"/>
            <a:ext cx="8242096" cy="5264432"/>
          </a:xfrm>
          <a:prstGeom prst="rect">
            <a:avLst/>
          </a:prstGeom>
        </p:spPr>
      </p:pic>
      <p:sp>
        <p:nvSpPr>
          <p:cNvPr id="3" name="TextBox 2">
            <a:extLst>
              <a:ext uri="{FF2B5EF4-FFF2-40B4-BE49-F238E27FC236}">
                <a16:creationId xmlns:a16="http://schemas.microsoft.com/office/drawing/2014/main" id="{006C201C-ABDA-65F1-8288-775D703FBDAC}"/>
              </a:ext>
            </a:extLst>
          </p:cNvPr>
          <p:cNvSpPr txBox="1"/>
          <p:nvPr/>
        </p:nvSpPr>
        <p:spPr>
          <a:xfrm>
            <a:off x="10127768" y="1280160"/>
            <a:ext cx="1964205" cy="3754874"/>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1. 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2. A “Good Job” has a Median COL-Adjusted Salary of About $57K; minimum to be included on this slide is $50K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3. Utilizing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Five-Digit</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SOC codes, of which there are about 450</a:t>
            </a:r>
          </a:p>
        </p:txBody>
      </p:sp>
    </p:spTree>
    <p:extLst>
      <p:ext uri="{BB962C8B-B14F-4D97-AF65-F5344CB8AC3E}">
        <p14:creationId xmlns:p14="http://schemas.microsoft.com/office/powerpoint/2010/main" val="3937976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
          <a:extLst>
            <a:ext uri="{FF2B5EF4-FFF2-40B4-BE49-F238E27FC236}">
              <a16:creationId xmlns:a16="http://schemas.microsoft.com/office/drawing/2014/main" id="{B8CDE236-22C4-FD08-25E4-AF1A06E834D6}"/>
            </a:ext>
          </a:extLst>
        </p:cNvPr>
        <p:cNvGrpSpPr/>
        <p:nvPr/>
      </p:nvGrpSpPr>
      <p:grpSpPr>
        <a:xfrm>
          <a:off x="0" y="0"/>
          <a:ext cx="0" cy="0"/>
          <a:chOff x="0" y="0"/>
          <a:chExt cx="0" cy="0"/>
        </a:xfrm>
      </p:grpSpPr>
      <p:sp>
        <p:nvSpPr>
          <p:cNvPr id="409" name="Google Shape;409;p20">
            <a:extLst>
              <a:ext uri="{FF2B5EF4-FFF2-40B4-BE49-F238E27FC236}">
                <a16:creationId xmlns:a16="http://schemas.microsoft.com/office/drawing/2014/main" id="{AC7FE72A-D1EA-A110-2B66-EBC4B812C864}"/>
              </a:ext>
            </a:extLst>
          </p:cNvPr>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1E55ED1E-1AB5-DEBE-AF4C-602AD1EE0430}"/>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A23A9FF9-B74D-40DC-3F0E-B8099CBE566E}"/>
              </a:ext>
            </a:extLst>
          </p:cNvPr>
          <p:cNvSpPr txBox="1"/>
          <p:nvPr/>
        </p:nvSpPr>
        <p:spPr>
          <a:xfrm>
            <a:off x="274319" y="45720"/>
            <a:ext cx="1156084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#6: Top 8 Jobs in Region by Number of Openings with $50K+ Salary,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AA/Cert</a:t>
            </a:r>
          </a:p>
        </p:txBody>
      </p:sp>
      <p:sp>
        <p:nvSpPr>
          <p:cNvPr id="8" name="TextBox 7">
            <a:extLst>
              <a:ext uri="{FF2B5EF4-FFF2-40B4-BE49-F238E27FC236}">
                <a16:creationId xmlns:a16="http://schemas.microsoft.com/office/drawing/2014/main" id="{0E9D25D1-6E60-0713-5FC0-5B75ABDB0E98}"/>
              </a:ext>
            </a:extLst>
          </p:cNvPr>
          <p:cNvSpPr txBox="1"/>
          <p:nvPr/>
        </p:nvSpPr>
        <p:spPr>
          <a:xfrm>
            <a:off x="9584013" y="1982449"/>
            <a:ext cx="2440677" cy="2893100"/>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1. 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2. Occupations are based on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Six-Digit</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SOC codes, of which there are about 850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3. These occupations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typically</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require an Associates degree or CC Certificate</a:t>
            </a:r>
          </a:p>
        </p:txBody>
      </p:sp>
      <p:pic>
        <p:nvPicPr>
          <p:cNvPr id="12" name="Picture 11">
            <a:extLst>
              <a:ext uri="{FF2B5EF4-FFF2-40B4-BE49-F238E27FC236}">
                <a16:creationId xmlns:a16="http://schemas.microsoft.com/office/drawing/2014/main" id="{2C733526-F001-52BE-7ED1-0DB5B89E68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5399" y="869512"/>
            <a:ext cx="8856188" cy="5545236"/>
          </a:xfrm>
          <a:prstGeom prst="rect">
            <a:avLst/>
          </a:prstGeom>
        </p:spPr>
      </p:pic>
    </p:spTree>
    <p:extLst>
      <p:ext uri="{BB962C8B-B14F-4D97-AF65-F5344CB8AC3E}">
        <p14:creationId xmlns:p14="http://schemas.microsoft.com/office/powerpoint/2010/main" val="3901174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a:extLst>
            <a:ext uri="{FF2B5EF4-FFF2-40B4-BE49-F238E27FC236}">
              <a16:creationId xmlns:a16="http://schemas.microsoft.com/office/drawing/2014/main" id="{20C6BAB9-AB91-78B6-762E-4D940746F171}"/>
            </a:ext>
          </a:extLst>
        </p:cNvPr>
        <p:cNvGrpSpPr/>
        <p:nvPr/>
      </p:nvGrpSpPr>
      <p:grpSpPr>
        <a:xfrm>
          <a:off x="0" y="0"/>
          <a:ext cx="0" cy="0"/>
          <a:chOff x="0" y="0"/>
          <a:chExt cx="0" cy="0"/>
        </a:xfrm>
      </p:grpSpPr>
      <p:sp>
        <p:nvSpPr>
          <p:cNvPr id="409" name="Google Shape;409;p20">
            <a:extLst>
              <a:ext uri="{FF2B5EF4-FFF2-40B4-BE49-F238E27FC236}">
                <a16:creationId xmlns:a16="http://schemas.microsoft.com/office/drawing/2014/main" id="{1A9690D7-D910-4952-E810-652E348B703D}"/>
              </a:ext>
            </a:extLst>
          </p:cNvPr>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9B4C59E6-1FB8-0663-AB0B-C4A6BFCC5CC8}"/>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6DF4F05C-199A-16FD-56E6-2DDB505BA01A}"/>
              </a:ext>
            </a:extLst>
          </p:cNvPr>
          <p:cNvSpPr txBox="1"/>
          <p:nvPr/>
        </p:nvSpPr>
        <p:spPr>
          <a:xfrm>
            <a:off x="274319" y="45720"/>
            <a:ext cx="1156084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#7: Top 8 Jobs in Region by Number of Openings with $50K+ Salary,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BA+</a:t>
            </a:r>
          </a:p>
        </p:txBody>
      </p:sp>
      <p:sp>
        <p:nvSpPr>
          <p:cNvPr id="8" name="TextBox 7">
            <a:extLst>
              <a:ext uri="{FF2B5EF4-FFF2-40B4-BE49-F238E27FC236}">
                <a16:creationId xmlns:a16="http://schemas.microsoft.com/office/drawing/2014/main" id="{EF125CC3-A528-113A-57A9-CF40BC7FE508}"/>
              </a:ext>
            </a:extLst>
          </p:cNvPr>
          <p:cNvSpPr txBox="1"/>
          <p:nvPr/>
        </p:nvSpPr>
        <p:spPr>
          <a:xfrm>
            <a:off x="9584013" y="1982449"/>
            <a:ext cx="2440677" cy="2893100"/>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1. COL Index in Lafayette Parish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2. Occupations are based on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Six-Digit</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SOC codes, of which there are about 850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3. These occupations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typically</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require a Bachelors degree or higher</a:t>
            </a:r>
          </a:p>
        </p:txBody>
      </p:sp>
      <p:pic>
        <p:nvPicPr>
          <p:cNvPr id="12" name="Picture 11">
            <a:extLst>
              <a:ext uri="{FF2B5EF4-FFF2-40B4-BE49-F238E27FC236}">
                <a16:creationId xmlns:a16="http://schemas.microsoft.com/office/drawing/2014/main" id="{C68C8C14-1A1A-C13D-A76B-B9A818EE1B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7507" y="870214"/>
            <a:ext cx="8831970" cy="5530072"/>
          </a:xfrm>
          <a:prstGeom prst="rect">
            <a:avLst/>
          </a:prstGeom>
        </p:spPr>
      </p:pic>
    </p:spTree>
    <p:extLst>
      <p:ext uri="{BB962C8B-B14F-4D97-AF65-F5344CB8AC3E}">
        <p14:creationId xmlns:p14="http://schemas.microsoft.com/office/powerpoint/2010/main" val="722431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58D5B8-C5C3-74BB-2851-7BD9A5B1D01A}"/>
            </a:ext>
          </a:extLst>
        </p:cNvPr>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1B39756A-777D-ED87-0D11-6E932CD14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7941A2DB-2E48-5D78-A444-C59BA7325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EB50AA5D-DD62-C5A7-50B3-5D309EE75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6DE177-13ED-7CC0-44F2-18742ED3C98B}"/>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000" b="1" kern="1200" dirty="0">
                <a:solidFill>
                  <a:schemeClr val="tx1"/>
                </a:solidFill>
                <a:latin typeface="+mn-lt"/>
                <a:ea typeface="+mj-ea"/>
                <a:cs typeface="+mj-cs"/>
              </a:rPr>
              <a:t>Selected Lens 3 Infographics from </a:t>
            </a:r>
            <a:br>
              <a:rPr lang="en-US" sz="4000" b="1" kern="1200" dirty="0">
                <a:solidFill>
                  <a:schemeClr val="tx1"/>
                </a:solidFill>
                <a:latin typeface="+mn-lt"/>
                <a:ea typeface="+mj-ea"/>
                <a:cs typeface="+mj-cs"/>
              </a:rPr>
            </a:br>
            <a:r>
              <a:rPr lang="en-US" sz="4000" b="1" dirty="0">
                <a:latin typeface="+mn-lt"/>
              </a:rPr>
              <a:t>Exploring Career Fields</a:t>
            </a:r>
            <a:endParaRPr lang="en-US" sz="4000" b="1" kern="1200" dirty="0">
              <a:solidFill>
                <a:schemeClr val="tx1"/>
              </a:solidFill>
              <a:latin typeface="+mn-lt"/>
              <a:ea typeface="+mj-ea"/>
              <a:cs typeface="+mj-cs"/>
            </a:endParaRPr>
          </a:p>
        </p:txBody>
      </p:sp>
      <p:sp>
        <p:nvSpPr>
          <p:cNvPr id="3" name="Text Placeholder 2">
            <a:extLst>
              <a:ext uri="{FF2B5EF4-FFF2-40B4-BE49-F238E27FC236}">
                <a16:creationId xmlns:a16="http://schemas.microsoft.com/office/drawing/2014/main" id="{530E7D8E-0EF9-A90D-8CAB-CA06809C2F22}"/>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endParaRPr lang="en-US" sz="2400" kern="1200">
              <a:solidFill>
                <a:schemeClr val="tx1"/>
              </a:solidFill>
              <a:latin typeface="+mn-lt"/>
              <a:ea typeface="+mn-ea"/>
              <a:cs typeface="+mn-cs"/>
            </a:endParaRPr>
          </a:p>
        </p:txBody>
      </p:sp>
      <p:cxnSp>
        <p:nvCxnSpPr>
          <p:cNvPr id="159" name="Straight Connector 158">
            <a:extLst>
              <a:ext uri="{FF2B5EF4-FFF2-40B4-BE49-F238E27FC236}">
                <a16:creationId xmlns:a16="http://schemas.microsoft.com/office/drawing/2014/main" id="{57767A9D-A460-AA3A-C48E-20CE0A3C1B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descr="The NCII logo. Lightbulb with the following text: &quot;National Center for Inquiry &amp; Improvement.&quot;">
            <a:extLst>
              <a:ext uri="{FF2B5EF4-FFF2-40B4-BE49-F238E27FC236}">
                <a16:creationId xmlns:a16="http://schemas.microsoft.com/office/drawing/2014/main" id="{8FB22F98-4FFE-7C29-4124-1FB6F164E352}"/>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4111185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a:extLst>
            <a:ext uri="{FF2B5EF4-FFF2-40B4-BE49-F238E27FC236}">
              <a16:creationId xmlns:a16="http://schemas.microsoft.com/office/drawing/2014/main" id="{FF2AA780-DD07-AFE7-E34F-F5E2F07AD6B7}"/>
            </a:ext>
          </a:extLst>
        </p:cNvPr>
        <p:cNvGrpSpPr/>
        <p:nvPr/>
      </p:nvGrpSpPr>
      <p:grpSpPr>
        <a:xfrm>
          <a:off x="0" y="0"/>
          <a:ext cx="0" cy="0"/>
          <a:chOff x="0" y="0"/>
          <a:chExt cx="0" cy="0"/>
        </a:xfrm>
      </p:grpSpPr>
      <p:sp>
        <p:nvSpPr>
          <p:cNvPr id="409" name="Google Shape;409;p20">
            <a:extLst>
              <a:ext uri="{FF2B5EF4-FFF2-40B4-BE49-F238E27FC236}">
                <a16:creationId xmlns:a16="http://schemas.microsoft.com/office/drawing/2014/main" id="{D9F305BA-9EDA-4547-96D8-35EEBFE76108}"/>
              </a:ext>
            </a:extLst>
          </p:cNvPr>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BF3299D9-7D91-B04F-E994-A87A1BCD33B7}"/>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A25EB84D-D825-D987-83F9-3F21130D49DF}"/>
              </a:ext>
            </a:extLst>
          </p:cNvPr>
          <p:cNvSpPr txBox="1"/>
          <p:nvPr/>
        </p:nvSpPr>
        <p:spPr>
          <a:xfrm>
            <a:off x="274320" y="4572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 What Career Fields Have the Most Workers in them in Lafayette Parish?</a:t>
            </a: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6" name="Picture 5">
            <a:extLst>
              <a:ext uri="{FF2B5EF4-FFF2-40B4-BE49-F238E27FC236}">
                <a16:creationId xmlns:a16="http://schemas.microsoft.com/office/drawing/2014/main" id="{1DD2C85B-31D8-B92A-14FD-0338AA696F0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96781" y="1023599"/>
            <a:ext cx="10039350" cy="5448300"/>
          </a:xfrm>
          <a:prstGeom prst="rect">
            <a:avLst/>
          </a:prstGeom>
        </p:spPr>
      </p:pic>
      <p:sp>
        <p:nvSpPr>
          <p:cNvPr id="3" name="TextBox 2">
            <a:extLst>
              <a:ext uri="{FF2B5EF4-FFF2-40B4-BE49-F238E27FC236}">
                <a16:creationId xmlns:a16="http://schemas.microsoft.com/office/drawing/2014/main" id="{6A1C6254-3554-C6AE-E13F-12C4C1B81F9A}"/>
              </a:ext>
            </a:extLst>
          </p:cNvPr>
          <p:cNvSpPr txBox="1"/>
          <p:nvPr/>
        </p:nvSpPr>
        <p:spPr>
          <a:xfrm>
            <a:off x="10558593" y="1255577"/>
            <a:ext cx="1437021" cy="3754874"/>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NCII has coded these career areas from the 800+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Six-Digit</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SOC Codes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 that these fields represent where workers are employed, not their a</a:t>
            </a:r>
            <a:r>
              <a:rPr kumimoji="0" lang="en-US" sz="1400" b="1" i="0" u="none" strike="noStrike" kern="0" cap="none" spc="0" normalizeH="0" baseline="0" noProof="0" dirty="0" err="1">
                <a:ln>
                  <a:noFill/>
                </a:ln>
                <a:solidFill>
                  <a:srgbClr val="000000"/>
                </a:solidFill>
                <a:effectLst/>
                <a:uLnTx/>
                <a:uFillTx/>
                <a:latin typeface="Arial"/>
                <a:ea typeface="+mn-ea"/>
                <a:cs typeface="Arial"/>
                <a:sym typeface="Arial"/>
              </a:rPr>
              <a:t>cademic</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program.</a:t>
            </a:r>
          </a:p>
        </p:txBody>
      </p:sp>
    </p:spTree>
    <p:extLst>
      <p:ext uri="{BB962C8B-B14F-4D97-AF65-F5344CB8AC3E}">
        <p14:creationId xmlns:p14="http://schemas.microsoft.com/office/powerpoint/2010/main" val="309303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a:extLst>
            <a:ext uri="{FF2B5EF4-FFF2-40B4-BE49-F238E27FC236}">
              <a16:creationId xmlns:a16="http://schemas.microsoft.com/office/drawing/2014/main" id="{591F16A0-32F9-0B4B-E897-881D043F9120}"/>
            </a:ext>
          </a:extLst>
        </p:cNvPr>
        <p:cNvGrpSpPr/>
        <p:nvPr/>
      </p:nvGrpSpPr>
      <p:grpSpPr>
        <a:xfrm>
          <a:off x="0" y="0"/>
          <a:ext cx="0" cy="0"/>
          <a:chOff x="0" y="0"/>
          <a:chExt cx="0" cy="0"/>
        </a:xfrm>
      </p:grpSpPr>
      <p:sp>
        <p:nvSpPr>
          <p:cNvPr id="409" name="Google Shape;409;p20">
            <a:extLst>
              <a:ext uri="{FF2B5EF4-FFF2-40B4-BE49-F238E27FC236}">
                <a16:creationId xmlns:a16="http://schemas.microsoft.com/office/drawing/2014/main" id="{C696EDDF-C043-03A7-2CE1-B2E80904ADF1}"/>
              </a:ext>
            </a:extLst>
          </p:cNvPr>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Google Shape;158;p7" descr="The NCII logo. Lightbulb with the following text: &quot;National Center for Inquiry &amp; Improvement.&quot;">
            <a:extLst>
              <a:ext uri="{FF2B5EF4-FFF2-40B4-BE49-F238E27FC236}">
                <a16:creationId xmlns:a16="http://schemas.microsoft.com/office/drawing/2014/main" id="{ECF281D5-BE3D-8DA8-4A2E-180AB9EED4AE}"/>
              </a:ext>
            </a:extLst>
          </p:cNvPr>
          <p:cNvPicPr preferRelativeResize="0">
            <a:picLocks/>
          </p:cNvPicPr>
          <p:nvPr/>
        </p:nvPicPr>
        <p:blipFill rotWithShape="1">
          <a:blip r:embed="rId3">
            <a:alphaModFix/>
          </a:blip>
          <a:srcRect/>
          <a:stretch/>
        </p:blipFill>
        <p:spPr>
          <a:xfrm>
            <a:off x="10607040" y="6035040"/>
            <a:ext cx="1308546" cy="628102"/>
          </a:xfrm>
          <a:prstGeom prst="rect">
            <a:avLst/>
          </a:prstGeom>
          <a:noFill/>
          <a:ln>
            <a:noFill/>
          </a:ln>
        </p:spPr>
      </p:pic>
      <p:sp>
        <p:nvSpPr>
          <p:cNvPr id="2" name="Google Shape;362;p18">
            <a:extLst>
              <a:ext uri="{FF2B5EF4-FFF2-40B4-BE49-F238E27FC236}">
                <a16:creationId xmlns:a16="http://schemas.microsoft.com/office/drawing/2014/main" id="{D0D57FED-F964-41BD-5943-E98FC49EDEDF}"/>
              </a:ext>
            </a:extLst>
          </p:cNvPr>
          <p:cNvSpPr txBox="1"/>
          <p:nvPr/>
        </p:nvSpPr>
        <p:spPr>
          <a:xfrm>
            <a:off x="274320" y="45720"/>
            <a:ext cx="1097280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 What is the Percentage of Workers in Each COL-Adjusted Salary Band for the Top Eight C</a:t>
            </a:r>
            <a:r>
              <a:rPr kumimoji="0" lang="en-US" sz="2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areer</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Fields in Lafayette Parish?</a:t>
            </a:r>
            <a:endPar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6" name="Picture 5">
            <a:extLst>
              <a:ext uri="{FF2B5EF4-FFF2-40B4-BE49-F238E27FC236}">
                <a16:creationId xmlns:a16="http://schemas.microsoft.com/office/drawing/2014/main" id="{97344FB3-C6E8-6B4C-3EA7-5CA5F7729D4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7655" y="1007663"/>
            <a:ext cx="9877599" cy="5480168"/>
          </a:xfrm>
          <a:prstGeom prst="rect">
            <a:avLst/>
          </a:prstGeom>
        </p:spPr>
      </p:pic>
      <p:sp>
        <p:nvSpPr>
          <p:cNvPr id="3" name="TextBox 2">
            <a:extLst>
              <a:ext uri="{FF2B5EF4-FFF2-40B4-BE49-F238E27FC236}">
                <a16:creationId xmlns:a16="http://schemas.microsoft.com/office/drawing/2014/main" id="{7A7F3560-5E86-EDE3-768A-C6C055A6DBAD}"/>
              </a:ext>
            </a:extLst>
          </p:cNvPr>
          <p:cNvSpPr txBox="1"/>
          <p:nvPr/>
        </p:nvSpPr>
        <p:spPr>
          <a:xfrm>
            <a:off x="10558593" y="1255577"/>
            <a:ext cx="1437021" cy="3754874"/>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NCII has coded these career areas from the 800+ </a:t>
            </a:r>
            <a:r>
              <a:rPr kumimoji="0" lang="en-US" sz="1400" b="1" i="0" u="sng" strike="noStrike" kern="0" cap="none" spc="0" normalizeH="0" baseline="0" noProof="0" dirty="0">
                <a:ln>
                  <a:noFill/>
                </a:ln>
                <a:solidFill>
                  <a:srgbClr val="000000"/>
                </a:solidFill>
                <a:effectLst/>
                <a:uLnTx/>
                <a:uFillTx/>
                <a:latin typeface="Arial"/>
                <a:ea typeface="+mn-ea"/>
                <a:cs typeface="Arial"/>
                <a:sym typeface="Arial"/>
              </a:rPr>
              <a:t>Six-Digit</a:t>
            </a: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 SOC Codes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 that these fields represent where workers are employed, not their academic program.</a:t>
            </a:r>
          </a:p>
        </p:txBody>
      </p:sp>
    </p:spTree>
    <p:extLst>
      <p:ext uri="{BB962C8B-B14F-4D97-AF65-F5344CB8AC3E}">
        <p14:creationId xmlns:p14="http://schemas.microsoft.com/office/powerpoint/2010/main" val="1092871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5EFC-FB42-E57A-7578-BDCCFEEA692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ACE0B35-A582-7574-82F0-346DA8778D0A}"/>
              </a:ext>
            </a:extLst>
          </p:cNvPr>
          <p:cNvGrpSpPr>
            <a:grpSpLocks noChangeAspect="1"/>
          </p:cNvGrpSpPr>
          <p:nvPr/>
        </p:nvGrpSpPr>
        <p:grpSpPr>
          <a:xfrm>
            <a:off x="172647" y="753794"/>
            <a:ext cx="10639871" cy="6013209"/>
            <a:chOff x="518588" y="1295666"/>
            <a:chExt cx="9196395" cy="5197417"/>
          </a:xfrm>
        </p:grpSpPr>
        <p:grpSp>
          <p:nvGrpSpPr>
            <p:cNvPr id="19" name="Group 18">
              <a:extLst>
                <a:ext uri="{FF2B5EF4-FFF2-40B4-BE49-F238E27FC236}">
                  <a16:creationId xmlns:a16="http://schemas.microsoft.com/office/drawing/2014/main" id="{2BDFE1BB-DBEF-FDCD-1735-74513065774D}"/>
                </a:ext>
              </a:extLst>
            </p:cNvPr>
            <p:cNvGrpSpPr/>
            <p:nvPr/>
          </p:nvGrpSpPr>
          <p:grpSpPr>
            <a:xfrm>
              <a:off x="518588" y="1295666"/>
              <a:ext cx="4595025" cy="2583192"/>
              <a:chOff x="1716765" y="1297928"/>
              <a:chExt cx="4376214" cy="2460183"/>
            </a:xfrm>
          </p:grpSpPr>
          <p:grpSp>
            <p:nvGrpSpPr>
              <p:cNvPr id="12" name="Group 11">
                <a:extLst>
                  <a:ext uri="{FF2B5EF4-FFF2-40B4-BE49-F238E27FC236}">
                    <a16:creationId xmlns:a16="http://schemas.microsoft.com/office/drawing/2014/main" id="{E2F2FEB6-9D7A-5284-ECE3-309F73BA3424}"/>
                  </a:ext>
                </a:extLst>
              </p:cNvPr>
              <p:cNvGrpSpPr/>
              <p:nvPr/>
            </p:nvGrpSpPr>
            <p:grpSpPr>
              <a:xfrm>
                <a:off x="1996587" y="1553028"/>
                <a:ext cx="4096392" cy="2205083"/>
                <a:chOff x="1996587" y="1553028"/>
                <a:chExt cx="4096392" cy="2205083"/>
              </a:xfrm>
            </p:grpSpPr>
            <p:sp>
              <p:nvSpPr>
                <p:cNvPr id="32" name="Freeform: Shape 31">
                  <a:extLst>
                    <a:ext uri="{FF2B5EF4-FFF2-40B4-BE49-F238E27FC236}">
                      <a16:creationId xmlns:a16="http://schemas.microsoft.com/office/drawing/2014/main" id="{D83ED8EA-A90F-13B0-A3C4-5F13709DD6DE}"/>
                    </a:ext>
                  </a:extLst>
                </p:cNvPr>
                <p:cNvSpPr/>
                <p:nvPr/>
              </p:nvSpPr>
              <p:spPr>
                <a:xfrm rot="5400000" flipH="1">
                  <a:off x="2942241" y="607374"/>
                  <a:ext cx="2205083" cy="4096392"/>
                </a:xfrm>
                <a:custGeom>
                  <a:avLst/>
                  <a:gdLst>
                    <a:gd name="connsiteX0" fmla="*/ 2205083 w 2205083"/>
                    <a:gd name="connsiteY0" fmla="*/ 4096392 h 4096392"/>
                    <a:gd name="connsiteX1" fmla="*/ 2205083 w 2205083"/>
                    <a:gd name="connsiteY1" fmla="*/ 0 h 4096392"/>
                    <a:gd name="connsiteX2" fmla="*/ 0 w 2205083"/>
                    <a:gd name="connsiteY2" fmla="*/ 0 h 4096392"/>
                    <a:gd name="connsiteX3" fmla="*/ 0 w 2205083"/>
                    <a:gd name="connsiteY3" fmla="*/ 4096392 h 4096392"/>
                    <a:gd name="connsiteX4" fmla="*/ 2205083 w 2205083"/>
                    <a:gd name="connsiteY4" fmla="*/ 4096392 h 409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3" h="4096392">
                      <a:moveTo>
                        <a:pt x="2205083" y="4096392"/>
                      </a:moveTo>
                      <a:lnTo>
                        <a:pt x="2205083" y="0"/>
                      </a:lnTo>
                      <a:lnTo>
                        <a:pt x="0" y="0"/>
                      </a:lnTo>
                      <a:lnTo>
                        <a:pt x="0" y="4096392"/>
                      </a:lnTo>
                      <a:lnTo>
                        <a:pt x="2205083" y="4096392"/>
                      </a:lnTo>
                      <a:close/>
                    </a:path>
                  </a:pathLst>
                </a:custGeom>
                <a:gradFill>
                  <a:gsLst>
                    <a:gs pos="2000">
                      <a:schemeClr val="accent2">
                        <a:lumMod val="40000"/>
                        <a:lumOff val="60000"/>
                      </a:schemeClr>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6" name="TextBox 55">
                  <a:extLst>
                    <a:ext uri="{FF2B5EF4-FFF2-40B4-BE49-F238E27FC236}">
                      <a16:creationId xmlns:a16="http://schemas.microsoft.com/office/drawing/2014/main" id="{F7FE5C6C-0E64-093A-F472-013985360B63}"/>
                    </a:ext>
                  </a:extLst>
                </p:cNvPr>
                <p:cNvSpPr txBox="1"/>
                <p:nvPr/>
              </p:nvSpPr>
              <p:spPr>
                <a:xfrm>
                  <a:off x="3148669" y="1583671"/>
                  <a:ext cx="2846216" cy="182414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Retail Salespersons - 4,041</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Home Health &amp; Personal Care Aides - 3,988</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Cashiers - 3,704</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Office Clerks, General - 3,540</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Laborers &amp; Freight, Stock &amp; Material Movers, Hand - 3,450</a:t>
                  </a:r>
                </a:p>
              </p:txBody>
            </p:sp>
          </p:grpSp>
          <p:grpSp>
            <p:nvGrpSpPr>
              <p:cNvPr id="8" name="Group 7">
                <a:extLst>
                  <a:ext uri="{FF2B5EF4-FFF2-40B4-BE49-F238E27FC236}">
                    <a16:creationId xmlns:a16="http://schemas.microsoft.com/office/drawing/2014/main" id="{C369D1B4-228E-C706-66D4-EF30C1CD6CAA}"/>
                  </a:ext>
                </a:extLst>
              </p:cNvPr>
              <p:cNvGrpSpPr/>
              <p:nvPr/>
            </p:nvGrpSpPr>
            <p:grpSpPr>
              <a:xfrm>
                <a:off x="1716765" y="1297928"/>
                <a:ext cx="1325563" cy="1325563"/>
                <a:chOff x="1716765" y="1297928"/>
                <a:chExt cx="1325563" cy="1325563"/>
              </a:xfrm>
            </p:grpSpPr>
            <p:sp>
              <p:nvSpPr>
                <p:cNvPr id="4" name="Oval 3">
                  <a:extLst>
                    <a:ext uri="{FF2B5EF4-FFF2-40B4-BE49-F238E27FC236}">
                      <a16:creationId xmlns:a16="http://schemas.microsoft.com/office/drawing/2014/main" id="{FED7ADD6-253E-FB5A-1FDA-6581647173C4}"/>
                    </a:ext>
                  </a:extLst>
                </p:cNvPr>
                <p:cNvSpPr/>
                <p:nvPr/>
              </p:nvSpPr>
              <p:spPr>
                <a:xfrm>
                  <a:off x="1716765" y="1297928"/>
                  <a:ext cx="1325563" cy="1325563"/>
                </a:xfrm>
                <a:prstGeom prst="ellipse">
                  <a:avLst/>
                </a:prstGeom>
                <a:solidFill>
                  <a:schemeClr val="accent2">
                    <a:lumMod val="60000"/>
                    <a:lumOff val="4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TextBox 26">
                  <a:extLst>
                    <a:ext uri="{FF2B5EF4-FFF2-40B4-BE49-F238E27FC236}">
                      <a16:creationId xmlns:a16="http://schemas.microsoft.com/office/drawing/2014/main" id="{4055E5CA-CFBF-194A-98F0-BE07EBB22950}"/>
                    </a:ext>
                  </a:extLst>
                </p:cNvPr>
                <p:cNvSpPr txBox="1"/>
                <p:nvPr/>
              </p:nvSpPr>
              <p:spPr>
                <a:xfrm>
                  <a:off x="1996586" y="1520127"/>
                  <a:ext cx="796672" cy="967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Less than $35K</a:t>
                  </a:r>
                </a:p>
              </p:txBody>
            </p:sp>
          </p:grpSp>
        </p:grpSp>
        <p:grpSp>
          <p:nvGrpSpPr>
            <p:cNvPr id="20" name="Group 19">
              <a:extLst>
                <a:ext uri="{FF2B5EF4-FFF2-40B4-BE49-F238E27FC236}">
                  <a16:creationId xmlns:a16="http://schemas.microsoft.com/office/drawing/2014/main" id="{A8338F86-7590-C52A-D71F-748B91FA7F49}"/>
                </a:ext>
              </a:extLst>
            </p:cNvPr>
            <p:cNvGrpSpPr/>
            <p:nvPr/>
          </p:nvGrpSpPr>
          <p:grpSpPr>
            <a:xfrm>
              <a:off x="518588" y="3926863"/>
              <a:ext cx="4595024" cy="2566220"/>
              <a:chOff x="1716765" y="3803830"/>
              <a:chExt cx="4376213" cy="2444019"/>
            </a:xfrm>
          </p:grpSpPr>
          <p:sp>
            <p:nvSpPr>
              <p:cNvPr id="34" name="Freeform: Shape 33">
                <a:extLst>
                  <a:ext uri="{FF2B5EF4-FFF2-40B4-BE49-F238E27FC236}">
                    <a16:creationId xmlns:a16="http://schemas.microsoft.com/office/drawing/2014/main" id="{A0DF9B00-6C4D-0427-42B2-48F55EC8E342}"/>
                  </a:ext>
                </a:extLst>
              </p:cNvPr>
              <p:cNvSpPr/>
              <p:nvPr/>
            </p:nvSpPr>
            <p:spPr>
              <a:xfrm rot="5400000" flipH="1">
                <a:off x="2942240" y="2858176"/>
                <a:ext cx="2205084" cy="4096392"/>
              </a:xfrm>
              <a:custGeom>
                <a:avLst/>
                <a:gdLst>
                  <a:gd name="connsiteX0" fmla="*/ 2205084 w 2205084"/>
                  <a:gd name="connsiteY0" fmla="*/ 4096392 h 4096392"/>
                  <a:gd name="connsiteX1" fmla="*/ 2205084 w 2205084"/>
                  <a:gd name="connsiteY1" fmla="*/ 0 h 4096392"/>
                  <a:gd name="connsiteX2" fmla="*/ 0 w 2205084"/>
                  <a:gd name="connsiteY2" fmla="*/ 0 h 4096392"/>
                  <a:gd name="connsiteX3" fmla="*/ 0 w 2205084"/>
                  <a:gd name="connsiteY3" fmla="*/ 4096392 h 4096392"/>
                  <a:gd name="connsiteX4" fmla="*/ 2205084 w 2205084"/>
                  <a:gd name="connsiteY4" fmla="*/ 4096392 h 409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4" h="4096392">
                    <a:moveTo>
                      <a:pt x="2205084" y="4096392"/>
                    </a:moveTo>
                    <a:lnTo>
                      <a:pt x="2205084" y="0"/>
                    </a:lnTo>
                    <a:lnTo>
                      <a:pt x="0" y="0"/>
                    </a:lnTo>
                    <a:lnTo>
                      <a:pt x="0" y="4096392"/>
                    </a:lnTo>
                    <a:lnTo>
                      <a:pt x="2205084" y="4096392"/>
                    </a:lnTo>
                    <a:close/>
                  </a:path>
                </a:pathLst>
              </a:custGeom>
              <a:gradFill>
                <a:gsLst>
                  <a:gs pos="2000">
                    <a:schemeClr val="accent5"/>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Oval 6">
                <a:extLst>
                  <a:ext uri="{FF2B5EF4-FFF2-40B4-BE49-F238E27FC236}">
                    <a16:creationId xmlns:a16="http://schemas.microsoft.com/office/drawing/2014/main" id="{08BA123D-BC2B-BAE8-170B-6E089681AF35}"/>
                  </a:ext>
                </a:extLst>
              </p:cNvPr>
              <p:cNvSpPr/>
              <p:nvPr/>
            </p:nvSpPr>
            <p:spPr>
              <a:xfrm>
                <a:off x="1716765" y="4922286"/>
                <a:ext cx="1325563" cy="1325563"/>
              </a:xfrm>
              <a:prstGeom prst="ellipse">
                <a:avLst/>
              </a:prstGeom>
              <a:solidFill>
                <a:schemeClr val="accent5">
                  <a:lumMod val="9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6" name="Group 15">
              <a:extLst>
                <a:ext uri="{FF2B5EF4-FFF2-40B4-BE49-F238E27FC236}">
                  <a16:creationId xmlns:a16="http://schemas.microsoft.com/office/drawing/2014/main" id="{A13BBA0E-68F5-E916-F72E-AB0A2D60D047}"/>
                </a:ext>
              </a:extLst>
            </p:cNvPr>
            <p:cNvGrpSpPr/>
            <p:nvPr/>
          </p:nvGrpSpPr>
          <p:grpSpPr>
            <a:xfrm>
              <a:off x="5161681" y="3926864"/>
              <a:ext cx="4553302" cy="2566219"/>
              <a:chOff x="6138758" y="3803831"/>
              <a:chExt cx="4336478" cy="2444018"/>
            </a:xfrm>
          </p:grpSpPr>
          <p:sp>
            <p:nvSpPr>
              <p:cNvPr id="35" name="Freeform: Shape 34">
                <a:extLst>
                  <a:ext uri="{FF2B5EF4-FFF2-40B4-BE49-F238E27FC236}">
                    <a16:creationId xmlns:a16="http://schemas.microsoft.com/office/drawing/2014/main" id="{9C0DAFDE-C782-4184-993F-46BD09D7A26E}"/>
                  </a:ext>
                </a:extLst>
              </p:cNvPr>
              <p:cNvSpPr/>
              <p:nvPr/>
            </p:nvSpPr>
            <p:spPr>
              <a:xfrm rot="5400000" flipH="1">
                <a:off x="7084413" y="2858176"/>
                <a:ext cx="2205084" cy="4096393"/>
              </a:xfrm>
              <a:custGeom>
                <a:avLst/>
                <a:gdLst>
                  <a:gd name="connsiteX0" fmla="*/ 2205084 w 2205084"/>
                  <a:gd name="connsiteY0" fmla="*/ 4096393 h 4096393"/>
                  <a:gd name="connsiteX1" fmla="*/ 2205084 w 2205084"/>
                  <a:gd name="connsiteY1" fmla="*/ 0 h 4096393"/>
                  <a:gd name="connsiteX2" fmla="*/ 0 w 2205084"/>
                  <a:gd name="connsiteY2" fmla="*/ 0 h 4096393"/>
                  <a:gd name="connsiteX3" fmla="*/ 0 w 2205084"/>
                  <a:gd name="connsiteY3" fmla="*/ 4096393 h 4096393"/>
                  <a:gd name="connsiteX4" fmla="*/ 2205084 w 2205084"/>
                  <a:gd name="connsiteY4" fmla="*/ 4096393 h 40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4" h="4096393">
                    <a:moveTo>
                      <a:pt x="2205084" y="4096393"/>
                    </a:moveTo>
                    <a:lnTo>
                      <a:pt x="2205084" y="0"/>
                    </a:lnTo>
                    <a:lnTo>
                      <a:pt x="0" y="0"/>
                    </a:lnTo>
                    <a:lnTo>
                      <a:pt x="0" y="4096393"/>
                    </a:lnTo>
                    <a:lnTo>
                      <a:pt x="2205084" y="4096393"/>
                    </a:lnTo>
                    <a:close/>
                  </a:path>
                </a:pathLst>
              </a:custGeom>
              <a:gradFill>
                <a:gsLst>
                  <a:gs pos="2000">
                    <a:schemeClr val="accent2">
                      <a:lumMod val="40000"/>
                      <a:lumOff val="60000"/>
                    </a:schemeClr>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Oval 5">
                <a:extLst>
                  <a:ext uri="{FF2B5EF4-FFF2-40B4-BE49-F238E27FC236}">
                    <a16:creationId xmlns:a16="http://schemas.microsoft.com/office/drawing/2014/main" id="{0EBB70B1-8119-95B8-68EC-C937728F91D3}"/>
                  </a:ext>
                </a:extLst>
              </p:cNvPr>
              <p:cNvSpPr/>
              <p:nvPr/>
            </p:nvSpPr>
            <p:spPr>
              <a:xfrm>
                <a:off x="9149673" y="4922286"/>
                <a:ext cx="1325563" cy="1325563"/>
              </a:xfrm>
              <a:prstGeom prst="ellipse">
                <a:avLst/>
              </a:prstGeom>
              <a:solidFill>
                <a:schemeClr val="accent2">
                  <a:lumMod val="60000"/>
                  <a:lumOff val="4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8" name="Group 17">
              <a:extLst>
                <a:ext uri="{FF2B5EF4-FFF2-40B4-BE49-F238E27FC236}">
                  <a16:creationId xmlns:a16="http://schemas.microsoft.com/office/drawing/2014/main" id="{B49D3BD7-0142-3B06-BE89-9A0445FE0388}"/>
                </a:ext>
              </a:extLst>
            </p:cNvPr>
            <p:cNvGrpSpPr/>
            <p:nvPr/>
          </p:nvGrpSpPr>
          <p:grpSpPr>
            <a:xfrm>
              <a:off x="5161682" y="1295666"/>
              <a:ext cx="4553301" cy="2583193"/>
              <a:chOff x="6138759" y="1297928"/>
              <a:chExt cx="4336477" cy="2460184"/>
            </a:xfrm>
          </p:grpSpPr>
          <p:sp>
            <p:nvSpPr>
              <p:cNvPr id="33" name="Freeform: Shape 32">
                <a:extLst>
                  <a:ext uri="{FF2B5EF4-FFF2-40B4-BE49-F238E27FC236}">
                    <a16:creationId xmlns:a16="http://schemas.microsoft.com/office/drawing/2014/main" id="{885D552D-E4B5-C7D7-48F9-9AC296B4ECEA}"/>
                  </a:ext>
                </a:extLst>
              </p:cNvPr>
              <p:cNvSpPr/>
              <p:nvPr/>
            </p:nvSpPr>
            <p:spPr>
              <a:xfrm rot="5400000" flipH="1">
                <a:off x="7084414" y="607374"/>
                <a:ext cx="2205083" cy="4096393"/>
              </a:xfrm>
              <a:custGeom>
                <a:avLst/>
                <a:gdLst>
                  <a:gd name="connsiteX0" fmla="*/ 2205083 w 2205083"/>
                  <a:gd name="connsiteY0" fmla="*/ 4096393 h 4096393"/>
                  <a:gd name="connsiteX1" fmla="*/ 2205083 w 2205083"/>
                  <a:gd name="connsiteY1" fmla="*/ 0 h 4096393"/>
                  <a:gd name="connsiteX2" fmla="*/ 0 w 2205083"/>
                  <a:gd name="connsiteY2" fmla="*/ 0 h 4096393"/>
                  <a:gd name="connsiteX3" fmla="*/ 0 w 2205083"/>
                  <a:gd name="connsiteY3" fmla="*/ 4096393 h 4096393"/>
                  <a:gd name="connsiteX4" fmla="*/ 2205083 w 2205083"/>
                  <a:gd name="connsiteY4" fmla="*/ 4096393 h 40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3" h="4096393">
                    <a:moveTo>
                      <a:pt x="2205083" y="4096393"/>
                    </a:moveTo>
                    <a:lnTo>
                      <a:pt x="2205083" y="0"/>
                    </a:lnTo>
                    <a:lnTo>
                      <a:pt x="0" y="0"/>
                    </a:lnTo>
                    <a:lnTo>
                      <a:pt x="0" y="4096393"/>
                    </a:lnTo>
                    <a:lnTo>
                      <a:pt x="2205083" y="4096393"/>
                    </a:lnTo>
                    <a:close/>
                  </a:path>
                </a:pathLst>
              </a:custGeom>
              <a:gradFill>
                <a:gsLst>
                  <a:gs pos="2000">
                    <a:schemeClr val="accent5"/>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Oval 4">
                <a:extLst>
                  <a:ext uri="{FF2B5EF4-FFF2-40B4-BE49-F238E27FC236}">
                    <a16:creationId xmlns:a16="http://schemas.microsoft.com/office/drawing/2014/main" id="{71341F89-8FC3-EF92-F3FB-A823B1FE4A0C}"/>
                  </a:ext>
                </a:extLst>
              </p:cNvPr>
              <p:cNvSpPr/>
              <p:nvPr/>
            </p:nvSpPr>
            <p:spPr>
              <a:xfrm>
                <a:off x="9149673" y="1297928"/>
                <a:ext cx="1325563" cy="1325563"/>
              </a:xfrm>
              <a:prstGeom prst="ellipse">
                <a:avLst/>
              </a:prstGeom>
              <a:solidFill>
                <a:schemeClr val="accent5">
                  <a:lumMod val="9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9" name="TextBox 28">
              <a:extLst>
                <a:ext uri="{FF2B5EF4-FFF2-40B4-BE49-F238E27FC236}">
                  <a16:creationId xmlns:a16="http://schemas.microsoft.com/office/drawing/2014/main" id="{4A318741-B3C4-2062-9505-E103D011908E}"/>
                </a:ext>
              </a:extLst>
            </p:cNvPr>
            <p:cNvSpPr txBox="1"/>
            <p:nvPr/>
          </p:nvSpPr>
          <p:spPr>
            <a:xfrm>
              <a:off x="8614491" y="1577516"/>
              <a:ext cx="8365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$35K to $50K</a:t>
              </a:r>
            </a:p>
          </p:txBody>
        </p:sp>
        <p:sp>
          <p:nvSpPr>
            <p:cNvPr id="36" name="TextBox 35">
              <a:extLst>
                <a:ext uri="{FF2B5EF4-FFF2-40B4-BE49-F238E27FC236}">
                  <a16:creationId xmlns:a16="http://schemas.microsoft.com/office/drawing/2014/main" id="{F23F6E84-7820-BD8E-9DBB-8C733E44D664}"/>
                </a:ext>
              </a:extLst>
            </p:cNvPr>
            <p:cNvSpPr txBox="1"/>
            <p:nvPr/>
          </p:nvSpPr>
          <p:spPr>
            <a:xfrm>
              <a:off x="779233" y="5343695"/>
              <a:ext cx="8365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$50K to $65K</a:t>
              </a:r>
            </a:p>
          </p:txBody>
        </p:sp>
        <p:sp>
          <p:nvSpPr>
            <p:cNvPr id="37" name="TextBox 36">
              <a:extLst>
                <a:ext uri="{FF2B5EF4-FFF2-40B4-BE49-F238E27FC236}">
                  <a16:creationId xmlns:a16="http://schemas.microsoft.com/office/drawing/2014/main" id="{BF98AF10-FCDF-D707-D7B8-2DAB46A79753}"/>
                </a:ext>
              </a:extLst>
            </p:cNvPr>
            <p:cNvSpPr txBox="1"/>
            <p:nvPr/>
          </p:nvSpPr>
          <p:spPr>
            <a:xfrm>
              <a:off x="8614491" y="5311042"/>
              <a:ext cx="836506" cy="8988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More than $65K</a:t>
              </a:r>
            </a:p>
          </p:txBody>
        </p:sp>
        <p:sp>
          <p:nvSpPr>
            <p:cNvPr id="38" name="TextBox 37">
              <a:extLst>
                <a:ext uri="{FF2B5EF4-FFF2-40B4-BE49-F238E27FC236}">
                  <a16:creationId xmlns:a16="http://schemas.microsoft.com/office/drawing/2014/main" id="{0E2116C5-89FB-B97F-A625-DCCFA56406C9}"/>
                </a:ext>
              </a:extLst>
            </p:cNvPr>
            <p:cNvSpPr txBox="1"/>
            <p:nvPr/>
          </p:nvSpPr>
          <p:spPr>
            <a:xfrm>
              <a:off x="5289378" y="1535707"/>
              <a:ext cx="3121094" cy="234099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Secretaries &amp; Administrative Assistants - 2,294</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Heavy &amp; Tractor-Trailer Truck Drivers - 2,022</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Bookkeeping, Accounting &amp; Auditing Clerks - 1,907</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Customer Service Representatives - 1,668</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Licensed Practical &amp; Licensed Vocational Nurses - 1,570</a:t>
              </a:r>
            </a:p>
          </p:txBody>
        </p:sp>
        <p:sp>
          <p:nvSpPr>
            <p:cNvPr id="45" name="TextBox 44">
              <a:extLst>
                <a:ext uri="{FF2B5EF4-FFF2-40B4-BE49-F238E27FC236}">
                  <a16:creationId xmlns:a16="http://schemas.microsoft.com/office/drawing/2014/main" id="{1D5F7215-433A-15D0-D607-4F4850C9CC3D}"/>
                </a:ext>
              </a:extLst>
            </p:cNvPr>
            <p:cNvSpPr txBox="1"/>
            <p:nvPr/>
          </p:nvSpPr>
          <p:spPr>
            <a:xfrm>
              <a:off x="2025806" y="3894375"/>
              <a:ext cx="3087806" cy="234099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Sales Reps, Wholesale &amp; Manufacturing - 1,785</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First-Line Supervisors of Office &amp; Admin Support Workers - 1,518</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Business Operations Specialists, All Other - 1,128</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Elementary School Teachers, Except Special Education - 1,108</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Mobile Heavy Equipment Mechanics, Except Engines - 832</a:t>
              </a:r>
            </a:p>
          </p:txBody>
        </p:sp>
        <p:sp>
          <p:nvSpPr>
            <p:cNvPr id="46" name="TextBox 45">
              <a:extLst>
                <a:ext uri="{FF2B5EF4-FFF2-40B4-BE49-F238E27FC236}">
                  <a16:creationId xmlns:a16="http://schemas.microsoft.com/office/drawing/2014/main" id="{A81F2A19-B8C7-4E56-A571-9B5F0EAF7039}"/>
                </a:ext>
              </a:extLst>
            </p:cNvPr>
            <p:cNvSpPr txBox="1"/>
            <p:nvPr/>
          </p:nvSpPr>
          <p:spPr>
            <a:xfrm>
              <a:off x="5285664" y="3920392"/>
              <a:ext cx="3076739" cy="210157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General &amp; Operations Managers - 3,987</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Registered Nurses - 2,406</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Managers, All Other - 1,853</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First-Line Supervisors of Construction Trades &amp; Extraction Workers - 1,050</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Accountants &amp; Auditors - 942</a:t>
              </a:r>
            </a:p>
          </p:txBody>
        </p:sp>
      </p:grpSp>
      <p:sp>
        <p:nvSpPr>
          <p:cNvPr id="9" name="Google Shape;362;p18">
            <a:extLst>
              <a:ext uri="{FF2B5EF4-FFF2-40B4-BE49-F238E27FC236}">
                <a16:creationId xmlns:a16="http://schemas.microsoft.com/office/drawing/2014/main" id="{C1E7DE43-F91D-1211-F640-C0CA1815DABA}"/>
              </a:ext>
            </a:extLst>
          </p:cNvPr>
          <p:cNvSpPr txBox="1"/>
          <p:nvPr/>
        </p:nvSpPr>
        <p:spPr>
          <a:xfrm>
            <a:off x="0" y="7516"/>
            <a:ext cx="12192000" cy="461624"/>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 Top 5 Jobs in Each COL-Adjusted Salary Range in Lafayette Parish, LA - </a:t>
            </a:r>
            <a:r>
              <a:rPr kumimoji="0" lang="en-US" sz="24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All Career Fields</a:t>
            </a:r>
          </a:p>
        </p:txBody>
      </p:sp>
      <p:sp>
        <p:nvSpPr>
          <p:cNvPr id="10" name="TextBox 9">
            <a:extLst>
              <a:ext uri="{FF2B5EF4-FFF2-40B4-BE49-F238E27FC236}">
                <a16:creationId xmlns:a16="http://schemas.microsoft.com/office/drawing/2014/main" id="{72D856B1-4946-B30B-C837-B6B3F9355079}"/>
              </a:ext>
            </a:extLst>
          </p:cNvPr>
          <p:cNvSpPr txBox="1"/>
          <p:nvPr/>
        </p:nvSpPr>
        <p:spPr>
          <a:xfrm>
            <a:off x="11041022" y="2529820"/>
            <a:ext cx="1096393" cy="2462213"/>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Using 6-digit SOC codes, of which there are 800+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COL Index is 97.9</a:t>
            </a:r>
          </a:p>
        </p:txBody>
      </p:sp>
      <p:pic>
        <p:nvPicPr>
          <p:cNvPr id="11" name="Google Shape;158;p7" descr="The NCII logo. Lightbulb with the following text: &quot;National Center for Inquiry &amp; Improvement.&quot;">
            <a:extLst>
              <a:ext uri="{FF2B5EF4-FFF2-40B4-BE49-F238E27FC236}">
                <a16:creationId xmlns:a16="http://schemas.microsoft.com/office/drawing/2014/main" id="{C54B1FF9-9ECF-E0B4-0C5A-3E0899B28EDF}"/>
              </a:ext>
            </a:extLst>
          </p:cNvPr>
          <p:cNvPicPr preferRelativeResize="0">
            <a:picLocks noChangeAspect="1"/>
          </p:cNvPicPr>
          <p:nvPr/>
        </p:nvPicPr>
        <p:blipFill rotWithShape="1">
          <a:blip r:embed="rId2">
            <a:alphaModFix/>
          </a:blip>
          <a:srcRect/>
          <a:stretch/>
        </p:blipFill>
        <p:spPr>
          <a:xfrm>
            <a:off x="11221433" y="6392450"/>
            <a:ext cx="915982" cy="439671"/>
          </a:xfrm>
          <a:prstGeom prst="rect">
            <a:avLst/>
          </a:prstGeom>
          <a:noFill/>
          <a:ln>
            <a:noFill/>
          </a:ln>
        </p:spPr>
      </p:pic>
    </p:spTree>
    <p:extLst>
      <p:ext uri="{BB962C8B-B14F-4D97-AF65-F5344CB8AC3E}">
        <p14:creationId xmlns:p14="http://schemas.microsoft.com/office/powerpoint/2010/main" val="1320460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DC31C-6D57-4A2F-E50C-D8DF3C17EAC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B96A52F-8037-F952-8C5B-4F7FD849AD74}"/>
              </a:ext>
            </a:extLst>
          </p:cNvPr>
          <p:cNvGrpSpPr>
            <a:grpSpLocks noChangeAspect="1"/>
          </p:cNvGrpSpPr>
          <p:nvPr/>
        </p:nvGrpSpPr>
        <p:grpSpPr>
          <a:xfrm>
            <a:off x="172647" y="753794"/>
            <a:ext cx="10639871" cy="6013208"/>
            <a:chOff x="518588" y="1295666"/>
            <a:chExt cx="9196395" cy="5197417"/>
          </a:xfrm>
        </p:grpSpPr>
        <p:grpSp>
          <p:nvGrpSpPr>
            <p:cNvPr id="19" name="Group 18">
              <a:extLst>
                <a:ext uri="{FF2B5EF4-FFF2-40B4-BE49-F238E27FC236}">
                  <a16:creationId xmlns:a16="http://schemas.microsoft.com/office/drawing/2014/main" id="{6AAD809D-5578-6950-CFCD-15336005846C}"/>
                </a:ext>
              </a:extLst>
            </p:cNvPr>
            <p:cNvGrpSpPr/>
            <p:nvPr/>
          </p:nvGrpSpPr>
          <p:grpSpPr>
            <a:xfrm>
              <a:off x="518588" y="1295666"/>
              <a:ext cx="4595025" cy="2583192"/>
              <a:chOff x="1716765" y="1297928"/>
              <a:chExt cx="4376214" cy="2460183"/>
            </a:xfrm>
          </p:grpSpPr>
          <p:grpSp>
            <p:nvGrpSpPr>
              <p:cNvPr id="12" name="Group 11">
                <a:extLst>
                  <a:ext uri="{FF2B5EF4-FFF2-40B4-BE49-F238E27FC236}">
                    <a16:creationId xmlns:a16="http://schemas.microsoft.com/office/drawing/2014/main" id="{3D816D82-490E-9900-5093-642E22635C1F}"/>
                  </a:ext>
                </a:extLst>
              </p:cNvPr>
              <p:cNvGrpSpPr/>
              <p:nvPr/>
            </p:nvGrpSpPr>
            <p:grpSpPr>
              <a:xfrm>
                <a:off x="1996587" y="1553028"/>
                <a:ext cx="4096392" cy="2205083"/>
                <a:chOff x="1996587" y="1553028"/>
                <a:chExt cx="4096392" cy="2205083"/>
              </a:xfrm>
            </p:grpSpPr>
            <p:sp>
              <p:nvSpPr>
                <p:cNvPr id="32" name="Freeform: Shape 31">
                  <a:extLst>
                    <a:ext uri="{FF2B5EF4-FFF2-40B4-BE49-F238E27FC236}">
                      <a16:creationId xmlns:a16="http://schemas.microsoft.com/office/drawing/2014/main" id="{7767103D-531F-DB19-3349-5984CA4714F6}"/>
                    </a:ext>
                  </a:extLst>
                </p:cNvPr>
                <p:cNvSpPr/>
                <p:nvPr/>
              </p:nvSpPr>
              <p:spPr>
                <a:xfrm rot="5400000" flipH="1">
                  <a:off x="2942241" y="607374"/>
                  <a:ext cx="2205083" cy="4096392"/>
                </a:xfrm>
                <a:custGeom>
                  <a:avLst/>
                  <a:gdLst>
                    <a:gd name="connsiteX0" fmla="*/ 2205083 w 2205083"/>
                    <a:gd name="connsiteY0" fmla="*/ 4096392 h 4096392"/>
                    <a:gd name="connsiteX1" fmla="*/ 2205083 w 2205083"/>
                    <a:gd name="connsiteY1" fmla="*/ 0 h 4096392"/>
                    <a:gd name="connsiteX2" fmla="*/ 0 w 2205083"/>
                    <a:gd name="connsiteY2" fmla="*/ 0 h 4096392"/>
                    <a:gd name="connsiteX3" fmla="*/ 0 w 2205083"/>
                    <a:gd name="connsiteY3" fmla="*/ 4096392 h 4096392"/>
                    <a:gd name="connsiteX4" fmla="*/ 2205083 w 2205083"/>
                    <a:gd name="connsiteY4" fmla="*/ 4096392 h 409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3" h="4096392">
                      <a:moveTo>
                        <a:pt x="2205083" y="4096392"/>
                      </a:moveTo>
                      <a:lnTo>
                        <a:pt x="2205083" y="0"/>
                      </a:lnTo>
                      <a:lnTo>
                        <a:pt x="0" y="0"/>
                      </a:lnTo>
                      <a:lnTo>
                        <a:pt x="0" y="4096392"/>
                      </a:lnTo>
                      <a:lnTo>
                        <a:pt x="2205083" y="4096392"/>
                      </a:lnTo>
                      <a:close/>
                    </a:path>
                  </a:pathLst>
                </a:custGeom>
                <a:gradFill>
                  <a:gsLst>
                    <a:gs pos="2000">
                      <a:schemeClr val="accent2">
                        <a:lumMod val="40000"/>
                        <a:lumOff val="60000"/>
                      </a:schemeClr>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6" name="TextBox 55">
                  <a:extLst>
                    <a:ext uri="{FF2B5EF4-FFF2-40B4-BE49-F238E27FC236}">
                      <a16:creationId xmlns:a16="http://schemas.microsoft.com/office/drawing/2014/main" id="{B70D4B79-F82B-8B7A-CE0A-3F84D67C2CED}"/>
                    </a:ext>
                  </a:extLst>
                </p:cNvPr>
                <p:cNvSpPr txBox="1"/>
                <p:nvPr/>
              </p:nvSpPr>
              <p:spPr>
                <a:xfrm>
                  <a:off x="3148669" y="1583671"/>
                  <a:ext cx="2846216" cy="182414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Office Clerks, General - 3,540</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Receptionists &amp; Information Clerks - 1,140</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Interviewers, Except Eligibility &amp; Loan - 117</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Couriers &amp; Messengers - 89</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File Clerks - 41</a:t>
                  </a:r>
                </a:p>
              </p:txBody>
            </p:sp>
          </p:grpSp>
          <p:grpSp>
            <p:nvGrpSpPr>
              <p:cNvPr id="8" name="Group 7">
                <a:extLst>
                  <a:ext uri="{FF2B5EF4-FFF2-40B4-BE49-F238E27FC236}">
                    <a16:creationId xmlns:a16="http://schemas.microsoft.com/office/drawing/2014/main" id="{947BB63A-F2D2-9921-07FF-927837136D5D}"/>
                  </a:ext>
                </a:extLst>
              </p:cNvPr>
              <p:cNvGrpSpPr/>
              <p:nvPr/>
            </p:nvGrpSpPr>
            <p:grpSpPr>
              <a:xfrm>
                <a:off x="1716765" y="1297928"/>
                <a:ext cx="1325563" cy="1325563"/>
                <a:chOff x="1716765" y="1297928"/>
                <a:chExt cx="1325563" cy="1325563"/>
              </a:xfrm>
            </p:grpSpPr>
            <p:sp>
              <p:nvSpPr>
                <p:cNvPr id="4" name="Oval 3">
                  <a:extLst>
                    <a:ext uri="{FF2B5EF4-FFF2-40B4-BE49-F238E27FC236}">
                      <a16:creationId xmlns:a16="http://schemas.microsoft.com/office/drawing/2014/main" id="{5A8E92E5-4701-3946-5390-EBE31B9570EF}"/>
                    </a:ext>
                  </a:extLst>
                </p:cNvPr>
                <p:cNvSpPr/>
                <p:nvPr/>
              </p:nvSpPr>
              <p:spPr>
                <a:xfrm>
                  <a:off x="1716765" y="1297928"/>
                  <a:ext cx="1325563" cy="1325563"/>
                </a:xfrm>
                <a:prstGeom prst="ellipse">
                  <a:avLst/>
                </a:prstGeom>
                <a:solidFill>
                  <a:schemeClr val="accent2">
                    <a:lumMod val="60000"/>
                    <a:lumOff val="4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TextBox 26">
                  <a:extLst>
                    <a:ext uri="{FF2B5EF4-FFF2-40B4-BE49-F238E27FC236}">
                      <a16:creationId xmlns:a16="http://schemas.microsoft.com/office/drawing/2014/main" id="{85B8D21E-B3D0-9519-6D53-F6D59D5BF1B3}"/>
                    </a:ext>
                  </a:extLst>
                </p:cNvPr>
                <p:cNvSpPr txBox="1"/>
                <p:nvPr/>
              </p:nvSpPr>
              <p:spPr>
                <a:xfrm>
                  <a:off x="1996586" y="1520127"/>
                  <a:ext cx="796672" cy="9672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Less than $35K</a:t>
                  </a:r>
                </a:p>
              </p:txBody>
            </p:sp>
          </p:grpSp>
        </p:grpSp>
        <p:grpSp>
          <p:nvGrpSpPr>
            <p:cNvPr id="20" name="Group 19">
              <a:extLst>
                <a:ext uri="{FF2B5EF4-FFF2-40B4-BE49-F238E27FC236}">
                  <a16:creationId xmlns:a16="http://schemas.microsoft.com/office/drawing/2014/main" id="{F6A4D97A-A547-003E-6BC5-49314DDA7C2F}"/>
                </a:ext>
              </a:extLst>
            </p:cNvPr>
            <p:cNvGrpSpPr/>
            <p:nvPr/>
          </p:nvGrpSpPr>
          <p:grpSpPr>
            <a:xfrm>
              <a:off x="518588" y="3926863"/>
              <a:ext cx="4595024" cy="2566220"/>
              <a:chOff x="1716765" y="3803830"/>
              <a:chExt cx="4376213" cy="2444019"/>
            </a:xfrm>
          </p:grpSpPr>
          <p:sp>
            <p:nvSpPr>
              <p:cNvPr id="34" name="Freeform: Shape 33">
                <a:extLst>
                  <a:ext uri="{FF2B5EF4-FFF2-40B4-BE49-F238E27FC236}">
                    <a16:creationId xmlns:a16="http://schemas.microsoft.com/office/drawing/2014/main" id="{73BD17D3-2A1E-5485-C126-FAED90F41F38}"/>
                  </a:ext>
                </a:extLst>
              </p:cNvPr>
              <p:cNvSpPr/>
              <p:nvPr/>
            </p:nvSpPr>
            <p:spPr>
              <a:xfrm rot="5400000" flipH="1">
                <a:off x="2942240" y="2858176"/>
                <a:ext cx="2205084" cy="4096392"/>
              </a:xfrm>
              <a:custGeom>
                <a:avLst/>
                <a:gdLst>
                  <a:gd name="connsiteX0" fmla="*/ 2205084 w 2205084"/>
                  <a:gd name="connsiteY0" fmla="*/ 4096392 h 4096392"/>
                  <a:gd name="connsiteX1" fmla="*/ 2205084 w 2205084"/>
                  <a:gd name="connsiteY1" fmla="*/ 0 h 4096392"/>
                  <a:gd name="connsiteX2" fmla="*/ 0 w 2205084"/>
                  <a:gd name="connsiteY2" fmla="*/ 0 h 4096392"/>
                  <a:gd name="connsiteX3" fmla="*/ 0 w 2205084"/>
                  <a:gd name="connsiteY3" fmla="*/ 4096392 h 4096392"/>
                  <a:gd name="connsiteX4" fmla="*/ 2205084 w 2205084"/>
                  <a:gd name="connsiteY4" fmla="*/ 4096392 h 4096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4" h="4096392">
                    <a:moveTo>
                      <a:pt x="2205084" y="4096392"/>
                    </a:moveTo>
                    <a:lnTo>
                      <a:pt x="2205084" y="0"/>
                    </a:lnTo>
                    <a:lnTo>
                      <a:pt x="0" y="0"/>
                    </a:lnTo>
                    <a:lnTo>
                      <a:pt x="0" y="4096392"/>
                    </a:lnTo>
                    <a:lnTo>
                      <a:pt x="2205084" y="4096392"/>
                    </a:lnTo>
                    <a:close/>
                  </a:path>
                </a:pathLst>
              </a:custGeom>
              <a:gradFill>
                <a:gsLst>
                  <a:gs pos="2000">
                    <a:schemeClr val="accent5"/>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Oval 6">
                <a:extLst>
                  <a:ext uri="{FF2B5EF4-FFF2-40B4-BE49-F238E27FC236}">
                    <a16:creationId xmlns:a16="http://schemas.microsoft.com/office/drawing/2014/main" id="{0226C757-5FA4-49AF-241B-400C7E34B8A0}"/>
                  </a:ext>
                </a:extLst>
              </p:cNvPr>
              <p:cNvSpPr/>
              <p:nvPr/>
            </p:nvSpPr>
            <p:spPr>
              <a:xfrm>
                <a:off x="1716765" y="4922286"/>
                <a:ext cx="1325563" cy="1325563"/>
              </a:xfrm>
              <a:prstGeom prst="ellipse">
                <a:avLst/>
              </a:prstGeom>
              <a:solidFill>
                <a:schemeClr val="accent5">
                  <a:lumMod val="9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6" name="Group 15">
              <a:extLst>
                <a:ext uri="{FF2B5EF4-FFF2-40B4-BE49-F238E27FC236}">
                  <a16:creationId xmlns:a16="http://schemas.microsoft.com/office/drawing/2014/main" id="{A63134D2-A164-772C-5914-7CD222237E9E}"/>
                </a:ext>
              </a:extLst>
            </p:cNvPr>
            <p:cNvGrpSpPr/>
            <p:nvPr/>
          </p:nvGrpSpPr>
          <p:grpSpPr>
            <a:xfrm>
              <a:off x="5161681" y="3926864"/>
              <a:ext cx="4553302" cy="2566219"/>
              <a:chOff x="6138758" y="3803831"/>
              <a:chExt cx="4336478" cy="2444018"/>
            </a:xfrm>
          </p:grpSpPr>
          <p:sp>
            <p:nvSpPr>
              <p:cNvPr id="35" name="Freeform: Shape 34">
                <a:extLst>
                  <a:ext uri="{FF2B5EF4-FFF2-40B4-BE49-F238E27FC236}">
                    <a16:creationId xmlns:a16="http://schemas.microsoft.com/office/drawing/2014/main" id="{32266B13-0B74-ED31-32E4-38A4F6669760}"/>
                  </a:ext>
                </a:extLst>
              </p:cNvPr>
              <p:cNvSpPr/>
              <p:nvPr/>
            </p:nvSpPr>
            <p:spPr>
              <a:xfrm rot="5400000" flipH="1">
                <a:off x="7084413" y="2858176"/>
                <a:ext cx="2205084" cy="4096393"/>
              </a:xfrm>
              <a:custGeom>
                <a:avLst/>
                <a:gdLst>
                  <a:gd name="connsiteX0" fmla="*/ 2205084 w 2205084"/>
                  <a:gd name="connsiteY0" fmla="*/ 4096393 h 4096393"/>
                  <a:gd name="connsiteX1" fmla="*/ 2205084 w 2205084"/>
                  <a:gd name="connsiteY1" fmla="*/ 0 h 4096393"/>
                  <a:gd name="connsiteX2" fmla="*/ 0 w 2205084"/>
                  <a:gd name="connsiteY2" fmla="*/ 0 h 4096393"/>
                  <a:gd name="connsiteX3" fmla="*/ 0 w 2205084"/>
                  <a:gd name="connsiteY3" fmla="*/ 4096393 h 4096393"/>
                  <a:gd name="connsiteX4" fmla="*/ 2205084 w 2205084"/>
                  <a:gd name="connsiteY4" fmla="*/ 4096393 h 40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4" h="4096393">
                    <a:moveTo>
                      <a:pt x="2205084" y="4096393"/>
                    </a:moveTo>
                    <a:lnTo>
                      <a:pt x="2205084" y="0"/>
                    </a:lnTo>
                    <a:lnTo>
                      <a:pt x="0" y="0"/>
                    </a:lnTo>
                    <a:lnTo>
                      <a:pt x="0" y="4096393"/>
                    </a:lnTo>
                    <a:lnTo>
                      <a:pt x="2205084" y="4096393"/>
                    </a:lnTo>
                    <a:close/>
                  </a:path>
                </a:pathLst>
              </a:custGeom>
              <a:gradFill>
                <a:gsLst>
                  <a:gs pos="2000">
                    <a:schemeClr val="accent2">
                      <a:lumMod val="40000"/>
                      <a:lumOff val="60000"/>
                    </a:schemeClr>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Oval 5">
                <a:extLst>
                  <a:ext uri="{FF2B5EF4-FFF2-40B4-BE49-F238E27FC236}">
                    <a16:creationId xmlns:a16="http://schemas.microsoft.com/office/drawing/2014/main" id="{3C0971F7-A743-0C65-81EE-5E5D46FAEB17}"/>
                  </a:ext>
                </a:extLst>
              </p:cNvPr>
              <p:cNvSpPr/>
              <p:nvPr/>
            </p:nvSpPr>
            <p:spPr>
              <a:xfrm>
                <a:off x="9149673" y="4922286"/>
                <a:ext cx="1325563" cy="1325563"/>
              </a:xfrm>
              <a:prstGeom prst="ellipse">
                <a:avLst/>
              </a:prstGeom>
              <a:solidFill>
                <a:schemeClr val="accent2">
                  <a:lumMod val="60000"/>
                  <a:lumOff val="4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8" name="Group 17">
              <a:extLst>
                <a:ext uri="{FF2B5EF4-FFF2-40B4-BE49-F238E27FC236}">
                  <a16:creationId xmlns:a16="http://schemas.microsoft.com/office/drawing/2014/main" id="{4285AC62-AFDC-DA00-0FC7-C9D8A0C7CFDE}"/>
                </a:ext>
              </a:extLst>
            </p:cNvPr>
            <p:cNvGrpSpPr/>
            <p:nvPr/>
          </p:nvGrpSpPr>
          <p:grpSpPr>
            <a:xfrm>
              <a:off x="5161682" y="1295666"/>
              <a:ext cx="4553301" cy="2583193"/>
              <a:chOff x="6138759" y="1297928"/>
              <a:chExt cx="4336477" cy="2460184"/>
            </a:xfrm>
          </p:grpSpPr>
          <p:sp>
            <p:nvSpPr>
              <p:cNvPr id="33" name="Freeform: Shape 32">
                <a:extLst>
                  <a:ext uri="{FF2B5EF4-FFF2-40B4-BE49-F238E27FC236}">
                    <a16:creationId xmlns:a16="http://schemas.microsoft.com/office/drawing/2014/main" id="{7A199E57-8E4D-7125-F16B-8BEF1D316A15}"/>
                  </a:ext>
                </a:extLst>
              </p:cNvPr>
              <p:cNvSpPr/>
              <p:nvPr/>
            </p:nvSpPr>
            <p:spPr>
              <a:xfrm rot="5400000" flipH="1">
                <a:off x="7084414" y="607374"/>
                <a:ext cx="2205083" cy="4096393"/>
              </a:xfrm>
              <a:custGeom>
                <a:avLst/>
                <a:gdLst>
                  <a:gd name="connsiteX0" fmla="*/ 2205083 w 2205083"/>
                  <a:gd name="connsiteY0" fmla="*/ 4096393 h 4096393"/>
                  <a:gd name="connsiteX1" fmla="*/ 2205083 w 2205083"/>
                  <a:gd name="connsiteY1" fmla="*/ 0 h 4096393"/>
                  <a:gd name="connsiteX2" fmla="*/ 0 w 2205083"/>
                  <a:gd name="connsiteY2" fmla="*/ 0 h 4096393"/>
                  <a:gd name="connsiteX3" fmla="*/ 0 w 2205083"/>
                  <a:gd name="connsiteY3" fmla="*/ 4096393 h 4096393"/>
                  <a:gd name="connsiteX4" fmla="*/ 2205083 w 2205083"/>
                  <a:gd name="connsiteY4" fmla="*/ 4096393 h 40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083" h="4096393">
                    <a:moveTo>
                      <a:pt x="2205083" y="4096393"/>
                    </a:moveTo>
                    <a:lnTo>
                      <a:pt x="2205083" y="0"/>
                    </a:lnTo>
                    <a:lnTo>
                      <a:pt x="0" y="0"/>
                    </a:lnTo>
                    <a:lnTo>
                      <a:pt x="0" y="4096393"/>
                    </a:lnTo>
                    <a:lnTo>
                      <a:pt x="2205083" y="4096393"/>
                    </a:lnTo>
                    <a:close/>
                  </a:path>
                </a:pathLst>
              </a:custGeom>
              <a:gradFill>
                <a:gsLst>
                  <a:gs pos="2000">
                    <a:schemeClr val="accent5"/>
                  </a:gs>
                  <a:gs pos="100000">
                    <a:schemeClr val="bg1">
                      <a:lumMod val="95000"/>
                      <a:alpha val="13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Oval 4">
                <a:extLst>
                  <a:ext uri="{FF2B5EF4-FFF2-40B4-BE49-F238E27FC236}">
                    <a16:creationId xmlns:a16="http://schemas.microsoft.com/office/drawing/2014/main" id="{45D7194A-2AD5-7573-5395-7D0FC1A66DDC}"/>
                  </a:ext>
                </a:extLst>
              </p:cNvPr>
              <p:cNvSpPr/>
              <p:nvPr/>
            </p:nvSpPr>
            <p:spPr>
              <a:xfrm>
                <a:off x="9149673" y="1297928"/>
                <a:ext cx="1325563" cy="1325563"/>
              </a:xfrm>
              <a:prstGeom prst="ellipse">
                <a:avLst/>
              </a:prstGeom>
              <a:solidFill>
                <a:schemeClr val="accent5">
                  <a:lumMod val="90000"/>
                </a:schemeClr>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9" name="TextBox 28">
              <a:extLst>
                <a:ext uri="{FF2B5EF4-FFF2-40B4-BE49-F238E27FC236}">
                  <a16:creationId xmlns:a16="http://schemas.microsoft.com/office/drawing/2014/main" id="{33E9D784-4671-94D0-3DB2-C4C5171F14D2}"/>
                </a:ext>
              </a:extLst>
            </p:cNvPr>
            <p:cNvSpPr txBox="1"/>
            <p:nvPr/>
          </p:nvSpPr>
          <p:spPr>
            <a:xfrm>
              <a:off x="8614491" y="1577516"/>
              <a:ext cx="8365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$35K to $50K</a:t>
              </a:r>
            </a:p>
          </p:txBody>
        </p:sp>
        <p:sp>
          <p:nvSpPr>
            <p:cNvPr id="36" name="TextBox 35">
              <a:extLst>
                <a:ext uri="{FF2B5EF4-FFF2-40B4-BE49-F238E27FC236}">
                  <a16:creationId xmlns:a16="http://schemas.microsoft.com/office/drawing/2014/main" id="{D6AE6712-7F19-D534-D790-B3B0D9B27479}"/>
                </a:ext>
              </a:extLst>
            </p:cNvPr>
            <p:cNvSpPr txBox="1"/>
            <p:nvPr/>
          </p:nvSpPr>
          <p:spPr>
            <a:xfrm>
              <a:off x="779233" y="5343695"/>
              <a:ext cx="8365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$50K to $65K</a:t>
              </a:r>
            </a:p>
          </p:txBody>
        </p:sp>
        <p:sp>
          <p:nvSpPr>
            <p:cNvPr id="37" name="TextBox 36">
              <a:extLst>
                <a:ext uri="{FF2B5EF4-FFF2-40B4-BE49-F238E27FC236}">
                  <a16:creationId xmlns:a16="http://schemas.microsoft.com/office/drawing/2014/main" id="{5ABB6901-43F1-234E-CC52-2028ED1C1D22}"/>
                </a:ext>
              </a:extLst>
            </p:cNvPr>
            <p:cNvSpPr txBox="1"/>
            <p:nvPr/>
          </p:nvSpPr>
          <p:spPr>
            <a:xfrm>
              <a:off x="8614491" y="5311042"/>
              <a:ext cx="836506" cy="8988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More than $65K</a:t>
              </a:r>
            </a:p>
          </p:txBody>
        </p:sp>
        <p:sp>
          <p:nvSpPr>
            <p:cNvPr id="38" name="TextBox 37">
              <a:extLst>
                <a:ext uri="{FF2B5EF4-FFF2-40B4-BE49-F238E27FC236}">
                  <a16:creationId xmlns:a16="http://schemas.microsoft.com/office/drawing/2014/main" id="{5B2AA9A8-4673-D932-7247-747C89B4A377}"/>
                </a:ext>
              </a:extLst>
            </p:cNvPr>
            <p:cNvSpPr txBox="1"/>
            <p:nvPr/>
          </p:nvSpPr>
          <p:spPr>
            <a:xfrm>
              <a:off x="5289378" y="1535707"/>
              <a:ext cx="3121094" cy="234099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Secretaries &amp; Administrative Assistants - 2,294</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Bookkeeping, Accounting &amp; Auditing Clerks - 1,907</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Customer Service Representatives - 1,668</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Executive Secretaries &amp; Executive Administrative Assistants - 1,273</a:t>
              </a:r>
            </a:p>
            <a:p>
              <a:pPr marL="228600" marR="0" lvl="0" indent="-228600" algn="l" defTabSz="914400" rtl="0" eaLnBrk="1" fontAlgn="auto" latinLnBrk="0" hangingPunct="1">
                <a:lnSpc>
                  <a:spcPct val="100000"/>
                </a:lnSpc>
                <a:spcBef>
                  <a:spcPts val="0"/>
                </a:spcBef>
                <a:spcAft>
                  <a:spcPts val="9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Shipping, Receiving &amp; Inventory Clerks - 686</a:t>
              </a:r>
            </a:p>
          </p:txBody>
        </p:sp>
        <p:sp>
          <p:nvSpPr>
            <p:cNvPr id="45" name="TextBox 44">
              <a:extLst>
                <a:ext uri="{FF2B5EF4-FFF2-40B4-BE49-F238E27FC236}">
                  <a16:creationId xmlns:a16="http://schemas.microsoft.com/office/drawing/2014/main" id="{61641D72-8C74-9DF0-9B07-2D646AD888B6}"/>
                </a:ext>
              </a:extLst>
            </p:cNvPr>
            <p:cNvSpPr txBox="1"/>
            <p:nvPr/>
          </p:nvSpPr>
          <p:spPr>
            <a:xfrm>
              <a:off x="2025806" y="3894375"/>
              <a:ext cx="3087806" cy="228778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First-Line Supervisors of Office &amp; Administrative Support Workers - 1,518</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Business Operations Specialists, All Other - 1,128</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Human Resources Specialists - 403</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Market Research Analysts &amp; Marketing Specialists - 339</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Postal Service Mail Carriers - 287</a:t>
              </a:r>
            </a:p>
          </p:txBody>
        </p:sp>
        <p:sp>
          <p:nvSpPr>
            <p:cNvPr id="46" name="TextBox 45">
              <a:extLst>
                <a:ext uri="{FF2B5EF4-FFF2-40B4-BE49-F238E27FC236}">
                  <a16:creationId xmlns:a16="http://schemas.microsoft.com/office/drawing/2014/main" id="{24CF46AE-41EC-573B-87EF-417EC961E16B}"/>
                </a:ext>
              </a:extLst>
            </p:cNvPr>
            <p:cNvSpPr txBox="1"/>
            <p:nvPr/>
          </p:nvSpPr>
          <p:spPr>
            <a:xfrm>
              <a:off x="5285664" y="3920392"/>
              <a:ext cx="3076739" cy="191535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General &amp; Operations Managers - 3,987</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Managers, All Other - 1,853</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Accountants &amp; Auditors - 942</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Financial Managers - 437</a:t>
              </a:r>
            </a:p>
            <a:p>
              <a:pPr marL="228600" marR="0" lvl="0" indent="-228600" algn="l" defTabSz="914400" rtl="0" eaLnBrk="1" fontAlgn="auto" latinLnBrk="0" hangingPunct="1">
                <a:lnSpc>
                  <a:spcPct val="100000"/>
                </a:lnSpc>
                <a:spcBef>
                  <a:spcPts val="0"/>
                </a:spcBef>
                <a:spcAft>
                  <a:spcPts val="1200"/>
                </a:spcAft>
                <a:buClrTx/>
                <a:buSzTx/>
                <a:buFont typeface="Arial"/>
                <a:buAutoNum type="arabicPeriod"/>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Project Management Specialists - 405</a:t>
              </a:r>
            </a:p>
          </p:txBody>
        </p:sp>
      </p:grpSp>
      <p:sp>
        <p:nvSpPr>
          <p:cNvPr id="9" name="Google Shape;362;p18">
            <a:extLst>
              <a:ext uri="{FF2B5EF4-FFF2-40B4-BE49-F238E27FC236}">
                <a16:creationId xmlns:a16="http://schemas.microsoft.com/office/drawing/2014/main" id="{838F9BE5-8D3C-EFA2-FAAF-32CEA3FA82E6}"/>
              </a:ext>
            </a:extLst>
          </p:cNvPr>
          <p:cNvSpPr txBox="1"/>
          <p:nvPr/>
        </p:nvSpPr>
        <p:spPr>
          <a:xfrm>
            <a:off x="0" y="7516"/>
            <a:ext cx="12192000" cy="461624"/>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 Top 5 Jobs in Each COL-Adjusted Salary Range in Lafayette Parish, LA - </a:t>
            </a:r>
            <a:r>
              <a:rPr kumimoji="0" lang="en-US" sz="24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Business</a:t>
            </a:r>
          </a:p>
        </p:txBody>
      </p:sp>
      <p:pic>
        <p:nvPicPr>
          <p:cNvPr id="11" name="Google Shape;158;p7" descr="The NCII logo. Lightbulb with the following text: &quot;National Center for Inquiry &amp; Improvement.&quot;">
            <a:extLst>
              <a:ext uri="{FF2B5EF4-FFF2-40B4-BE49-F238E27FC236}">
                <a16:creationId xmlns:a16="http://schemas.microsoft.com/office/drawing/2014/main" id="{93047EBD-A0C0-814E-AF43-3936273D05A4}"/>
              </a:ext>
            </a:extLst>
          </p:cNvPr>
          <p:cNvPicPr preferRelativeResize="0">
            <a:picLocks noChangeAspect="1"/>
          </p:cNvPicPr>
          <p:nvPr/>
        </p:nvPicPr>
        <p:blipFill rotWithShape="1">
          <a:blip r:embed="rId2">
            <a:alphaModFix/>
          </a:blip>
          <a:srcRect/>
          <a:stretch/>
        </p:blipFill>
        <p:spPr>
          <a:xfrm>
            <a:off x="11221433" y="6392450"/>
            <a:ext cx="915982" cy="439671"/>
          </a:xfrm>
          <a:prstGeom prst="rect">
            <a:avLst/>
          </a:prstGeom>
          <a:noFill/>
          <a:ln>
            <a:noFill/>
          </a:ln>
        </p:spPr>
      </p:pic>
      <p:sp>
        <p:nvSpPr>
          <p:cNvPr id="3" name="TextBox 2">
            <a:extLst>
              <a:ext uri="{FF2B5EF4-FFF2-40B4-BE49-F238E27FC236}">
                <a16:creationId xmlns:a16="http://schemas.microsoft.com/office/drawing/2014/main" id="{1F498B23-6593-F14D-2E4F-2C3F474E9D20}"/>
              </a:ext>
            </a:extLst>
          </p:cNvPr>
          <p:cNvSpPr txBox="1"/>
          <p:nvPr/>
        </p:nvSpPr>
        <p:spPr>
          <a:xfrm>
            <a:off x="10979145" y="1667552"/>
            <a:ext cx="1096393" cy="4185761"/>
          </a:xfrm>
          <a:prstGeom prst="rect">
            <a:avLst/>
          </a:prstGeom>
          <a:noFill/>
          <a:ln w="254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Notes: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Using 6-digit SOC codes, of which there are 800+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COL Index is 97.9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If &lt;5 listed there are no more jobs with 10+ workers in category</a:t>
            </a:r>
          </a:p>
        </p:txBody>
      </p:sp>
    </p:spTree>
    <p:extLst>
      <p:ext uri="{BB962C8B-B14F-4D97-AF65-F5344CB8AC3E}">
        <p14:creationId xmlns:p14="http://schemas.microsoft.com/office/powerpoint/2010/main" val="1337447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3D5B37-1CF7-0A72-836F-D4BFD8F2BC1B}"/>
            </a:ext>
          </a:extLst>
        </p:cNvPr>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E91F7D5-2B13-5C7A-FAD1-7FBC94B61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6" name="Rectangle 135">
            <a:extLst>
              <a:ext uri="{FF2B5EF4-FFF2-40B4-BE49-F238E27FC236}">
                <a16:creationId xmlns:a16="http://schemas.microsoft.com/office/drawing/2014/main" id="{33DB985E-58C1-F1A3-7D83-FB3AE86B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7" name="Rectangle 136">
            <a:extLst>
              <a:ext uri="{FF2B5EF4-FFF2-40B4-BE49-F238E27FC236}">
                <a16:creationId xmlns:a16="http://schemas.microsoft.com/office/drawing/2014/main" id="{A867CC8E-CEF0-F603-488F-A251697F0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8" name="Rectangle 137">
            <a:extLst>
              <a:ext uri="{FF2B5EF4-FFF2-40B4-BE49-F238E27FC236}">
                <a16:creationId xmlns:a16="http://schemas.microsoft.com/office/drawing/2014/main" id="{04503DF7-F589-9C6C-BB79-1A4B39687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9" name="Rectangle 138">
            <a:extLst>
              <a:ext uri="{FF2B5EF4-FFF2-40B4-BE49-F238E27FC236}">
                <a16:creationId xmlns:a16="http://schemas.microsoft.com/office/drawing/2014/main" id="{9969F3E9-1812-826A-F9A1-3AAC30F19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40" name="Freeform: Shape 139">
            <a:extLst>
              <a:ext uri="{FF2B5EF4-FFF2-40B4-BE49-F238E27FC236}">
                <a16:creationId xmlns:a16="http://schemas.microsoft.com/office/drawing/2014/main" id="{05C713D2-CBFD-6B4C-C206-27603C697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3FC658AB-7A6A-47A8-2161-13B9FEFBF91C}"/>
              </a:ext>
            </a:extLst>
          </p:cNvPr>
          <p:cNvSpPr>
            <a:spLocks noGrp="1"/>
          </p:cNvSpPr>
          <p:nvPr>
            <p:ph type="title"/>
          </p:nvPr>
        </p:nvSpPr>
        <p:spPr>
          <a:xfrm>
            <a:off x="1314824" y="735106"/>
            <a:ext cx="10053763" cy="2928470"/>
          </a:xfrm>
        </p:spPr>
        <p:txBody>
          <a:bodyPr vert="horz" lIns="91440" tIns="45720" rIns="91440" bIns="45720" rtlCol="0" anchor="b">
            <a:normAutofit fontScale="90000"/>
          </a:bodyPr>
          <a:lstStyle/>
          <a:p>
            <a:r>
              <a:rPr lang="en-US" sz="4800" b="1" dirty="0">
                <a:solidFill>
                  <a:srgbClr val="FFFFFF"/>
                </a:solidFill>
                <a:latin typeface="+mn-lt"/>
                <a:cs typeface="Arial" panose="020B0604020202020204" pitchFamily="34" charset="0"/>
              </a:rPr>
              <a:t>Section 4: Reflections and Mobilizing Next Steps to Integrate Career Considerations into the Student Experience </a:t>
            </a:r>
            <a:br>
              <a:rPr lang="en-US" sz="4800" b="1" kern="1200" dirty="0">
                <a:solidFill>
                  <a:srgbClr val="FFFFFF"/>
                </a:solidFill>
                <a:latin typeface="+mn-lt"/>
                <a:cs typeface="Arial" panose="020B0604020202020204" pitchFamily="34" charset="0"/>
              </a:rPr>
            </a:br>
            <a:endParaRPr lang="en-US" sz="4800" b="1" kern="1200" dirty="0">
              <a:solidFill>
                <a:srgbClr val="FFFFFF"/>
              </a:solidFill>
              <a:latin typeface="+mn-lt"/>
              <a:cs typeface="Arial" panose="020B0604020202020204" pitchFamily="34" charset="0"/>
            </a:endParaRPr>
          </a:p>
        </p:txBody>
      </p:sp>
      <p:sp>
        <p:nvSpPr>
          <p:cNvPr id="3" name="Text Placeholder 2">
            <a:extLst>
              <a:ext uri="{FF2B5EF4-FFF2-40B4-BE49-F238E27FC236}">
                <a16:creationId xmlns:a16="http://schemas.microsoft.com/office/drawing/2014/main" id="{DB75E471-12C6-6270-63F1-9111FB776AC8}"/>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pic>
        <p:nvPicPr>
          <p:cNvPr id="4" name="Content Placeholder 4" descr="The NCII logo. Lightbulb with the following text: &quot;National Center for Inquiry &amp; Improvement.&quot;">
            <a:extLst>
              <a:ext uri="{FF2B5EF4-FFF2-40B4-BE49-F238E27FC236}">
                <a16:creationId xmlns:a16="http://schemas.microsoft.com/office/drawing/2014/main" id="{17A1E503-B96B-3D19-761E-6E1A19010D80}"/>
              </a:ext>
            </a:extLst>
          </p:cNvPr>
          <p:cNvPicPr>
            <a:picLocks noChangeAspect="1"/>
          </p:cNvPicPr>
          <p:nvPr/>
        </p:nvPicPr>
        <p:blipFill>
          <a:blip r:embed="rId2"/>
          <a:stretch>
            <a:fillRect/>
          </a:stretch>
        </p:blipFill>
        <p:spPr>
          <a:xfrm>
            <a:off x="10818136" y="6162066"/>
            <a:ext cx="1308546" cy="628102"/>
          </a:xfrm>
          <a:prstGeom prst="rect">
            <a:avLst/>
          </a:prstGeom>
          <a:solidFill>
            <a:schemeClr val="bg1"/>
          </a:solidFill>
        </p:spPr>
      </p:pic>
    </p:spTree>
    <p:extLst>
      <p:ext uri="{BB962C8B-B14F-4D97-AF65-F5344CB8AC3E}">
        <p14:creationId xmlns:p14="http://schemas.microsoft.com/office/powerpoint/2010/main" val="3766014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pSp>
        <p:nvGrpSpPr>
          <p:cNvPr id="297" name="Google Shape;297;p16"/>
          <p:cNvGrpSpPr/>
          <p:nvPr/>
        </p:nvGrpSpPr>
        <p:grpSpPr>
          <a:xfrm>
            <a:off x="3740521" y="1689931"/>
            <a:ext cx="4789824" cy="4782774"/>
            <a:chOff x="8283712" y="4637314"/>
            <a:chExt cx="8075531" cy="8063645"/>
          </a:xfrm>
        </p:grpSpPr>
        <p:sp>
          <p:nvSpPr>
            <p:cNvPr id="298" name="Google Shape;298;p16"/>
            <p:cNvSpPr/>
            <p:nvPr/>
          </p:nvSpPr>
          <p:spPr>
            <a:xfrm>
              <a:off x="8939701" y="4637314"/>
              <a:ext cx="6540501" cy="2863940"/>
            </a:xfrm>
            <a:custGeom>
              <a:avLst/>
              <a:gdLst/>
              <a:ahLst/>
              <a:cxnLst/>
              <a:rect l="l" t="t" r="r" b="b"/>
              <a:pathLst>
                <a:path w="21600" h="21600" extrusionOk="0">
                  <a:moveTo>
                    <a:pt x="10663" y="0"/>
                  </a:moveTo>
                  <a:lnTo>
                    <a:pt x="0" y="8274"/>
                  </a:lnTo>
                  <a:lnTo>
                    <a:pt x="10870" y="19333"/>
                  </a:lnTo>
                  <a:lnTo>
                    <a:pt x="21600" y="8480"/>
                  </a:lnTo>
                  <a:lnTo>
                    <a:pt x="10663" y="0"/>
                  </a:lnTo>
                  <a:close/>
                  <a:moveTo>
                    <a:pt x="1270" y="10412"/>
                  </a:moveTo>
                  <a:lnTo>
                    <a:pt x="1270" y="18532"/>
                  </a:lnTo>
                  <a:cubicBezTo>
                    <a:pt x="1039" y="18787"/>
                    <a:pt x="881" y="19312"/>
                    <a:pt x="876" y="19931"/>
                  </a:cubicBezTo>
                  <a:cubicBezTo>
                    <a:pt x="870" y="20849"/>
                    <a:pt x="1195" y="21600"/>
                    <a:pt x="1596" y="21600"/>
                  </a:cubicBezTo>
                  <a:cubicBezTo>
                    <a:pt x="1997" y="21600"/>
                    <a:pt x="2322" y="20849"/>
                    <a:pt x="2315" y="19931"/>
                  </a:cubicBezTo>
                  <a:cubicBezTo>
                    <a:pt x="2311" y="19312"/>
                    <a:pt x="2153" y="18787"/>
                    <a:pt x="1922" y="18532"/>
                  </a:cubicBezTo>
                  <a:lnTo>
                    <a:pt x="1922" y="11169"/>
                  </a:lnTo>
                  <a:lnTo>
                    <a:pt x="1270" y="10412"/>
                  </a:lnTo>
                  <a:close/>
                </a:path>
              </a:pathLst>
            </a:custGeom>
            <a:solidFill>
              <a:schemeClr val="accent1"/>
            </a:solidFill>
            <a:ln>
              <a:noFill/>
            </a:ln>
          </p:spPr>
          <p:txBody>
            <a:bodyPr spcFirstLastPara="1" wrap="square" lIns="26775" tIns="26775" rIns="26775" bIns="267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299" name="Google Shape;299;p16"/>
            <p:cNvSpPr/>
            <p:nvPr/>
          </p:nvSpPr>
          <p:spPr>
            <a:xfrm>
              <a:off x="10685930" y="6621332"/>
              <a:ext cx="3162829" cy="2794627"/>
            </a:xfrm>
            <a:custGeom>
              <a:avLst/>
              <a:gdLst/>
              <a:ahLst/>
              <a:cxnLst/>
              <a:rect l="l" t="t" r="r" b="b"/>
              <a:pathLst>
                <a:path w="21115" h="21600" extrusionOk="0">
                  <a:moveTo>
                    <a:pt x="20574" y="0"/>
                  </a:moveTo>
                  <a:lnTo>
                    <a:pt x="10317" y="5416"/>
                  </a:lnTo>
                  <a:lnTo>
                    <a:pt x="205" y="78"/>
                  </a:lnTo>
                  <a:cubicBezTo>
                    <a:pt x="10" y="1519"/>
                    <a:pt x="-57" y="3134"/>
                    <a:pt x="52" y="4985"/>
                  </a:cubicBezTo>
                  <a:cubicBezTo>
                    <a:pt x="100" y="5790"/>
                    <a:pt x="527" y="7139"/>
                    <a:pt x="640" y="7967"/>
                  </a:cubicBezTo>
                  <a:cubicBezTo>
                    <a:pt x="702" y="8419"/>
                    <a:pt x="763" y="8421"/>
                    <a:pt x="809" y="8746"/>
                  </a:cubicBezTo>
                  <a:cubicBezTo>
                    <a:pt x="756" y="8722"/>
                    <a:pt x="435" y="8560"/>
                    <a:pt x="314" y="9015"/>
                  </a:cubicBezTo>
                  <a:cubicBezTo>
                    <a:pt x="123" y="9738"/>
                    <a:pt x="467" y="11580"/>
                    <a:pt x="864" y="13275"/>
                  </a:cubicBezTo>
                  <a:lnTo>
                    <a:pt x="17495" y="21600"/>
                  </a:lnTo>
                  <a:cubicBezTo>
                    <a:pt x="17697" y="20100"/>
                    <a:pt x="18470" y="19581"/>
                    <a:pt x="18760" y="17325"/>
                  </a:cubicBezTo>
                  <a:cubicBezTo>
                    <a:pt x="18837" y="16720"/>
                    <a:pt x="19640" y="16697"/>
                    <a:pt x="20236" y="14397"/>
                  </a:cubicBezTo>
                  <a:cubicBezTo>
                    <a:pt x="20837" y="12079"/>
                    <a:pt x="21543" y="8762"/>
                    <a:pt x="20786" y="8702"/>
                  </a:cubicBezTo>
                  <a:cubicBezTo>
                    <a:pt x="20693" y="8694"/>
                    <a:pt x="20593" y="8725"/>
                    <a:pt x="20490" y="8785"/>
                  </a:cubicBezTo>
                  <a:cubicBezTo>
                    <a:pt x="20386" y="8845"/>
                    <a:pt x="20278" y="8934"/>
                    <a:pt x="20168" y="9044"/>
                  </a:cubicBezTo>
                  <a:cubicBezTo>
                    <a:pt x="20300" y="8219"/>
                    <a:pt x="20578" y="6360"/>
                    <a:pt x="20646" y="4985"/>
                  </a:cubicBezTo>
                  <a:cubicBezTo>
                    <a:pt x="20744" y="3018"/>
                    <a:pt x="20723" y="1394"/>
                    <a:pt x="20574" y="0"/>
                  </a:cubicBezTo>
                  <a:close/>
                </a:path>
              </a:pathLst>
            </a:custGeom>
            <a:solidFill>
              <a:schemeClr val="accent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0" name="Google Shape;300;p16"/>
            <p:cNvSpPr/>
            <p:nvPr/>
          </p:nvSpPr>
          <p:spPr>
            <a:xfrm>
              <a:off x="8414858" y="8454216"/>
              <a:ext cx="3955306" cy="3490909"/>
            </a:xfrm>
            <a:custGeom>
              <a:avLst/>
              <a:gdLst/>
              <a:ahLst/>
              <a:cxnLst/>
              <a:rect l="l" t="t" r="r" b="b"/>
              <a:pathLst>
                <a:path w="21600" h="21600" extrusionOk="0">
                  <a:moveTo>
                    <a:pt x="13286" y="0"/>
                  </a:moveTo>
                  <a:cubicBezTo>
                    <a:pt x="13301" y="60"/>
                    <a:pt x="13316" y="127"/>
                    <a:pt x="13331" y="184"/>
                  </a:cubicBezTo>
                  <a:cubicBezTo>
                    <a:pt x="13814" y="2042"/>
                    <a:pt x="14443" y="2056"/>
                    <a:pt x="14538" y="2528"/>
                  </a:cubicBezTo>
                  <a:cubicBezTo>
                    <a:pt x="14821" y="3926"/>
                    <a:pt x="15386" y="5404"/>
                    <a:pt x="15632" y="5598"/>
                  </a:cubicBezTo>
                  <a:cubicBezTo>
                    <a:pt x="15632" y="5598"/>
                    <a:pt x="15526" y="7879"/>
                    <a:pt x="15044" y="9428"/>
                  </a:cubicBezTo>
                  <a:cubicBezTo>
                    <a:pt x="14834" y="10101"/>
                    <a:pt x="14638" y="9225"/>
                    <a:pt x="14161" y="10063"/>
                  </a:cubicBezTo>
                  <a:cubicBezTo>
                    <a:pt x="13393" y="11412"/>
                    <a:pt x="7591" y="14327"/>
                    <a:pt x="3460" y="16120"/>
                  </a:cubicBezTo>
                  <a:cubicBezTo>
                    <a:pt x="1769" y="16853"/>
                    <a:pt x="677" y="18369"/>
                    <a:pt x="460" y="19279"/>
                  </a:cubicBezTo>
                  <a:cubicBezTo>
                    <a:pt x="309" y="19915"/>
                    <a:pt x="152" y="20741"/>
                    <a:pt x="0" y="21600"/>
                  </a:cubicBezTo>
                  <a:lnTo>
                    <a:pt x="15953" y="18240"/>
                  </a:lnTo>
                  <a:lnTo>
                    <a:pt x="21600" y="4073"/>
                  </a:lnTo>
                  <a:lnTo>
                    <a:pt x="13286" y="0"/>
                  </a:lnTo>
                  <a:close/>
                </a:path>
              </a:pathLst>
            </a:custGeom>
            <a:solidFill>
              <a:schemeClr val="accent3"/>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1" name="Google Shape;301;p16"/>
            <p:cNvSpPr/>
            <p:nvPr/>
          </p:nvSpPr>
          <p:spPr>
            <a:xfrm>
              <a:off x="11468608" y="9156199"/>
              <a:ext cx="3335051" cy="2221890"/>
            </a:xfrm>
            <a:custGeom>
              <a:avLst/>
              <a:gdLst/>
              <a:ahLst/>
              <a:cxnLst/>
              <a:rect l="l" t="t" r="r" b="b"/>
              <a:pathLst>
                <a:path w="21600" h="21600" extrusionOk="0">
                  <a:moveTo>
                    <a:pt x="6500" y="0"/>
                  </a:moveTo>
                  <a:lnTo>
                    <a:pt x="0" y="21600"/>
                  </a:lnTo>
                  <a:lnTo>
                    <a:pt x="21600" y="15570"/>
                  </a:lnTo>
                  <a:cubicBezTo>
                    <a:pt x="20263" y="14776"/>
                    <a:pt x="18896" y="13971"/>
                    <a:pt x="16861" y="12712"/>
                  </a:cubicBezTo>
                  <a:cubicBezTo>
                    <a:pt x="14105" y="11008"/>
                    <a:pt x="13487" y="8540"/>
                    <a:pt x="13693" y="9048"/>
                  </a:cubicBezTo>
                  <a:cubicBezTo>
                    <a:pt x="13277" y="8024"/>
                    <a:pt x="12988" y="9004"/>
                    <a:pt x="12720" y="8087"/>
                  </a:cubicBezTo>
                  <a:cubicBezTo>
                    <a:pt x="12283" y="6588"/>
                    <a:pt x="12099" y="4788"/>
                    <a:pt x="11998" y="3572"/>
                  </a:cubicBezTo>
                  <a:lnTo>
                    <a:pt x="6500" y="0"/>
                  </a:lnTo>
                  <a:close/>
                </a:path>
              </a:pathLst>
            </a:custGeom>
            <a:solidFill>
              <a:schemeClr val="accent4"/>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2" name="Google Shape;302;p16"/>
            <p:cNvSpPr/>
            <p:nvPr/>
          </p:nvSpPr>
          <p:spPr>
            <a:xfrm>
              <a:off x="8283712" y="11192453"/>
              <a:ext cx="4728878" cy="1508505"/>
            </a:xfrm>
            <a:custGeom>
              <a:avLst/>
              <a:gdLst/>
              <a:ahLst/>
              <a:cxnLst/>
              <a:rect l="l" t="t" r="r" b="b"/>
              <a:pathLst>
                <a:path w="21600" h="21600" extrusionOk="0">
                  <a:moveTo>
                    <a:pt x="21600" y="0"/>
                  </a:moveTo>
                  <a:lnTo>
                    <a:pt x="506" y="12283"/>
                  </a:lnTo>
                  <a:cubicBezTo>
                    <a:pt x="286" y="15895"/>
                    <a:pt x="92" y="19571"/>
                    <a:pt x="0" y="21600"/>
                  </a:cubicBezTo>
                  <a:lnTo>
                    <a:pt x="18489" y="21600"/>
                  </a:lnTo>
                  <a:lnTo>
                    <a:pt x="21600" y="0"/>
                  </a:lnTo>
                  <a:close/>
                </a:path>
              </a:pathLst>
            </a:custGeom>
            <a:solidFill>
              <a:schemeClr val="accent6"/>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3" name="Google Shape;303;p16"/>
            <p:cNvSpPr/>
            <p:nvPr/>
          </p:nvSpPr>
          <p:spPr>
            <a:xfrm>
              <a:off x="12453158" y="10827525"/>
              <a:ext cx="3906085" cy="1873434"/>
            </a:xfrm>
            <a:custGeom>
              <a:avLst/>
              <a:gdLst/>
              <a:ahLst/>
              <a:cxnLst/>
              <a:rect l="l" t="t" r="r" b="b"/>
              <a:pathLst>
                <a:path w="21600" h="21600" extrusionOk="0">
                  <a:moveTo>
                    <a:pt x="13951" y="0"/>
                  </a:moveTo>
                  <a:lnTo>
                    <a:pt x="3829" y="3923"/>
                  </a:lnTo>
                  <a:lnTo>
                    <a:pt x="0" y="21600"/>
                  </a:lnTo>
                  <a:lnTo>
                    <a:pt x="21600" y="21600"/>
                  </a:lnTo>
                  <a:cubicBezTo>
                    <a:pt x="21525" y="18607"/>
                    <a:pt x="21348" y="15689"/>
                    <a:pt x="21080" y="12848"/>
                  </a:cubicBezTo>
                  <a:cubicBezTo>
                    <a:pt x="20809" y="9992"/>
                    <a:pt x="20419" y="6986"/>
                    <a:pt x="19296" y="4991"/>
                  </a:cubicBezTo>
                  <a:cubicBezTo>
                    <a:pt x="18740" y="4005"/>
                    <a:pt x="18001" y="3482"/>
                    <a:pt x="17286" y="2776"/>
                  </a:cubicBezTo>
                  <a:cubicBezTo>
                    <a:pt x="16310" y="1811"/>
                    <a:pt x="15268" y="831"/>
                    <a:pt x="13951" y="0"/>
                  </a:cubicBezTo>
                  <a:close/>
                </a:path>
              </a:pathLst>
            </a:custGeom>
            <a:solidFill>
              <a:schemeClr val="accent5"/>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grpSp>
      <p:sp>
        <p:nvSpPr>
          <p:cNvPr id="304" name="Google Shape;304;p16"/>
          <p:cNvSpPr/>
          <p:nvPr/>
        </p:nvSpPr>
        <p:spPr>
          <a:xfrm>
            <a:off x="781817" y="1887925"/>
            <a:ext cx="290616" cy="290616"/>
          </a:xfrm>
          <a:prstGeom prst="diamond">
            <a:avLst/>
          </a:prstGeom>
          <a:solidFill>
            <a:schemeClr val="accent1"/>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5" name="Google Shape;305;p16"/>
          <p:cNvSpPr/>
          <p:nvPr/>
        </p:nvSpPr>
        <p:spPr>
          <a:xfrm>
            <a:off x="781817" y="3629790"/>
            <a:ext cx="290616" cy="290616"/>
          </a:xfrm>
          <a:prstGeom prst="diamond">
            <a:avLst/>
          </a:prstGeom>
          <a:solidFill>
            <a:schemeClr val="accent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6" name="Google Shape;306;p16"/>
          <p:cNvSpPr/>
          <p:nvPr/>
        </p:nvSpPr>
        <p:spPr>
          <a:xfrm>
            <a:off x="781817" y="5419074"/>
            <a:ext cx="290616" cy="290616"/>
          </a:xfrm>
          <a:prstGeom prst="diamond">
            <a:avLst/>
          </a:prstGeom>
          <a:solidFill>
            <a:schemeClr val="accent5"/>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7" name="Google Shape;307;p16"/>
          <p:cNvSpPr/>
          <p:nvPr/>
        </p:nvSpPr>
        <p:spPr>
          <a:xfrm>
            <a:off x="8801948" y="1888211"/>
            <a:ext cx="290330" cy="290330"/>
          </a:xfrm>
          <a:prstGeom prst="diamond">
            <a:avLst/>
          </a:prstGeom>
          <a:solidFill>
            <a:schemeClr val="accent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08" name="Google Shape;308;p16"/>
          <p:cNvSpPr/>
          <p:nvPr/>
        </p:nvSpPr>
        <p:spPr>
          <a:xfrm>
            <a:off x="8801948" y="3630076"/>
            <a:ext cx="290330" cy="290330"/>
          </a:xfrm>
          <a:prstGeom prst="diamond">
            <a:avLst/>
          </a:prstGeom>
          <a:solidFill>
            <a:schemeClr val="accent4"/>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32" b="0" i="0" u="none" strike="noStrike" kern="0" cap="none" spc="0" normalizeH="0" baseline="0" noProof="0">
              <a:ln>
                <a:noFill/>
              </a:ln>
              <a:solidFill>
                <a:srgbClr val="000000"/>
              </a:solidFill>
              <a:effectLst/>
              <a:uLnTx/>
              <a:uFillTx/>
              <a:latin typeface="Lato Light"/>
              <a:ea typeface="Lato Light"/>
              <a:cs typeface="Lato Light"/>
              <a:sym typeface="Lato Light"/>
            </a:endParaRPr>
          </a:p>
        </p:txBody>
      </p:sp>
      <p:sp>
        <p:nvSpPr>
          <p:cNvPr id="310" name="Google Shape;310;p16"/>
          <p:cNvSpPr txBox="1"/>
          <p:nvPr/>
        </p:nvSpPr>
        <p:spPr>
          <a:xfrm>
            <a:off x="1157536" y="1863070"/>
            <a:ext cx="1417696" cy="338554"/>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Poppins"/>
                <a:ea typeface="Poppins"/>
                <a:cs typeface="Poppins"/>
                <a:sym typeface="Poppins"/>
              </a:rPr>
              <a:t>YOUR TITLE 01</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16"/>
          <p:cNvSpPr txBox="1"/>
          <p:nvPr/>
        </p:nvSpPr>
        <p:spPr>
          <a:xfrm>
            <a:off x="1167247" y="1715332"/>
            <a:ext cx="3879839" cy="1123364"/>
          </a:xfrm>
          <a:prstGeom prst="rect">
            <a:avLst/>
          </a:prstGeom>
          <a:noFill/>
          <a:ln>
            <a:noFill/>
          </a:ln>
        </p:spPr>
        <p:txBody>
          <a:bodyPr spcFirstLastPara="1" wrap="square" lIns="45700" tIns="22850" rIns="45700" bIns="22850" anchor="t" anchorCtr="0">
            <a:spAutoFit/>
          </a:bodyPr>
          <a:lstStyle/>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What % of your students attend your </a:t>
            </a:r>
          </a:p>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college solely because of the </a:t>
            </a:r>
          </a:p>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love of learning?</a:t>
            </a:r>
          </a:p>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12" name="Google Shape;312;p16"/>
          <p:cNvSpPr txBox="1"/>
          <p:nvPr/>
        </p:nvSpPr>
        <p:spPr>
          <a:xfrm>
            <a:off x="1157536" y="3594625"/>
            <a:ext cx="1417696" cy="338554"/>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Poppins"/>
                <a:ea typeface="Poppins"/>
                <a:cs typeface="Poppins"/>
                <a:sym typeface="Poppins"/>
              </a:rPr>
              <a:t>YOUR TITLE 03</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16"/>
          <p:cNvSpPr txBox="1"/>
          <p:nvPr/>
        </p:nvSpPr>
        <p:spPr>
          <a:xfrm>
            <a:off x="938354" y="3565990"/>
            <a:ext cx="2238624" cy="1154142"/>
          </a:xfrm>
          <a:prstGeom prst="rect">
            <a:avLst/>
          </a:prstGeom>
          <a:noFill/>
          <a:ln>
            <a:noFill/>
          </a:ln>
        </p:spPr>
        <p:txBody>
          <a:bodyPr spcFirstLastPara="1" wrap="square" lIns="45700" tIns="22850" rIns="45700" bIns="22850" anchor="t" anchorCtr="0">
            <a:spAutoFit/>
          </a:bodyPr>
          <a:lstStyle/>
          <a:p>
            <a:pPr marL="27432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Doesn’t mean liberal arts ed. isn’t imp</a:t>
            </a:r>
            <a:r>
              <a:rPr lang="en-US" b="1" kern="0" err="1">
                <a:solidFill>
                  <a:srgbClr val="000000"/>
                </a:solidFill>
                <a:latin typeface="Calibri" panose="020F0502020204030204" pitchFamily="34" charset="0"/>
                <a:cs typeface="Calibri" panose="020F0502020204030204" pitchFamily="34" charset="0"/>
                <a:sym typeface="Arial"/>
              </a:rPr>
              <a:t>ortant</a:t>
            </a: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 might be more so</a:t>
            </a:r>
          </a:p>
        </p:txBody>
      </p:sp>
      <p:sp>
        <p:nvSpPr>
          <p:cNvPr id="314" name="Google Shape;314;p16"/>
          <p:cNvSpPr txBox="1"/>
          <p:nvPr/>
        </p:nvSpPr>
        <p:spPr>
          <a:xfrm>
            <a:off x="1157536" y="5385474"/>
            <a:ext cx="1417696" cy="338554"/>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Poppins"/>
                <a:ea typeface="Poppins"/>
                <a:cs typeface="Poppins"/>
                <a:sym typeface="Poppins"/>
              </a:rPr>
              <a:t>YOUR TITLE 05</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16"/>
          <p:cNvSpPr txBox="1"/>
          <p:nvPr/>
        </p:nvSpPr>
        <p:spPr>
          <a:xfrm>
            <a:off x="1157536" y="5259239"/>
            <a:ext cx="2238624" cy="877143"/>
          </a:xfrm>
          <a:prstGeom prst="rect">
            <a:avLst/>
          </a:prstGeom>
          <a:noFill/>
          <a:ln>
            <a:noFill/>
          </a:ln>
        </p:spPr>
        <p:txBody>
          <a:bodyPr spcFirstLastPara="1" wrap="square" lIns="45700" tIns="22850" rIns="45700" bIns="2285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Race &amp; economic mobility – zip code analysis of net worth</a:t>
            </a:r>
            <a:endParaRPr kumimoji="0" lang="en-US"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16"/>
          <p:cNvSpPr txBox="1"/>
          <p:nvPr/>
        </p:nvSpPr>
        <p:spPr>
          <a:xfrm>
            <a:off x="9193967" y="1863070"/>
            <a:ext cx="1417696" cy="338554"/>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Poppins"/>
                <a:ea typeface="Poppins"/>
                <a:cs typeface="Poppins"/>
                <a:sym typeface="Poppins"/>
              </a:rPr>
              <a:t>YOUR TITLE 02</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6"/>
          <p:cNvSpPr txBox="1"/>
          <p:nvPr/>
        </p:nvSpPr>
        <p:spPr>
          <a:xfrm>
            <a:off x="8957451" y="1880915"/>
            <a:ext cx="2238624" cy="877143"/>
          </a:xfrm>
          <a:prstGeom prst="rect">
            <a:avLst/>
          </a:prstGeom>
          <a:noFill/>
          <a:ln>
            <a:noFill/>
          </a:ln>
        </p:spPr>
        <p:txBody>
          <a:bodyPr spcFirstLastPara="1" wrap="square" lIns="45700" tIns="22850" rIns="45700" bIns="22850" anchor="t" anchorCtr="0">
            <a:spAutoFit/>
          </a:bodyPr>
          <a:lstStyle/>
          <a:p>
            <a:pPr marL="27432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98%+ of your students are “career focused”</a:t>
            </a:r>
          </a:p>
        </p:txBody>
      </p:sp>
      <p:sp>
        <p:nvSpPr>
          <p:cNvPr id="318" name="Google Shape;318;p16"/>
          <p:cNvSpPr txBox="1"/>
          <p:nvPr/>
        </p:nvSpPr>
        <p:spPr>
          <a:xfrm>
            <a:off x="9193967" y="3594625"/>
            <a:ext cx="1417696" cy="338554"/>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FFFFFF"/>
                </a:solidFill>
                <a:effectLst/>
                <a:uLnTx/>
                <a:uFillTx/>
                <a:latin typeface="Poppins"/>
                <a:ea typeface="Poppins"/>
                <a:cs typeface="Poppins"/>
                <a:sym typeface="Poppins"/>
              </a:rPr>
              <a:t>YOUR TITLE 04</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6"/>
          <p:cNvSpPr txBox="1"/>
          <p:nvPr/>
        </p:nvSpPr>
        <p:spPr>
          <a:xfrm>
            <a:off x="9193967" y="3505042"/>
            <a:ext cx="2505376" cy="1154142"/>
          </a:xfrm>
          <a:prstGeom prst="rect">
            <a:avLst/>
          </a:prstGeom>
          <a:noFill/>
          <a:ln>
            <a:noFill/>
          </a:ln>
        </p:spPr>
        <p:txBody>
          <a:bodyPr spcFirstLastPara="1" wrap="square" lIns="45700" tIns="22850" rIns="45700" bIns="22850" anchor="t" anchorCtr="0">
            <a:spAutoFit/>
          </a:bodyPr>
          <a:lstStyle/>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Economic mobility is </a:t>
            </a:r>
          </a:p>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particularly important to</a:t>
            </a:r>
          </a:p>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the lower half of the </a:t>
            </a:r>
          </a:p>
          <a:p>
            <a:pPr marL="457200" marR="0" lvl="0" indent="-457200" algn="l" defTabSz="914400" rtl="0" eaLnBrk="1" fontAlgn="auto" latinLnBrk="0" hangingPunct="1">
              <a:lnSpc>
                <a:spcPct val="100000"/>
              </a:lnSpc>
              <a:spcBef>
                <a:spcPts val="0"/>
              </a:spcBef>
              <a:spcAft>
                <a:spcPts val="0"/>
              </a:spcAft>
              <a:buClr>
                <a:srgbClr val="FFFF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income spectrum</a:t>
            </a:r>
          </a:p>
        </p:txBody>
      </p:sp>
      <p:sp>
        <p:nvSpPr>
          <p:cNvPr id="322" name="Google Shape;322;p16"/>
          <p:cNvSpPr txBox="1"/>
          <p:nvPr/>
        </p:nvSpPr>
        <p:spPr>
          <a:xfrm>
            <a:off x="2377563" y="64160"/>
            <a:ext cx="7383439"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000000"/>
                </a:solidFill>
                <a:effectLst/>
                <a:uLnTx/>
                <a:uFillTx/>
                <a:latin typeface="Calibri"/>
                <a:ea typeface="Calibri"/>
                <a:cs typeface="Calibri"/>
                <a:sym typeface="Calibri"/>
              </a:rPr>
              <a:t>To our students…</a:t>
            </a:r>
            <a:endParaRPr kumimoji="0" sz="40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A328ABFE-42A6-B26C-0D2D-347FC0988B82}"/>
              </a:ext>
            </a:extLst>
          </p:cNvPr>
          <p:cNvSpPr txBox="1"/>
          <p:nvPr/>
        </p:nvSpPr>
        <p:spPr>
          <a:xfrm>
            <a:off x="2008197" y="874452"/>
            <a:ext cx="860346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none" strike="noStrike" kern="0" cap="none" spc="0" normalizeH="0" baseline="0" noProof="0">
                <a:ln>
                  <a:noFill/>
                </a:ln>
                <a:solidFill>
                  <a:srgbClr val="000000"/>
                </a:solidFill>
                <a:effectLst/>
                <a:uLnTx/>
                <a:uFillTx/>
                <a:latin typeface="Arial"/>
                <a:ea typeface="+mn-ea"/>
                <a:cs typeface="Arial"/>
                <a:sym typeface="Arial"/>
              </a:rPr>
              <a:t>It’s true that to us higher </a:t>
            </a:r>
            <a:r>
              <a:rPr kumimoji="0" lang="en-US" sz="1600" b="1" i="1" u="none" strike="noStrike" kern="0" cap="none" spc="0" normalizeH="0" baseline="0" noProof="0" err="1">
                <a:ln>
                  <a:noFill/>
                </a:ln>
                <a:solidFill>
                  <a:srgbClr val="000000"/>
                </a:solidFill>
                <a:effectLst/>
                <a:uLnTx/>
                <a:uFillTx/>
                <a:latin typeface="Arial"/>
                <a:ea typeface="+mn-ea"/>
                <a:cs typeface="Arial"/>
                <a:sym typeface="Arial"/>
              </a:rPr>
              <a:t>edu</a:t>
            </a:r>
            <a:r>
              <a:rPr kumimoji="0" lang="en-US" sz="1600" b="1" i="1" u="none" strike="noStrike" kern="0" cap="none" spc="0" normalizeH="0" baseline="0" noProof="0">
                <a:ln>
                  <a:noFill/>
                </a:ln>
                <a:solidFill>
                  <a:srgbClr val="000000"/>
                </a:solidFill>
                <a:effectLst/>
                <a:uLnTx/>
                <a:uFillTx/>
                <a:latin typeface="Arial"/>
                <a:ea typeface="+mn-ea"/>
                <a:cs typeface="Arial"/>
                <a:sym typeface="Arial"/>
              </a:rPr>
              <a:t>ca</a:t>
            </a:r>
            <a:r>
              <a:rPr kumimoji="0" lang="en-US" sz="1600" b="1" i="1" u="none" strike="noStrike" kern="0" cap="none" spc="0" normalizeH="0" baseline="0" noProof="0" err="1">
                <a:ln>
                  <a:noFill/>
                </a:ln>
                <a:solidFill>
                  <a:srgbClr val="000000"/>
                </a:solidFill>
                <a:effectLst/>
                <a:uLnTx/>
                <a:uFillTx/>
                <a:latin typeface="Arial"/>
                <a:ea typeface="+mn-ea"/>
                <a:cs typeface="Arial"/>
                <a:sym typeface="Arial"/>
              </a:rPr>
              <a:t>tion</a:t>
            </a:r>
            <a:r>
              <a:rPr kumimoji="0" lang="en-US" sz="1600" b="1" i="1" u="none" strike="noStrike" kern="0" cap="none" spc="0" normalizeH="0" baseline="0" noProof="0">
                <a:ln>
                  <a:noFill/>
                </a:ln>
                <a:solidFill>
                  <a:srgbClr val="000000"/>
                </a:solidFill>
                <a:effectLst/>
                <a:uLnTx/>
                <a:uFillTx/>
                <a:latin typeface="Arial"/>
                <a:ea typeface="+mn-ea"/>
                <a:cs typeface="Arial"/>
                <a:sym typeface="Arial"/>
              </a:rPr>
              <a:t> is about more than just economic mobility. But…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3" grpId="0"/>
      <p:bldP spid="315" grpId="0"/>
      <p:bldP spid="317" grpId="0"/>
      <p:bldP spid="3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roup 7">
            <a:extLst>
              <a:ext uri="{FF2B5EF4-FFF2-40B4-BE49-F238E27FC236}">
                <a16:creationId xmlns:a16="http://schemas.microsoft.com/office/drawing/2014/main" id="{E39FAF2D-1421-970F-5EAE-CDCDE1CCDA76}"/>
              </a:ext>
            </a:extLst>
          </p:cNvPr>
          <p:cNvGrpSpPr/>
          <p:nvPr/>
        </p:nvGrpSpPr>
        <p:grpSpPr>
          <a:xfrm>
            <a:off x="641093" y="3522962"/>
            <a:ext cx="10515600" cy="1188720"/>
            <a:chOff x="730577" y="3507968"/>
            <a:chExt cx="8802029" cy="1001981"/>
          </a:xfrm>
        </p:grpSpPr>
        <p:sp>
          <p:nvSpPr>
            <p:cNvPr id="396" name="Google Shape;396;p20"/>
            <p:cNvSpPr/>
            <p:nvPr/>
          </p:nvSpPr>
          <p:spPr>
            <a:xfrm>
              <a:off x="730577" y="3520272"/>
              <a:ext cx="2075288" cy="9896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1" name="Google Shape;401;p20"/>
            <p:cNvSpPr txBox="1"/>
            <p:nvPr/>
          </p:nvSpPr>
          <p:spPr>
            <a:xfrm>
              <a:off x="1232488" y="3710421"/>
              <a:ext cx="1018228" cy="58477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Calibri"/>
                  <a:ea typeface="Calibri"/>
                  <a:cs typeface="Calibri"/>
                  <a:sym typeface="Calibri"/>
                </a:rPr>
                <a:t>#3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0"/>
            <p:cNvSpPr/>
            <p:nvPr/>
          </p:nvSpPr>
          <p:spPr>
            <a:xfrm>
              <a:off x="2805865" y="3507968"/>
              <a:ext cx="6726741" cy="989676"/>
            </a:xfrm>
            <a:prstGeom prst="rect">
              <a:avLst/>
            </a:prstGeom>
            <a:solidFill>
              <a:srgbClr val="FAFCF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2" name="Google Shape;412;p20"/>
            <p:cNvSpPr txBox="1"/>
            <p:nvPr/>
          </p:nvSpPr>
          <p:spPr>
            <a:xfrm>
              <a:off x="2918191" y="3572411"/>
              <a:ext cx="6356320" cy="860795"/>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How might you envision using LMI information to optimize the </a:t>
              </a:r>
              <a:r>
                <a:rPr kumimoji="0" lang="en-US" sz="2400" b="1"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sym typeface="Arial"/>
                </a:rPr>
                <a:t>edu</a:t>
              </a:r>
              <a:r>
                <a:rPr kumimoji="0" lang="en-US"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ca</a:t>
              </a:r>
              <a:r>
                <a:rPr kumimoji="0" lang="en-US" sz="2400" b="1"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sym typeface="Arial"/>
                </a:rPr>
                <a:t>tional</a:t>
              </a:r>
              <a:r>
                <a:rPr kumimoji="0" lang="en-US"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 and career pathways of your students to living wage jobs and careers?</a:t>
              </a:r>
              <a:endParaRPr kumimoji="0" lang="en-US" sz="16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id="{F7F2DB7E-B798-A7DD-7CEF-636540F069FA}"/>
              </a:ext>
            </a:extLst>
          </p:cNvPr>
          <p:cNvGrpSpPr>
            <a:grpSpLocks/>
          </p:cNvGrpSpPr>
          <p:nvPr/>
        </p:nvGrpSpPr>
        <p:grpSpPr>
          <a:xfrm>
            <a:off x="1327014" y="2303350"/>
            <a:ext cx="10515600" cy="1256735"/>
            <a:chOff x="1603614" y="2466184"/>
            <a:chExt cx="8784402" cy="1046306"/>
          </a:xfrm>
        </p:grpSpPr>
        <p:sp>
          <p:nvSpPr>
            <p:cNvPr id="397" name="Google Shape;397;p20"/>
            <p:cNvSpPr/>
            <p:nvPr/>
          </p:nvSpPr>
          <p:spPr>
            <a:xfrm>
              <a:off x="1603614" y="2518292"/>
              <a:ext cx="2047829" cy="989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2" name="Google Shape;402;p20"/>
            <p:cNvSpPr txBox="1"/>
            <p:nvPr/>
          </p:nvSpPr>
          <p:spPr>
            <a:xfrm>
              <a:off x="2049679" y="2720764"/>
              <a:ext cx="1018228" cy="58473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Calibri"/>
                  <a:cs typeface="Calibri"/>
                  <a:sym typeface="Calibri"/>
                </a:rPr>
                <a:t>#2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0"/>
            <p:cNvSpPr/>
            <p:nvPr/>
          </p:nvSpPr>
          <p:spPr>
            <a:xfrm>
              <a:off x="3661275" y="2518290"/>
              <a:ext cx="6726741" cy="989677"/>
            </a:xfrm>
            <a:prstGeom prst="rect">
              <a:avLst/>
            </a:prstGeom>
            <a:solidFill>
              <a:srgbClr val="FEF8D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3" name="Google Shape;413;p20"/>
            <p:cNvSpPr txBox="1"/>
            <p:nvPr/>
          </p:nvSpPr>
          <p:spPr>
            <a:xfrm>
              <a:off x="3841057" y="2466184"/>
              <a:ext cx="6356320" cy="1046306"/>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How well does this (re)grounding of your work in post-graduation success intersect with your planned evolutionary change efforts?   </a:t>
              </a:r>
            </a:p>
          </p:txBody>
        </p:sp>
      </p:grpSp>
      <p:grpSp>
        <p:nvGrpSpPr>
          <p:cNvPr id="6" name="Group 5">
            <a:extLst>
              <a:ext uri="{FF2B5EF4-FFF2-40B4-BE49-F238E27FC236}">
                <a16:creationId xmlns:a16="http://schemas.microsoft.com/office/drawing/2014/main" id="{0411CCCA-21C4-BE05-16D0-B5C19CAF7AEE}"/>
              </a:ext>
            </a:extLst>
          </p:cNvPr>
          <p:cNvGrpSpPr>
            <a:grpSpLocks/>
          </p:cNvGrpSpPr>
          <p:nvPr/>
        </p:nvGrpSpPr>
        <p:grpSpPr>
          <a:xfrm>
            <a:off x="618623" y="1145035"/>
            <a:ext cx="10515600" cy="1256734"/>
            <a:chOff x="758036" y="1498692"/>
            <a:chExt cx="8777021" cy="1049523"/>
          </a:xfrm>
        </p:grpSpPr>
        <p:sp>
          <p:nvSpPr>
            <p:cNvPr id="398" name="Google Shape;398;p20"/>
            <p:cNvSpPr/>
            <p:nvPr/>
          </p:nvSpPr>
          <p:spPr>
            <a:xfrm>
              <a:off x="758036" y="1528615"/>
              <a:ext cx="2050280" cy="9896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3" name="Google Shape;403;p20"/>
            <p:cNvSpPr txBox="1"/>
            <p:nvPr/>
          </p:nvSpPr>
          <p:spPr>
            <a:xfrm>
              <a:off x="1234729" y="1731067"/>
              <a:ext cx="1018228" cy="58477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0"/>
            <p:cNvSpPr/>
            <p:nvPr/>
          </p:nvSpPr>
          <p:spPr>
            <a:xfrm>
              <a:off x="2808316" y="1525569"/>
              <a:ext cx="6726741" cy="992720"/>
            </a:xfrm>
            <a:prstGeom prst="rect">
              <a:avLst/>
            </a:prstGeom>
            <a:solidFill>
              <a:srgbClr val="F8FB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4" name="Google Shape;414;p20"/>
            <p:cNvSpPr txBox="1"/>
            <p:nvPr/>
          </p:nvSpPr>
          <p:spPr>
            <a:xfrm>
              <a:off x="2918190" y="1498692"/>
              <a:ext cx="6373294" cy="1049523"/>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What excites you about evolving your student experience using a post graduation success-focused framework?  What worries you?</a:t>
              </a:r>
            </a:p>
          </p:txBody>
        </p:sp>
      </p:gr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noChangeAspect="1"/>
          </p:cNvPicPr>
          <p:nvPr/>
        </p:nvPicPr>
        <p:blipFill rotWithShape="1">
          <a:blip r:embed="rId3">
            <a:alphaModFix/>
          </a:blip>
          <a:srcRect/>
          <a:stretch/>
        </p:blipFill>
        <p:spPr>
          <a:xfrm>
            <a:off x="11101483" y="6228021"/>
            <a:ext cx="1025842" cy="492404"/>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957262" y="306186"/>
            <a:ext cx="102584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Initial Questions To Explore</a:t>
            </a:r>
            <a:endParaRPr kumimoji="0" sz="10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3" name="Group 2">
            <a:extLst>
              <a:ext uri="{FF2B5EF4-FFF2-40B4-BE49-F238E27FC236}">
                <a16:creationId xmlns:a16="http://schemas.microsoft.com/office/drawing/2014/main" id="{681201B4-B597-3337-49FF-5B713BC0A7D8}"/>
              </a:ext>
            </a:extLst>
          </p:cNvPr>
          <p:cNvGrpSpPr/>
          <p:nvPr/>
        </p:nvGrpSpPr>
        <p:grpSpPr>
          <a:xfrm>
            <a:off x="1327378" y="4703618"/>
            <a:ext cx="10515600" cy="1188720"/>
            <a:chOff x="1327378" y="4703618"/>
            <a:chExt cx="10515600" cy="1188720"/>
          </a:xfrm>
        </p:grpSpPr>
        <p:grpSp>
          <p:nvGrpSpPr>
            <p:cNvPr id="9" name="Group 8">
              <a:extLst>
                <a:ext uri="{FF2B5EF4-FFF2-40B4-BE49-F238E27FC236}">
                  <a16:creationId xmlns:a16="http://schemas.microsoft.com/office/drawing/2014/main" id="{29B84932-3609-F7AB-1838-4535F8911A03}"/>
                </a:ext>
              </a:extLst>
            </p:cNvPr>
            <p:cNvGrpSpPr>
              <a:grpSpLocks/>
            </p:cNvGrpSpPr>
            <p:nvPr/>
          </p:nvGrpSpPr>
          <p:grpSpPr>
            <a:xfrm>
              <a:off x="1327378" y="4703618"/>
              <a:ext cx="10515600" cy="1188720"/>
              <a:chOff x="1585985" y="4497645"/>
              <a:chExt cx="8802033" cy="989678"/>
            </a:xfrm>
          </p:grpSpPr>
          <p:sp>
            <p:nvSpPr>
              <p:cNvPr id="395" name="Google Shape;395;p20"/>
              <p:cNvSpPr/>
              <p:nvPr/>
            </p:nvSpPr>
            <p:spPr>
              <a:xfrm>
                <a:off x="1585985" y="4497646"/>
                <a:ext cx="2069009" cy="989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0" name="Google Shape;400;p20"/>
              <p:cNvSpPr txBox="1"/>
              <p:nvPr/>
            </p:nvSpPr>
            <p:spPr>
              <a:xfrm>
                <a:off x="2027783" y="4700098"/>
                <a:ext cx="1018228" cy="58477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Calibri"/>
                    <a:ea typeface="Calibri"/>
                    <a:cs typeface="Calibri"/>
                    <a:sym typeface="Calibri"/>
                  </a:rPr>
                  <a:t>#4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0"/>
              <p:cNvSpPr/>
              <p:nvPr/>
            </p:nvSpPr>
            <p:spPr>
              <a:xfrm>
                <a:off x="3669986" y="4497645"/>
                <a:ext cx="6718032" cy="989677"/>
              </a:xfrm>
              <a:prstGeom prst="rect">
                <a:avLst/>
              </a:prstGeom>
              <a:solidFill>
                <a:srgbClr val="FEF8D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1" name="Google Shape;411;p20"/>
              <p:cNvSpPr txBox="1"/>
              <p:nvPr/>
            </p:nvSpPr>
            <p:spPr>
              <a:xfrm>
                <a:off x="3960408" y="4837976"/>
                <a:ext cx="6356320" cy="309022"/>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endParaRPr kumimoji="0"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 name="Google Shape;413;p20">
              <a:extLst>
                <a:ext uri="{FF2B5EF4-FFF2-40B4-BE49-F238E27FC236}">
                  <a16:creationId xmlns:a16="http://schemas.microsoft.com/office/drawing/2014/main" id="{B62C2163-47B2-9063-1F81-15912E955A4D}"/>
                </a:ext>
              </a:extLst>
            </p:cNvPr>
            <p:cNvSpPr txBox="1"/>
            <p:nvPr/>
          </p:nvSpPr>
          <p:spPr>
            <a:xfrm>
              <a:off x="4062554" y="4936293"/>
              <a:ext cx="7609000" cy="696196"/>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How could student conversations with recruiters, advisors and faculty change considering this information?</a:t>
              </a: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15059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8" name="Group 7">
            <a:extLst>
              <a:ext uri="{FF2B5EF4-FFF2-40B4-BE49-F238E27FC236}">
                <a16:creationId xmlns:a16="http://schemas.microsoft.com/office/drawing/2014/main" id="{E39FAF2D-1421-970F-5EAE-CDCDE1CCDA76}"/>
              </a:ext>
            </a:extLst>
          </p:cNvPr>
          <p:cNvGrpSpPr/>
          <p:nvPr/>
        </p:nvGrpSpPr>
        <p:grpSpPr>
          <a:xfrm>
            <a:off x="641093" y="3522962"/>
            <a:ext cx="10515600" cy="1188720"/>
            <a:chOff x="730577" y="3507968"/>
            <a:chExt cx="8802029" cy="1001981"/>
          </a:xfrm>
        </p:grpSpPr>
        <p:sp>
          <p:nvSpPr>
            <p:cNvPr id="396" name="Google Shape;396;p20"/>
            <p:cNvSpPr/>
            <p:nvPr/>
          </p:nvSpPr>
          <p:spPr>
            <a:xfrm>
              <a:off x="730577" y="3520272"/>
              <a:ext cx="2075288" cy="9896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1" name="Google Shape;401;p20"/>
            <p:cNvSpPr txBox="1"/>
            <p:nvPr/>
          </p:nvSpPr>
          <p:spPr>
            <a:xfrm>
              <a:off x="1232488" y="3710421"/>
              <a:ext cx="1018228" cy="58477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6" name="Google Shape;406;p20"/>
            <p:cNvSpPr/>
            <p:nvPr/>
          </p:nvSpPr>
          <p:spPr>
            <a:xfrm>
              <a:off x="2805865" y="3507968"/>
              <a:ext cx="6726741" cy="989676"/>
            </a:xfrm>
            <a:prstGeom prst="rect">
              <a:avLst/>
            </a:prstGeom>
            <a:solidFill>
              <a:srgbClr val="FAFCF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2" name="Google Shape;412;p20"/>
            <p:cNvSpPr txBox="1"/>
            <p:nvPr/>
          </p:nvSpPr>
          <p:spPr>
            <a:xfrm>
              <a:off x="2918191" y="3618078"/>
              <a:ext cx="6356320" cy="769455"/>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Integrate conversations around career-connectedness into the classroom – especially in non-</a:t>
              </a:r>
              <a:r>
                <a:rPr kumimoji="0" lang="en-US" sz="24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classi</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ca</a:t>
              </a:r>
              <a:r>
                <a:rPr kumimoji="0" lang="en-US" sz="24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lly</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CTE courses</a:t>
              </a:r>
            </a:p>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id="{F7F2DB7E-B798-A7DD-7CEF-636540F069FA}"/>
              </a:ext>
            </a:extLst>
          </p:cNvPr>
          <p:cNvGrpSpPr>
            <a:grpSpLocks/>
          </p:cNvGrpSpPr>
          <p:nvPr/>
        </p:nvGrpSpPr>
        <p:grpSpPr>
          <a:xfrm>
            <a:off x="1327014" y="2365935"/>
            <a:ext cx="10515600" cy="1188720"/>
            <a:chOff x="1603614" y="2518290"/>
            <a:chExt cx="8784402" cy="989679"/>
          </a:xfrm>
        </p:grpSpPr>
        <p:sp>
          <p:nvSpPr>
            <p:cNvPr id="397" name="Google Shape;397;p20"/>
            <p:cNvSpPr/>
            <p:nvPr/>
          </p:nvSpPr>
          <p:spPr>
            <a:xfrm>
              <a:off x="1603614" y="2518292"/>
              <a:ext cx="2047829" cy="989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2" name="Google Shape;402;p20"/>
            <p:cNvSpPr txBox="1"/>
            <p:nvPr/>
          </p:nvSpPr>
          <p:spPr>
            <a:xfrm>
              <a:off x="2049679" y="2720764"/>
              <a:ext cx="1018228" cy="58473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cs typeface="Calibri"/>
                  <a:sym typeface="Calibri"/>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7" name="Google Shape;407;p20"/>
            <p:cNvSpPr/>
            <p:nvPr/>
          </p:nvSpPr>
          <p:spPr>
            <a:xfrm>
              <a:off x="3661275" y="2518290"/>
              <a:ext cx="6726741" cy="989677"/>
            </a:xfrm>
            <a:prstGeom prst="rect">
              <a:avLst/>
            </a:prstGeom>
            <a:solidFill>
              <a:srgbClr val="FEF8D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3" name="Google Shape;413;p20"/>
            <p:cNvSpPr txBox="1"/>
            <p:nvPr/>
          </p:nvSpPr>
          <p:spPr>
            <a:xfrm>
              <a:off x="3960411" y="2588018"/>
              <a:ext cx="6356320" cy="850226"/>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Integrate consideration of career paths to living wages more transparently in your onboarding process - especially for underserved communities</a:t>
              </a: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0411CCCA-21C4-BE05-16D0-B5C19CAF7AEE}"/>
              </a:ext>
            </a:extLst>
          </p:cNvPr>
          <p:cNvGrpSpPr>
            <a:grpSpLocks/>
          </p:cNvGrpSpPr>
          <p:nvPr/>
        </p:nvGrpSpPr>
        <p:grpSpPr>
          <a:xfrm>
            <a:off x="618623" y="1177219"/>
            <a:ext cx="10515600" cy="1188720"/>
            <a:chOff x="758036" y="1525569"/>
            <a:chExt cx="8777021" cy="992723"/>
          </a:xfrm>
        </p:grpSpPr>
        <p:sp>
          <p:nvSpPr>
            <p:cNvPr id="398" name="Google Shape;398;p20"/>
            <p:cNvSpPr/>
            <p:nvPr/>
          </p:nvSpPr>
          <p:spPr>
            <a:xfrm>
              <a:off x="758036" y="1528615"/>
              <a:ext cx="2050280" cy="9896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3" name="Google Shape;403;p20"/>
            <p:cNvSpPr txBox="1"/>
            <p:nvPr/>
          </p:nvSpPr>
          <p:spPr>
            <a:xfrm>
              <a:off x="1234729" y="1731067"/>
              <a:ext cx="1018228" cy="58477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8" name="Google Shape;408;p20"/>
            <p:cNvSpPr/>
            <p:nvPr/>
          </p:nvSpPr>
          <p:spPr>
            <a:xfrm>
              <a:off x="2808316" y="1525569"/>
              <a:ext cx="6726741" cy="992720"/>
            </a:xfrm>
            <a:prstGeom prst="rect">
              <a:avLst/>
            </a:prstGeom>
            <a:solidFill>
              <a:srgbClr val="F8FB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4" name="Google Shape;414;p20"/>
            <p:cNvSpPr txBox="1"/>
            <p:nvPr/>
          </p:nvSpPr>
          <p:spPr>
            <a:xfrm>
              <a:off x="2918190" y="1631333"/>
              <a:ext cx="6373294" cy="784246"/>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Make the career paths that lead to living wage jobs clearer to your ca</a:t>
              </a:r>
              <a:r>
                <a:rPr kumimoji="0" lang="en-US" sz="24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mpus</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community and to your students</a:t>
              </a:r>
            </a:p>
          </p:txBody>
        </p:sp>
      </p:gr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noChangeAspect="1"/>
          </p:cNvPicPr>
          <p:nvPr/>
        </p:nvPicPr>
        <p:blipFill rotWithShape="1">
          <a:blip r:embed="rId3">
            <a:alphaModFix/>
          </a:blip>
          <a:srcRect/>
          <a:stretch/>
        </p:blipFill>
        <p:spPr>
          <a:xfrm>
            <a:off x="11070958" y="6220586"/>
            <a:ext cx="1046837" cy="50248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957262" y="306186"/>
            <a:ext cx="102584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Lens 1 Mobilizing Next Steps to Consider (1)</a:t>
            </a:r>
            <a:endParaRPr kumimoji="0"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3" name="Group 2">
            <a:extLst>
              <a:ext uri="{FF2B5EF4-FFF2-40B4-BE49-F238E27FC236}">
                <a16:creationId xmlns:a16="http://schemas.microsoft.com/office/drawing/2014/main" id="{C75597CA-EDA1-27C7-8652-CC336225029C}"/>
              </a:ext>
            </a:extLst>
          </p:cNvPr>
          <p:cNvGrpSpPr/>
          <p:nvPr/>
        </p:nvGrpSpPr>
        <p:grpSpPr>
          <a:xfrm>
            <a:off x="1327378" y="4703618"/>
            <a:ext cx="10515600" cy="1188720"/>
            <a:chOff x="1327378" y="4703618"/>
            <a:chExt cx="10515600" cy="1188720"/>
          </a:xfrm>
        </p:grpSpPr>
        <p:grpSp>
          <p:nvGrpSpPr>
            <p:cNvPr id="9" name="Group 8">
              <a:extLst>
                <a:ext uri="{FF2B5EF4-FFF2-40B4-BE49-F238E27FC236}">
                  <a16:creationId xmlns:a16="http://schemas.microsoft.com/office/drawing/2014/main" id="{29B84932-3609-F7AB-1838-4535F8911A03}"/>
                </a:ext>
              </a:extLst>
            </p:cNvPr>
            <p:cNvGrpSpPr>
              <a:grpSpLocks/>
            </p:cNvGrpSpPr>
            <p:nvPr/>
          </p:nvGrpSpPr>
          <p:grpSpPr>
            <a:xfrm>
              <a:off x="1327378" y="4703618"/>
              <a:ext cx="10515600" cy="1188720"/>
              <a:chOff x="1585985" y="4497645"/>
              <a:chExt cx="8802033" cy="989678"/>
            </a:xfrm>
          </p:grpSpPr>
          <p:sp>
            <p:nvSpPr>
              <p:cNvPr id="395" name="Google Shape;395;p20"/>
              <p:cNvSpPr/>
              <p:nvPr/>
            </p:nvSpPr>
            <p:spPr>
              <a:xfrm>
                <a:off x="1585985" y="4497646"/>
                <a:ext cx="2069009" cy="989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0" name="Google Shape;400;p20"/>
              <p:cNvSpPr txBox="1"/>
              <p:nvPr/>
            </p:nvSpPr>
            <p:spPr>
              <a:xfrm>
                <a:off x="2027783" y="4700098"/>
                <a:ext cx="1018228" cy="584775"/>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5" name="Google Shape;405;p20"/>
              <p:cNvSpPr/>
              <p:nvPr/>
            </p:nvSpPr>
            <p:spPr>
              <a:xfrm>
                <a:off x="3669986" y="4497645"/>
                <a:ext cx="6718032" cy="989677"/>
              </a:xfrm>
              <a:prstGeom prst="rect">
                <a:avLst/>
              </a:prstGeom>
              <a:solidFill>
                <a:srgbClr val="FEF8D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Lato Light"/>
                  <a:ea typeface="Lato Light"/>
                  <a:cs typeface="Lato Light"/>
                  <a:sym typeface="Lato Light"/>
                </a:endParaRPr>
              </a:p>
            </p:txBody>
          </p:sp>
          <p:sp>
            <p:nvSpPr>
              <p:cNvPr id="411" name="Google Shape;411;p20"/>
              <p:cNvSpPr txBox="1"/>
              <p:nvPr/>
            </p:nvSpPr>
            <p:spPr>
              <a:xfrm>
                <a:off x="3960408" y="4883082"/>
                <a:ext cx="6356320" cy="218804"/>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endParaRPr kumimoji="0"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1" name="Google Shape;413;p20">
              <a:extLst>
                <a:ext uri="{FF2B5EF4-FFF2-40B4-BE49-F238E27FC236}">
                  <a16:creationId xmlns:a16="http://schemas.microsoft.com/office/drawing/2014/main" id="{0703F717-863C-5689-0DE8-847D69C80243}"/>
                </a:ext>
              </a:extLst>
            </p:cNvPr>
            <p:cNvSpPr txBox="1"/>
            <p:nvPr/>
          </p:nvSpPr>
          <p:spPr>
            <a:xfrm>
              <a:off x="4129230" y="4964873"/>
              <a:ext cx="7609000" cy="696196"/>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Work with your K-12 partners to elevate career exploration and connection to living wage career paths for students</a:t>
              </a: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360127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09" name="Google Shape;409;p20"/>
          <p:cNvSpPr txBox="1"/>
          <p:nvPr/>
        </p:nvSpPr>
        <p:spPr>
          <a:xfrm>
            <a:off x="3564708" y="306186"/>
            <a:ext cx="5062604"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FFFFFF"/>
                </a:solidFill>
                <a:effectLst/>
                <a:uLnTx/>
                <a:uFillTx/>
                <a:latin typeface="Poppins"/>
                <a:ea typeface="Poppins"/>
                <a:cs typeface="Poppins"/>
                <a:sym typeface="Poppins"/>
              </a:rPr>
              <a:t>PROJECT MANAGEMENT SLIDE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roup 7">
            <a:extLst>
              <a:ext uri="{FF2B5EF4-FFF2-40B4-BE49-F238E27FC236}">
                <a16:creationId xmlns:a16="http://schemas.microsoft.com/office/drawing/2014/main" id="{E39FAF2D-1421-970F-5EAE-CDCDE1CCDA76}"/>
              </a:ext>
            </a:extLst>
          </p:cNvPr>
          <p:cNvGrpSpPr/>
          <p:nvPr/>
        </p:nvGrpSpPr>
        <p:grpSpPr>
          <a:xfrm>
            <a:off x="641093" y="3785563"/>
            <a:ext cx="10515600" cy="1307592"/>
            <a:chOff x="730577" y="3507968"/>
            <a:chExt cx="8802029" cy="1001981"/>
          </a:xfrm>
        </p:grpSpPr>
        <p:sp>
          <p:nvSpPr>
            <p:cNvPr id="396" name="Google Shape;396;p20"/>
            <p:cNvSpPr/>
            <p:nvPr/>
          </p:nvSpPr>
          <p:spPr>
            <a:xfrm>
              <a:off x="730577" y="3520272"/>
              <a:ext cx="2075288" cy="98967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1" name="Google Shape;401;p20"/>
            <p:cNvSpPr txBox="1"/>
            <p:nvPr/>
          </p:nvSpPr>
          <p:spPr>
            <a:xfrm>
              <a:off x="1232488" y="3778773"/>
              <a:ext cx="1018228" cy="448070"/>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#7</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6" name="Google Shape;406;p20"/>
            <p:cNvSpPr/>
            <p:nvPr/>
          </p:nvSpPr>
          <p:spPr>
            <a:xfrm>
              <a:off x="2805865" y="3507968"/>
              <a:ext cx="6726741" cy="989676"/>
            </a:xfrm>
            <a:prstGeom prst="rect">
              <a:avLst/>
            </a:prstGeom>
            <a:solidFill>
              <a:srgbClr val="FAFCF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2" name="Google Shape;412;p20"/>
            <p:cNvSpPr txBox="1"/>
            <p:nvPr/>
          </p:nvSpPr>
          <p:spPr>
            <a:xfrm>
              <a:off x="2918191" y="3611536"/>
              <a:ext cx="6356320" cy="782541"/>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Center ongoing advising to students on the connection between </a:t>
              </a:r>
              <a:r>
                <a:rPr kumimoji="0" lang="en-US" sz="24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edu</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ca</a:t>
              </a:r>
              <a:r>
                <a:rPr kumimoji="0" lang="en-US" sz="24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tional</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progress at the institution and the path to living wage jobs and careers in the region</a:t>
              </a: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id="{F7F2DB7E-B798-A7DD-7CEF-636540F069FA}"/>
              </a:ext>
            </a:extLst>
          </p:cNvPr>
          <p:cNvGrpSpPr>
            <a:grpSpLocks/>
          </p:cNvGrpSpPr>
          <p:nvPr/>
        </p:nvGrpSpPr>
        <p:grpSpPr>
          <a:xfrm>
            <a:off x="1218158" y="2489919"/>
            <a:ext cx="10515600" cy="1307592"/>
            <a:chOff x="1603614" y="2518290"/>
            <a:chExt cx="8784402" cy="989679"/>
          </a:xfrm>
        </p:grpSpPr>
        <p:sp>
          <p:nvSpPr>
            <p:cNvPr id="397" name="Google Shape;397;p20"/>
            <p:cNvSpPr/>
            <p:nvPr/>
          </p:nvSpPr>
          <p:spPr>
            <a:xfrm>
              <a:off x="1603614" y="2518292"/>
              <a:ext cx="2047829" cy="989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2" name="Google Shape;402;p20"/>
            <p:cNvSpPr txBox="1"/>
            <p:nvPr/>
          </p:nvSpPr>
          <p:spPr>
            <a:xfrm>
              <a:off x="2049679" y="2791846"/>
              <a:ext cx="1018228" cy="442569"/>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cs typeface="Calibri"/>
                  <a:sym typeface="Calibri"/>
                </a:rPr>
                <a:t>#6</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7" name="Google Shape;407;p20"/>
            <p:cNvSpPr/>
            <p:nvPr/>
          </p:nvSpPr>
          <p:spPr>
            <a:xfrm>
              <a:off x="3661275" y="2518290"/>
              <a:ext cx="6726741" cy="989677"/>
            </a:xfrm>
            <a:prstGeom prst="rect">
              <a:avLst/>
            </a:prstGeom>
            <a:solidFill>
              <a:srgbClr val="FEF8D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3" name="Google Shape;413;p20"/>
            <p:cNvSpPr txBox="1"/>
            <p:nvPr/>
          </p:nvSpPr>
          <p:spPr>
            <a:xfrm>
              <a:off x="3960411" y="2626665"/>
              <a:ext cx="6356320" cy="772933"/>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8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Invite four-year partners into an exploration of this data to strengthen 2+2 plans and other career-focused partnerships</a:t>
              </a:r>
            </a:p>
          </p:txBody>
        </p:sp>
      </p:grpSp>
      <p:grpSp>
        <p:nvGrpSpPr>
          <p:cNvPr id="6" name="Group 5">
            <a:extLst>
              <a:ext uri="{FF2B5EF4-FFF2-40B4-BE49-F238E27FC236}">
                <a16:creationId xmlns:a16="http://schemas.microsoft.com/office/drawing/2014/main" id="{0411CCCA-21C4-BE05-16D0-B5C19CAF7AEE}"/>
              </a:ext>
            </a:extLst>
          </p:cNvPr>
          <p:cNvGrpSpPr>
            <a:grpSpLocks/>
          </p:cNvGrpSpPr>
          <p:nvPr/>
        </p:nvGrpSpPr>
        <p:grpSpPr>
          <a:xfrm>
            <a:off x="618623" y="1180437"/>
            <a:ext cx="10515600" cy="1307591"/>
            <a:chOff x="758036" y="1525569"/>
            <a:chExt cx="8777021" cy="992723"/>
          </a:xfrm>
        </p:grpSpPr>
        <p:sp>
          <p:nvSpPr>
            <p:cNvPr id="398" name="Google Shape;398;p20"/>
            <p:cNvSpPr/>
            <p:nvPr/>
          </p:nvSpPr>
          <p:spPr>
            <a:xfrm>
              <a:off x="758036" y="1528615"/>
              <a:ext cx="2050280" cy="98967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03" name="Google Shape;403;p20"/>
            <p:cNvSpPr txBox="1"/>
            <p:nvPr/>
          </p:nvSpPr>
          <p:spPr>
            <a:xfrm>
              <a:off x="1234729" y="1801489"/>
              <a:ext cx="1018228" cy="443931"/>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#5</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8" name="Google Shape;408;p20"/>
            <p:cNvSpPr/>
            <p:nvPr/>
          </p:nvSpPr>
          <p:spPr>
            <a:xfrm>
              <a:off x="2808316" y="1525569"/>
              <a:ext cx="6726741" cy="992720"/>
            </a:xfrm>
            <a:prstGeom prst="rect">
              <a:avLst/>
            </a:prstGeom>
            <a:solidFill>
              <a:srgbClr val="F8FB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414" name="Google Shape;414;p20"/>
            <p:cNvSpPr txBox="1"/>
            <p:nvPr/>
          </p:nvSpPr>
          <p:spPr>
            <a:xfrm>
              <a:off x="2918190" y="1635800"/>
              <a:ext cx="6373294" cy="775311"/>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Work with employers to provide structural support for students in initially lower-wage jobs to progress on their career paths (e.g. tuition assistance, </a:t>
              </a:r>
              <a:r>
                <a:rPr kumimoji="0" lang="en-US" sz="2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edu</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ca</a:t>
              </a:r>
              <a:r>
                <a:rPr kumimoji="0" lang="en-US" sz="24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tion</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on site)</a:t>
              </a: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5" name="Google Shape;158;p7" descr="The NCII logo. Lightbulb with the following text: &quot;National Center for Inquiry &amp; Improvement.&quot;">
            <a:extLst>
              <a:ext uri="{FF2B5EF4-FFF2-40B4-BE49-F238E27FC236}">
                <a16:creationId xmlns:a16="http://schemas.microsoft.com/office/drawing/2014/main" id="{C094427B-93F5-1EED-5FED-F57025DA130A}"/>
              </a:ext>
            </a:extLst>
          </p:cNvPr>
          <p:cNvPicPr preferRelativeResize="0">
            <a:picLocks/>
          </p:cNvPicPr>
          <p:nvPr/>
        </p:nvPicPr>
        <p:blipFill rotWithShape="1">
          <a:blip r:embed="rId3">
            <a:alphaModFix/>
          </a:blip>
          <a:srcRect/>
          <a:stretch/>
        </p:blipFill>
        <p:spPr>
          <a:xfrm>
            <a:off x="10357279" y="5759669"/>
            <a:ext cx="1308546" cy="628102"/>
          </a:xfrm>
          <a:prstGeom prst="rect">
            <a:avLst/>
          </a:prstGeom>
          <a:noFill/>
          <a:ln>
            <a:noFill/>
          </a:ln>
        </p:spPr>
      </p:pic>
      <p:sp>
        <p:nvSpPr>
          <p:cNvPr id="2" name="Google Shape;362;p18">
            <a:extLst>
              <a:ext uri="{FF2B5EF4-FFF2-40B4-BE49-F238E27FC236}">
                <a16:creationId xmlns:a16="http://schemas.microsoft.com/office/drawing/2014/main" id="{2B629940-8348-A3BA-F3BB-73150DAB6D56}"/>
              </a:ext>
            </a:extLst>
          </p:cNvPr>
          <p:cNvSpPr txBox="1"/>
          <p:nvPr/>
        </p:nvSpPr>
        <p:spPr>
          <a:xfrm>
            <a:off x="957262" y="306186"/>
            <a:ext cx="10258425" cy="6462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Lens 1 Mobilizing Next Steps to Consider (2)</a:t>
            </a:r>
            <a:endParaRPr kumimoji="0" sz="1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3" name="Group 2">
            <a:extLst>
              <a:ext uri="{FF2B5EF4-FFF2-40B4-BE49-F238E27FC236}">
                <a16:creationId xmlns:a16="http://schemas.microsoft.com/office/drawing/2014/main" id="{DB096D36-0BFE-68FD-1003-1CF3A5BFAB5D}"/>
              </a:ext>
            </a:extLst>
          </p:cNvPr>
          <p:cNvGrpSpPr>
            <a:grpSpLocks/>
          </p:cNvGrpSpPr>
          <p:nvPr/>
        </p:nvGrpSpPr>
        <p:grpSpPr>
          <a:xfrm>
            <a:off x="1204859" y="5097081"/>
            <a:ext cx="10515600" cy="1307592"/>
            <a:chOff x="1603614" y="2518290"/>
            <a:chExt cx="8784402" cy="989679"/>
          </a:xfrm>
        </p:grpSpPr>
        <p:sp>
          <p:nvSpPr>
            <p:cNvPr id="4" name="Google Shape;397;p20">
              <a:extLst>
                <a:ext uri="{FF2B5EF4-FFF2-40B4-BE49-F238E27FC236}">
                  <a16:creationId xmlns:a16="http://schemas.microsoft.com/office/drawing/2014/main" id="{7C394999-610F-B152-9338-0AD8062066A2}"/>
                </a:ext>
              </a:extLst>
            </p:cNvPr>
            <p:cNvSpPr/>
            <p:nvPr/>
          </p:nvSpPr>
          <p:spPr>
            <a:xfrm>
              <a:off x="1603614" y="2518292"/>
              <a:ext cx="2047829" cy="9896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9" name="Google Shape;402;p20">
              <a:extLst>
                <a:ext uri="{FF2B5EF4-FFF2-40B4-BE49-F238E27FC236}">
                  <a16:creationId xmlns:a16="http://schemas.microsoft.com/office/drawing/2014/main" id="{1CDDA364-CC35-BF05-5B73-4F3D1F3C9BF5}"/>
                </a:ext>
              </a:extLst>
            </p:cNvPr>
            <p:cNvSpPr txBox="1"/>
            <p:nvPr/>
          </p:nvSpPr>
          <p:spPr>
            <a:xfrm>
              <a:off x="2049679" y="2791846"/>
              <a:ext cx="1018228" cy="442569"/>
            </a:xfrm>
            <a:prstGeom prst="rect">
              <a:avLst/>
            </a:prstGeom>
            <a:no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Calibri"/>
                  <a:cs typeface="Calibri"/>
                  <a:sym typeface="Calibri"/>
                </a:rPr>
                <a:t>#8</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407;p20">
              <a:extLst>
                <a:ext uri="{FF2B5EF4-FFF2-40B4-BE49-F238E27FC236}">
                  <a16:creationId xmlns:a16="http://schemas.microsoft.com/office/drawing/2014/main" id="{CC4FBF6E-4175-6723-59B5-24D02E5BD36C}"/>
                </a:ext>
              </a:extLst>
            </p:cNvPr>
            <p:cNvSpPr/>
            <p:nvPr/>
          </p:nvSpPr>
          <p:spPr>
            <a:xfrm>
              <a:off x="3661275" y="2518290"/>
              <a:ext cx="6726741" cy="989677"/>
            </a:xfrm>
            <a:prstGeom prst="rect">
              <a:avLst/>
            </a:prstGeom>
            <a:solidFill>
              <a:srgbClr val="FEF8D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Lato Light"/>
                <a:ea typeface="Lato Light"/>
                <a:cs typeface="Lato Light"/>
                <a:sym typeface="Lato Light"/>
              </a:endParaRPr>
            </a:p>
          </p:txBody>
        </p:sp>
        <p:sp>
          <p:nvSpPr>
            <p:cNvPr id="11" name="Google Shape;413;p20">
              <a:extLst>
                <a:ext uri="{FF2B5EF4-FFF2-40B4-BE49-F238E27FC236}">
                  <a16:creationId xmlns:a16="http://schemas.microsoft.com/office/drawing/2014/main" id="{15F5BDE3-36E5-54C9-AA94-BF5BA617D3F8}"/>
                </a:ext>
              </a:extLst>
            </p:cNvPr>
            <p:cNvSpPr txBox="1"/>
            <p:nvPr/>
          </p:nvSpPr>
          <p:spPr>
            <a:xfrm>
              <a:off x="3960411" y="2626666"/>
              <a:ext cx="6356320" cy="772933"/>
            </a:xfrm>
            <a:prstGeom prst="rect">
              <a:avLst/>
            </a:prstGeom>
            <a:noFill/>
            <a:ln>
              <a:noFill/>
            </a:ln>
          </p:spPr>
          <p:txBody>
            <a:bodyPr spcFirstLastPara="1" wrap="square" lIns="45700" tIns="22850" rIns="45700" bIns="22850" anchor="ctr" anchorCtr="0">
              <a:spAutoFit/>
            </a:bodyPr>
            <a:lstStyle/>
            <a:p>
              <a:pPr marL="0" marR="0" lvl="0" indent="0" algn="l" defTabSz="914400" rtl="0" eaLnBrk="1" fontAlgn="auto" latinLnBrk="0" hangingPunct="1">
                <a:lnSpc>
                  <a:spcPct val="87500"/>
                </a:lnSpc>
                <a:spcBef>
                  <a:spcPts val="0"/>
                </a:spcBef>
                <a:spcAft>
                  <a:spcPts val="0"/>
                </a:spcAft>
                <a:buClr>
                  <a:srgbClr val="000000"/>
                </a:buClr>
                <a:buSzPts val="2000"/>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Make the case to your students and to employers for your GE outcomes and degrees providing the key skills to advance on career paths and adapt to changing economies</a:t>
              </a: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5984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1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p12"/>
          <p:cNvSpPr/>
          <p:nvPr/>
        </p:nvSpPr>
        <p:spPr>
          <a:xfrm>
            <a:off x="0" y="2"/>
            <a:ext cx="12192000" cy="441258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207;p12"/>
          <p:cNvSpPr/>
          <p:nvPr/>
        </p:nvSpPr>
        <p:spPr>
          <a:xfrm>
            <a:off x="596464" y="551962"/>
            <a:ext cx="10999072" cy="4618549"/>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12"/>
          <p:cNvSpPr txBox="1"/>
          <p:nvPr/>
        </p:nvSpPr>
        <p:spPr>
          <a:xfrm>
            <a:off x="1524000" y="1293338"/>
            <a:ext cx="9144000" cy="3274592"/>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5000" b="1" i="0" u="none" strike="noStrike" kern="0" cap="none" spc="0" normalizeH="0" baseline="0" noProof="0" dirty="0">
                <a:ln>
                  <a:noFill/>
                </a:ln>
                <a:solidFill>
                  <a:srgbClr val="000000"/>
                </a:solidFill>
                <a:effectLst/>
                <a:uLnTx/>
                <a:uFillTx/>
                <a:latin typeface="Calibri"/>
                <a:ea typeface="Calibri"/>
                <a:cs typeface="Calibri"/>
                <a:sym typeface="Calibri"/>
              </a:rPr>
              <a:t>Contact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600"/>
              </a:spcBef>
              <a:spcAft>
                <a:spcPts val="0"/>
              </a:spcAft>
              <a:buClr>
                <a:srgbClr val="000000"/>
              </a:buClr>
              <a:buSzTx/>
              <a:buFont typeface="Arial"/>
              <a:buNone/>
              <a:tabLst/>
              <a:defRPr/>
            </a:pPr>
            <a:r>
              <a:rPr kumimoji="0" lang="en-US" sz="5000" b="1" i="0" u="none" strike="noStrike" kern="0" cap="none" spc="0" normalizeH="0" baseline="0" noProof="0" dirty="0" err="1">
                <a:ln>
                  <a:noFill/>
                </a:ln>
                <a:solidFill>
                  <a:srgbClr val="E4EFDA">
                    <a:lumMod val="50000"/>
                  </a:srgbClr>
                </a:solidFill>
                <a:effectLst/>
                <a:uLnTx/>
                <a:uFillTx/>
                <a:latin typeface="Calibri"/>
                <a:ea typeface="Calibri"/>
                <a:cs typeface="Calibri"/>
                <a:sym typeface="Calibri"/>
              </a:rPr>
              <a:t>ncii-improve.com</a:t>
            </a:r>
            <a:endParaRPr kumimoji="0" sz="5000" b="1" i="0" u="none" strike="noStrike" kern="0" cap="none" spc="0" normalizeH="0" baseline="0" noProof="0" dirty="0">
              <a:ln>
                <a:noFill/>
              </a:ln>
              <a:solidFill>
                <a:srgbClr val="E4EFDA">
                  <a:lumMod val="50000"/>
                </a:srgbClr>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600"/>
              </a:spcBef>
              <a:spcAft>
                <a:spcPts val="0"/>
              </a:spcAft>
              <a:buClr>
                <a:srgbClr val="000000"/>
              </a:buClr>
              <a:buSzTx/>
              <a:buFont typeface="Arial"/>
              <a:buNone/>
              <a:tabLst/>
              <a:defRPr/>
            </a:pPr>
            <a:r>
              <a:rPr kumimoji="0" lang="en-US" sz="5000" b="1" i="0" u="none" strike="noStrike" kern="0" cap="none" spc="0" normalizeH="0" baseline="0" noProof="0" dirty="0">
                <a:ln>
                  <a:noFill/>
                </a:ln>
                <a:solidFill>
                  <a:srgbClr val="000000"/>
                </a:solidFill>
                <a:effectLst/>
                <a:uLnTx/>
                <a:uFillTx/>
                <a:latin typeface="Calibri"/>
                <a:ea typeface="Calibri"/>
                <a:cs typeface="Calibri"/>
                <a:sym typeface="Calibri"/>
              </a:rPr>
              <a:t>Email: </a:t>
            </a:r>
            <a:r>
              <a:rPr kumimoji="0" lang="en-US" sz="5000" b="1"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rob@ncii-improve.com</a:t>
            </a:r>
            <a:endParaRPr kumimoji="0" sz="5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600"/>
              </a:spcBef>
              <a:spcAft>
                <a:spcPts val="0"/>
              </a:spcAft>
              <a:buClr>
                <a:srgbClr val="000000"/>
              </a:buClr>
              <a:buSzTx/>
              <a:buFont typeface="Arial"/>
              <a:buNone/>
              <a:tabLst/>
              <a:defRPr/>
            </a:pP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6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a:ea typeface="Calibri"/>
                <a:cs typeface="Calibri"/>
                <a:sym typeface="Calibri"/>
              </a:rPr>
              <a:t>650-740-1796</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09" name="Google Shape;209;p12"/>
          <p:cNvCxnSpPr/>
          <p:nvPr/>
        </p:nvCxnSpPr>
        <p:spPr>
          <a:xfrm rot="10800000">
            <a:off x="596464" y="6354708"/>
            <a:ext cx="11000232" cy="0"/>
          </a:xfrm>
          <a:prstGeom prst="straightConnector1">
            <a:avLst/>
          </a:prstGeom>
          <a:noFill/>
          <a:ln w="101600" cap="flat" cmpd="sng">
            <a:solidFill>
              <a:schemeClr val="accent4"/>
            </a:solidFill>
            <a:prstDash val="solid"/>
            <a:miter lim="800000"/>
            <a:headEnd type="none" w="sm" len="sm"/>
            <a:tailEnd type="none" w="sm" len="sm"/>
          </a:ln>
        </p:spPr>
      </p:cxnSp>
      <p:pic>
        <p:nvPicPr>
          <p:cNvPr id="210" name="Google Shape;210;p12" descr="Envelope outline"/>
          <p:cNvPicPr preferRelativeResize="0"/>
          <p:nvPr/>
        </p:nvPicPr>
        <p:blipFill rotWithShape="1">
          <a:blip r:embed="rId4">
            <a:alphaModFix/>
          </a:blip>
          <a:srcRect/>
          <a:stretch/>
        </p:blipFill>
        <p:spPr>
          <a:xfrm>
            <a:off x="1640005" y="2971576"/>
            <a:ext cx="498366" cy="498366"/>
          </a:xfrm>
          <a:prstGeom prst="rect">
            <a:avLst/>
          </a:prstGeom>
          <a:noFill/>
          <a:ln>
            <a:noFill/>
          </a:ln>
        </p:spPr>
      </p:pic>
      <p:pic>
        <p:nvPicPr>
          <p:cNvPr id="211" name="Google Shape;211;p12" descr="Receiver outline"/>
          <p:cNvPicPr preferRelativeResize="0"/>
          <p:nvPr/>
        </p:nvPicPr>
        <p:blipFill rotWithShape="1">
          <a:blip r:embed="rId5">
            <a:alphaModFix/>
          </a:blip>
          <a:srcRect/>
          <a:stretch/>
        </p:blipFill>
        <p:spPr>
          <a:xfrm>
            <a:off x="4205785" y="3991761"/>
            <a:ext cx="448101" cy="448101"/>
          </a:xfrm>
          <a:prstGeom prst="rect">
            <a:avLst/>
          </a:prstGeom>
          <a:noFill/>
          <a:ln>
            <a:noFill/>
          </a:ln>
        </p:spPr>
      </p:pic>
      <p:pic>
        <p:nvPicPr>
          <p:cNvPr id="212" name="Google Shape;212;p12" descr="The NCII logo. Lightbulb with the following text: &quot;National Center for Inquiry &amp; Improvement.&quot;"/>
          <p:cNvPicPr preferRelativeResize="0"/>
          <p:nvPr/>
        </p:nvPicPr>
        <p:blipFill rotWithShape="1">
          <a:blip r:embed="rId6">
            <a:alphaModFix/>
          </a:blip>
          <a:srcRect/>
          <a:stretch/>
        </p:blipFill>
        <p:spPr>
          <a:xfrm>
            <a:off x="5324049" y="5347412"/>
            <a:ext cx="1543902" cy="7410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699878" y="36596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solidFill>
                  <a:schemeClr val="tx1"/>
                </a:solidFill>
              </a:rPr>
              <a:t>Our Value Proposition of Economic Mobility</a:t>
            </a:r>
            <a:endParaRPr b="1">
              <a:solidFill>
                <a:schemeClr val="tx1"/>
              </a:solidFill>
            </a:endParaRPr>
          </a:p>
        </p:txBody>
      </p:sp>
      <p:pic>
        <p:nvPicPr>
          <p:cNvPr id="158" name="Google Shape;158;p7" descr="The NCII logo. Lightbulb with the following text: &quot;National Center for Inquiry &amp; Improvement.&quot;"/>
          <p:cNvPicPr preferRelativeResize="0">
            <a:picLocks noGrp="1"/>
          </p:cNvPicPr>
          <p:nvPr>
            <p:ph type="body" idx="1"/>
          </p:nvPr>
        </p:nvPicPr>
        <p:blipFill rotWithShape="1">
          <a:blip r:embed="rId3">
            <a:alphaModFix/>
          </a:blip>
          <a:srcRect/>
          <a:stretch/>
        </p:blipFill>
        <p:spPr>
          <a:xfrm>
            <a:off x="10357279" y="5759669"/>
            <a:ext cx="1308546" cy="628102"/>
          </a:xfrm>
          <a:prstGeom prst="rect">
            <a:avLst/>
          </a:prstGeom>
          <a:noFill/>
          <a:ln>
            <a:noFill/>
          </a:ln>
        </p:spPr>
      </p:pic>
      <p:sp>
        <p:nvSpPr>
          <p:cNvPr id="159" name="Google Shape;159;p7"/>
          <p:cNvSpPr txBox="1"/>
          <p:nvPr/>
        </p:nvSpPr>
        <p:spPr>
          <a:xfrm>
            <a:off x="394387" y="1428086"/>
            <a:ext cx="10884119" cy="440116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E4EFDA">
                    <a:lumMod val="50000"/>
                  </a:srgbClr>
                </a:solidFill>
                <a:effectLst/>
                <a:uLnTx/>
                <a:uFillTx/>
                <a:latin typeface="Calibri" panose="020F0502020204030204" pitchFamily="34" charset="0"/>
                <a:ea typeface="+mn-ea"/>
                <a:cs typeface="Calibri" panose="020F0502020204030204" pitchFamily="34" charset="0"/>
                <a:sym typeface="Arial"/>
              </a:rPr>
              <a:t>If students are coming to us with a primary goal of advancing their quality of life and sustaining their families via economic mobility…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457200" marR="0" lvl="0" indent="-4572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160" name="Google Shape;160;p7"/>
          <p:cNvCxnSpPr>
            <a:cxnSpLocks/>
          </p:cNvCxnSpPr>
          <p:nvPr/>
        </p:nvCxnSpPr>
        <p:spPr>
          <a:xfrm>
            <a:off x="976522" y="1337928"/>
            <a:ext cx="10035030" cy="0"/>
          </a:xfrm>
          <a:prstGeom prst="straightConnector1">
            <a:avLst/>
          </a:prstGeom>
          <a:noFill/>
          <a:ln w="15875" cap="flat" cmpd="sng">
            <a:solidFill>
              <a:schemeClr val="accent1"/>
            </a:solidFill>
            <a:prstDash val="solid"/>
            <a:miter lim="800000"/>
            <a:headEnd type="none" w="sm" len="sm"/>
            <a:tailEnd type="none" w="sm" len="sm"/>
          </a:ln>
        </p:spPr>
      </p:cxnSp>
      <p:pic>
        <p:nvPicPr>
          <p:cNvPr id="4" name="Picture 3">
            <a:extLst>
              <a:ext uri="{FF2B5EF4-FFF2-40B4-BE49-F238E27FC236}">
                <a16:creationId xmlns:a16="http://schemas.microsoft.com/office/drawing/2014/main" id="{8BCBEBA5-1BC3-69DA-05D1-19C54370939C}"/>
              </a:ext>
            </a:extLst>
          </p:cNvPr>
          <p:cNvPicPr>
            <a:picLocks noChangeAspect="1"/>
          </p:cNvPicPr>
          <p:nvPr/>
        </p:nvPicPr>
        <p:blipFill>
          <a:blip r:embed="rId4"/>
          <a:stretch>
            <a:fillRect/>
          </a:stretch>
        </p:blipFill>
        <p:spPr>
          <a:xfrm>
            <a:off x="3436146" y="2635469"/>
            <a:ext cx="4800600" cy="3124200"/>
          </a:xfrm>
          <a:prstGeom prst="rect">
            <a:avLst/>
          </a:prstGeom>
        </p:spPr>
      </p:pic>
    </p:spTree>
    <p:extLst>
      <p:ext uri="{BB962C8B-B14F-4D97-AF65-F5344CB8AC3E}">
        <p14:creationId xmlns:p14="http://schemas.microsoft.com/office/powerpoint/2010/main" val="37736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8" name="Google Shape;158;p7" descr="The NCII logo. Lightbulb with the following text: &quot;National Center for Inquiry &amp; Improvement.&quot;"/>
          <p:cNvPicPr preferRelativeResize="0">
            <a:picLocks noGrp="1"/>
          </p:cNvPicPr>
          <p:nvPr>
            <p:ph type="body" idx="1"/>
          </p:nvPr>
        </p:nvPicPr>
        <p:blipFill rotWithShape="1">
          <a:blip r:embed="rId3">
            <a:alphaModFix/>
          </a:blip>
          <a:srcRect/>
          <a:stretch/>
        </p:blipFill>
        <p:spPr>
          <a:xfrm>
            <a:off x="10357279" y="5759669"/>
            <a:ext cx="1308546" cy="628102"/>
          </a:xfrm>
          <a:prstGeom prst="rect">
            <a:avLst/>
          </a:prstGeom>
          <a:noFill/>
          <a:ln>
            <a:noFill/>
          </a:ln>
        </p:spPr>
      </p:pic>
      <p:sp>
        <p:nvSpPr>
          <p:cNvPr id="159" name="Google Shape;159;p7"/>
          <p:cNvSpPr txBox="1"/>
          <p:nvPr/>
        </p:nvSpPr>
        <p:spPr>
          <a:xfrm>
            <a:off x="653940" y="1552576"/>
            <a:ext cx="10884119" cy="4462720"/>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We need to elevate the consideration of and strategy development around improving the </a:t>
            </a:r>
            <a:r>
              <a:rPr kumimoji="0" lang="en-US" sz="3200" b="1" i="0" u="sng"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post-graduation outcomes </a:t>
            </a:r>
            <a:r>
              <a:rPr kumimoji="0" lang="en-US" sz="3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of our students in the workforce (and with transfer on the path 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3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Doesn’t diminish the other lenses with which we view CCs as important…but need to address the </a:t>
            </a:r>
            <a:r>
              <a:rPr kumimoji="0" lang="en-US" sz="3200" b="1" i="0" u="sng"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base of Maslow’s need hierarchy</a:t>
            </a:r>
            <a:r>
              <a:rPr kumimoji="0" lang="en-US" sz="3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for our students first…</a:t>
            </a:r>
            <a:endParaRPr kumimoji="0" lang="en-US" sz="3200" b="1" i="0" u="none" strike="noStrike" kern="0" cap="none" spc="0" normalizeH="0" baseline="0" noProof="0">
              <a:ln>
                <a:noFill/>
              </a:ln>
              <a:solidFill>
                <a:srgbClr val="2C7D88"/>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cxnSp>
        <p:nvCxnSpPr>
          <p:cNvPr id="160" name="Google Shape;160;p7"/>
          <p:cNvCxnSpPr>
            <a:cxnSpLocks/>
          </p:cNvCxnSpPr>
          <p:nvPr/>
        </p:nvCxnSpPr>
        <p:spPr>
          <a:xfrm>
            <a:off x="2160371" y="1352878"/>
            <a:ext cx="6983632" cy="0"/>
          </a:xfrm>
          <a:prstGeom prst="straightConnector1">
            <a:avLst/>
          </a:prstGeom>
          <a:noFill/>
          <a:ln w="15875" cap="flat" cmpd="sng">
            <a:solidFill>
              <a:schemeClr val="accent1"/>
            </a:solidFill>
            <a:prstDash val="solid"/>
            <a:miter lim="800000"/>
            <a:headEnd type="none" w="sm" len="sm"/>
            <a:tailEnd type="none" w="sm" len="sm"/>
          </a:ln>
        </p:spPr>
      </p:cxnSp>
      <p:sp>
        <p:nvSpPr>
          <p:cNvPr id="4" name="Google Shape;168;p8">
            <a:extLst>
              <a:ext uri="{FF2B5EF4-FFF2-40B4-BE49-F238E27FC236}">
                <a16:creationId xmlns:a16="http://schemas.microsoft.com/office/drawing/2014/main" id="{73C89BBE-285A-66BB-EC4F-17FFE8737E5E}"/>
              </a:ext>
            </a:extLst>
          </p:cNvPr>
          <p:cNvSpPr/>
          <p:nvPr/>
        </p:nvSpPr>
        <p:spPr>
          <a:xfrm>
            <a:off x="-1" y="522617"/>
            <a:ext cx="12192000" cy="875382"/>
          </a:xfrm>
          <a:prstGeom prst="rect">
            <a:avLst/>
          </a:prstGeom>
          <a:solidFill>
            <a:schemeClr val="accent1"/>
          </a:solidFill>
          <a:ln w="12700" cap="flat" cmpd="sng">
            <a:solidFill>
              <a:srgbClr val="FCFDF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TextBox 6">
            <a:extLst>
              <a:ext uri="{FF2B5EF4-FFF2-40B4-BE49-F238E27FC236}">
                <a16:creationId xmlns:a16="http://schemas.microsoft.com/office/drawing/2014/main" id="{1533ADB4-D339-FACC-4D3A-AEEC84307738}"/>
              </a:ext>
            </a:extLst>
          </p:cNvPr>
          <p:cNvSpPr txBox="1"/>
          <p:nvPr/>
        </p:nvSpPr>
        <p:spPr>
          <a:xfrm>
            <a:off x="2028825" y="553027"/>
            <a:ext cx="77152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Then…</a:t>
            </a:r>
          </a:p>
        </p:txBody>
      </p:sp>
    </p:spTree>
    <p:extLst>
      <p:ext uri="{BB962C8B-B14F-4D97-AF65-F5344CB8AC3E}">
        <p14:creationId xmlns:p14="http://schemas.microsoft.com/office/powerpoint/2010/main" val="216120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0637-FF98-DA40-A3BA-222D83C4C846}"/>
              </a:ext>
            </a:extLst>
          </p:cNvPr>
          <p:cNvSpPr>
            <a:spLocks noGrp="1"/>
          </p:cNvSpPr>
          <p:nvPr>
            <p:ph type="title"/>
          </p:nvPr>
        </p:nvSpPr>
        <p:spPr/>
        <p:txBody>
          <a:bodyPr/>
          <a:lstStyle/>
          <a:p>
            <a:r>
              <a:rPr lang="en-US" b="1">
                <a:latin typeface="+mn-lt"/>
              </a:rPr>
              <a:t>Click to edit title</a:t>
            </a:r>
          </a:p>
        </p:txBody>
      </p:sp>
      <p:pic>
        <p:nvPicPr>
          <p:cNvPr id="5" name="Content Placeholder 4" descr="The NCII logo. Lightbulb with the following text: &quot;National Center for Inquiry &amp; Improvement.&quot;">
            <a:extLst>
              <a:ext uri="{FF2B5EF4-FFF2-40B4-BE49-F238E27FC236}">
                <a16:creationId xmlns:a16="http://schemas.microsoft.com/office/drawing/2014/main" id="{4014EE86-8E5D-1D42-9224-4E586590FBEB}"/>
              </a:ext>
            </a:extLst>
          </p:cNvPr>
          <p:cNvPicPr>
            <a:picLocks noGrp="1" noChangeAspect="1"/>
          </p:cNvPicPr>
          <p:nvPr>
            <p:ph idx="1"/>
          </p:nvPr>
        </p:nvPicPr>
        <p:blipFill>
          <a:blip r:embed="rId2"/>
          <a:stretch>
            <a:fillRect/>
          </a:stretch>
        </p:blipFill>
        <p:spPr>
          <a:xfrm>
            <a:off x="10357279" y="5759669"/>
            <a:ext cx="1308546" cy="628102"/>
          </a:xfrm>
        </p:spPr>
      </p:pic>
      <p:sp>
        <p:nvSpPr>
          <p:cNvPr id="3" name="Rectangle 2">
            <a:extLst>
              <a:ext uri="{FF2B5EF4-FFF2-40B4-BE49-F238E27FC236}">
                <a16:creationId xmlns:a16="http://schemas.microsoft.com/office/drawing/2014/main" id="{ECC625DF-5387-C746-AC15-78E96A9DC432}"/>
              </a:ext>
            </a:extLst>
          </p:cNvPr>
          <p:cNvSpPr/>
          <p:nvPr/>
        </p:nvSpPr>
        <p:spPr>
          <a:xfrm>
            <a:off x="0" y="607738"/>
            <a:ext cx="12192000" cy="875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 name="Rectangle 3">
            <a:extLst>
              <a:ext uri="{FF2B5EF4-FFF2-40B4-BE49-F238E27FC236}">
                <a16:creationId xmlns:a16="http://schemas.microsoft.com/office/drawing/2014/main" id="{435B41A8-F956-8D41-AE29-DE6159CAACCB}"/>
              </a:ext>
            </a:extLst>
          </p:cNvPr>
          <p:cNvSpPr/>
          <p:nvPr/>
        </p:nvSpPr>
        <p:spPr>
          <a:xfrm>
            <a:off x="838200" y="607737"/>
            <a:ext cx="779271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uLnTx/>
                <a:uFillTx/>
                <a:latin typeface="Calibri" panose="020F0502020204030204"/>
                <a:ea typeface="+mn-ea"/>
                <a:cs typeface="Arial"/>
                <a:sym typeface="Arial"/>
              </a:rPr>
              <a:t>What would it take to get there?</a:t>
            </a:r>
            <a:endParaRPr kumimoji="0" lang="en-US" sz="4400" b="0" i="0" u="none" strike="noStrike" kern="1200" cap="none" spc="0" normalizeH="0" baseline="0" noProof="0">
              <a:ln>
                <a:noFill/>
              </a:ln>
              <a:solidFill>
                <a:srgbClr val="000000"/>
              </a:solidFill>
              <a:effectLst/>
              <a:uLnTx/>
              <a:uFillTx/>
              <a:latin typeface="Calibri" panose="020F0502020204030204"/>
              <a:ea typeface="+mn-ea"/>
              <a:cs typeface="Arial"/>
              <a:sym typeface="Arial"/>
            </a:endParaRPr>
          </a:p>
        </p:txBody>
      </p:sp>
      <p:sp>
        <p:nvSpPr>
          <p:cNvPr id="7" name="Google Shape;159;p7">
            <a:extLst>
              <a:ext uri="{FF2B5EF4-FFF2-40B4-BE49-F238E27FC236}">
                <a16:creationId xmlns:a16="http://schemas.microsoft.com/office/drawing/2014/main" id="{E41EE258-8DAD-868D-F80D-41FE01D4E629}"/>
              </a:ext>
            </a:extLst>
          </p:cNvPr>
          <p:cNvSpPr txBox="1"/>
          <p:nvPr/>
        </p:nvSpPr>
        <p:spPr>
          <a:xfrm>
            <a:off x="623255" y="1626220"/>
            <a:ext cx="9809496" cy="4154943"/>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2400"/>
              </a:spcAft>
              <a:buClr>
                <a:srgbClr val="000000"/>
              </a:buClr>
              <a:buSzTx/>
              <a:buFont typeface="Arial" panose="020B0604020202020204" pitchFamily="34" charset="0"/>
              <a:buChar char="•"/>
              <a:tabLst/>
              <a:defRPr/>
            </a:pP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Improving the value proposition</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to prospective and current students by making a much clearer connection for students between their education and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living wage employment</a:t>
            </a:r>
          </a:p>
          <a:p>
            <a:pPr marL="285750" marR="0" lvl="0" indent="-285750" algn="l" defTabSz="914400" rtl="0" eaLnBrk="1" fontAlgn="auto" latinLnBrk="0" hangingPunct="1">
              <a:lnSpc>
                <a:spcPct val="100000"/>
              </a:lnSpc>
              <a:spcBef>
                <a:spcPts val="0"/>
              </a:spcBef>
              <a:spcAft>
                <a:spcPts val="2400"/>
              </a:spcAft>
              <a:buClr>
                <a:srgbClr val="000000"/>
              </a:buClr>
              <a:buSzTx/>
              <a:buFont typeface="Arial" panose="020B0604020202020204" pitchFamily="34" charset="0"/>
              <a:buChar char="•"/>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Structuring and nurturing senses of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validation</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psychological safety</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and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belonging</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upon entry and throughout the student experience -- especially for underserved communities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Focusing our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student experience redesign</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work on retention, completion </a:t>
            </a:r>
            <a:r>
              <a:rPr kumimoji="0" lang="en-US" sz="2800" b="1" i="0"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and</a:t>
            </a:r>
            <a:r>
              <a:rPr kumimoji="0" lang="en-US"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2800" b="1" i="0" u="sng"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post-graduation success-based strategies</a:t>
            </a:r>
          </a:p>
        </p:txBody>
      </p:sp>
    </p:spTree>
    <p:extLst>
      <p:ext uri="{BB962C8B-B14F-4D97-AF65-F5344CB8AC3E}">
        <p14:creationId xmlns:p14="http://schemas.microsoft.com/office/powerpoint/2010/main" val="33683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3">
          <a:extLst>
            <a:ext uri="{FF2B5EF4-FFF2-40B4-BE49-F238E27FC236}">
              <a16:creationId xmlns:a16="http://schemas.microsoft.com/office/drawing/2014/main" id="{CCE9A8CE-5B9C-B3A7-F48E-B6D05A798317}"/>
            </a:ext>
          </a:extLst>
        </p:cNvPr>
        <p:cNvGrpSpPr/>
        <p:nvPr/>
      </p:nvGrpSpPr>
      <p:grpSpPr>
        <a:xfrm>
          <a:off x="0" y="0"/>
          <a:ext cx="0" cy="0"/>
          <a:chOff x="0" y="0"/>
          <a:chExt cx="0" cy="0"/>
        </a:xfrm>
      </p:grpSpPr>
      <p:sp>
        <p:nvSpPr>
          <p:cNvPr id="1774" name="Google Shape;1774;p25">
            <a:extLst>
              <a:ext uri="{FF2B5EF4-FFF2-40B4-BE49-F238E27FC236}">
                <a16:creationId xmlns:a16="http://schemas.microsoft.com/office/drawing/2014/main" id="{A7952E89-B1D5-3702-0260-67D840B1F52A}"/>
              </a:ext>
            </a:extLst>
          </p:cNvPr>
          <p:cNvSpPr/>
          <p:nvPr/>
        </p:nvSpPr>
        <p:spPr>
          <a:xfrm>
            <a:off x="1918665" y="4382102"/>
            <a:ext cx="1828600" cy="922400"/>
          </a:xfrm>
          <a:prstGeom prst="rect">
            <a:avLst/>
          </a:prstGeom>
          <a:solidFill>
            <a:schemeClr val="accent1"/>
          </a:solidFill>
          <a:ln w="12700" cap="flat" cmpd="sng">
            <a:solidFill>
              <a:srgbClr val="005492"/>
            </a:solidFill>
            <a:prstDash val="solid"/>
            <a:miter lim="800000"/>
            <a:headEnd type="none" w="sm" len="sm"/>
            <a:tailEnd type="none" w="sm" len="sm"/>
          </a:ln>
        </p:spPr>
        <p:txBody>
          <a:bodyPr spcFirstLastPara="1" wrap="square" lIns="60950" tIns="30450" rIns="60950" bIns="30450" anchor="ctr" anchorCtr="0">
            <a:noAutofit/>
          </a:bodyPr>
          <a:lstStyle/>
          <a:p>
            <a:pPr algn="ctr" defTabSz="609630">
              <a:buClr>
                <a:srgbClr val="000000"/>
              </a:buClr>
              <a:buSzPts val="2201"/>
            </a:pPr>
            <a:r>
              <a:rPr lang="en-US" sz="1467" b="1" kern="0">
                <a:solidFill>
                  <a:srgbClr val="FFFFFF"/>
                </a:solidFill>
                <a:latin typeface="Nunito Sans"/>
                <a:ea typeface="Nunito Sans"/>
                <a:cs typeface="Nunito Sans"/>
                <a:sym typeface="Nunito Sans"/>
              </a:rPr>
              <a:t>Access</a:t>
            </a:r>
            <a:endParaRPr sz="933" kern="0">
              <a:solidFill>
                <a:srgbClr val="000000"/>
              </a:solidFill>
              <a:latin typeface="Nunito Sans"/>
              <a:ea typeface="Nunito Sans"/>
              <a:cs typeface="Nunito Sans"/>
              <a:sym typeface="Nunito Sans"/>
            </a:endParaRPr>
          </a:p>
        </p:txBody>
      </p:sp>
      <p:sp>
        <p:nvSpPr>
          <p:cNvPr id="1775" name="Google Shape;1775;p25">
            <a:extLst>
              <a:ext uri="{FF2B5EF4-FFF2-40B4-BE49-F238E27FC236}">
                <a16:creationId xmlns:a16="http://schemas.microsoft.com/office/drawing/2014/main" id="{96AA7EDD-3B24-A684-908A-959D92692D4A}"/>
              </a:ext>
            </a:extLst>
          </p:cNvPr>
          <p:cNvSpPr/>
          <p:nvPr/>
        </p:nvSpPr>
        <p:spPr>
          <a:xfrm>
            <a:off x="4913239" y="4382102"/>
            <a:ext cx="1828600" cy="922400"/>
          </a:xfrm>
          <a:prstGeom prst="rect">
            <a:avLst/>
          </a:prstGeom>
          <a:solidFill>
            <a:schemeClr val="accent1"/>
          </a:solidFill>
          <a:ln w="12700" cap="flat" cmpd="sng">
            <a:solidFill>
              <a:srgbClr val="005492"/>
            </a:solidFill>
            <a:prstDash val="solid"/>
            <a:miter lim="800000"/>
            <a:headEnd type="none" w="sm" len="sm"/>
            <a:tailEnd type="none" w="sm" len="sm"/>
          </a:ln>
        </p:spPr>
        <p:txBody>
          <a:bodyPr spcFirstLastPara="1" wrap="square" lIns="60950" tIns="30450" rIns="60950" bIns="30450" anchor="ctr" anchorCtr="0">
            <a:noAutofit/>
          </a:bodyPr>
          <a:lstStyle/>
          <a:p>
            <a:pPr algn="ctr" defTabSz="609630">
              <a:buClr>
                <a:srgbClr val="000000"/>
              </a:buClr>
              <a:buSzPts val="2201"/>
            </a:pPr>
            <a:r>
              <a:rPr lang="en-US" sz="1467" b="1" kern="0">
                <a:solidFill>
                  <a:srgbClr val="FFFFFF"/>
                </a:solidFill>
                <a:latin typeface="Nunito Sans"/>
                <a:ea typeface="Nunito Sans"/>
                <a:cs typeface="Nunito Sans"/>
                <a:sym typeface="Nunito Sans"/>
              </a:rPr>
              <a:t>Access</a:t>
            </a:r>
            <a:endParaRPr sz="933" kern="0">
              <a:solidFill>
                <a:srgbClr val="000000"/>
              </a:solidFill>
              <a:latin typeface="Nunito Sans"/>
              <a:ea typeface="Nunito Sans"/>
              <a:cs typeface="Nunito Sans"/>
              <a:sym typeface="Nunito Sans"/>
            </a:endParaRPr>
          </a:p>
        </p:txBody>
      </p:sp>
      <p:sp>
        <p:nvSpPr>
          <p:cNvPr id="1776" name="Google Shape;1776;p25">
            <a:extLst>
              <a:ext uri="{FF2B5EF4-FFF2-40B4-BE49-F238E27FC236}">
                <a16:creationId xmlns:a16="http://schemas.microsoft.com/office/drawing/2014/main" id="{FF8AE90F-D611-94F2-F4AA-BF0C2472DE02}"/>
              </a:ext>
            </a:extLst>
          </p:cNvPr>
          <p:cNvSpPr/>
          <p:nvPr/>
        </p:nvSpPr>
        <p:spPr>
          <a:xfrm>
            <a:off x="8154301" y="4382102"/>
            <a:ext cx="1828600" cy="922400"/>
          </a:xfrm>
          <a:prstGeom prst="rect">
            <a:avLst/>
          </a:prstGeom>
          <a:solidFill>
            <a:schemeClr val="accent1"/>
          </a:solidFill>
          <a:ln w="12700" cap="flat" cmpd="sng">
            <a:solidFill>
              <a:srgbClr val="005492"/>
            </a:solidFill>
            <a:prstDash val="solid"/>
            <a:miter lim="800000"/>
            <a:headEnd type="none" w="sm" len="sm"/>
            <a:tailEnd type="none" w="sm" len="sm"/>
          </a:ln>
        </p:spPr>
        <p:txBody>
          <a:bodyPr spcFirstLastPara="1" wrap="square" lIns="60950" tIns="30450" rIns="60950" bIns="30450" anchor="ctr" anchorCtr="0">
            <a:noAutofit/>
          </a:bodyPr>
          <a:lstStyle/>
          <a:p>
            <a:pPr algn="ctr" defTabSz="609630">
              <a:buClr>
                <a:srgbClr val="000000"/>
              </a:buClr>
              <a:buSzPts val="2201"/>
            </a:pPr>
            <a:r>
              <a:rPr lang="en-US" sz="1467" b="1" kern="0">
                <a:solidFill>
                  <a:srgbClr val="FFFFFF"/>
                </a:solidFill>
                <a:latin typeface="Nunito Sans"/>
                <a:ea typeface="Nunito Sans"/>
                <a:cs typeface="Nunito Sans"/>
                <a:sym typeface="Nunito Sans"/>
              </a:rPr>
              <a:t>Access</a:t>
            </a:r>
            <a:endParaRPr sz="933" kern="0">
              <a:solidFill>
                <a:srgbClr val="000000"/>
              </a:solidFill>
              <a:latin typeface="Nunito Sans"/>
              <a:ea typeface="Nunito Sans"/>
              <a:cs typeface="Nunito Sans"/>
              <a:sym typeface="Nunito Sans"/>
            </a:endParaRPr>
          </a:p>
        </p:txBody>
      </p:sp>
      <p:sp>
        <p:nvSpPr>
          <p:cNvPr id="1777" name="Google Shape;1777;p25">
            <a:extLst>
              <a:ext uri="{FF2B5EF4-FFF2-40B4-BE49-F238E27FC236}">
                <a16:creationId xmlns:a16="http://schemas.microsoft.com/office/drawing/2014/main" id="{A86614F9-8A9F-7615-1D41-1B4643BEA56B}"/>
              </a:ext>
            </a:extLst>
          </p:cNvPr>
          <p:cNvSpPr/>
          <p:nvPr/>
        </p:nvSpPr>
        <p:spPr>
          <a:xfrm>
            <a:off x="4913239" y="3378759"/>
            <a:ext cx="1828600" cy="922400"/>
          </a:xfrm>
          <a:prstGeom prst="rect">
            <a:avLst/>
          </a:prstGeom>
          <a:solidFill>
            <a:schemeClr val="accent6"/>
          </a:solidFill>
          <a:ln w="12700" cap="flat" cmpd="sng">
            <a:solidFill>
              <a:srgbClr val="00365B"/>
            </a:solidFill>
            <a:prstDash val="solid"/>
            <a:miter lim="800000"/>
            <a:headEnd type="none" w="sm" len="sm"/>
            <a:tailEnd type="none" w="sm" len="sm"/>
          </a:ln>
        </p:spPr>
        <p:txBody>
          <a:bodyPr spcFirstLastPara="1" wrap="square" lIns="60950" tIns="30450" rIns="60950" bIns="30450" anchor="ctr" anchorCtr="0">
            <a:noAutofit/>
          </a:bodyPr>
          <a:lstStyle/>
          <a:p>
            <a:pPr algn="ctr" defTabSz="609630">
              <a:buClr>
                <a:srgbClr val="000000"/>
              </a:buClr>
              <a:buSzPts val="2201"/>
            </a:pPr>
            <a:r>
              <a:rPr lang="en-US" sz="1467" b="1" kern="0">
                <a:solidFill>
                  <a:srgbClr val="FFFFFF"/>
                </a:solidFill>
                <a:latin typeface="Nunito Sans"/>
                <a:ea typeface="Nunito Sans"/>
                <a:cs typeface="Nunito Sans"/>
                <a:sym typeface="Nunito Sans"/>
              </a:rPr>
              <a:t>Completion</a:t>
            </a:r>
            <a:endParaRPr sz="933" kern="0">
              <a:solidFill>
                <a:srgbClr val="000000"/>
              </a:solidFill>
              <a:latin typeface="Nunito Sans"/>
              <a:ea typeface="Nunito Sans"/>
              <a:cs typeface="Nunito Sans"/>
              <a:sym typeface="Nunito Sans"/>
            </a:endParaRPr>
          </a:p>
        </p:txBody>
      </p:sp>
      <p:sp>
        <p:nvSpPr>
          <p:cNvPr id="1778" name="Google Shape;1778;p25">
            <a:extLst>
              <a:ext uri="{FF2B5EF4-FFF2-40B4-BE49-F238E27FC236}">
                <a16:creationId xmlns:a16="http://schemas.microsoft.com/office/drawing/2014/main" id="{35F1D4C9-7C91-7A91-04C9-345AFC1807A8}"/>
              </a:ext>
            </a:extLst>
          </p:cNvPr>
          <p:cNvSpPr/>
          <p:nvPr/>
        </p:nvSpPr>
        <p:spPr>
          <a:xfrm>
            <a:off x="8154301" y="3378759"/>
            <a:ext cx="1828600" cy="922400"/>
          </a:xfrm>
          <a:prstGeom prst="rect">
            <a:avLst/>
          </a:prstGeom>
          <a:solidFill>
            <a:schemeClr val="accent6"/>
          </a:solidFill>
          <a:ln w="12700" cap="flat" cmpd="sng">
            <a:solidFill>
              <a:srgbClr val="00365B"/>
            </a:solidFill>
            <a:prstDash val="solid"/>
            <a:miter lim="800000"/>
            <a:headEnd type="none" w="sm" len="sm"/>
            <a:tailEnd type="none" w="sm" len="sm"/>
          </a:ln>
        </p:spPr>
        <p:txBody>
          <a:bodyPr spcFirstLastPara="1" wrap="square" lIns="60950" tIns="30450" rIns="60950" bIns="30450" anchor="ctr" anchorCtr="0">
            <a:noAutofit/>
          </a:bodyPr>
          <a:lstStyle/>
          <a:p>
            <a:pPr algn="ctr" defTabSz="609630">
              <a:buClr>
                <a:srgbClr val="000000"/>
              </a:buClr>
              <a:buSzPts val="2201"/>
            </a:pPr>
            <a:r>
              <a:rPr lang="en-US" sz="1467" b="1" kern="0">
                <a:solidFill>
                  <a:srgbClr val="FFFFFF"/>
                </a:solidFill>
                <a:latin typeface="Nunito Sans"/>
                <a:ea typeface="Nunito Sans"/>
                <a:cs typeface="Nunito Sans"/>
                <a:sym typeface="Nunito Sans"/>
              </a:rPr>
              <a:t>Completion</a:t>
            </a:r>
            <a:endParaRPr sz="933" kern="0">
              <a:solidFill>
                <a:srgbClr val="000000"/>
              </a:solidFill>
              <a:latin typeface="Nunito Sans"/>
              <a:ea typeface="Nunito Sans"/>
              <a:cs typeface="Nunito Sans"/>
              <a:sym typeface="Nunito Sans"/>
            </a:endParaRPr>
          </a:p>
        </p:txBody>
      </p:sp>
      <p:sp>
        <p:nvSpPr>
          <p:cNvPr id="1779" name="Google Shape;1779;p25">
            <a:extLst>
              <a:ext uri="{FF2B5EF4-FFF2-40B4-BE49-F238E27FC236}">
                <a16:creationId xmlns:a16="http://schemas.microsoft.com/office/drawing/2014/main" id="{BF0E3B23-7AA0-15A1-8B65-FF2B2FEBB437}"/>
              </a:ext>
            </a:extLst>
          </p:cNvPr>
          <p:cNvSpPr/>
          <p:nvPr/>
        </p:nvSpPr>
        <p:spPr>
          <a:xfrm>
            <a:off x="8154301" y="2375416"/>
            <a:ext cx="1828600" cy="922400"/>
          </a:xfrm>
          <a:prstGeom prst="rect">
            <a:avLst/>
          </a:prstGeom>
          <a:solidFill>
            <a:schemeClr val="dk2"/>
          </a:solidFill>
          <a:ln w="12700" cap="flat" cmpd="sng">
            <a:solidFill>
              <a:schemeClr val="dk1"/>
            </a:solidFill>
            <a:prstDash val="solid"/>
            <a:miter lim="800000"/>
            <a:headEnd type="none" w="sm" len="sm"/>
            <a:tailEnd type="none" w="sm" len="sm"/>
          </a:ln>
        </p:spPr>
        <p:txBody>
          <a:bodyPr spcFirstLastPara="1" wrap="square" lIns="60950" tIns="30450" rIns="60950" bIns="30450" anchor="ctr" anchorCtr="0">
            <a:noAutofit/>
          </a:bodyPr>
          <a:lstStyle/>
          <a:p>
            <a:pPr algn="ctr" defTabSz="609630">
              <a:buClr>
                <a:srgbClr val="000000"/>
              </a:buClr>
              <a:buSzPts val="2201"/>
            </a:pPr>
            <a:r>
              <a:rPr lang="en-US" sz="1467" b="1" kern="0">
                <a:solidFill>
                  <a:srgbClr val="FFFFFF"/>
                </a:solidFill>
                <a:latin typeface="Nunito Sans"/>
                <a:ea typeface="Nunito Sans"/>
                <a:cs typeface="Nunito Sans"/>
                <a:sym typeface="Nunito Sans"/>
              </a:rPr>
              <a:t>Post-College Success</a:t>
            </a:r>
            <a:endParaRPr sz="933" kern="0">
              <a:solidFill>
                <a:srgbClr val="000000"/>
              </a:solidFill>
              <a:latin typeface="Nunito Sans"/>
              <a:ea typeface="Nunito Sans"/>
              <a:cs typeface="Nunito Sans"/>
              <a:sym typeface="Nunito Sans"/>
            </a:endParaRPr>
          </a:p>
        </p:txBody>
      </p:sp>
      <p:cxnSp>
        <p:nvCxnSpPr>
          <p:cNvPr id="1780" name="Google Shape;1780;p25">
            <a:extLst>
              <a:ext uri="{FF2B5EF4-FFF2-40B4-BE49-F238E27FC236}">
                <a16:creationId xmlns:a16="http://schemas.microsoft.com/office/drawing/2014/main" id="{70CCCDE3-CD2F-E8D5-9F2E-D74588DAB686}"/>
              </a:ext>
            </a:extLst>
          </p:cNvPr>
          <p:cNvCxnSpPr/>
          <p:nvPr/>
        </p:nvCxnSpPr>
        <p:spPr>
          <a:xfrm>
            <a:off x="1759051" y="1872155"/>
            <a:ext cx="8631800" cy="0"/>
          </a:xfrm>
          <a:prstGeom prst="straightConnector1">
            <a:avLst/>
          </a:prstGeom>
          <a:noFill/>
          <a:ln w="22225" cap="flat" cmpd="sng">
            <a:solidFill>
              <a:srgbClr val="7F7F7F"/>
            </a:solidFill>
            <a:prstDash val="dash"/>
            <a:miter lim="800000"/>
            <a:headEnd type="none" w="sm" len="sm"/>
            <a:tailEnd type="triangle" w="lg" len="lg"/>
          </a:ln>
        </p:spPr>
      </p:cxnSp>
      <p:sp>
        <p:nvSpPr>
          <p:cNvPr id="1781" name="Google Shape;1781;p25">
            <a:extLst>
              <a:ext uri="{FF2B5EF4-FFF2-40B4-BE49-F238E27FC236}">
                <a16:creationId xmlns:a16="http://schemas.microsoft.com/office/drawing/2014/main" id="{F536D95C-5353-FE87-CEF4-EC8A3C399F4A}"/>
              </a:ext>
            </a:extLst>
          </p:cNvPr>
          <p:cNvSpPr txBox="1"/>
          <p:nvPr/>
        </p:nvSpPr>
        <p:spPr>
          <a:xfrm>
            <a:off x="8301736" y="1600457"/>
            <a:ext cx="1533600" cy="707886"/>
          </a:xfrm>
          <a:prstGeom prst="rect">
            <a:avLst/>
          </a:prstGeom>
          <a:solidFill>
            <a:schemeClr val="lt1"/>
          </a:solidFill>
          <a:ln>
            <a:noFill/>
          </a:ln>
        </p:spPr>
        <p:txBody>
          <a:bodyPr spcFirstLastPara="1" wrap="square" lIns="0" tIns="0" rIns="0" bIns="0" anchor="t" anchorCtr="0">
            <a:spAutoFit/>
          </a:bodyPr>
          <a:lstStyle/>
          <a:p>
            <a:pPr algn="ctr" defTabSz="609630">
              <a:buClr>
                <a:srgbClr val="000000"/>
              </a:buClr>
              <a:buSzPts val="1500"/>
            </a:pPr>
            <a:r>
              <a:rPr lang="en-US" sz="1000" b="1" kern="0">
                <a:solidFill>
                  <a:srgbClr val="263640"/>
                </a:solidFill>
                <a:latin typeface="Nunito Sans Black"/>
                <a:ea typeface="Nunito Sans Black"/>
                <a:cs typeface="Nunito Sans Black"/>
                <a:sym typeface="Nunito Sans Black"/>
              </a:rPr>
              <a:t>COMMUNITY COLLEGE</a:t>
            </a:r>
            <a:endParaRPr sz="1100" kern="0">
              <a:solidFill>
                <a:srgbClr val="000000"/>
              </a:solidFill>
              <a:latin typeface="Nunito Sans"/>
              <a:ea typeface="Nunito Sans"/>
              <a:cs typeface="Nunito Sans"/>
              <a:sym typeface="Nunito Sans"/>
            </a:endParaRPr>
          </a:p>
          <a:p>
            <a:pPr algn="ctr" defTabSz="609630">
              <a:buClr>
                <a:srgbClr val="000000"/>
              </a:buClr>
              <a:buSzPts val="5400"/>
            </a:pPr>
            <a:r>
              <a:rPr lang="en-US" sz="3600" b="1" kern="0">
                <a:solidFill>
                  <a:srgbClr val="263640"/>
                </a:solidFill>
                <a:latin typeface="Nunito"/>
                <a:ea typeface="Arial"/>
                <a:cs typeface="Arial"/>
                <a:sym typeface="Arial"/>
              </a:rPr>
              <a:t>3.0</a:t>
            </a:r>
            <a:endParaRPr lang="en-US" sz="1100" kern="0">
              <a:solidFill>
                <a:srgbClr val="000000"/>
              </a:solidFill>
              <a:latin typeface="Nunito"/>
              <a:ea typeface="Nunito Sans"/>
              <a:cs typeface="Nunito Sans"/>
              <a:sym typeface="Nunito Sans"/>
            </a:endParaRPr>
          </a:p>
        </p:txBody>
      </p:sp>
      <p:sp>
        <p:nvSpPr>
          <p:cNvPr id="1782" name="Google Shape;1782;p25">
            <a:extLst>
              <a:ext uri="{FF2B5EF4-FFF2-40B4-BE49-F238E27FC236}">
                <a16:creationId xmlns:a16="http://schemas.microsoft.com/office/drawing/2014/main" id="{F294B352-FE17-C1B3-BAF6-481D539B4B4F}"/>
              </a:ext>
            </a:extLst>
          </p:cNvPr>
          <p:cNvSpPr txBox="1"/>
          <p:nvPr/>
        </p:nvSpPr>
        <p:spPr>
          <a:xfrm>
            <a:off x="5060673" y="1600457"/>
            <a:ext cx="1533600" cy="707886"/>
          </a:xfrm>
          <a:prstGeom prst="rect">
            <a:avLst/>
          </a:prstGeom>
          <a:solidFill>
            <a:schemeClr val="lt1"/>
          </a:solidFill>
          <a:ln>
            <a:noFill/>
          </a:ln>
        </p:spPr>
        <p:txBody>
          <a:bodyPr spcFirstLastPara="1" wrap="square" lIns="0" tIns="0" rIns="0" bIns="0" anchor="t" anchorCtr="0">
            <a:spAutoFit/>
          </a:bodyPr>
          <a:lstStyle/>
          <a:p>
            <a:pPr algn="ctr" defTabSz="609630">
              <a:buClr>
                <a:srgbClr val="000000"/>
              </a:buClr>
              <a:buSzPts val="1500"/>
            </a:pPr>
            <a:r>
              <a:rPr lang="en-US" sz="1000" b="1" kern="0">
                <a:solidFill>
                  <a:srgbClr val="004B7D"/>
                </a:solidFill>
                <a:latin typeface="Nunito Sans Black"/>
                <a:ea typeface="Nunito Sans Black"/>
                <a:cs typeface="Nunito Sans Black"/>
                <a:sym typeface="Nunito Sans Black"/>
              </a:rPr>
              <a:t>COMMUNITY COLLEGE</a:t>
            </a:r>
            <a:endParaRPr lang="en-US" sz="1100" kern="0">
              <a:solidFill>
                <a:srgbClr val="000000"/>
              </a:solidFill>
              <a:latin typeface="Nunito Sans"/>
              <a:ea typeface="Nunito Sans"/>
              <a:cs typeface="Nunito Sans"/>
              <a:sym typeface="Arial"/>
            </a:endParaRPr>
          </a:p>
          <a:p>
            <a:pPr algn="ctr" defTabSz="609630">
              <a:buClr>
                <a:srgbClr val="000000"/>
              </a:buClr>
              <a:buSzPts val="5400"/>
            </a:pPr>
            <a:r>
              <a:rPr lang="en-US" sz="3600" b="1" kern="0">
                <a:solidFill>
                  <a:srgbClr val="004B7D"/>
                </a:solidFill>
                <a:latin typeface="Nunito"/>
                <a:ea typeface="Arial"/>
                <a:cs typeface="Arial"/>
                <a:sym typeface="Arial"/>
              </a:rPr>
              <a:t>2.0</a:t>
            </a:r>
            <a:endParaRPr lang="en-US" sz="1100" kern="0">
              <a:solidFill>
                <a:srgbClr val="000000"/>
              </a:solidFill>
              <a:latin typeface="Nunito Sans"/>
              <a:ea typeface="Nunito Sans"/>
              <a:cs typeface="Nunito Sans"/>
              <a:sym typeface="Arial"/>
            </a:endParaRPr>
          </a:p>
        </p:txBody>
      </p:sp>
      <p:sp>
        <p:nvSpPr>
          <p:cNvPr id="1783" name="Google Shape;1783;p25">
            <a:extLst>
              <a:ext uri="{FF2B5EF4-FFF2-40B4-BE49-F238E27FC236}">
                <a16:creationId xmlns:a16="http://schemas.microsoft.com/office/drawing/2014/main" id="{6E74E68A-2CFF-8068-B5DC-CB4E49D4006A}"/>
              </a:ext>
            </a:extLst>
          </p:cNvPr>
          <p:cNvSpPr txBox="1"/>
          <p:nvPr/>
        </p:nvSpPr>
        <p:spPr>
          <a:xfrm>
            <a:off x="2112839" y="1600457"/>
            <a:ext cx="1533600" cy="707886"/>
          </a:xfrm>
          <a:prstGeom prst="rect">
            <a:avLst/>
          </a:prstGeom>
          <a:solidFill>
            <a:schemeClr val="lt1"/>
          </a:solidFill>
          <a:ln>
            <a:noFill/>
          </a:ln>
        </p:spPr>
        <p:txBody>
          <a:bodyPr spcFirstLastPara="1" wrap="square" lIns="0" tIns="0" rIns="0" bIns="0" anchor="t" anchorCtr="0">
            <a:spAutoFit/>
          </a:bodyPr>
          <a:lstStyle/>
          <a:p>
            <a:pPr algn="ctr" defTabSz="609630">
              <a:buClr>
                <a:srgbClr val="000000"/>
              </a:buClr>
              <a:buSzPts val="1500"/>
            </a:pPr>
            <a:r>
              <a:rPr lang="en-US" sz="1000" b="1" kern="0">
                <a:solidFill>
                  <a:srgbClr val="0074C9"/>
                </a:solidFill>
                <a:latin typeface="Nunito Sans Black"/>
                <a:ea typeface="Nunito Sans Black"/>
                <a:cs typeface="Nunito Sans Black"/>
                <a:sym typeface="Nunito Sans Black"/>
              </a:rPr>
              <a:t>COMMUNITY COLLEGE</a:t>
            </a:r>
            <a:endParaRPr sz="1100" kern="0">
              <a:solidFill>
                <a:srgbClr val="000000"/>
              </a:solidFill>
              <a:latin typeface="Nunito Sans"/>
              <a:ea typeface="Nunito Sans"/>
              <a:cs typeface="Nunito Sans"/>
              <a:sym typeface="Nunito Sans"/>
            </a:endParaRPr>
          </a:p>
          <a:p>
            <a:pPr algn="ctr" defTabSz="609630">
              <a:buClr>
                <a:srgbClr val="000000"/>
              </a:buClr>
              <a:buSzPts val="5400"/>
            </a:pPr>
            <a:r>
              <a:rPr lang="en-US" sz="3600" b="1" kern="0">
                <a:solidFill>
                  <a:srgbClr val="0074C9"/>
                </a:solidFill>
                <a:latin typeface="Nunito"/>
                <a:ea typeface="Arial"/>
                <a:cs typeface="Arial"/>
                <a:sym typeface="Arial"/>
              </a:rPr>
              <a:t>1.0</a:t>
            </a:r>
            <a:endParaRPr lang="en-US" sz="1100" kern="0">
              <a:solidFill>
                <a:srgbClr val="000000"/>
              </a:solidFill>
              <a:latin typeface="Nunito"/>
              <a:ea typeface="Nunito Sans"/>
              <a:cs typeface="Nunito Sans"/>
              <a:sym typeface="Nunito Sans"/>
            </a:endParaRPr>
          </a:p>
        </p:txBody>
      </p:sp>
      <p:sp>
        <p:nvSpPr>
          <p:cNvPr id="1784" name="Google Shape;1784;p25">
            <a:extLst>
              <a:ext uri="{FF2B5EF4-FFF2-40B4-BE49-F238E27FC236}">
                <a16:creationId xmlns:a16="http://schemas.microsoft.com/office/drawing/2014/main" id="{942C2B65-3235-4172-5163-60F2DF02F9B7}"/>
              </a:ext>
            </a:extLst>
          </p:cNvPr>
          <p:cNvSpPr txBox="1">
            <a:spLocks noGrp="1"/>
          </p:cNvSpPr>
          <p:nvPr>
            <p:ph type="body" idx="1"/>
          </p:nvPr>
        </p:nvSpPr>
        <p:spPr>
          <a:xfrm>
            <a:off x="1151451" y="296128"/>
            <a:ext cx="9699429" cy="480053"/>
          </a:xfrm>
          <a:prstGeom prst="rect">
            <a:avLst/>
          </a:prstGeom>
          <a:noFill/>
          <a:ln>
            <a:noFill/>
          </a:ln>
        </p:spPr>
        <p:txBody>
          <a:bodyPr spcFirstLastPara="1" vert="horz" wrap="square" lIns="0" tIns="0" rIns="0" bIns="0" rtlCol="0" anchor="t" anchorCtr="0">
            <a:noAutofit/>
          </a:bodyPr>
          <a:lstStyle/>
          <a:p>
            <a:pPr marL="0" indent="0"/>
            <a:r>
              <a:rPr lang="en-US">
                <a:latin typeface="Source Serif Pro" panose="02040603050405020204" pitchFamily="18" charset="0"/>
                <a:ea typeface="Source Serif Pro" panose="02040603050405020204" pitchFamily="18" charset="0"/>
              </a:rPr>
              <a:t>Community College 3.0</a:t>
            </a:r>
            <a:endParaRPr>
              <a:latin typeface="Source Serif Pro" panose="02040603050405020204" pitchFamily="18" charset="0"/>
              <a:ea typeface="Source Serif Pro" panose="02040603050405020204" pitchFamily="18" charset="0"/>
            </a:endParaRPr>
          </a:p>
        </p:txBody>
      </p:sp>
      <p:sp>
        <p:nvSpPr>
          <p:cNvPr id="1786" name="Google Shape;1786;p25">
            <a:extLst>
              <a:ext uri="{FF2B5EF4-FFF2-40B4-BE49-F238E27FC236}">
                <a16:creationId xmlns:a16="http://schemas.microsoft.com/office/drawing/2014/main" id="{7B9FF1F7-4829-2D8C-4D60-11C40F78D94E}"/>
              </a:ext>
            </a:extLst>
          </p:cNvPr>
          <p:cNvSpPr txBox="1"/>
          <p:nvPr/>
        </p:nvSpPr>
        <p:spPr>
          <a:xfrm>
            <a:off x="1151451" y="794619"/>
            <a:ext cx="7941749" cy="343301"/>
          </a:xfrm>
          <a:prstGeom prst="rect">
            <a:avLst/>
          </a:prstGeom>
          <a:noFill/>
          <a:ln>
            <a:noFill/>
          </a:ln>
        </p:spPr>
        <p:txBody>
          <a:bodyPr spcFirstLastPara="1" wrap="square" lIns="0" tIns="0" rIns="0" bIns="0" anchor="t" anchorCtr="0">
            <a:noAutofit/>
          </a:bodyPr>
          <a:lstStyle/>
          <a:p>
            <a:pPr defTabSz="609630">
              <a:lnSpc>
                <a:spcPct val="90000"/>
              </a:lnSpc>
              <a:spcBef>
                <a:spcPts val="667"/>
              </a:spcBef>
              <a:buClr>
                <a:srgbClr val="0074C9"/>
              </a:buClr>
              <a:buSzPts val="2600"/>
            </a:pPr>
            <a:r>
              <a:rPr lang="en-US" sz="1733" b="1" kern="0">
                <a:solidFill>
                  <a:srgbClr val="0074C9"/>
                </a:solidFill>
                <a:latin typeface="Nunito"/>
                <a:ea typeface="Nunito"/>
                <a:cs typeface="Nunito"/>
                <a:sym typeface="Nunito"/>
              </a:rPr>
              <a:t>Unlocking Opportunity Through Focusing on Post-College Success</a:t>
            </a:r>
            <a:endParaRPr sz="933" kern="0">
              <a:solidFill>
                <a:srgbClr val="000000"/>
              </a:solidFill>
              <a:latin typeface="Arial"/>
              <a:cs typeface="Arial"/>
              <a:sym typeface="Arial"/>
            </a:endParaRPr>
          </a:p>
        </p:txBody>
      </p:sp>
    </p:spTree>
    <p:extLst>
      <p:ext uri="{BB962C8B-B14F-4D97-AF65-F5344CB8AC3E}">
        <p14:creationId xmlns:p14="http://schemas.microsoft.com/office/powerpoint/2010/main" val="4124644891"/>
      </p:ext>
    </p:extLst>
  </p:cSld>
  <p:clrMapOvr>
    <a:masterClrMapping/>
  </p:clrMapOvr>
</p:sld>
</file>

<file path=ppt/theme/theme1.xml><?xml version="1.0" encoding="utf-8"?>
<a:theme xmlns:a="http://schemas.openxmlformats.org/drawingml/2006/main" name="1_Office Theme">
  <a:themeElements>
    <a:clrScheme name="Custom 16">
      <a:dk1>
        <a:srgbClr val="000000"/>
      </a:dk1>
      <a:lt1>
        <a:srgbClr val="FFFFFF"/>
      </a:lt1>
      <a:dk2>
        <a:srgbClr val="FFFFFF"/>
      </a:dk2>
      <a:lt2>
        <a:srgbClr val="F9F8FB"/>
      </a:lt2>
      <a:accent1>
        <a:srgbClr val="E4EFDA"/>
      </a:accent1>
      <a:accent2>
        <a:srgbClr val="F9E063"/>
      </a:accent2>
      <a:accent3>
        <a:srgbClr val="F4E177"/>
      </a:accent3>
      <a:accent4>
        <a:srgbClr val="E1F0D8"/>
      </a:accent4>
      <a:accent5>
        <a:srgbClr val="E4EFDA"/>
      </a:accent5>
      <a:accent6>
        <a:srgbClr val="E4EFDA"/>
      </a:accent6>
      <a:hlink>
        <a:srgbClr val="446EB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6">
      <a:dk1>
        <a:srgbClr val="000000"/>
      </a:dk1>
      <a:lt1>
        <a:srgbClr val="FFFFFF"/>
      </a:lt1>
      <a:dk2>
        <a:srgbClr val="FFFFFF"/>
      </a:dk2>
      <a:lt2>
        <a:srgbClr val="F9F8FB"/>
      </a:lt2>
      <a:accent1>
        <a:srgbClr val="E4EFDA"/>
      </a:accent1>
      <a:accent2>
        <a:srgbClr val="F9E063"/>
      </a:accent2>
      <a:accent3>
        <a:srgbClr val="F4E177"/>
      </a:accent3>
      <a:accent4>
        <a:srgbClr val="E1F0D8"/>
      </a:accent4>
      <a:accent5>
        <a:srgbClr val="E4EFDA"/>
      </a:accent5>
      <a:accent6>
        <a:srgbClr val="E4EFDA"/>
      </a:accent6>
      <a:hlink>
        <a:srgbClr val="446EB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6">
      <a:dk1>
        <a:srgbClr val="000000"/>
      </a:dk1>
      <a:lt1>
        <a:srgbClr val="FFFFFF"/>
      </a:lt1>
      <a:dk2>
        <a:srgbClr val="FFFFFF"/>
      </a:dk2>
      <a:lt2>
        <a:srgbClr val="F9F8FB"/>
      </a:lt2>
      <a:accent1>
        <a:srgbClr val="E4EFDA"/>
      </a:accent1>
      <a:accent2>
        <a:srgbClr val="F9E063"/>
      </a:accent2>
      <a:accent3>
        <a:srgbClr val="F4E177"/>
      </a:accent3>
      <a:accent4>
        <a:srgbClr val="E1F0D8"/>
      </a:accent4>
      <a:accent5>
        <a:srgbClr val="E4EFDA"/>
      </a:accent5>
      <a:accent6>
        <a:srgbClr val="E4EFDA"/>
      </a:accent6>
      <a:hlink>
        <a:srgbClr val="446EB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6">
      <a:dk1>
        <a:srgbClr val="000000"/>
      </a:dk1>
      <a:lt1>
        <a:srgbClr val="FFFFFF"/>
      </a:lt1>
      <a:dk2>
        <a:srgbClr val="FFFFFF"/>
      </a:dk2>
      <a:lt2>
        <a:srgbClr val="F9F8FB"/>
      </a:lt2>
      <a:accent1>
        <a:srgbClr val="E4EFDA"/>
      </a:accent1>
      <a:accent2>
        <a:srgbClr val="F9E063"/>
      </a:accent2>
      <a:accent3>
        <a:srgbClr val="F4E177"/>
      </a:accent3>
      <a:accent4>
        <a:srgbClr val="E1F0D8"/>
      </a:accent4>
      <a:accent5>
        <a:srgbClr val="E4EFDA"/>
      </a:accent5>
      <a:accent6>
        <a:srgbClr val="E4EFDA"/>
      </a:accent6>
      <a:hlink>
        <a:srgbClr val="446EB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Custom 9">
      <a:dk1>
        <a:srgbClr val="000000"/>
      </a:dk1>
      <a:lt1>
        <a:srgbClr val="FFFFFF"/>
      </a:lt1>
      <a:dk2>
        <a:srgbClr val="263640"/>
      </a:dk2>
      <a:lt2>
        <a:srgbClr val="F2F2F3"/>
      </a:lt2>
      <a:accent1>
        <a:srgbClr val="0074C9"/>
      </a:accent1>
      <a:accent2>
        <a:srgbClr val="FF6B59"/>
      </a:accent2>
      <a:accent3>
        <a:srgbClr val="F3E25C"/>
      </a:accent3>
      <a:accent4>
        <a:srgbClr val="C3E3F0"/>
      </a:accent4>
      <a:accent5>
        <a:srgbClr val="D1D3D3"/>
      </a:accent5>
      <a:accent6>
        <a:srgbClr val="004B7D"/>
      </a:accent6>
      <a:hlink>
        <a:srgbClr val="0000FF"/>
      </a:hlink>
      <a:folHlink>
        <a:srgbClr val="E0B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cap="flat">
          <a:solidFill>
            <a:srgbClr val="000000"/>
          </a:solidFill>
          <a:prstDash val="solid"/>
          <a:miter/>
        </a:ln>
      </a:spPr>
      <a:bodyPr rtlCol="0" anchor="ctr"/>
      <a:lstStyle>
        <a:defPPr algn="l">
          <a:defRPr/>
        </a:defPPr>
      </a:lstStyle>
    </a:sp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Custom 16">
      <a:dk1>
        <a:srgbClr val="000000"/>
      </a:dk1>
      <a:lt1>
        <a:srgbClr val="FFFFFF"/>
      </a:lt1>
      <a:dk2>
        <a:srgbClr val="FFFFFF"/>
      </a:dk2>
      <a:lt2>
        <a:srgbClr val="F9F8FB"/>
      </a:lt2>
      <a:accent1>
        <a:srgbClr val="E4EFDA"/>
      </a:accent1>
      <a:accent2>
        <a:srgbClr val="F9E063"/>
      </a:accent2>
      <a:accent3>
        <a:srgbClr val="F4E177"/>
      </a:accent3>
      <a:accent4>
        <a:srgbClr val="E1F0D8"/>
      </a:accent4>
      <a:accent5>
        <a:srgbClr val="E4EFDA"/>
      </a:accent5>
      <a:accent6>
        <a:srgbClr val="E4EFDA"/>
      </a:accent6>
      <a:hlink>
        <a:srgbClr val="446EB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58A8E7360C94AB1CB08B2BA2B6D1D" ma:contentTypeVersion="13" ma:contentTypeDescription="Create a new document." ma:contentTypeScope="" ma:versionID="84ab6e0110175816cf1423e754ae55df">
  <xsd:schema xmlns:xsd="http://www.w3.org/2001/XMLSchema" xmlns:xs="http://www.w3.org/2001/XMLSchema" xmlns:p="http://schemas.microsoft.com/office/2006/metadata/properties" xmlns:ns2="feb517c0-2246-45d3-8aca-d499e4f369cc" xmlns:ns3="faa8d098-e3df-4722-995c-7cb19f7cf4c0" targetNamespace="http://schemas.microsoft.com/office/2006/metadata/properties" ma:root="true" ma:fieldsID="d69d1632f1bd186244aab2168c0082aa" ns2:_="" ns3:_="">
    <xsd:import namespace="feb517c0-2246-45d3-8aca-d499e4f369cc"/>
    <xsd:import namespace="faa8d098-e3df-4722-995c-7cb19f7cf4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517c0-2246-45d3-8aca-d499e4f36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3a218-6032-4b43-b4af-c84c0049d5f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8d098-e3df-4722-995c-7cb19f7cf4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c019e2-003a-45ee-b341-f266ceba547e}" ma:internalName="TaxCatchAll" ma:showField="CatchAllData" ma:web="faa8d098-e3df-4722-995c-7cb19f7cf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aa8d098-e3df-4722-995c-7cb19f7cf4c0" xsi:nil="true"/>
    <lcf76f155ced4ddcb4097134ff3c332f xmlns="feb517c0-2246-45d3-8aca-d499e4f369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2F9A19-F4AB-4E23-A6A7-9360599B73A5}"/>
</file>

<file path=customXml/itemProps2.xml><?xml version="1.0" encoding="utf-8"?>
<ds:datastoreItem xmlns:ds="http://schemas.openxmlformats.org/officeDocument/2006/customXml" ds:itemID="{7A4E0122-3B5C-4F79-88D9-D7BE4C50C529}"/>
</file>

<file path=customXml/itemProps3.xml><?xml version="1.0" encoding="utf-8"?>
<ds:datastoreItem xmlns:ds="http://schemas.openxmlformats.org/officeDocument/2006/customXml" ds:itemID="{C080E4E1-98D2-4B4F-86C8-C2BABDE3519A}"/>
</file>

<file path=docProps/app.xml><?xml version="1.0" encoding="utf-8"?>
<Properties xmlns="http://schemas.openxmlformats.org/officeDocument/2006/extended-properties" xmlns:vt="http://schemas.openxmlformats.org/officeDocument/2006/docPropsVTypes">
  <TotalTime>301</TotalTime>
  <Words>3395</Words>
  <Application>Microsoft Office PowerPoint</Application>
  <PresentationFormat>Widescreen</PresentationFormat>
  <Paragraphs>484</Paragraphs>
  <Slides>53</Slides>
  <Notes>27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53</vt:i4>
      </vt:variant>
    </vt:vector>
  </HeadingPairs>
  <TitlesOfParts>
    <vt:vector size="70" baseType="lpstr">
      <vt:lpstr>Arial</vt:lpstr>
      <vt:lpstr>Avenir</vt:lpstr>
      <vt:lpstr>Calibri</vt:lpstr>
      <vt:lpstr>Calibri Light</vt:lpstr>
      <vt:lpstr>Lato Light</vt:lpstr>
      <vt:lpstr>Nunito</vt:lpstr>
      <vt:lpstr>Nunito Sans</vt:lpstr>
      <vt:lpstr>Nunito Sans Black</vt:lpstr>
      <vt:lpstr>Poppins</vt:lpstr>
      <vt:lpstr>Source Serif Pro</vt:lpstr>
      <vt:lpstr>1_Office Theme</vt:lpstr>
      <vt:lpstr>2_Office Theme</vt:lpstr>
      <vt:lpstr>3_Office Theme</vt:lpstr>
      <vt:lpstr>Office Theme</vt:lpstr>
      <vt:lpstr>1_Custom Design</vt:lpstr>
      <vt:lpstr>4_Office Theme</vt:lpstr>
      <vt:lpstr>5_Office Theme</vt:lpstr>
      <vt:lpstr>Developing a Deeper Understanding of Regional Labor Market Data to Better Integrate Career Considerations into the Student Experience  Louisiana Meauxmentum Summit  Rob Johnstone April 2-3, 2025</vt:lpstr>
      <vt:lpstr>PowerPoint Presentation</vt:lpstr>
      <vt:lpstr>PowerPoint Presentation</vt:lpstr>
      <vt:lpstr>Section 1 Setting the Table: Integrating a Post-Graduation Success Framework into Community College Improvement Efforts</vt:lpstr>
      <vt:lpstr>PowerPoint Presentation</vt:lpstr>
      <vt:lpstr>Our Value Proposition of Economic Mobility</vt:lpstr>
      <vt:lpstr>PowerPoint Presentation</vt:lpstr>
      <vt:lpstr>Click to edit title</vt:lpstr>
      <vt:lpstr>PowerPoint Presentation</vt:lpstr>
      <vt:lpstr>PowerPoint Presentation</vt:lpstr>
      <vt:lpstr>PowerPoint Presentation</vt:lpstr>
      <vt:lpstr>PowerPoint Presentation</vt:lpstr>
      <vt:lpstr>PowerPoint Presentation</vt:lpstr>
      <vt:lpstr>Section 2 Introducing NCII’s Labor Market Data Framework for College Improvement</vt:lpstr>
      <vt:lpstr>PowerPoint Presentation</vt:lpstr>
      <vt:lpstr>PowerPoint Presentation</vt:lpstr>
      <vt:lpstr>Lens 1 - Labor Market Overview: Grounding our Institutional Change Work in Post-Graduation Success</vt:lpstr>
      <vt:lpstr>PowerPoint Presentation</vt:lpstr>
      <vt:lpstr>Lens 2 - Starting with the End in Mind: Identifying the Good Jobs in the Region</vt:lpstr>
      <vt:lpstr>PowerPoint Presentation</vt:lpstr>
      <vt:lpstr>Lens 3 - Exploring Career Field-Specific Jobs and Salary Ranges in the Region</vt:lpstr>
      <vt:lpstr>PowerPoint Presentation</vt:lpstr>
      <vt:lpstr>Lens 4 - Professional Growth: Skill Development, Hiring, &amp; Career Advancement </vt:lpstr>
      <vt:lpstr>PowerPoint Presentation</vt:lpstr>
      <vt:lpstr>Lens 5 - Connecting College Programs to Career Opportunities </vt:lpstr>
      <vt:lpstr>PowerPoint Presentation</vt:lpstr>
      <vt:lpstr>Section 3 Demonstrating the Framework in Practice: Exploring Labor Market Data from Lafayette Parish, Louisiana</vt:lpstr>
      <vt:lpstr>PowerPoint Presentation</vt:lpstr>
      <vt:lpstr>Selected Lens 1 Infographics from  Labor Market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Lens 2 Infographics from  Identifying Good Jobs in the Region</vt:lpstr>
      <vt:lpstr>PowerPoint Presentation</vt:lpstr>
      <vt:lpstr>PowerPoint Presentation</vt:lpstr>
      <vt:lpstr>PowerPoint Presentation</vt:lpstr>
      <vt:lpstr>PowerPoint Presentation</vt:lpstr>
      <vt:lpstr>Selected Lens 3 Infographics from  Exploring Career Fields</vt:lpstr>
      <vt:lpstr>PowerPoint Presentation</vt:lpstr>
      <vt:lpstr>PowerPoint Presentation</vt:lpstr>
      <vt:lpstr>PowerPoint Presentation</vt:lpstr>
      <vt:lpstr>PowerPoint Presentation</vt:lpstr>
      <vt:lpstr>Section 4: Reflections and Mobilizing Next Steps to Integrate Career Considerations into the Student Experience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Paso Community College  New Program Exploration:  Insights from Regional Labor Market Data  Rob Johnstone November 3, 2023</dc:title>
  <dc:creator>Robert Johnstone</dc:creator>
  <cp:lastModifiedBy>Robert Johnstone</cp:lastModifiedBy>
  <cp:revision>5</cp:revision>
  <dcterms:created xsi:type="dcterms:W3CDTF">2023-10-26T20:34:18Z</dcterms:created>
  <dcterms:modified xsi:type="dcterms:W3CDTF">2025-03-16T18:34:40Z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0x010100F0A58A8E7360C94AB1CB08B2BA2B6D1D</vt:lpwstr>
  </property>
</Properties>
</file>