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theme/theme1.xml" ContentType="application/vnd.openxmlformats-officedocument.theme+xml"/>
  <Override PartName="/ppt/theme/theme2.xml" ContentType="application/vnd.openxmlformats-officedocument.theme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2" Type="http://schemas.openxmlformats.org/officeDocument/2006/relationships/custom-properties" Target="docProps/custom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278" r:id="rId28"/>
    <p:sldId id="279" r:id="rId29"/>
    <p:sldId id="280" r:id="rId30"/>
    <p:sldId id="281" r:id="rId31"/>
    <p:sldId id="282" r:id="rId32"/>
    <p:sldId id="283" r:id="rId33"/>
    <p:sldId id="284" r:id="rId34"/>
  </p:sldIdLst>
  <p:sldSz cy="5143500" cx="9144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1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1" Type="http://schemas.openxmlformats.org/officeDocument/2006/relationships/slide" Target="slides/slide16.xml"/><Relationship Id="rId34" Type="http://schemas.openxmlformats.org/officeDocument/2006/relationships/slide" Target="slides/slide29.xml"/><Relationship Id="rId25" Type="http://schemas.openxmlformats.org/officeDocument/2006/relationships/slide" Target="slides/slide20.xml"/><Relationship Id="rId7" Type="http://schemas.openxmlformats.org/officeDocument/2006/relationships/slide" Target="slides/slide2.xml"/><Relationship Id="rId33" Type="http://schemas.openxmlformats.org/officeDocument/2006/relationships/slide" Target="slides/slide28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0" Type="http://schemas.openxmlformats.org/officeDocument/2006/relationships/slide" Target="slides/slide15.xml"/><Relationship Id="rId2" Type="http://schemas.openxmlformats.org/officeDocument/2006/relationships/viewProps" Target="viewProps.xml"/><Relationship Id="rId29" Type="http://schemas.openxmlformats.org/officeDocument/2006/relationships/slide" Target="slides/slide24.xml"/><Relationship Id="rId16" Type="http://schemas.openxmlformats.org/officeDocument/2006/relationships/slide" Target="slides/slide11.xml"/><Relationship Id="rId24" Type="http://schemas.openxmlformats.org/officeDocument/2006/relationships/slide" Target="slides/slide19.xml"/><Relationship Id="rId1" Type="http://schemas.openxmlformats.org/officeDocument/2006/relationships/theme" Target="theme/theme2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32" Type="http://schemas.openxmlformats.org/officeDocument/2006/relationships/slide" Target="slides/slide27.xml"/><Relationship Id="rId37" Type="http://schemas.openxmlformats.org/officeDocument/2006/relationships/customXml" Target="../customXml/item3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5" Type="http://schemas.openxmlformats.org/officeDocument/2006/relationships/notesMaster" Target="notesMasters/notesMaster1.xml"/><Relationship Id="rId15" Type="http://schemas.openxmlformats.org/officeDocument/2006/relationships/slide" Target="slides/slide10.xml"/><Relationship Id="rId36" Type="http://schemas.openxmlformats.org/officeDocument/2006/relationships/customXml" Target="../customXml/item2.xml"/><Relationship Id="rId31" Type="http://schemas.openxmlformats.org/officeDocument/2006/relationships/slide" Target="slides/slide26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22" Type="http://schemas.openxmlformats.org/officeDocument/2006/relationships/slide" Target="slides/slide17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14" Type="http://schemas.openxmlformats.org/officeDocument/2006/relationships/slide" Target="slides/slide9.xml"/><Relationship Id="rId35" Type="http://schemas.openxmlformats.org/officeDocument/2006/relationships/customXml" Target="../customXml/item1.xml"/><Relationship Id="rId8" Type="http://schemas.openxmlformats.org/officeDocument/2006/relationships/slide" Target="slides/slide3.xml"/><Relationship Id="rId3" Type="http://schemas.openxmlformats.org/officeDocument/2006/relationships/presProps" Target="presProps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5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g341c938e189_0_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7" name="Google Shape;107;g341c938e189_0_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Note that seeing related majors in a meta major is also a learning opportunity. By seeing related programs they can see the connections between disciplines</a:t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g341c938e189_0_1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3" name="Google Shape;113;g341c938e189_0_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Note that seeing related majors in a meta major is also a learning opportunity. By seeing related programs they can see the connections between disciplines</a:t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g3421e7c6b64_0_1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3" name="Google Shape;123;g3421e7c6b64_0_1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7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g341c938e189_0_3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9" name="Google Shape;129;g341c938e189_0_3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N = 106, 135, 162, 178, 176, 150, 183, 208, 200, 192, 158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6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g341c938e189_0_2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8" name="Google Shape;138;g341c938e189_0_2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5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g3421e7c6b64_0_1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7" name="Google Shape;147;g3421e7c6b64_0_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g3422a262e91_1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3" name="Google Shape;153;g3422a262e91_1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7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g341c938e189_0_4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9" name="Google Shape;159;g341c938e189_0_4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3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g3421e7c6b64_0_4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5" name="Google Shape;165;g3421e7c6b64_0_4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9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g3421e7c6b64_0_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1" name="Google Shape;171;g3421e7c6b64_0_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7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g34198bf867e_0_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" name="Google Shape;59;g34198bf867e_0_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5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g3422a262e91_1_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7" name="Google Shape;177;g3422a262e91_1_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800">
              <a:solidFill>
                <a:srgbClr val="595959"/>
              </a:solidFill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g341c938e189_0_2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3" name="Google Shape;183;g341c938e189_0_2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7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Google Shape;188;SLIDES_API663314311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9" name="Google Shape;189;SLIDES_API663314311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3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g3421e7c6b64_0_3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5" name="Google Shape;195;g3421e7c6b64_0_3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9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Google Shape;200;g341c938e189_0_4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1" name="Google Shape;201;g341c938e189_0_4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5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Google Shape;206;SLIDES_API291678271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7" name="Google Shape;207;SLIDES_API291678271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0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Google Shape;211;g3421e7c6b64_0_4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2" name="Google Shape;212;g3421e7c6b64_0_4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6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Google Shape;217;g341c938e189_0_5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8" name="Google Shape;218;g341c938e189_0_5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2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Google Shape;223;g341c938e189_0_5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4" name="Google Shape;224;g341c938e189_0_5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8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Google Shape;229;SLIDES_API1302005041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0" name="Google Shape;230;SLIDES_API1302005041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3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SLIDES_API2095161591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5" name="Google Shape;65;SLIDES_API2095161591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9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SLIDES_API1942062698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1" name="Google Shape;71;SLIDES_API1942062698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5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SLIDES_API182264690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7" name="Google Shape;77;SLIDES_API182264690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g34198bf867e_0_2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3" name="Google Shape;83;g34198bf867e_0_2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Food is at least familiar to us, but students may not know anything about your school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This is the first impression as they apply to your institution. Does this foster a sense of belonging?</a:t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g3421e7c6b64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9" name="Google Shape;89;g3421e7c6b64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3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g34198bf867e_0_3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5" name="Google Shape;95;g34198bf867e_0_3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If degrees are organized by school, remind the attendees that most students do not understand the structure of an institution. It is likely not best practice to divide by schools/colleges.</a:t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9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SLIDES_API1884606513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1" name="Google Shape;101;SLIDES_API1884606513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2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5.png"/><Relationship Id="rId4" Type="http://schemas.openxmlformats.org/officeDocument/2006/relationships/image" Target="../media/image12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15.png"/><Relationship Id="rId4" Type="http://schemas.openxmlformats.org/officeDocument/2006/relationships/image" Target="../media/image10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1.png"/><Relationship Id="rId4" Type="http://schemas.openxmlformats.org/officeDocument/2006/relationships/image" Target="../media/image10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5.xml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6.xml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7.xml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8.xml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9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0.xml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1.xml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2.jpg"/><Relationship Id="rId4" Type="http://schemas.openxmlformats.org/officeDocument/2006/relationships/image" Target="../media/image8.png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3.xml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4.xml"/></Relationships>
</file>

<file path=ppt/slides/_rels/slide2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25.xml"/><Relationship Id="rId3" Type="http://schemas.openxmlformats.org/officeDocument/2006/relationships/image" Target="../media/image8.png"/></Relationships>
</file>

<file path=ppt/slides/_rels/slide2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6.xml"/></Relationships>
</file>

<file path=ppt/slides/_rels/slide2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7.xml"/></Relationships>
</file>

<file path=ppt/slides/_rels/slide2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8.xml"/></Relationships>
</file>

<file path=ppt/slides/_rels/slide2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29.xml"/><Relationship Id="rId3" Type="http://schemas.openxmlformats.org/officeDocument/2006/relationships/image" Target="../media/image11.jpg"/><Relationship Id="rId4" Type="http://schemas.openxmlformats.org/officeDocument/2006/relationships/image" Target="../media/image13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4.jpg"/><Relationship Id="rId4" Type="http://schemas.openxmlformats.org/officeDocument/2006/relationships/image" Target="../media/image7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4.jpg"/><Relationship Id="rId4" Type="http://schemas.openxmlformats.org/officeDocument/2006/relationships/image" Target="../media/image8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9.jpg"/><Relationship Id="rId4" Type="http://schemas.openxmlformats.org/officeDocument/2006/relationships/image" Target="../media/image7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6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3.jpg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 txBox="1"/>
          <p:nvPr>
            <p:ph type="ctrTitle"/>
          </p:nvPr>
        </p:nvSpPr>
        <p:spPr>
          <a:xfrm>
            <a:off x="938700" y="910550"/>
            <a:ext cx="7266600" cy="1486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 fontScale="90000"/>
          </a:bodyPr>
          <a:lstStyle/>
          <a:p>
            <a:pPr indent="0" lvl="0" marL="0" rtl="0" algn="ctr">
              <a:lnSpc>
                <a:spcPct val="115833"/>
              </a:lnSpc>
              <a:spcBef>
                <a:spcPts val="0"/>
              </a:spcBef>
              <a:spcAft>
                <a:spcPts val="800"/>
              </a:spcAft>
              <a:buClr>
                <a:schemeClr val="dk1"/>
              </a:buClr>
              <a:buSzPct val="27500"/>
              <a:buFont typeface="Arial"/>
              <a:buNone/>
            </a:pPr>
            <a:r>
              <a:rPr lang="en" sz="4000">
                <a:latin typeface="Aptos"/>
                <a:ea typeface="Aptos"/>
                <a:cs typeface="Aptos"/>
                <a:sym typeface="Aptos"/>
              </a:rPr>
              <a:t>Designing Meta-Majors to Streamline Pathways </a:t>
            </a:r>
            <a:endParaRPr sz="8000"/>
          </a:p>
        </p:txBody>
      </p:sp>
      <p:sp>
        <p:nvSpPr>
          <p:cNvPr id="55" name="Google Shape;55;p13"/>
          <p:cNvSpPr txBox="1"/>
          <p:nvPr>
            <p:ph idx="1" type="subTitle"/>
          </p:nvPr>
        </p:nvSpPr>
        <p:spPr>
          <a:xfrm>
            <a:off x="311700" y="2834125"/>
            <a:ext cx="8520600" cy="101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55000" lnSpcReduction="2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3527"/>
              <a:t>Dr. Colleen Knight</a:t>
            </a:r>
            <a:endParaRPr sz="3527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Interim Assistant Vice President for Academic Student Engagement</a:t>
            </a:r>
            <a:endParaRPr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College of Coastal Georgia</a:t>
            </a:r>
            <a:endParaRPr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University System of Georgia</a:t>
            </a:r>
            <a:endParaRPr/>
          </a:p>
        </p:txBody>
      </p:sp>
      <p:pic>
        <p:nvPicPr>
          <p:cNvPr id="56" name="Google Shape;56;p13" title="Primary Logo Horizontal - 3 Color ( For Light Background)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150" y="4286100"/>
            <a:ext cx="1907533" cy="7013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8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22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What are the steps you will need to take at your institution to reorganize your programs in a way that is student-focused and will guide purposeful choice?</a:t>
            </a:r>
            <a:endParaRPr/>
          </a:p>
        </p:txBody>
      </p:sp>
      <p:sp>
        <p:nvSpPr>
          <p:cNvPr id="110" name="Google Shape;110;p22"/>
          <p:cNvSpPr txBox="1"/>
          <p:nvPr>
            <p:ph idx="1" type="body"/>
          </p:nvPr>
        </p:nvSpPr>
        <p:spPr>
          <a:xfrm>
            <a:off x="311700" y="1780250"/>
            <a:ext cx="8520600" cy="2788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Reach out to programs and determine what jobs/careers are the usual outcomes of their degrees.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Start with careers, then groups majors, then develop the meta-majors/focus areas.</a:t>
            </a:r>
            <a:endParaRPr/>
          </a:p>
          <a:p>
            <a:pPr indent="0" lvl="0" marL="45720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4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5" name="Google Shape;115;p23"/>
          <p:cNvGrpSpPr/>
          <p:nvPr/>
        </p:nvGrpSpPr>
        <p:grpSpPr>
          <a:xfrm>
            <a:off x="3062651" y="0"/>
            <a:ext cx="6727660" cy="5143501"/>
            <a:chOff x="1208176" y="-23500"/>
            <a:chExt cx="6727660" cy="5143501"/>
          </a:xfrm>
        </p:grpSpPr>
        <p:pic>
          <p:nvPicPr>
            <p:cNvPr id="116" name="Google Shape;116;p23" title="Focus Areas - Majors - Careers.png"/>
            <p:cNvPicPr preferRelativeResize="0"/>
            <p:nvPr/>
          </p:nvPicPr>
          <p:blipFill rotWithShape="1">
            <a:blip r:embed="rId3">
              <a:alphaModFix/>
            </a:blip>
            <a:srcRect b="10915" l="0" r="0" t="5890"/>
            <a:stretch/>
          </p:blipFill>
          <p:spPr>
            <a:xfrm>
              <a:off x="1208176" y="-23500"/>
              <a:ext cx="6727660" cy="5143501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17" name="Google Shape;117;p23"/>
            <p:cNvSpPr/>
            <p:nvPr/>
          </p:nvSpPr>
          <p:spPr>
            <a:xfrm>
              <a:off x="3774925" y="2322650"/>
              <a:ext cx="1267800" cy="411600"/>
            </a:xfrm>
            <a:prstGeom prst="rect">
              <a:avLst/>
            </a:prstGeom>
            <a:solidFill>
              <a:schemeClr val="lt1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lt1"/>
                </a:solidFill>
              </a:endParaRPr>
            </a:p>
          </p:txBody>
        </p:sp>
        <p:pic>
          <p:nvPicPr>
            <p:cNvPr id="118" name="Google Shape;118;p23" title="Primary Logo Horizontal - 3 Color ( For Light Background).png"/>
            <p:cNvPicPr preferRelativeResize="0"/>
            <p:nvPr/>
          </p:nvPicPr>
          <p:blipFill>
            <a:blip r:embed="rId4">
              <a:alphaModFix/>
            </a:blip>
            <a:stretch>
              <a:fillRect/>
            </a:stretch>
          </p:blipFill>
          <p:spPr>
            <a:xfrm>
              <a:off x="3805224" y="2257250"/>
              <a:ext cx="1207199" cy="443875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19" name="Google Shape;119;p23"/>
          <p:cNvSpPr txBox="1"/>
          <p:nvPr/>
        </p:nvSpPr>
        <p:spPr>
          <a:xfrm>
            <a:off x="387900" y="1641450"/>
            <a:ext cx="3089100" cy="1293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2"/>
                </a:solidFill>
              </a:rPr>
              <a:t>3 Schools</a:t>
            </a:r>
            <a:endParaRPr sz="1800">
              <a:solidFill>
                <a:schemeClr val="dk2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2"/>
                </a:solidFill>
              </a:rPr>
              <a:t>9 Departments</a:t>
            </a:r>
            <a:endParaRPr sz="1800">
              <a:solidFill>
                <a:schemeClr val="dk2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2"/>
                </a:solidFill>
              </a:rPr>
              <a:t>18 BS/BA Programs</a:t>
            </a:r>
            <a:endParaRPr sz="1800">
              <a:solidFill>
                <a:schemeClr val="dk2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2"/>
                </a:solidFill>
              </a:rPr>
              <a:t>3 Career AA/AS Programs</a:t>
            </a:r>
            <a:endParaRPr sz="1800">
              <a:solidFill>
                <a:schemeClr val="dk2"/>
              </a:solidFill>
            </a:endParaRPr>
          </a:p>
        </p:txBody>
      </p:sp>
      <p:pic>
        <p:nvPicPr>
          <p:cNvPr id="120" name="Google Shape;120;p23" title="Primary Logo Horizontal - 3 Color ( For Light Background).png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19275" y="195650"/>
            <a:ext cx="3198828" cy="11761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4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2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Who do you need to contact on your campus?</a:t>
            </a:r>
            <a:endParaRPr/>
          </a:p>
        </p:txBody>
      </p:sp>
      <p:sp>
        <p:nvSpPr>
          <p:cNvPr id="126" name="Google Shape;126;p2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rPr lang="en"/>
              <a:t>Start your list of who to contact and begin crafting your communication. Feel free to chat with others.</a:t>
            </a:r>
            <a:endParaRPr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0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1" name="Google Shape;131;p2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232038" y="1075475"/>
            <a:ext cx="6679926" cy="3809642"/>
          </a:xfrm>
          <a:prstGeom prst="rect">
            <a:avLst/>
          </a:prstGeom>
          <a:noFill/>
          <a:ln>
            <a:noFill/>
          </a:ln>
        </p:spPr>
      </p:pic>
      <p:sp>
        <p:nvSpPr>
          <p:cNvPr id="132" name="Google Shape;132;p25"/>
          <p:cNvSpPr txBox="1"/>
          <p:nvPr/>
        </p:nvSpPr>
        <p:spPr>
          <a:xfrm>
            <a:off x="5167525" y="4517225"/>
            <a:ext cx="2715000" cy="338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dk2"/>
                </a:solidFill>
              </a:rPr>
              <a:t>Standard deviation ranges from 17 to 24 credits</a:t>
            </a:r>
            <a:endParaRPr sz="900">
              <a:solidFill>
                <a:schemeClr val="dk2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2"/>
              </a:solidFill>
            </a:endParaRPr>
          </a:p>
        </p:txBody>
      </p:sp>
      <p:sp>
        <p:nvSpPr>
          <p:cNvPr id="133" name="Google Shape;133;p25"/>
          <p:cNvSpPr txBox="1"/>
          <p:nvPr/>
        </p:nvSpPr>
        <p:spPr>
          <a:xfrm>
            <a:off x="1286700" y="4524875"/>
            <a:ext cx="2724900" cy="323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900">
                <a:solidFill>
                  <a:schemeClr val="dk1"/>
                </a:solidFill>
              </a:rPr>
              <a:t>*</a:t>
            </a:r>
            <a:r>
              <a:rPr lang="en" sz="900">
                <a:solidFill>
                  <a:schemeClr val="dk1"/>
                </a:solidFill>
              </a:rPr>
              <a:t>Data excludes subsequent degrees.</a:t>
            </a:r>
            <a:endParaRPr sz="1600">
              <a:solidFill>
                <a:schemeClr val="dk2"/>
              </a:solidFill>
            </a:endParaRPr>
          </a:p>
        </p:txBody>
      </p:sp>
      <p:sp>
        <p:nvSpPr>
          <p:cNvPr id="134" name="Google Shape;134;p2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Outcomes of Implementing Focus Areas at Coastal GA</a:t>
            </a:r>
            <a:endParaRPr/>
          </a:p>
        </p:txBody>
      </p:sp>
      <p:pic>
        <p:nvPicPr>
          <p:cNvPr id="135" name="Google Shape;135;p25" title="Academic Affairs - 3 Color (For Light Background).png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759750" y="3237300"/>
            <a:ext cx="1956301" cy="10077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9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0" name="Google Shape;140;p2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04688" y="1079225"/>
            <a:ext cx="7534626" cy="3887250"/>
          </a:xfrm>
          <a:prstGeom prst="rect">
            <a:avLst/>
          </a:prstGeom>
          <a:noFill/>
          <a:ln>
            <a:noFill/>
          </a:ln>
        </p:spPr>
      </p:pic>
      <p:sp>
        <p:nvSpPr>
          <p:cNvPr id="141" name="Google Shape;141;p2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Outcomes of Implementing Focus Areas at Coastal GA</a:t>
            </a:r>
            <a:endParaRPr/>
          </a:p>
        </p:txBody>
      </p:sp>
      <p:sp>
        <p:nvSpPr>
          <p:cNvPr id="142" name="Google Shape;142;p26"/>
          <p:cNvSpPr/>
          <p:nvPr/>
        </p:nvSpPr>
        <p:spPr>
          <a:xfrm>
            <a:off x="4415425" y="1483225"/>
            <a:ext cx="3691800" cy="3123600"/>
          </a:xfrm>
          <a:prstGeom prst="rect">
            <a:avLst/>
          </a:prstGeom>
          <a:noFill/>
          <a:ln cap="flat" cmpd="sng" w="19050">
            <a:solidFill>
              <a:srgbClr val="93C47D"/>
            </a:solidFill>
            <a:prstDash val="dash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3" name="Google Shape;143;p26"/>
          <p:cNvSpPr txBox="1"/>
          <p:nvPr>
            <p:ph idx="1" type="body"/>
          </p:nvPr>
        </p:nvSpPr>
        <p:spPr>
          <a:xfrm>
            <a:off x="4458075" y="3741375"/>
            <a:ext cx="1900800" cy="367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47500"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rPr lang="en"/>
              <a:t>Implementation began Fall 2018</a:t>
            </a:r>
            <a:endParaRPr/>
          </a:p>
        </p:txBody>
      </p:sp>
      <p:pic>
        <p:nvPicPr>
          <p:cNvPr id="144" name="Google Shape;144;p26" title="Academic Affairs - 3 Color (For Light Background).png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239400" y="3644125"/>
            <a:ext cx="1956301" cy="10077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8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p27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Objectives</a:t>
            </a:r>
            <a:endParaRPr/>
          </a:p>
        </p:txBody>
      </p:sp>
      <p:sp>
        <p:nvSpPr>
          <p:cNvPr id="150" name="Google Shape;150;p27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 sz="2000">
              <a:solidFill>
                <a:schemeClr val="dk1"/>
              </a:solidFill>
              <a:latin typeface="Aptos"/>
              <a:ea typeface="Aptos"/>
              <a:cs typeface="Aptos"/>
              <a:sym typeface="Aptos"/>
            </a:endParaRPr>
          </a:p>
          <a:p>
            <a:pPr indent="-355600" lvl="0" marL="4572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000"/>
              <a:buFont typeface="Aptos"/>
              <a:buChar char="●"/>
            </a:pPr>
            <a:r>
              <a:rPr lang="en" sz="2000">
                <a:latin typeface="Aptos"/>
                <a:ea typeface="Aptos"/>
                <a:cs typeface="Aptos"/>
                <a:sym typeface="Aptos"/>
              </a:rPr>
              <a:t>Design a plan to develop meta-majors/focus areas that streamline purposeful choice, minimize excess credits, and support retention.</a:t>
            </a:r>
            <a:endParaRPr sz="2000">
              <a:latin typeface="Aptos"/>
              <a:ea typeface="Aptos"/>
              <a:cs typeface="Aptos"/>
              <a:sym typeface="Aptos"/>
            </a:endParaRPr>
          </a:p>
          <a:p>
            <a:pPr indent="-355600" lvl="0" marL="4572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ptos"/>
              <a:buChar char="●"/>
            </a:pPr>
            <a:r>
              <a:rPr lang="en" sz="2000">
                <a:solidFill>
                  <a:schemeClr val="dk1"/>
                </a:solidFill>
                <a:latin typeface="Aptos"/>
                <a:ea typeface="Aptos"/>
                <a:cs typeface="Aptos"/>
                <a:sym typeface="Aptos"/>
              </a:rPr>
              <a:t>Establish a process for aligning meta-major core curricula and developing program maps.</a:t>
            </a:r>
            <a:endParaRPr sz="2000">
              <a:solidFill>
                <a:schemeClr val="dk1"/>
              </a:solidFill>
              <a:latin typeface="Aptos"/>
              <a:ea typeface="Aptos"/>
              <a:cs typeface="Aptos"/>
              <a:sym typeface="Aptos"/>
            </a:endParaRPr>
          </a:p>
          <a:p>
            <a:pPr indent="-355600" lvl="0" marL="4572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ptos"/>
              <a:buChar char="●"/>
            </a:pPr>
            <a:r>
              <a:rPr lang="en" sz="2000">
                <a:solidFill>
                  <a:schemeClr val="dk1"/>
                </a:solidFill>
                <a:latin typeface="Aptos"/>
                <a:ea typeface="Aptos"/>
                <a:cs typeface="Aptos"/>
                <a:sym typeface="Aptos"/>
              </a:rPr>
              <a:t>Set benchmarks for measuring meta-major effectiveness.</a:t>
            </a:r>
            <a:endParaRPr sz="260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4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p28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Pause for Reflection</a:t>
            </a:r>
            <a:endParaRPr/>
          </a:p>
        </p:txBody>
      </p:sp>
      <p:sp>
        <p:nvSpPr>
          <p:cNvPr id="156" name="Google Shape;156;p28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rPr lang="en"/>
              <a:t>Any questions or concerns that come to mind?</a:t>
            </a:r>
            <a:endParaRPr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0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p29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Tools for the Undecided - Focused Exploration</a:t>
            </a:r>
            <a:endParaRPr/>
          </a:p>
        </p:txBody>
      </p:sp>
      <p:sp>
        <p:nvSpPr>
          <p:cNvPr id="162" name="Google Shape;162;p29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lnSpcReduction="20000"/>
          </a:bodyPr>
          <a:lstStyle/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rPr lang="en"/>
              <a:t>College is a time for exploration, but remember that time is the enemy of completion and delayed graduation is potential earnings lost.</a:t>
            </a:r>
            <a:endParaRPr/>
          </a:p>
          <a:p>
            <a:pPr indent="-342900" lvl="0" marL="457200" rtl="0" algn="l">
              <a:spcBef>
                <a:spcPts val="120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Intrusive Advising - Keeping them focused on a goal.</a:t>
            </a:r>
            <a:endParaRPr/>
          </a:p>
          <a:p>
            <a:pPr indent="-342900" lvl="0" marL="457200" rtl="0" algn="l">
              <a:spcBef>
                <a:spcPts val="120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Discovering Aptitudes - Helping them explore where they will “fit”.</a:t>
            </a:r>
            <a:endParaRPr/>
          </a:p>
          <a:p>
            <a:pPr indent="-317500" lvl="1" marL="914400" rtl="0" algn="l">
              <a:spcBef>
                <a:spcPts val="100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Focus2Career (and Focus2Apply)</a:t>
            </a:r>
            <a:endParaRPr/>
          </a:p>
          <a:p>
            <a:pPr indent="-317500" lvl="1" marL="914400" rtl="0" algn="l">
              <a:spcBef>
                <a:spcPts val="100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SteppingBlocks</a:t>
            </a:r>
            <a:endParaRPr/>
          </a:p>
          <a:p>
            <a:pPr indent="-342900" lvl="0" marL="457200" rtl="0" algn="l">
              <a:spcBef>
                <a:spcPts val="100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“Interest in” options</a:t>
            </a:r>
            <a:endParaRPr/>
          </a:p>
          <a:p>
            <a:pPr indent="-317500" lvl="1" marL="914400" rtl="0" algn="l">
              <a:spcBef>
                <a:spcPts val="100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Aligns with Associates Degrees in the Core for transfer</a:t>
            </a:r>
            <a:endParaRPr/>
          </a:p>
          <a:p>
            <a:pPr indent="-317500" lvl="2" marL="1371600" rtl="0" algn="l">
              <a:spcBef>
                <a:spcPts val="1200"/>
              </a:spcBef>
              <a:spcAft>
                <a:spcPts val="1200"/>
              </a:spcAft>
              <a:buSzPts val="1400"/>
              <a:buChar char="■"/>
            </a:pPr>
            <a:r>
              <a:rPr lang="en"/>
              <a:t>Federal Aid - Course Program of Study (CPOS)</a:t>
            </a:r>
            <a:endParaRPr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6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p30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Objectives</a:t>
            </a:r>
            <a:endParaRPr/>
          </a:p>
        </p:txBody>
      </p:sp>
      <p:sp>
        <p:nvSpPr>
          <p:cNvPr id="168" name="Google Shape;168;p30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 sz="2000">
              <a:solidFill>
                <a:schemeClr val="dk1"/>
              </a:solidFill>
              <a:latin typeface="Aptos"/>
              <a:ea typeface="Aptos"/>
              <a:cs typeface="Aptos"/>
              <a:sym typeface="Aptos"/>
            </a:endParaRPr>
          </a:p>
          <a:p>
            <a:pPr indent="-355600" lvl="0" marL="4572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000"/>
              <a:buFont typeface="Aptos"/>
              <a:buChar char="●"/>
            </a:pPr>
            <a:r>
              <a:rPr lang="en" sz="2000">
                <a:latin typeface="Aptos"/>
                <a:ea typeface="Aptos"/>
                <a:cs typeface="Aptos"/>
                <a:sym typeface="Aptos"/>
              </a:rPr>
              <a:t>Design a plan to develop meta-majors/focus areas that streamline purposeful choice, minimize excess credits, and support retention.</a:t>
            </a:r>
            <a:endParaRPr sz="2000">
              <a:latin typeface="Aptos"/>
              <a:ea typeface="Aptos"/>
              <a:cs typeface="Aptos"/>
              <a:sym typeface="Aptos"/>
            </a:endParaRPr>
          </a:p>
          <a:p>
            <a:pPr indent="-355600" lvl="0" marL="4572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ptos"/>
              <a:buChar char="●"/>
            </a:pPr>
            <a:r>
              <a:rPr b="1" lang="en" sz="2000">
                <a:solidFill>
                  <a:schemeClr val="dk1"/>
                </a:solidFill>
                <a:latin typeface="Aptos"/>
                <a:ea typeface="Aptos"/>
                <a:cs typeface="Aptos"/>
                <a:sym typeface="Aptos"/>
              </a:rPr>
              <a:t>Establish a process for aligning meta-major core curricula and developing program maps.</a:t>
            </a:r>
            <a:endParaRPr b="1" sz="2000">
              <a:solidFill>
                <a:schemeClr val="dk1"/>
              </a:solidFill>
              <a:latin typeface="Aptos"/>
              <a:ea typeface="Aptos"/>
              <a:cs typeface="Aptos"/>
              <a:sym typeface="Aptos"/>
            </a:endParaRPr>
          </a:p>
          <a:p>
            <a:pPr indent="-355600" lvl="0" marL="4572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ptos"/>
              <a:buChar char="●"/>
            </a:pPr>
            <a:r>
              <a:rPr lang="en" sz="2000">
                <a:solidFill>
                  <a:schemeClr val="dk1"/>
                </a:solidFill>
                <a:latin typeface="Aptos"/>
                <a:ea typeface="Aptos"/>
                <a:cs typeface="Aptos"/>
                <a:sym typeface="Aptos"/>
              </a:rPr>
              <a:t>Set benchmarks for measuring meta-major effectiveness.</a:t>
            </a:r>
            <a:endParaRPr sz="260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2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p31"/>
          <p:cNvSpPr txBox="1"/>
          <p:nvPr>
            <p:ph type="title"/>
          </p:nvPr>
        </p:nvSpPr>
        <p:spPr>
          <a:xfrm>
            <a:off x="311700" y="1318700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We helped them choose: Now What?</a:t>
            </a:r>
            <a:endParaRPr/>
          </a:p>
        </p:txBody>
      </p:sp>
      <p:sp>
        <p:nvSpPr>
          <p:cNvPr id="174" name="Google Shape;174;p31"/>
          <p:cNvSpPr txBox="1"/>
          <p:nvPr>
            <p:ph idx="1" type="body"/>
          </p:nvPr>
        </p:nvSpPr>
        <p:spPr>
          <a:xfrm>
            <a:off x="311700" y="2026150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1200"/>
              </a:spcAft>
              <a:buNone/>
            </a:pPr>
            <a:r>
              <a:rPr lang="en"/>
              <a:t>Keeping on the path to completion with Program Maps</a:t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0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1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Objectives</a:t>
            </a:r>
            <a:endParaRPr/>
          </a:p>
        </p:txBody>
      </p:sp>
      <p:sp>
        <p:nvSpPr>
          <p:cNvPr id="62" name="Google Shape;62;p1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 sz="2000">
              <a:solidFill>
                <a:schemeClr val="dk1"/>
              </a:solidFill>
              <a:latin typeface="Aptos"/>
              <a:ea typeface="Aptos"/>
              <a:cs typeface="Aptos"/>
              <a:sym typeface="Aptos"/>
            </a:endParaRPr>
          </a:p>
          <a:p>
            <a:pPr indent="-355600" lvl="0" marL="4572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ptos"/>
              <a:buChar char="●"/>
            </a:pPr>
            <a:r>
              <a:rPr lang="en" sz="2000">
                <a:solidFill>
                  <a:schemeClr val="dk1"/>
                </a:solidFill>
                <a:latin typeface="Aptos"/>
                <a:ea typeface="Aptos"/>
                <a:cs typeface="Aptos"/>
                <a:sym typeface="Aptos"/>
              </a:rPr>
              <a:t>Design a plan to develop meta-majors/focus areas that streamline purposeful choice, minimize excess credits, and support retention.</a:t>
            </a:r>
            <a:endParaRPr sz="2000">
              <a:solidFill>
                <a:schemeClr val="dk1"/>
              </a:solidFill>
              <a:latin typeface="Aptos"/>
              <a:ea typeface="Aptos"/>
              <a:cs typeface="Aptos"/>
              <a:sym typeface="Aptos"/>
            </a:endParaRPr>
          </a:p>
          <a:p>
            <a:pPr indent="-355600" lvl="0" marL="4572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ptos"/>
              <a:buChar char="●"/>
            </a:pPr>
            <a:r>
              <a:rPr lang="en" sz="2000">
                <a:solidFill>
                  <a:schemeClr val="dk1"/>
                </a:solidFill>
                <a:latin typeface="Aptos"/>
                <a:ea typeface="Aptos"/>
                <a:cs typeface="Aptos"/>
                <a:sym typeface="Aptos"/>
              </a:rPr>
              <a:t>Establish a process for aligning meta-major core curricula and developing program maps.</a:t>
            </a:r>
            <a:endParaRPr sz="2000">
              <a:solidFill>
                <a:schemeClr val="dk1"/>
              </a:solidFill>
              <a:latin typeface="Aptos"/>
              <a:ea typeface="Aptos"/>
              <a:cs typeface="Aptos"/>
              <a:sym typeface="Aptos"/>
            </a:endParaRPr>
          </a:p>
          <a:p>
            <a:pPr indent="-355600" lvl="0" marL="4572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ptos"/>
              <a:buChar char="●"/>
            </a:pPr>
            <a:r>
              <a:rPr lang="en" sz="2000">
                <a:solidFill>
                  <a:schemeClr val="dk1"/>
                </a:solidFill>
                <a:latin typeface="Aptos"/>
                <a:ea typeface="Aptos"/>
                <a:cs typeface="Aptos"/>
                <a:sym typeface="Aptos"/>
              </a:rPr>
              <a:t>Set benchmarks for measuring meta-major effectiveness.</a:t>
            </a:r>
            <a:endParaRPr sz="260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8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p32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Program Maps</a:t>
            </a:r>
            <a:endParaRPr/>
          </a:p>
        </p:txBody>
      </p:sp>
      <p:sp>
        <p:nvSpPr>
          <p:cNvPr id="180" name="Google Shape;180;p32"/>
          <p:cNvSpPr txBox="1"/>
          <p:nvPr>
            <p:ph idx="1" type="body"/>
          </p:nvPr>
        </p:nvSpPr>
        <p:spPr>
          <a:xfrm>
            <a:off x="311700" y="1017725"/>
            <a:ext cx="8520600" cy="3942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2500" lnSpcReduction="2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Benefits of Program Maps for Students:</a:t>
            </a:r>
            <a:endParaRPr/>
          </a:p>
          <a:p>
            <a:pPr indent="-334327" lvl="0" marL="457200" rtl="0" algn="l">
              <a:spcBef>
                <a:spcPts val="1200"/>
              </a:spcBef>
              <a:spcAft>
                <a:spcPts val="0"/>
              </a:spcAft>
              <a:buSzPct val="100000"/>
              <a:buChar char="●"/>
            </a:pPr>
            <a:r>
              <a:rPr lang="en"/>
              <a:t>Provides a clear path to graduation.</a:t>
            </a:r>
            <a:endParaRPr/>
          </a:p>
          <a:p>
            <a:pPr indent="-334327" lvl="0" marL="457200" rtl="0" algn="l">
              <a:spcBef>
                <a:spcPts val="0"/>
              </a:spcBef>
              <a:spcAft>
                <a:spcPts val="0"/>
              </a:spcAft>
              <a:buSzPct val="100000"/>
              <a:buChar char="●"/>
            </a:pPr>
            <a:r>
              <a:rPr lang="en"/>
              <a:t>Ensures pre- and corequisites are taken at the </a:t>
            </a:r>
            <a:r>
              <a:rPr lang="en"/>
              <a:t>appropriate</a:t>
            </a:r>
            <a:r>
              <a:rPr lang="en"/>
              <a:t> time.</a:t>
            </a:r>
            <a:endParaRPr/>
          </a:p>
          <a:p>
            <a:pPr indent="-334327" lvl="0" marL="457200" rtl="0" algn="l">
              <a:spcBef>
                <a:spcPts val="0"/>
              </a:spcBef>
              <a:spcAft>
                <a:spcPts val="0"/>
              </a:spcAft>
              <a:buSzPct val="100000"/>
              <a:buChar char="●"/>
            </a:pPr>
            <a:r>
              <a:rPr lang="en"/>
              <a:t>Provides checklists and milestones.</a:t>
            </a:r>
            <a:endParaRPr/>
          </a:p>
          <a:p>
            <a:pPr indent="-310832" lvl="1" marL="914400" rtl="0" algn="l">
              <a:spcBef>
                <a:spcPts val="0"/>
              </a:spcBef>
              <a:spcAft>
                <a:spcPts val="0"/>
              </a:spcAft>
              <a:buSzPct val="100000"/>
              <a:buChar char="○"/>
            </a:pPr>
            <a:r>
              <a:rPr lang="en"/>
              <a:t>Academic and non-academic guidance.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/>
              <a:t>Benefits for the Institution:</a:t>
            </a:r>
            <a:endParaRPr/>
          </a:p>
          <a:p>
            <a:pPr indent="-334327" lvl="0" marL="457200" rtl="0" algn="l">
              <a:spcBef>
                <a:spcPts val="1200"/>
              </a:spcBef>
              <a:spcAft>
                <a:spcPts val="0"/>
              </a:spcAft>
              <a:buSzPct val="100000"/>
              <a:buChar char="●"/>
            </a:pPr>
            <a:r>
              <a:rPr lang="en"/>
              <a:t>Commitment</a:t>
            </a:r>
            <a:r>
              <a:rPr lang="en"/>
              <a:t> and guarantee to and from programs that the </a:t>
            </a:r>
            <a:r>
              <a:rPr lang="en"/>
              <a:t>degree</a:t>
            </a:r>
            <a:r>
              <a:rPr lang="en"/>
              <a:t> can be completed as planned.</a:t>
            </a:r>
            <a:endParaRPr/>
          </a:p>
          <a:p>
            <a:pPr indent="-310832" lvl="1" marL="914400" rtl="0" algn="l">
              <a:spcBef>
                <a:spcPts val="0"/>
              </a:spcBef>
              <a:spcAft>
                <a:spcPts val="0"/>
              </a:spcAft>
              <a:buSzPct val="100000"/>
              <a:buChar char="○"/>
            </a:pPr>
            <a:r>
              <a:rPr lang="en"/>
              <a:t>Curriculum</a:t>
            </a:r>
            <a:r>
              <a:rPr lang="en"/>
              <a:t> updates require an updated Program Map to ensure there are no unintended roadblocks.</a:t>
            </a:r>
            <a:endParaRPr/>
          </a:p>
          <a:p>
            <a:pPr indent="-334327" lvl="0" marL="457200" rtl="0" algn="l">
              <a:spcBef>
                <a:spcPts val="0"/>
              </a:spcBef>
              <a:spcAft>
                <a:spcPts val="0"/>
              </a:spcAft>
              <a:buSzPct val="100000"/>
              <a:buChar char="●"/>
            </a:pPr>
            <a:r>
              <a:rPr lang="en"/>
              <a:t>Helps departments plan when to offer courses that may not be offered every semester.</a:t>
            </a:r>
            <a:endParaRPr/>
          </a:p>
          <a:p>
            <a:pPr indent="-334327" lvl="0" marL="457200" rtl="0" algn="l">
              <a:spcBef>
                <a:spcPts val="0"/>
              </a:spcBef>
              <a:spcAft>
                <a:spcPts val="0"/>
              </a:spcAft>
              <a:buSzPct val="100000"/>
              <a:buChar char="●"/>
            </a:pPr>
            <a:r>
              <a:rPr lang="en"/>
              <a:t>Helps determine which departments need to be brought to the table when planning.</a:t>
            </a:r>
            <a:endParaRPr/>
          </a:p>
          <a:p>
            <a:pPr indent="-310832" lvl="1" marL="914400" rtl="0" algn="l">
              <a:spcBef>
                <a:spcPts val="0"/>
              </a:spcBef>
              <a:spcAft>
                <a:spcPts val="0"/>
              </a:spcAft>
              <a:buSzPct val="100000"/>
              <a:buChar char="○"/>
            </a:pPr>
            <a:r>
              <a:rPr lang="en"/>
              <a:t>Curricular changes</a:t>
            </a:r>
            <a:endParaRPr/>
          </a:p>
          <a:p>
            <a:pPr indent="-310832" lvl="1" marL="914400" rtl="0" algn="l">
              <a:spcBef>
                <a:spcPts val="0"/>
              </a:spcBef>
              <a:spcAft>
                <a:spcPts val="0"/>
              </a:spcAft>
              <a:buSzPct val="100000"/>
              <a:buChar char="○"/>
            </a:pPr>
            <a:r>
              <a:rPr lang="en"/>
              <a:t>Course/schedule needs</a:t>
            </a:r>
            <a:endParaRPr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4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85;p33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Next Steps: Aligning Curricula</a:t>
            </a:r>
            <a:endParaRPr/>
          </a:p>
        </p:txBody>
      </p:sp>
      <p:sp>
        <p:nvSpPr>
          <p:cNvPr id="186" name="Google Shape;186;p33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lnSpcReduction="1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Work across programs, departments, and schools/colleges to unify the Core Curriculum to minimize credit loss in the case of a major change within a focus area.</a:t>
            </a:r>
            <a:endParaRPr/>
          </a:p>
          <a:p>
            <a:pPr indent="-342900" lvl="0" marL="457200" rtl="0" algn="l">
              <a:spcBef>
                <a:spcPts val="120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Generate buy-in: This is a long process and will have pain points.</a:t>
            </a:r>
            <a:endParaRPr/>
          </a:p>
          <a:p>
            <a:pPr indent="-317500" lvl="1" marL="914400" rtl="0" algn="l">
              <a:spcBef>
                <a:spcPts val="120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Paint the picture for members of your institution. Remember your menu experience.</a:t>
            </a:r>
            <a:endParaRPr/>
          </a:p>
          <a:p>
            <a:pPr indent="-342900" lvl="0" marL="457200" rtl="0" algn="l">
              <a:spcBef>
                <a:spcPts val="120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Complete the “hours at graduation” analysis at your institution. </a:t>
            </a:r>
            <a:endParaRPr/>
          </a:p>
          <a:p>
            <a:pPr indent="-317500" lvl="1" marL="914400" rtl="0" algn="l">
              <a:spcBef>
                <a:spcPts val="100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Remind faculty and staff that this is time and money our students invested past what was necessary.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0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1" name="Google Shape;191;p3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143000" y="0"/>
            <a:ext cx="6857999" cy="5143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92" name="Google Shape;192;p3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143000" y="0"/>
            <a:ext cx="6857999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6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Google Shape;197;p3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Objectives</a:t>
            </a:r>
            <a:endParaRPr/>
          </a:p>
        </p:txBody>
      </p:sp>
      <p:sp>
        <p:nvSpPr>
          <p:cNvPr id="198" name="Google Shape;198;p35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 sz="2000">
              <a:solidFill>
                <a:schemeClr val="dk1"/>
              </a:solidFill>
              <a:latin typeface="Aptos"/>
              <a:ea typeface="Aptos"/>
              <a:cs typeface="Aptos"/>
              <a:sym typeface="Aptos"/>
            </a:endParaRPr>
          </a:p>
          <a:p>
            <a:pPr indent="-355600" lvl="0" marL="4572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000"/>
              <a:buFont typeface="Aptos"/>
              <a:buChar char="●"/>
            </a:pPr>
            <a:r>
              <a:rPr lang="en" sz="2000">
                <a:latin typeface="Aptos"/>
                <a:ea typeface="Aptos"/>
                <a:cs typeface="Aptos"/>
                <a:sym typeface="Aptos"/>
              </a:rPr>
              <a:t>Design a plan to develop meta-majors/focus areas that streamline purposeful choice, minimize excess credits, and support retention.</a:t>
            </a:r>
            <a:endParaRPr sz="2000">
              <a:latin typeface="Aptos"/>
              <a:ea typeface="Aptos"/>
              <a:cs typeface="Aptos"/>
              <a:sym typeface="Aptos"/>
            </a:endParaRPr>
          </a:p>
          <a:p>
            <a:pPr indent="-355600" lvl="0" marL="4572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000"/>
              <a:buFont typeface="Aptos"/>
              <a:buChar char="●"/>
            </a:pPr>
            <a:r>
              <a:rPr lang="en" sz="2000">
                <a:latin typeface="Aptos"/>
                <a:ea typeface="Aptos"/>
                <a:cs typeface="Aptos"/>
                <a:sym typeface="Aptos"/>
              </a:rPr>
              <a:t>Establish a process for aligning meta-major core curricula and developing program maps.</a:t>
            </a:r>
            <a:endParaRPr sz="2000">
              <a:latin typeface="Aptos"/>
              <a:ea typeface="Aptos"/>
              <a:cs typeface="Aptos"/>
              <a:sym typeface="Aptos"/>
            </a:endParaRPr>
          </a:p>
          <a:p>
            <a:pPr indent="-355600" lvl="0" marL="4572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ptos"/>
              <a:buChar char="●"/>
            </a:pPr>
            <a:r>
              <a:rPr b="1" lang="en" sz="2000">
                <a:solidFill>
                  <a:schemeClr val="dk1"/>
                </a:solidFill>
                <a:latin typeface="Aptos"/>
                <a:ea typeface="Aptos"/>
                <a:cs typeface="Aptos"/>
                <a:sym typeface="Aptos"/>
              </a:rPr>
              <a:t>Set benchmarks for measuring meta-major effectiveness.</a:t>
            </a:r>
            <a:endParaRPr b="1" sz="2600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2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Google Shape;203;p3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Final Steps: Iterative Stress Tests</a:t>
            </a:r>
            <a:endParaRPr/>
          </a:p>
        </p:txBody>
      </p:sp>
      <p:sp>
        <p:nvSpPr>
          <p:cNvPr id="204" name="Google Shape;204;p36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Use Program Maps to ensure completing degrees is possible in a timely manner. You can also monitor alignment within meta-majors/focus areas.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Continue to monitor data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Determine your best benchmarks</a:t>
            </a:r>
            <a:endParaRPr/>
          </a:p>
          <a:p>
            <a:pPr indent="-317500" lvl="2" marL="1371600" rtl="0" algn="l">
              <a:spcBef>
                <a:spcPts val="0"/>
              </a:spcBef>
              <a:spcAft>
                <a:spcPts val="0"/>
              </a:spcAft>
              <a:buSzPts val="1400"/>
              <a:buChar char="■"/>
            </a:pPr>
            <a:r>
              <a:rPr lang="en"/>
              <a:t># of hours at graduation</a:t>
            </a:r>
            <a:endParaRPr/>
          </a:p>
          <a:p>
            <a:pPr indent="-317500" lvl="2" marL="1371600" rtl="0" algn="l">
              <a:spcBef>
                <a:spcPts val="1200"/>
              </a:spcBef>
              <a:spcAft>
                <a:spcPts val="1200"/>
              </a:spcAft>
              <a:buSzPts val="1400"/>
              <a:buChar char="■"/>
            </a:pPr>
            <a:r>
              <a:rPr lang="en"/>
              <a:t>% of students </a:t>
            </a:r>
            <a:r>
              <a:rPr lang="en"/>
              <a:t>graduating</a:t>
            </a:r>
            <a:r>
              <a:rPr lang="en"/>
              <a:t> with X hours</a:t>
            </a:r>
            <a:endParaRPr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8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" name="Google Shape;209;p3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143000" y="0"/>
            <a:ext cx="6857999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3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Google Shape;214;p38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Objectives</a:t>
            </a:r>
            <a:endParaRPr/>
          </a:p>
        </p:txBody>
      </p:sp>
      <p:sp>
        <p:nvSpPr>
          <p:cNvPr id="215" name="Google Shape;215;p38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 sz="2000">
              <a:solidFill>
                <a:schemeClr val="dk1"/>
              </a:solidFill>
              <a:latin typeface="Aptos"/>
              <a:ea typeface="Aptos"/>
              <a:cs typeface="Aptos"/>
              <a:sym typeface="Aptos"/>
            </a:endParaRPr>
          </a:p>
          <a:p>
            <a:pPr indent="-355600" lvl="0" marL="4572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ptos"/>
              <a:buChar char="●"/>
            </a:pPr>
            <a:r>
              <a:rPr b="1" lang="en" sz="2000">
                <a:solidFill>
                  <a:schemeClr val="dk1"/>
                </a:solidFill>
                <a:latin typeface="Aptos"/>
                <a:ea typeface="Aptos"/>
                <a:cs typeface="Aptos"/>
                <a:sym typeface="Aptos"/>
              </a:rPr>
              <a:t>Design a plan to develop meta-majors/focus areas that streamline purposeful choice, minimize excess credits, and support retention.</a:t>
            </a:r>
            <a:endParaRPr b="1" sz="2000">
              <a:solidFill>
                <a:schemeClr val="dk1"/>
              </a:solidFill>
              <a:latin typeface="Aptos"/>
              <a:ea typeface="Aptos"/>
              <a:cs typeface="Aptos"/>
              <a:sym typeface="Aptos"/>
            </a:endParaRPr>
          </a:p>
          <a:p>
            <a:pPr indent="-355600" lvl="0" marL="4572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ptos"/>
              <a:buChar char="●"/>
            </a:pPr>
            <a:r>
              <a:rPr b="1" lang="en" sz="2000">
                <a:solidFill>
                  <a:schemeClr val="dk1"/>
                </a:solidFill>
                <a:latin typeface="Aptos"/>
                <a:ea typeface="Aptos"/>
                <a:cs typeface="Aptos"/>
                <a:sym typeface="Aptos"/>
              </a:rPr>
              <a:t>Establish a process for aligning meta-major core curricula and developing program maps.</a:t>
            </a:r>
            <a:endParaRPr b="1" sz="2000">
              <a:solidFill>
                <a:schemeClr val="dk1"/>
              </a:solidFill>
              <a:latin typeface="Aptos"/>
              <a:ea typeface="Aptos"/>
              <a:cs typeface="Aptos"/>
              <a:sym typeface="Aptos"/>
            </a:endParaRPr>
          </a:p>
          <a:p>
            <a:pPr indent="-355600" lvl="0" marL="4572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ptos"/>
              <a:buChar char="●"/>
            </a:pPr>
            <a:r>
              <a:rPr b="1" lang="en" sz="2000">
                <a:solidFill>
                  <a:schemeClr val="dk1"/>
                </a:solidFill>
                <a:latin typeface="Aptos"/>
                <a:ea typeface="Aptos"/>
                <a:cs typeface="Aptos"/>
                <a:sym typeface="Aptos"/>
              </a:rPr>
              <a:t>Set benchmarks for measuring meta-major effectiveness.</a:t>
            </a:r>
            <a:endParaRPr b="1" sz="2600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9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Google Shape;220;p39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Action Items</a:t>
            </a:r>
            <a:endParaRPr/>
          </a:p>
        </p:txBody>
      </p:sp>
      <p:sp>
        <p:nvSpPr>
          <p:cNvPr id="221" name="Google Shape;221;p39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lnSpcReduction="10000"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Understand the student experience: Fill out an application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Restructure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Collect career data from your programs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Map careers to programs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Categorize programs into meta-majors/focus areas</a:t>
            </a:r>
            <a:endParaRPr/>
          </a:p>
          <a:p>
            <a:pPr indent="-317500" lvl="2" marL="1371600" rtl="0" algn="l">
              <a:spcBef>
                <a:spcPts val="0"/>
              </a:spcBef>
              <a:spcAft>
                <a:spcPts val="0"/>
              </a:spcAft>
              <a:buSzPts val="1400"/>
              <a:buChar char="■"/>
            </a:pPr>
            <a:r>
              <a:rPr lang="en"/>
              <a:t>Consider what students know and the guidance they need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Unify the curriculum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Complete your list of stakeholders and craft your communication.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Task programs to align the first year curriculum to minimize credit loss in case of a major change within a meta-major.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Perform regular stress tests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Are transitions reasonably seamless?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Are students completing with reasonable hours?</a:t>
            </a:r>
            <a:endParaRPr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5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Google Shape;226;p40"/>
          <p:cNvSpPr txBox="1"/>
          <p:nvPr>
            <p:ph type="title"/>
          </p:nvPr>
        </p:nvSpPr>
        <p:spPr>
          <a:xfrm>
            <a:off x="292900" y="928850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Questions/Comments?</a:t>
            </a:r>
            <a:endParaRPr/>
          </a:p>
        </p:txBody>
      </p:sp>
      <p:sp>
        <p:nvSpPr>
          <p:cNvPr id="227" name="Google Shape;227;p40"/>
          <p:cNvSpPr txBox="1"/>
          <p:nvPr>
            <p:ph idx="1" type="body"/>
          </p:nvPr>
        </p:nvSpPr>
        <p:spPr>
          <a:xfrm>
            <a:off x="311700" y="1655100"/>
            <a:ext cx="8520600" cy="24033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Thank you for your time and </a:t>
            </a:r>
            <a:r>
              <a:rPr lang="en"/>
              <a:t>engagement</a:t>
            </a:r>
            <a:r>
              <a:rPr lang="en"/>
              <a:t> with me today!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2" name="Google Shape;232;p4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143000" y="0"/>
            <a:ext cx="6857999" cy="5143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33" name="Google Shape;233;p4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143000" y="0"/>
            <a:ext cx="6857999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6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7" name="Google Shape;67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143000" y="0"/>
            <a:ext cx="6857999" cy="5143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8" name="Google Shape;68;p1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143000" y="0"/>
            <a:ext cx="6857999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3" name="Google Shape;73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143000" y="0"/>
            <a:ext cx="6857999" cy="5143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4" name="Google Shape;74;p1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143000" y="0"/>
            <a:ext cx="6857999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9" name="Google Shape;79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143000" y="0"/>
            <a:ext cx="6857999" cy="5143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80" name="Google Shape;80;p1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143000" y="0"/>
            <a:ext cx="6857999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8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Reflections on our Bistro Visit</a:t>
            </a:r>
            <a:endParaRPr/>
          </a:p>
        </p:txBody>
      </p:sp>
      <p:sp>
        <p:nvSpPr>
          <p:cNvPr id="86" name="Google Shape;86;p18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When you return to your institution, fill out an application. Understand the student experience.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0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1" name="Google Shape;91;p19" title="Meauxmentum Organized Menu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454056" y="0"/>
            <a:ext cx="3674288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92" name="Google Shape;92;p19"/>
          <p:cNvSpPr txBox="1"/>
          <p:nvPr/>
        </p:nvSpPr>
        <p:spPr>
          <a:xfrm>
            <a:off x="934750" y="1056875"/>
            <a:ext cx="2705700" cy="1293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2"/>
                </a:solidFill>
              </a:rPr>
              <a:t>Organize your “menu” so that what you offer (and what they want) is easier to find.</a:t>
            </a:r>
            <a:endParaRPr sz="1800">
              <a:solidFill>
                <a:schemeClr val="dk2"/>
              </a:solidFill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6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20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Key Principles to Consider</a:t>
            </a:r>
            <a:endParaRPr/>
          </a:p>
        </p:txBody>
      </p:sp>
      <p:sp>
        <p:nvSpPr>
          <p:cNvPr id="98" name="Google Shape;98;p20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Making it easier for students to find what they need.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/>
              <a:t>Guiding students to make a purposeful choice.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/>
              <a:t>Reflect on how majors are presented at your institution on the application and in the catalog. Share with us how they are currently organized.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2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" name="Google Shape;103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143000" y="0"/>
            <a:ext cx="6857999" cy="5143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4" name="Google Shape;104;p2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143000" y="0"/>
            <a:ext cx="6857999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0A58A8E7360C94AB1CB08B2BA2B6D1D" ma:contentTypeVersion="13" ma:contentTypeDescription="Create a new document." ma:contentTypeScope="" ma:versionID="84ab6e0110175816cf1423e754ae55df">
  <xsd:schema xmlns:xsd="http://www.w3.org/2001/XMLSchema" xmlns:xs="http://www.w3.org/2001/XMLSchema" xmlns:p="http://schemas.microsoft.com/office/2006/metadata/properties" xmlns:ns2="feb517c0-2246-45d3-8aca-d499e4f369cc" xmlns:ns3="faa8d098-e3df-4722-995c-7cb19f7cf4c0" targetNamespace="http://schemas.microsoft.com/office/2006/metadata/properties" ma:root="true" ma:fieldsID="d69d1632f1bd186244aab2168c0082aa" ns2:_="" ns3:_="">
    <xsd:import namespace="feb517c0-2246-45d3-8aca-d499e4f369cc"/>
    <xsd:import namespace="faa8d098-e3df-4722-995c-7cb19f7cf4c0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lcf76f155ced4ddcb4097134ff3c332f" minOccurs="0"/>
                <xsd:element ref="ns3:TaxCatchAll" minOccurs="0"/>
                <xsd:element ref="ns2:MediaServiceGenerationTime" minOccurs="0"/>
                <xsd:element ref="ns2:MediaServiceEventHashCode" minOccurs="0"/>
                <xsd:element ref="ns2:MediaServiceObjectDetectorVersions" minOccurs="0"/>
                <xsd:element ref="ns2:MediaServiceDateTaken" minOccurs="0"/>
                <xsd:element ref="ns2:MediaLengthInSecond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eb517c0-2246-45d3-8aca-d499e4f369cc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ea73a218-6032-4b43-b4af-c84c0049d5f6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bjectDetectorVersions" ma:index="17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DateTaken" ma:index="18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LengthInSeconds" ma:index="19" nillable="true" ma:displayName="MediaLengthInSeconds" ma:hidden="true" ma:internalName="MediaLengthInSeconds" ma:readOnly="true">
      <xsd:simpleType>
        <xsd:restriction base="dms:Unknown"/>
      </xsd:simpleType>
    </xsd:element>
    <xsd:element name="MediaServiceSearchProperties" ma:index="20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aa8d098-e3df-4722-995c-7cb19f7cf4c0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14" nillable="true" ma:displayName="Taxonomy Catch All Column" ma:hidden="true" ma:list="{31c019e2-003a-45ee-b341-f266ceba547e}" ma:internalName="TaxCatchAll" ma:showField="CatchAllData" ma:web="faa8d098-e3df-4722-995c-7cb19f7cf4c0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faa8d098-e3df-4722-995c-7cb19f7cf4c0" xsi:nil="true"/>
    <lcf76f155ced4ddcb4097134ff3c332f xmlns="feb517c0-2246-45d3-8aca-d499e4f369cc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B4805F80-E22E-4495-B378-E7FCCD363355}"/>
</file>

<file path=customXml/itemProps2.xml><?xml version="1.0" encoding="utf-8"?>
<ds:datastoreItem xmlns:ds="http://schemas.openxmlformats.org/officeDocument/2006/customXml" ds:itemID="{F1743258-B3CF-49F2-8954-9FA1F0F573FF}"/>
</file>

<file path=customXml/itemProps3.xml><?xml version="1.0" encoding="utf-8"?>
<ds:datastoreItem xmlns:ds="http://schemas.openxmlformats.org/officeDocument/2006/customXml" ds:itemID="{B602F4AB-884F-44C5-960B-BB47D7CC560A}"/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0x010100F0A58A8E7360C94AB1CB08B2BA2B6D1D</vt:lpwstr>
  </property>
</Properties>
</file>