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authors.xml" ContentType="application/vnd.ms-powerpoint.authors+xml"/>
  <Override PartName="/ppt/theme/theme6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3" r:id="rId2"/>
    <p:sldMasterId id="2147483811" r:id="rId3"/>
    <p:sldMasterId id="2147483650" r:id="rId4"/>
    <p:sldMasterId id="2147483749" r:id="rId5"/>
  </p:sldMasterIdLst>
  <p:notesMasterIdLst>
    <p:notesMasterId r:id="rId31"/>
  </p:notesMasterIdLst>
  <p:sldIdLst>
    <p:sldId id="2147374521" r:id="rId6"/>
    <p:sldId id="2147374528" r:id="rId7"/>
    <p:sldId id="2147374538" r:id="rId8"/>
    <p:sldId id="274" r:id="rId9"/>
    <p:sldId id="275" r:id="rId10"/>
    <p:sldId id="2147374532" r:id="rId11"/>
    <p:sldId id="2147374531" r:id="rId12"/>
    <p:sldId id="2147374524" r:id="rId13"/>
    <p:sldId id="2147374539" r:id="rId14"/>
    <p:sldId id="2147374537" r:id="rId15"/>
    <p:sldId id="288" r:id="rId16"/>
    <p:sldId id="298" r:id="rId17"/>
    <p:sldId id="297" r:id="rId18"/>
    <p:sldId id="2147374500" r:id="rId19"/>
    <p:sldId id="2147374512" r:id="rId20"/>
    <p:sldId id="2147374482" r:id="rId21"/>
    <p:sldId id="2147374534" r:id="rId22"/>
    <p:sldId id="2147374540" r:id="rId23"/>
    <p:sldId id="2147374525" r:id="rId24"/>
    <p:sldId id="2147374526" r:id="rId25"/>
    <p:sldId id="2147374535" r:id="rId26"/>
    <p:sldId id="2147374527" r:id="rId27"/>
    <p:sldId id="2147374536" r:id="rId28"/>
    <p:sldId id="2147374523" r:id="rId29"/>
    <p:sldId id="21473745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8F2D2B-DA1E-3B86-3B95-2CCC690B50D4}" name="Lang, Julia" initials="LJ" userId="S::julia.lang@suny.edu::8603fa39-2031-4321-b3fc-11bf9c49cdc2" providerId="AD"/>
  <p188:author id="{98AA957E-2CDE-5394-1F9A-97C6681E2D5D}" name="O'Brien, Casey" initials="CO" userId="S::Casey.OBrien@suny.edu::48dded33-a74e-4c6d-8a53-40a6d8b14576" providerId="AD"/>
  <p188:author id="{4E9B9AFA-5B4E-2E14-F7B8-8BB94263A057}" name="Linderman, Donna" initials="LD" userId="S::donna.linderman@suny.edu::4c23d531-97d3-4a29-8c88-60be189bea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07DB1-6DB5-4A38-E200-57DCB1142832}" v="13578" dt="2025-03-29T21:38:11.638"/>
    <p1510:client id="{40F3EDAA-7756-83C6-6B77-D0239E1EC7AE}" v="732" dt="2025-03-29T01:07:01.418"/>
    <p1510:client id="{420BAA5A-FF9E-CE4A-8F51-D6392EE294F1}" v="3777" dt="2025-03-29T18:15:49.526"/>
    <p1510:client id="{CACFEED8-5072-341A-4561-922FC6C8B875}" v="859" dt="2025-03-28T23:27:24.092"/>
    <p1510:client id="{D741466D-4BCB-69EE-04A7-F3DB7B18FBAB}" v="1398" dt="2025-03-29T22:19:53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2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40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53582-0739-40F0-8A11-06D4D12282B3}" type="datetimeFigureOut">
              <a:t>3/29/25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E2A8E-B203-4FBE-AC59-C2BCF1BFE9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2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64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0" kern="100" dirty="0">
              <a:effectLst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2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Calibri"/>
                <a:ea typeface="Aptos" panose="020B0004020202020204" pitchFamily="34" charset="0"/>
                <a:cs typeface="Calibri"/>
              </a:rPr>
              <a:t>Get script from Pitch deck</a:t>
            </a:r>
            <a:endParaRPr lang="en-US" sz="1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2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7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CAC5-A046-3B01-A4CB-846D6785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55BB6-A684-F7E5-A115-BC5733F08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3783F-A4D3-D990-858D-7F73A3AD6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72826-BB40-0E12-0AF7-AB94A3997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1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9537-3AD4-378A-A9AD-472FC567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ED9AF-D187-CEF4-5441-DFFDAF3A1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2DF65-EA8A-0A5F-28BA-D4B41C2C6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Edit 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7C3C3-35D8-69CB-DE52-CE93A1C1D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22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2F2EB-6058-C17A-145A-E118AD3E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692D7-2E6D-145D-D0C0-786EB429F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F9DE2D-2DDA-E7C0-3286-54FFF2FA8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2DFF7-02E3-7C85-9DA1-1EC6B30E2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7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E55E-4F74-63B1-76D0-CA7500CD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296DF-F41E-59B6-CAD3-2B0D9B37D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F3F0A-F733-BCB7-DC4F-D25B263A4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17FF3-CB79-F5DA-B8D1-AB04086B1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3E02-9A6D-F328-8265-1CCA2CE0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9028C-5739-9E96-9AC8-17E1174ED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1EA46-FB8B-3548-3E54-6827992B0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74E25-2C68-E5C3-366E-92EA45D41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9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DC14E-18BC-666C-708A-96ABD7C97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7A4BA-EB24-A2CB-0372-93C7FA18E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A7231-5086-1632-532F-7C8A68506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F267C-D4F5-7F52-71C4-13AD7904D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2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AB4D9-5D5F-A968-54BA-A126C692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C256C-C767-4592-35E3-26AFA4B4E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6E3D4-D990-FBF5-B2A2-87BE23B8E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9B556-A917-ABDC-5BC4-BADC91F45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178F4793-F2D1-2FD1-2F76-4FC6AFC0C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f6d816d2e_0_45:notes">
            <a:extLst>
              <a:ext uri="{FF2B5EF4-FFF2-40B4-BE49-F238E27FC236}">
                <a16:creationId xmlns:a16="http://schemas.microsoft.com/office/drawing/2014/main" id="{68228FDD-EFE0-F163-859C-A8D9632224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4f6d816d2e_0_45:notes">
            <a:extLst>
              <a:ext uri="{FF2B5EF4-FFF2-40B4-BE49-F238E27FC236}">
                <a16:creationId xmlns:a16="http://schemas.microsoft.com/office/drawing/2014/main" id="{45A3A3B7-3C84-BBA4-17B4-559B9F2EA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Constance</a:t>
            </a:r>
            <a:endParaRPr dirty="0"/>
          </a:p>
        </p:txBody>
      </p:sp>
      <p:sp>
        <p:nvSpPr>
          <p:cNvPr id="149" name="Google Shape;149;g24f6d816d2e_0_45:notes">
            <a:extLst>
              <a:ext uri="{FF2B5EF4-FFF2-40B4-BE49-F238E27FC236}">
                <a16:creationId xmlns:a16="http://schemas.microsoft.com/office/drawing/2014/main" id="{99CC765C-D72F-D7E7-F7FB-A16E3709CD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44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8BEC-1077-2249-9E06-8C1AE901EB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8C1B1-3E74-8C20-8576-22A988EF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4C1D4-49ED-3D1F-0A85-7D559AF0B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8409A-462A-4DAE-B272-60EBC7631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281D6-B049-1E46-9563-2E41C0DB8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14E9-1EF5-4802-946B-4A56A5BC3F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5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5630946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B5A76-22DE-A540-B5E8-326854FA6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82" r="2949" b="1274"/>
          <a:stretch/>
        </p:blipFill>
        <p:spPr>
          <a:xfrm>
            <a:off x="0" y="1"/>
            <a:ext cx="1212162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67270"/>
            <a:ext cx="11010123" cy="1723458"/>
          </a:xfrm>
        </p:spPr>
        <p:txBody>
          <a:bodyPr anchor="ctr" anchorCtr="0"/>
          <a:lstStyle>
            <a:lvl1pPr algn="ctr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0F5B519-9FFA-8047-BB57-914676C57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5885411"/>
            <a:ext cx="2152452" cy="6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36196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46676" y="0"/>
            <a:ext cx="7545705" cy="6858000"/>
          </a:xfrm>
          <a:custGeom>
            <a:avLst/>
            <a:gdLst/>
            <a:ahLst/>
            <a:cxnLst/>
            <a:rect l="l" t="t" r="r" b="b"/>
            <a:pathLst>
              <a:path w="7545705" h="6858000">
                <a:moveTo>
                  <a:pt x="7545336" y="0"/>
                </a:moveTo>
                <a:lnTo>
                  <a:pt x="0" y="0"/>
                </a:lnTo>
                <a:lnTo>
                  <a:pt x="0" y="6858000"/>
                </a:lnTo>
                <a:lnTo>
                  <a:pt x="7545336" y="6858000"/>
                </a:lnTo>
                <a:lnTo>
                  <a:pt x="754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563642877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F3C-909E-3353-B32A-584A6125E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3164" y="366569"/>
            <a:ext cx="9940636" cy="89073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5987-465B-0B1A-21DF-9E0001CA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162" y="1257302"/>
            <a:ext cx="9940637" cy="4919662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8DED5-CC05-F701-7DDC-30CF701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558"/>
            <a:ext cx="2743200" cy="365125"/>
          </a:xfrm>
        </p:spPr>
        <p:txBody>
          <a:bodyPr/>
          <a:lstStyle/>
          <a:p>
            <a:fld id="{724C2EFF-8517-9648-8E69-4370DEEE3CC7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2AE7D-18BF-0FDB-0C7B-CF58EC00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70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97E7D-7B27-E7CB-AA1E-3666ADBA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7860"/>
            <a:ext cx="2743200" cy="365125"/>
          </a:xfrm>
        </p:spPr>
        <p:txBody>
          <a:bodyPr/>
          <a:lstStyle/>
          <a:p>
            <a:fld id="{84584FC2-C1C3-D34B-9125-EB9D1BF8B7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8E672-64FE-A7EE-EA7F-D699A1329AA3}"/>
              </a:ext>
            </a:extLst>
          </p:cNvPr>
          <p:cNvSpPr/>
          <p:nvPr userDrawn="1"/>
        </p:nvSpPr>
        <p:spPr>
          <a:xfrm>
            <a:off x="213886" y="189571"/>
            <a:ext cx="11740221" cy="61667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66681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5240-2B98-2624-55D4-32BC853E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E19ED-4B90-4992-B62E-8F2E7CD8F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0500"/>
            <a:ext cx="5181600" cy="471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0BEC4-51C5-8414-2225-C2FB2DEDA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60500"/>
            <a:ext cx="5181600" cy="471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5D868-D714-B15F-5A65-A76448AB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C2EFF-8517-9648-8E69-4370DEEE3CC7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C516-BF89-9EB7-2AD4-A9EC671B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40202-7E95-080E-6580-D35AA8B6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84FC2-C1C3-D34B-9125-EB9D1BF8B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56260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EFB0-C2D1-3F4E-5673-064D06D275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4240" y="4414177"/>
            <a:ext cx="9963517" cy="708541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SUNY Logo&#10;">
            <a:extLst>
              <a:ext uri="{FF2B5EF4-FFF2-40B4-BE49-F238E27FC236}">
                <a16:creationId xmlns:a16="http://schemas.microsoft.com/office/drawing/2014/main" id="{20444C28-B61E-46D6-5C52-8DED92408A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786" y="1184273"/>
            <a:ext cx="2638427" cy="2638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1824D2-20DF-A923-825F-312C516DF526}"/>
              </a:ext>
            </a:extLst>
          </p:cNvPr>
          <p:cNvSpPr/>
          <p:nvPr userDrawn="1"/>
        </p:nvSpPr>
        <p:spPr>
          <a:xfrm>
            <a:off x="213886" y="189571"/>
            <a:ext cx="11740221" cy="6439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992127-EC91-81DF-BF1C-B0F0ACA88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4885" y="5359924"/>
            <a:ext cx="5102225" cy="708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418525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37924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76508703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46676" y="0"/>
            <a:ext cx="7545705" cy="6858000"/>
          </a:xfrm>
          <a:custGeom>
            <a:avLst/>
            <a:gdLst/>
            <a:ahLst/>
            <a:cxnLst/>
            <a:rect l="l" t="t" r="r" b="b"/>
            <a:pathLst>
              <a:path w="7545705" h="6858000">
                <a:moveTo>
                  <a:pt x="7545336" y="0"/>
                </a:moveTo>
                <a:lnTo>
                  <a:pt x="0" y="0"/>
                </a:lnTo>
                <a:lnTo>
                  <a:pt x="0" y="6858000"/>
                </a:lnTo>
                <a:lnTo>
                  <a:pt x="7545336" y="6858000"/>
                </a:lnTo>
                <a:lnTo>
                  <a:pt x="754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860702656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9CD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20200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276098880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53739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DCDE1C-0559-1142-B72B-30DD331D0D01}"/>
              </a:ext>
            </a:extLst>
          </p:cNvPr>
          <p:cNvSpPr/>
          <p:nvPr userDrawn="1"/>
        </p:nvSpPr>
        <p:spPr>
          <a:xfrm>
            <a:off x="0" y="1"/>
            <a:ext cx="12192000" cy="1341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6" name="Picture 15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38BC9D47-F492-5049-AD28-0B86E9292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0" b="68770"/>
          <a:stretch/>
        </p:blipFill>
        <p:spPr>
          <a:xfrm>
            <a:off x="0" y="-1"/>
            <a:ext cx="12192000" cy="1341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92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 sz="1920"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 dirty="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B7DD6831-2D7F-0040-9106-15DD387105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8885" y="1768278"/>
            <a:ext cx="5303519" cy="3804932"/>
          </a:xfrm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23E62-0789-C84D-B5AC-F88A70818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5" y="6272854"/>
            <a:ext cx="2152444" cy="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47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657730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72674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9CD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125155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9CD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26191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11801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4EF5-5E88-4701-8DDE-9E418D39C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47AB2-3107-4834-9B5F-7368494C8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2AFEF-4FD2-4D43-82F5-29A42729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F8C7-D841-4163-8FCC-FE0DA72484AB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FD012-ECBA-4580-8040-86F90110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70455-1F5A-44C2-8BFE-226AD257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3543F-8FB6-4F28-ACA1-8C8A61D4E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33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4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Col with Image">
  <p:cSld name="1_Title and Content 2 Col with Imag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16"/>
          <p:cNvGrpSpPr/>
          <p:nvPr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33" name="Google Shape;33;p16"/>
            <p:cNvSpPr/>
            <p:nvPr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" name="Google Shape;34;p16"/>
            <p:cNvPicPr preferRelativeResize="0"/>
            <p:nvPr/>
          </p:nvPicPr>
          <p:blipFill rotWithShape="1">
            <a:blip r:embed="rId2">
              <a:alphaModFix/>
            </a:blip>
            <a:srcRect l="2874" t="30577" r="2948" b="35074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609601" y="467251"/>
            <a:ext cx="6231953" cy="68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  <a:defRPr sz="264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609601" y="1768278"/>
            <a:ext cx="5096588" cy="380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8640" lvl="0" indent="-2743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/>
            </a:lvl1pPr>
            <a:lvl2pPr marL="1097280" lvl="1" indent="-27432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920"/>
            </a:lvl2pPr>
            <a:lvl3pPr marL="1645920" lvl="2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3pPr>
            <a:lvl4pPr marL="2194560" lvl="3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4pPr>
            <a:lvl5pPr marL="2743200" lvl="4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600"/>
              <a:buChar char="–"/>
              <a:defRPr sz="1920">
                <a:solidFill>
                  <a:schemeClr val="lt2"/>
                </a:solidFill>
              </a:defRPr>
            </a:lvl5pPr>
            <a:lvl6pPr marL="3291840" lvl="5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6" descr="A picture containing text, sign, bottle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5885410"/>
            <a:ext cx="2152460" cy="607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6"/>
          <p:cNvCxnSpPr/>
          <p:nvPr/>
        </p:nvCxnSpPr>
        <p:spPr>
          <a:xfrm rot="10800000">
            <a:off x="11091334" y="6314483"/>
            <a:ext cx="46143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16"/>
          <p:cNvSpPr>
            <a:spLocks noGrp="1"/>
          </p:cNvSpPr>
          <p:nvPr>
            <p:ph type="pic" idx="2"/>
          </p:nvPr>
        </p:nvSpPr>
        <p:spPr>
          <a:xfrm>
            <a:off x="6278885" y="1768278"/>
            <a:ext cx="5303519" cy="380493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0852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7867" y="338292"/>
            <a:ext cx="1184275" cy="1184275"/>
          </a:xfrm>
          <a:custGeom>
            <a:avLst/>
            <a:gdLst/>
            <a:ahLst/>
            <a:cxnLst/>
            <a:rect l="l" t="t" r="r" b="b"/>
            <a:pathLst>
              <a:path w="1184275" h="1184275">
                <a:moveTo>
                  <a:pt x="591811" y="1184218"/>
                </a:moveTo>
                <a:lnTo>
                  <a:pt x="543271" y="1182254"/>
                </a:lnTo>
                <a:lnTo>
                  <a:pt x="495812" y="1176464"/>
                </a:lnTo>
                <a:lnTo>
                  <a:pt x="449586" y="1167001"/>
                </a:lnTo>
                <a:lnTo>
                  <a:pt x="404746" y="1154017"/>
                </a:lnTo>
                <a:lnTo>
                  <a:pt x="361444" y="1137666"/>
                </a:lnTo>
                <a:lnTo>
                  <a:pt x="319832" y="1118100"/>
                </a:lnTo>
                <a:lnTo>
                  <a:pt x="280062" y="1095471"/>
                </a:lnTo>
                <a:lnTo>
                  <a:pt x="242287" y="1069932"/>
                </a:lnTo>
                <a:lnTo>
                  <a:pt x="206659" y="1041637"/>
                </a:lnTo>
                <a:lnTo>
                  <a:pt x="173331" y="1010738"/>
                </a:lnTo>
                <a:lnTo>
                  <a:pt x="142453" y="977387"/>
                </a:lnTo>
                <a:lnTo>
                  <a:pt x="114180" y="941737"/>
                </a:lnTo>
                <a:lnTo>
                  <a:pt x="88662" y="903941"/>
                </a:lnTo>
                <a:lnTo>
                  <a:pt x="66053" y="864152"/>
                </a:lnTo>
                <a:lnTo>
                  <a:pt x="46505" y="822522"/>
                </a:lnTo>
                <a:lnTo>
                  <a:pt x="30169" y="779204"/>
                </a:lnTo>
                <a:lnTo>
                  <a:pt x="17198" y="734351"/>
                </a:lnTo>
                <a:lnTo>
                  <a:pt x="7745" y="688116"/>
                </a:lnTo>
                <a:lnTo>
                  <a:pt x="1961" y="640651"/>
                </a:lnTo>
                <a:lnTo>
                  <a:pt x="0" y="592109"/>
                </a:lnTo>
                <a:lnTo>
                  <a:pt x="1961" y="543526"/>
                </a:lnTo>
                <a:lnTo>
                  <a:pt x="7745" y="496029"/>
                </a:lnTo>
                <a:lnTo>
                  <a:pt x="17198" y="449769"/>
                </a:lnTo>
                <a:lnTo>
                  <a:pt x="30169" y="404898"/>
                </a:lnTo>
                <a:lnTo>
                  <a:pt x="46505" y="361569"/>
                </a:lnTo>
                <a:lnTo>
                  <a:pt x="66053" y="319934"/>
                </a:lnTo>
                <a:lnTo>
                  <a:pt x="88662" y="280144"/>
                </a:lnTo>
                <a:lnTo>
                  <a:pt x="114180" y="242352"/>
                </a:lnTo>
                <a:lnTo>
                  <a:pt x="142453" y="206709"/>
                </a:lnTo>
                <a:lnTo>
                  <a:pt x="173331" y="173368"/>
                </a:lnTo>
                <a:lnTo>
                  <a:pt x="206659" y="142480"/>
                </a:lnTo>
                <a:lnTo>
                  <a:pt x="242287" y="114199"/>
                </a:lnTo>
                <a:lnTo>
                  <a:pt x="280062" y="88675"/>
                </a:lnTo>
                <a:lnTo>
                  <a:pt x="319832" y="66061"/>
                </a:lnTo>
                <a:lnTo>
                  <a:pt x="361444" y="46509"/>
                </a:lnTo>
                <a:lnTo>
                  <a:pt x="404746" y="30171"/>
                </a:lnTo>
                <a:lnTo>
                  <a:pt x="449586" y="17199"/>
                </a:lnTo>
                <a:lnTo>
                  <a:pt x="495812" y="7745"/>
                </a:lnTo>
                <a:lnTo>
                  <a:pt x="543271" y="1961"/>
                </a:lnTo>
                <a:lnTo>
                  <a:pt x="591811" y="0"/>
                </a:lnTo>
                <a:lnTo>
                  <a:pt x="640393" y="1961"/>
                </a:lnTo>
                <a:lnTo>
                  <a:pt x="687891" y="7745"/>
                </a:lnTo>
                <a:lnTo>
                  <a:pt x="734150" y="17199"/>
                </a:lnTo>
                <a:lnTo>
                  <a:pt x="779021" y="30171"/>
                </a:lnTo>
                <a:lnTo>
                  <a:pt x="822350" y="46509"/>
                </a:lnTo>
                <a:lnTo>
                  <a:pt x="834880" y="52393"/>
                </a:lnTo>
                <a:lnTo>
                  <a:pt x="591811" y="52393"/>
                </a:lnTo>
                <a:lnTo>
                  <a:pt x="542701" y="54600"/>
                </a:lnTo>
                <a:lnTo>
                  <a:pt x="494829" y="61092"/>
                </a:lnTo>
                <a:lnTo>
                  <a:pt x="448385" y="71678"/>
                </a:lnTo>
                <a:lnTo>
                  <a:pt x="403559" y="86169"/>
                </a:lnTo>
                <a:lnTo>
                  <a:pt x="360541" y="104373"/>
                </a:lnTo>
                <a:lnTo>
                  <a:pt x="319522" y="126100"/>
                </a:lnTo>
                <a:lnTo>
                  <a:pt x="280691" y="151157"/>
                </a:lnTo>
                <a:lnTo>
                  <a:pt x="244239" y="179356"/>
                </a:lnTo>
                <a:lnTo>
                  <a:pt x="210356" y="210505"/>
                </a:lnTo>
                <a:lnTo>
                  <a:pt x="179232" y="244413"/>
                </a:lnTo>
                <a:lnTo>
                  <a:pt x="151057" y="280889"/>
                </a:lnTo>
                <a:lnTo>
                  <a:pt x="126022" y="319743"/>
                </a:lnTo>
                <a:lnTo>
                  <a:pt x="104317" y="360783"/>
                </a:lnTo>
                <a:lnTo>
                  <a:pt x="86132" y="403819"/>
                </a:lnTo>
                <a:lnTo>
                  <a:pt x="71656" y="448661"/>
                </a:lnTo>
                <a:lnTo>
                  <a:pt x="61081" y="495117"/>
                </a:lnTo>
                <a:lnTo>
                  <a:pt x="54597" y="542996"/>
                </a:lnTo>
                <a:lnTo>
                  <a:pt x="52393" y="592109"/>
                </a:lnTo>
                <a:lnTo>
                  <a:pt x="54597" y="641218"/>
                </a:lnTo>
                <a:lnTo>
                  <a:pt x="61081" y="689090"/>
                </a:lnTo>
                <a:lnTo>
                  <a:pt x="71656" y="735534"/>
                </a:lnTo>
                <a:lnTo>
                  <a:pt x="86132" y="780360"/>
                </a:lnTo>
                <a:lnTo>
                  <a:pt x="104317" y="823378"/>
                </a:lnTo>
                <a:lnTo>
                  <a:pt x="126022" y="864397"/>
                </a:lnTo>
                <a:lnTo>
                  <a:pt x="151057" y="903228"/>
                </a:lnTo>
                <a:lnTo>
                  <a:pt x="179232" y="939680"/>
                </a:lnTo>
                <a:lnTo>
                  <a:pt x="210356" y="973563"/>
                </a:lnTo>
                <a:lnTo>
                  <a:pt x="244239" y="1004687"/>
                </a:lnTo>
                <a:lnTo>
                  <a:pt x="280691" y="1032862"/>
                </a:lnTo>
                <a:lnTo>
                  <a:pt x="319522" y="1057897"/>
                </a:lnTo>
                <a:lnTo>
                  <a:pt x="360541" y="1079602"/>
                </a:lnTo>
                <a:lnTo>
                  <a:pt x="403559" y="1097788"/>
                </a:lnTo>
                <a:lnTo>
                  <a:pt x="448385" y="1112263"/>
                </a:lnTo>
                <a:lnTo>
                  <a:pt x="494829" y="1122838"/>
                </a:lnTo>
                <a:lnTo>
                  <a:pt x="542701" y="1129322"/>
                </a:lnTo>
                <a:lnTo>
                  <a:pt x="591811" y="1131526"/>
                </a:lnTo>
                <a:lnTo>
                  <a:pt x="835415" y="1131526"/>
                </a:lnTo>
                <a:lnTo>
                  <a:pt x="822350" y="1137666"/>
                </a:lnTo>
                <a:lnTo>
                  <a:pt x="779021" y="1154017"/>
                </a:lnTo>
                <a:lnTo>
                  <a:pt x="734150" y="1167001"/>
                </a:lnTo>
                <a:lnTo>
                  <a:pt x="687891" y="1176464"/>
                </a:lnTo>
                <a:lnTo>
                  <a:pt x="640393" y="1182254"/>
                </a:lnTo>
                <a:lnTo>
                  <a:pt x="591811" y="1184218"/>
                </a:lnTo>
                <a:close/>
              </a:path>
              <a:path w="1184275" h="1184275">
                <a:moveTo>
                  <a:pt x="835415" y="1131526"/>
                </a:moveTo>
                <a:lnTo>
                  <a:pt x="591811" y="1131526"/>
                </a:lnTo>
                <a:lnTo>
                  <a:pt x="640920" y="1129322"/>
                </a:lnTo>
                <a:lnTo>
                  <a:pt x="688792" y="1122838"/>
                </a:lnTo>
                <a:lnTo>
                  <a:pt x="735236" y="1112263"/>
                </a:lnTo>
                <a:lnTo>
                  <a:pt x="780062" y="1097788"/>
                </a:lnTo>
                <a:lnTo>
                  <a:pt x="823080" y="1079602"/>
                </a:lnTo>
                <a:lnTo>
                  <a:pt x="864100" y="1057897"/>
                </a:lnTo>
                <a:lnTo>
                  <a:pt x="902930" y="1032862"/>
                </a:lnTo>
                <a:lnTo>
                  <a:pt x="939383" y="1004687"/>
                </a:lnTo>
                <a:lnTo>
                  <a:pt x="973266" y="973563"/>
                </a:lnTo>
                <a:lnTo>
                  <a:pt x="1004390" y="939680"/>
                </a:lnTo>
                <a:lnTo>
                  <a:pt x="1032564" y="903228"/>
                </a:lnTo>
                <a:lnTo>
                  <a:pt x="1057599" y="864397"/>
                </a:lnTo>
                <a:lnTo>
                  <a:pt x="1079305" y="823378"/>
                </a:lnTo>
                <a:lnTo>
                  <a:pt x="1097490" y="780360"/>
                </a:lnTo>
                <a:lnTo>
                  <a:pt x="1111965" y="735534"/>
                </a:lnTo>
                <a:lnTo>
                  <a:pt x="1122540" y="689090"/>
                </a:lnTo>
                <a:lnTo>
                  <a:pt x="1129025" y="641218"/>
                </a:lnTo>
                <a:lnTo>
                  <a:pt x="1131228" y="592109"/>
                </a:lnTo>
                <a:lnTo>
                  <a:pt x="1129025" y="542996"/>
                </a:lnTo>
                <a:lnTo>
                  <a:pt x="1122540" y="495117"/>
                </a:lnTo>
                <a:lnTo>
                  <a:pt x="1111965" y="448661"/>
                </a:lnTo>
                <a:lnTo>
                  <a:pt x="1097490" y="403819"/>
                </a:lnTo>
                <a:lnTo>
                  <a:pt x="1079305" y="360783"/>
                </a:lnTo>
                <a:lnTo>
                  <a:pt x="1057599" y="319743"/>
                </a:lnTo>
                <a:lnTo>
                  <a:pt x="1032564" y="280889"/>
                </a:lnTo>
                <a:lnTo>
                  <a:pt x="1004390" y="244413"/>
                </a:lnTo>
                <a:lnTo>
                  <a:pt x="973266" y="210505"/>
                </a:lnTo>
                <a:lnTo>
                  <a:pt x="939383" y="179356"/>
                </a:lnTo>
                <a:lnTo>
                  <a:pt x="902930" y="151157"/>
                </a:lnTo>
                <a:lnTo>
                  <a:pt x="864100" y="126100"/>
                </a:lnTo>
                <a:lnTo>
                  <a:pt x="823080" y="104373"/>
                </a:lnTo>
                <a:lnTo>
                  <a:pt x="780062" y="86169"/>
                </a:lnTo>
                <a:lnTo>
                  <a:pt x="735236" y="71678"/>
                </a:lnTo>
                <a:lnTo>
                  <a:pt x="688792" y="61092"/>
                </a:lnTo>
                <a:lnTo>
                  <a:pt x="640920" y="54600"/>
                </a:lnTo>
                <a:lnTo>
                  <a:pt x="591811" y="52393"/>
                </a:lnTo>
                <a:lnTo>
                  <a:pt x="834880" y="52393"/>
                </a:lnTo>
                <a:lnTo>
                  <a:pt x="903775" y="88675"/>
                </a:lnTo>
                <a:lnTo>
                  <a:pt x="941568" y="114199"/>
                </a:lnTo>
                <a:lnTo>
                  <a:pt x="977210" y="142480"/>
                </a:lnTo>
                <a:lnTo>
                  <a:pt x="1010552" y="173368"/>
                </a:lnTo>
                <a:lnTo>
                  <a:pt x="1041439" y="206709"/>
                </a:lnTo>
                <a:lnTo>
                  <a:pt x="1069720" y="242352"/>
                </a:lnTo>
                <a:lnTo>
                  <a:pt x="1095244" y="280144"/>
                </a:lnTo>
                <a:lnTo>
                  <a:pt x="1117858" y="319934"/>
                </a:lnTo>
                <a:lnTo>
                  <a:pt x="1137410" y="361569"/>
                </a:lnTo>
                <a:lnTo>
                  <a:pt x="1153748" y="404898"/>
                </a:lnTo>
                <a:lnTo>
                  <a:pt x="1166720" y="449769"/>
                </a:lnTo>
                <a:lnTo>
                  <a:pt x="1176174" y="496029"/>
                </a:lnTo>
                <a:lnTo>
                  <a:pt x="1181958" y="543526"/>
                </a:lnTo>
                <a:lnTo>
                  <a:pt x="1183920" y="592109"/>
                </a:lnTo>
                <a:lnTo>
                  <a:pt x="1181958" y="640651"/>
                </a:lnTo>
                <a:lnTo>
                  <a:pt x="1176174" y="688116"/>
                </a:lnTo>
                <a:lnTo>
                  <a:pt x="1166720" y="734351"/>
                </a:lnTo>
                <a:lnTo>
                  <a:pt x="1153748" y="779204"/>
                </a:lnTo>
                <a:lnTo>
                  <a:pt x="1137410" y="822522"/>
                </a:lnTo>
                <a:lnTo>
                  <a:pt x="1117858" y="864152"/>
                </a:lnTo>
                <a:lnTo>
                  <a:pt x="1095244" y="903941"/>
                </a:lnTo>
                <a:lnTo>
                  <a:pt x="1069720" y="941737"/>
                </a:lnTo>
                <a:lnTo>
                  <a:pt x="1041439" y="977387"/>
                </a:lnTo>
                <a:lnTo>
                  <a:pt x="1010552" y="1010738"/>
                </a:lnTo>
                <a:lnTo>
                  <a:pt x="977210" y="1041637"/>
                </a:lnTo>
                <a:lnTo>
                  <a:pt x="941568" y="1069932"/>
                </a:lnTo>
                <a:lnTo>
                  <a:pt x="903775" y="1095471"/>
                </a:lnTo>
                <a:lnTo>
                  <a:pt x="863985" y="1118100"/>
                </a:lnTo>
                <a:lnTo>
                  <a:pt x="835415" y="1131526"/>
                </a:lnTo>
                <a:close/>
              </a:path>
            </a:pathLst>
          </a:custGeom>
          <a:solidFill>
            <a:srgbClr val="243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72476" y="805382"/>
            <a:ext cx="417195" cy="273050"/>
          </a:xfrm>
          <a:custGeom>
            <a:avLst/>
            <a:gdLst/>
            <a:ahLst/>
            <a:cxnLst/>
            <a:rect l="l" t="t" r="r" b="b"/>
            <a:pathLst>
              <a:path w="417194" h="273050">
                <a:moveTo>
                  <a:pt x="417068" y="0"/>
                </a:moveTo>
                <a:lnTo>
                  <a:pt x="370916" y="0"/>
                </a:lnTo>
                <a:lnTo>
                  <a:pt x="304838" y="130975"/>
                </a:lnTo>
                <a:lnTo>
                  <a:pt x="239941" y="0"/>
                </a:lnTo>
                <a:lnTo>
                  <a:pt x="195287" y="0"/>
                </a:lnTo>
                <a:lnTo>
                  <a:pt x="193789" y="0"/>
                </a:lnTo>
                <a:lnTo>
                  <a:pt x="154203" y="0"/>
                </a:lnTo>
                <a:lnTo>
                  <a:pt x="154203" y="188734"/>
                </a:lnTo>
                <a:lnTo>
                  <a:pt x="37807" y="0"/>
                </a:lnTo>
                <a:lnTo>
                  <a:pt x="0" y="0"/>
                </a:lnTo>
                <a:lnTo>
                  <a:pt x="0" y="272973"/>
                </a:lnTo>
                <a:lnTo>
                  <a:pt x="41376" y="272973"/>
                </a:lnTo>
                <a:lnTo>
                  <a:pt x="41376" y="84239"/>
                </a:lnTo>
                <a:lnTo>
                  <a:pt x="157480" y="272973"/>
                </a:lnTo>
                <a:lnTo>
                  <a:pt x="195287" y="272973"/>
                </a:lnTo>
                <a:lnTo>
                  <a:pt x="195287" y="2997"/>
                </a:lnTo>
                <a:lnTo>
                  <a:pt x="284594" y="180987"/>
                </a:lnTo>
                <a:lnTo>
                  <a:pt x="284594" y="272973"/>
                </a:lnTo>
                <a:lnTo>
                  <a:pt x="326263" y="272973"/>
                </a:lnTo>
                <a:lnTo>
                  <a:pt x="326263" y="181889"/>
                </a:lnTo>
                <a:lnTo>
                  <a:pt x="417068" y="0"/>
                </a:lnTo>
                <a:close/>
              </a:path>
            </a:pathLst>
          </a:custGeom>
          <a:solidFill>
            <a:srgbClr val="243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26529" y="802398"/>
            <a:ext cx="417195" cy="284480"/>
          </a:xfrm>
          <a:custGeom>
            <a:avLst/>
            <a:gdLst/>
            <a:ahLst/>
            <a:cxnLst/>
            <a:rect l="l" t="t" r="r" b="b"/>
            <a:pathLst>
              <a:path w="417194" h="284480">
                <a:moveTo>
                  <a:pt x="203619" y="203923"/>
                </a:moveTo>
                <a:lnTo>
                  <a:pt x="172034" y="145542"/>
                </a:lnTo>
                <a:lnTo>
                  <a:pt x="106273" y="122656"/>
                </a:lnTo>
                <a:lnTo>
                  <a:pt x="77216" y="115112"/>
                </a:lnTo>
                <a:lnTo>
                  <a:pt x="53022" y="105460"/>
                </a:lnTo>
                <a:lnTo>
                  <a:pt x="36487" y="91008"/>
                </a:lnTo>
                <a:lnTo>
                  <a:pt x="30365" y="69062"/>
                </a:lnTo>
                <a:lnTo>
                  <a:pt x="38747" y="41998"/>
                </a:lnTo>
                <a:lnTo>
                  <a:pt x="58381" y="27165"/>
                </a:lnTo>
                <a:lnTo>
                  <a:pt x="80975" y="20929"/>
                </a:lnTo>
                <a:lnTo>
                  <a:pt x="98234" y="19646"/>
                </a:lnTo>
                <a:lnTo>
                  <a:pt x="124129" y="21983"/>
                </a:lnTo>
                <a:lnTo>
                  <a:pt x="145021" y="29171"/>
                </a:lnTo>
                <a:lnTo>
                  <a:pt x="161493" y="41503"/>
                </a:lnTo>
                <a:lnTo>
                  <a:pt x="174155" y="59245"/>
                </a:lnTo>
                <a:lnTo>
                  <a:pt x="175933" y="62814"/>
                </a:lnTo>
                <a:lnTo>
                  <a:pt x="193802" y="55079"/>
                </a:lnTo>
                <a:lnTo>
                  <a:pt x="155244" y="12509"/>
                </a:lnTo>
                <a:lnTo>
                  <a:pt x="98234" y="0"/>
                </a:lnTo>
                <a:lnTo>
                  <a:pt x="67487" y="3594"/>
                </a:lnTo>
                <a:lnTo>
                  <a:pt x="39293" y="15328"/>
                </a:lnTo>
                <a:lnTo>
                  <a:pt x="18707" y="36677"/>
                </a:lnTo>
                <a:lnTo>
                  <a:pt x="10718" y="69062"/>
                </a:lnTo>
                <a:lnTo>
                  <a:pt x="18580" y="100164"/>
                </a:lnTo>
                <a:lnTo>
                  <a:pt x="39192" y="120015"/>
                </a:lnTo>
                <a:lnTo>
                  <a:pt x="68110" y="132321"/>
                </a:lnTo>
                <a:lnTo>
                  <a:pt x="100914" y="140804"/>
                </a:lnTo>
                <a:lnTo>
                  <a:pt x="131851" y="148996"/>
                </a:lnTo>
                <a:lnTo>
                  <a:pt x="158407" y="160083"/>
                </a:lnTo>
                <a:lnTo>
                  <a:pt x="176987" y="177317"/>
                </a:lnTo>
                <a:lnTo>
                  <a:pt x="183972" y="203923"/>
                </a:lnTo>
                <a:lnTo>
                  <a:pt x="177165" y="231165"/>
                </a:lnTo>
                <a:lnTo>
                  <a:pt x="159385" y="250177"/>
                </a:lnTo>
                <a:lnTo>
                  <a:pt x="134620" y="261315"/>
                </a:lnTo>
                <a:lnTo>
                  <a:pt x="106870" y="264947"/>
                </a:lnTo>
                <a:lnTo>
                  <a:pt x="80657" y="262826"/>
                </a:lnTo>
                <a:lnTo>
                  <a:pt x="55003" y="254863"/>
                </a:lnTo>
                <a:lnTo>
                  <a:pt x="33693" y="238696"/>
                </a:lnTo>
                <a:lnTo>
                  <a:pt x="20548" y="211963"/>
                </a:lnTo>
                <a:lnTo>
                  <a:pt x="19646" y="208089"/>
                </a:lnTo>
                <a:lnTo>
                  <a:pt x="0" y="210769"/>
                </a:lnTo>
                <a:lnTo>
                  <a:pt x="35166" y="267068"/>
                </a:lnTo>
                <a:lnTo>
                  <a:pt x="106870" y="283997"/>
                </a:lnTo>
                <a:lnTo>
                  <a:pt x="141579" y="279234"/>
                </a:lnTo>
                <a:lnTo>
                  <a:pt x="172669" y="264617"/>
                </a:lnTo>
                <a:lnTo>
                  <a:pt x="195033" y="239661"/>
                </a:lnTo>
                <a:lnTo>
                  <a:pt x="203619" y="203923"/>
                </a:lnTo>
                <a:close/>
              </a:path>
              <a:path w="417194" h="284480">
                <a:moveTo>
                  <a:pt x="417068" y="2387"/>
                </a:moveTo>
                <a:lnTo>
                  <a:pt x="397421" y="2387"/>
                </a:lnTo>
                <a:lnTo>
                  <a:pt x="397421" y="160756"/>
                </a:lnTo>
                <a:lnTo>
                  <a:pt x="392620" y="206654"/>
                </a:lnTo>
                <a:lnTo>
                  <a:pt x="377964" y="238861"/>
                </a:lnTo>
                <a:lnTo>
                  <a:pt x="353085" y="257835"/>
                </a:lnTo>
                <a:lnTo>
                  <a:pt x="317639" y="264058"/>
                </a:lnTo>
                <a:lnTo>
                  <a:pt x="282016" y="257835"/>
                </a:lnTo>
                <a:lnTo>
                  <a:pt x="257060" y="238861"/>
                </a:lnTo>
                <a:lnTo>
                  <a:pt x="242366" y="206654"/>
                </a:lnTo>
                <a:lnTo>
                  <a:pt x="237566" y="160756"/>
                </a:lnTo>
                <a:lnTo>
                  <a:pt x="237566" y="2387"/>
                </a:lnTo>
                <a:lnTo>
                  <a:pt x="217906" y="2387"/>
                </a:lnTo>
                <a:lnTo>
                  <a:pt x="217906" y="160756"/>
                </a:lnTo>
                <a:lnTo>
                  <a:pt x="224205" y="214426"/>
                </a:lnTo>
                <a:lnTo>
                  <a:pt x="242989" y="252971"/>
                </a:lnTo>
                <a:lnTo>
                  <a:pt x="274180" y="276212"/>
                </a:lnTo>
                <a:lnTo>
                  <a:pt x="317639" y="283997"/>
                </a:lnTo>
                <a:lnTo>
                  <a:pt x="361429" y="276377"/>
                </a:lnTo>
                <a:lnTo>
                  <a:pt x="392468" y="253415"/>
                </a:lnTo>
                <a:lnTo>
                  <a:pt x="410946" y="214922"/>
                </a:lnTo>
                <a:lnTo>
                  <a:pt x="417068" y="160756"/>
                </a:lnTo>
                <a:lnTo>
                  <a:pt x="417068" y="2387"/>
                </a:lnTo>
                <a:close/>
              </a:path>
            </a:pathLst>
          </a:custGeom>
          <a:solidFill>
            <a:srgbClr val="243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599976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46676" y="0"/>
            <a:ext cx="7545705" cy="6858000"/>
          </a:xfrm>
          <a:custGeom>
            <a:avLst/>
            <a:gdLst/>
            <a:ahLst/>
            <a:cxnLst/>
            <a:rect l="l" t="t" r="r" b="b"/>
            <a:pathLst>
              <a:path w="7545705" h="6858000">
                <a:moveTo>
                  <a:pt x="7545336" y="0"/>
                </a:moveTo>
                <a:lnTo>
                  <a:pt x="0" y="0"/>
                </a:lnTo>
                <a:lnTo>
                  <a:pt x="0" y="6858000"/>
                </a:lnTo>
                <a:lnTo>
                  <a:pt x="7545336" y="6858000"/>
                </a:lnTo>
                <a:lnTo>
                  <a:pt x="754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370281465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2175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55920868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9596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68278"/>
            <a:ext cx="10972800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51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4A920-7472-1E47-A7AA-23F4B552C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82" r="2949"/>
          <a:stretch/>
        </p:blipFill>
        <p:spPr>
          <a:xfrm>
            <a:off x="0" y="0"/>
            <a:ext cx="12121621" cy="694649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0F5B519-9FFA-8047-BB57-914676C57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3181" y="2304914"/>
            <a:ext cx="7964540" cy="22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2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3995800"/>
            <a:ext cx="5486400" cy="1370792"/>
          </a:xfrm>
        </p:spPr>
        <p:txBody>
          <a:bodyPr anchor="b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5512846"/>
            <a:ext cx="4876799" cy="677408"/>
          </a:xfrm>
        </p:spPr>
        <p:txBody>
          <a:bodyPr/>
          <a:lstStyle>
            <a:lvl1pPr marL="0" indent="0" algn="l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420280-6F28-C54F-81D4-997DF23E7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54512"/>
            <a:ext cx="4945625" cy="23551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6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7BAA79D1-65ED-E844-AB5C-C743FB093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00" b="12398"/>
          <a:stretch/>
        </p:blipFill>
        <p:spPr>
          <a:xfrm>
            <a:off x="-2" y="1"/>
            <a:ext cx="1219199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CD52F-3C82-B145-BDBA-AC5C01B4B828}"/>
              </a:ext>
            </a:extLst>
          </p:cNvPr>
          <p:cNvSpPr txBox="1"/>
          <p:nvPr userDrawn="1"/>
        </p:nvSpPr>
        <p:spPr>
          <a:xfrm>
            <a:off x="12755419" y="4763193"/>
            <a:ext cx="24630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60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E7F6DA1-1D55-C748-8DB8-E3D870915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2802" y="5629496"/>
            <a:ext cx="3417735" cy="9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55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3995800"/>
            <a:ext cx="5486400" cy="1370792"/>
          </a:xfrm>
        </p:spPr>
        <p:txBody>
          <a:bodyPr anchor="b" anchorCtr="0"/>
          <a:lstStyle>
            <a:lvl1pPr algn="l">
              <a:lnSpc>
                <a:spcPts val="4560"/>
              </a:lnSpc>
              <a:defRPr sz="456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5512846"/>
            <a:ext cx="4876799" cy="677408"/>
          </a:xfrm>
        </p:spPr>
        <p:txBody>
          <a:bodyPr/>
          <a:lstStyle>
            <a:lvl1pPr marL="0" indent="0" algn="l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420280-6F28-C54F-81D4-997DF23E7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54512"/>
            <a:ext cx="4945625" cy="23551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6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7BAA79D1-65ED-E844-AB5C-C743FB093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00" b="12398"/>
          <a:stretch/>
        </p:blipFill>
        <p:spPr>
          <a:xfrm>
            <a:off x="-2" y="1"/>
            <a:ext cx="1219199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CD52F-3C82-B145-BDBA-AC5C01B4B828}"/>
              </a:ext>
            </a:extLst>
          </p:cNvPr>
          <p:cNvSpPr txBox="1"/>
          <p:nvPr userDrawn="1"/>
        </p:nvSpPr>
        <p:spPr>
          <a:xfrm>
            <a:off x="12755419" y="4763193"/>
            <a:ext cx="24630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60"/>
          </a:p>
        </p:txBody>
      </p:sp>
      <p:pic>
        <p:nvPicPr>
          <p:cNvPr id="11" name="Picture 10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331E8175-E536-584E-AE7A-29A0475D70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2797" y="5629495"/>
            <a:ext cx="3417739" cy="9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85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2EDDFC-66D5-3043-99B4-EC94F6615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59" t="8548" r="50000" b="9175"/>
          <a:stretch/>
        </p:blipFill>
        <p:spPr>
          <a:xfrm>
            <a:off x="0" y="1"/>
            <a:ext cx="6096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567270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0F5B519-9FFA-8047-BB57-914676C57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5885411"/>
            <a:ext cx="2152452" cy="607579"/>
          </a:xfrm>
          <a:prstGeom prst="rect">
            <a:avLst/>
          </a:prstGeom>
        </p:spPr>
      </p:pic>
      <p:pic>
        <p:nvPicPr>
          <p:cNvPr id="6" name="Picture 5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822" r="47845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2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2EDDFC-66D5-3043-99B4-EC94F6615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59" t="8548" r="50000" b="9175"/>
          <a:stretch/>
        </p:blipFill>
        <p:spPr>
          <a:xfrm>
            <a:off x="0" y="1"/>
            <a:ext cx="6096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567270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22" r="47845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FE774EA-6038-254B-B371-297F9FF58D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599" y="5885410"/>
            <a:ext cx="2152455" cy="6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567270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22" r="47845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pic>
        <p:nvPicPr>
          <p:cNvPr id="8" name="Picture 7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5B1C6517-7A98-554B-AB57-E1A4C6D50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68278"/>
            <a:ext cx="10972800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5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90207193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86E0CC-1557-0A40-9FAD-A770BA8482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1666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744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B7DD6831-2D7F-0040-9106-15DD387105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8885" y="1768278"/>
            <a:ext cx="5303519" cy="3804932"/>
          </a:xfrm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4269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4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B5A76-22DE-A540-B5E8-326854FA6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82" r="2949" b="1274"/>
          <a:stretch/>
        </p:blipFill>
        <p:spPr>
          <a:xfrm>
            <a:off x="0" y="1"/>
            <a:ext cx="1212162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67270"/>
            <a:ext cx="11010123" cy="1723458"/>
          </a:xfrm>
        </p:spPr>
        <p:txBody>
          <a:bodyPr anchor="ctr" anchorCtr="0"/>
          <a:lstStyle>
            <a:lvl1pPr algn="ctr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0F5B519-9FFA-8047-BB57-914676C57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5885411"/>
            <a:ext cx="2152452" cy="6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9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Col with Image">
  <p:cSld name="1_Title and Content 2 Col with Imag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16"/>
          <p:cNvGrpSpPr/>
          <p:nvPr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33" name="Google Shape;33;p16"/>
            <p:cNvSpPr/>
            <p:nvPr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" name="Google Shape;34;p16"/>
            <p:cNvPicPr preferRelativeResize="0"/>
            <p:nvPr/>
          </p:nvPicPr>
          <p:blipFill rotWithShape="1">
            <a:blip r:embed="rId2">
              <a:alphaModFix/>
            </a:blip>
            <a:srcRect l="2874" t="30577" r="2948" b="35074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609601" y="467251"/>
            <a:ext cx="6231953" cy="68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  <a:defRPr sz="264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609601" y="1768278"/>
            <a:ext cx="5096588" cy="380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8640" lvl="0" indent="-2743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/>
            </a:lvl1pPr>
            <a:lvl2pPr marL="1097280" lvl="1" indent="-27432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920"/>
            </a:lvl2pPr>
            <a:lvl3pPr marL="1645920" lvl="2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3pPr>
            <a:lvl4pPr marL="2194560" lvl="3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4pPr>
            <a:lvl5pPr marL="2743200" lvl="4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600"/>
              <a:buChar char="–"/>
              <a:defRPr sz="1920">
                <a:solidFill>
                  <a:schemeClr val="lt2"/>
                </a:solidFill>
              </a:defRPr>
            </a:lvl5pPr>
            <a:lvl6pPr marL="3291840" lvl="5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6" descr="A picture containing text, sign, bottle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5885410"/>
            <a:ext cx="2152460" cy="607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6"/>
          <p:cNvCxnSpPr/>
          <p:nvPr/>
        </p:nvCxnSpPr>
        <p:spPr>
          <a:xfrm rot="10800000">
            <a:off x="11091334" y="6314483"/>
            <a:ext cx="46143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16"/>
          <p:cNvSpPr>
            <a:spLocks noGrp="1"/>
          </p:cNvSpPr>
          <p:nvPr>
            <p:ph type="pic" idx="2"/>
          </p:nvPr>
        </p:nvSpPr>
        <p:spPr>
          <a:xfrm>
            <a:off x="6278885" y="1768278"/>
            <a:ext cx="5303519" cy="380493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44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Col">
  <p:cSld name="Title and Content 2 Col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5"/>
          <p:cNvGrpSpPr/>
          <p:nvPr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60" name="Google Shape;60;p15"/>
            <p:cNvSpPr/>
            <p:nvPr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" name="Google Shape;61;p15"/>
            <p:cNvPicPr preferRelativeResize="0"/>
            <p:nvPr/>
          </p:nvPicPr>
          <p:blipFill rotWithShape="1">
            <a:blip r:embed="rId2">
              <a:alphaModFix/>
            </a:blip>
            <a:srcRect l="2875" t="30577" r="2948" b="35075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09601" y="467251"/>
            <a:ext cx="6231953" cy="689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  <a:defRPr sz="264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609601" y="1768278"/>
            <a:ext cx="5096588" cy="380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8640" lvl="0" indent="-2743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400">
                <a:solidFill>
                  <a:schemeClr val="lt2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920">
                <a:solidFill>
                  <a:schemeClr val="lt2"/>
                </a:solidFill>
              </a:defRPr>
            </a:lvl2pPr>
            <a:lvl3pPr marL="1645920" lvl="2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3pPr>
            <a:lvl4pPr marL="2194560" lvl="3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4pPr>
            <a:lvl5pPr marL="2743200" lvl="4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–"/>
              <a:defRPr sz="1920">
                <a:solidFill>
                  <a:schemeClr val="lt2"/>
                </a:solidFill>
              </a:defRPr>
            </a:lvl5pPr>
            <a:lvl6pPr marL="3291840" lvl="5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15" descr="A picture containing text, sign, bottle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5885410"/>
            <a:ext cx="2152460" cy="607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5"/>
          <p:cNvCxnSpPr/>
          <p:nvPr/>
        </p:nvCxnSpPr>
        <p:spPr>
          <a:xfrm rot="10800000">
            <a:off x="11091334" y="6314483"/>
            <a:ext cx="46143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6481666" y="1768278"/>
            <a:ext cx="5096588" cy="380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8640" lvl="0" indent="-2743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400">
                <a:solidFill>
                  <a:schemeClr val="lt2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920">
                <a:solidFill>
                  <a:schemeClr val="lt2"/>
                </a:solidFill>
              </a:defRPr>
            </a:lvl2pPr>
            <a:lvl3pPr marL="1645920" lvl="2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3pPr>
            <a:lvl4pPr marL="2194560" lvl="3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920">
                <a:solidFill>
                  <a:schemeClr val="lt2"/>
                </a:solidFill>
              </a:defRPr>
            </a:lvl4pPr>
            <a:lvl5pPr marL="2743200" lvl="4" indent="-3962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Char char="–"/>
              <a:defRPr sz="1920">
                <a:solidFill>
                  <a:schemeClr val="lt2"/>
                </a:solidFill>
              </a:defRPr>
            </a:lvl5pPr>
            <a:lvl6pPr marL="3291840" lvl="5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639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126163"/>
          </a:xfrm>
          <a:prstGeom prst="rect">
            <a:avLst/>
          </a:prstGeom>
          <a:solidFill>
            <a:srgbClr val="005889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B10EBE-5B00-21FA-FFC4-C0ABA6634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3552" y="1343782"/>
            <a:ext cx="3761696" cy="429602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Department Name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72200" y="1520457"/>
            <a:ext cx="5181600" cy="445972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48" y="411480"/>
            <a:ext cx="10480040" cy="493776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Your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5813" y="1520393"/>
            <a:ext cx="5181600" cy="4459067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Paragraph Header Text</a:t>
            </a:r>
          </a:p>
          <a:p>
            <a:pPr lvl="1"/>
            <a:r>
              <a:rPr lang="en-US" dirty="0"/>
              <a:t>Indent once for paragraph body copy</a:t>
            </a:r>
          </a:p>
          <a:p>
            <a:pPr lvl="2"/>
            <a:r>
              <a:rPr lang="en-US" dirty="0"/>
              <a:t>Indent 2 times for bulleted text</a:t>
            </a:r>
          </a:p>
          <a:p>
            <a:pPr lvl="3"/>
            <a:r>
              <a:rPr lang="en-US" dirty="0"/>
              <a:t>Indent 3 times for secondary bulleted text</a:t>
            </a:r>
          </a:p>
          <a:p>
            <a:pPr lvl="4"/>
            <a:r>
              <a:rPr lang="en-US" dirty="0"/>
              <a:t>Indent 4 times for tertiary bulleted text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3003660" y="1"/>
            <a:ext cx="2786485" cy="2862322"/>
          </a:xfrm>
          <a:prstGeom prst="rect">
            <a:avLst/>
          </a:prstGeom>
          <a:solidFill>
            <a:srgbClr val="E9E8EA"/>
          </a:solidFill>
        </p:spPr>
        <p:txBody>
          <a:bodyPr wrap="square" lIns="91440" tIns="45720" rtlCol="0">
            <a:spAutoFit/>
          </a:bodyPr>
          <a:lstStyle/>
          <a:p>
            <a:pPr marL="0" indent="0">
              <a:buNone/>
            </a:pPr>
            <a:r>
              <a:rPr lang="en-US" sz="1200" b="1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Body Text and Image Layout</a:t>
            </a:r>
          </a:p>
          <a:p>
            <a:pPr marL="0" indent="0">
              <a:buNone/>
            </a:pPr>
            <a:endParaRPr lang="en-US" sz="1200" baseline="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Replace slide title text.</a:t>
            </a:r>
          </a:p>
          <a:p>
            <a:pPr marL="0" indent="0">
              <a:buNone/>
            </a:pPr>
            <a:endParaRPr lang="en-US" sz="1200" baseline="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Update paragraph copy as needed. Use indent tool for more styles – bold, regular copy, bullets, etc.</a:t>
            </a:r>
          </a:p>
          <a:p>
            <a:pPr marL="0" indent="0">
              <a:buNone/>
            </a:pPr>
            <a:endParaRPr lang="en-US" sz="1200" baseline="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Click the icon within the image box to add a picture. Picture must not exceed size of box provided.</a:t>
            </a:r>
          </a:p>
          <a:p>
            <a:pPr marL="0" indent="0">
              <a:buNone/>
            </a:pPr>
            <a:endParaRPr lang="en-US" sz="1200" baseline="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  <a:p>
            <a:pPr marL="0" marR="0" indent="0" algn="l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Headline must be size 28.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537200" y="1317616"/>
            <a:ext cx="914400" cy="0"/>
          </a:xfrm>
          <a:prstGeom prst="line">
            <a:avLst/>
          </a:prstGeom>
          <a:ln w="38100" cmpd="sng">
            <a:solidFill>
              <a:srgbClr val="EE9F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5815" y="957084"/>
            <a:ext cx="10517987" cy="213828"/>
          </a:xfrm>
        </p:spPr>
        <p:txBody>
          <a:bodyPr>
            <a:noAutofit/>
          </a:bodyPr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Description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2409175" y="1"/>
            <a:ext cx="2786485" cy="2616101"/>
          </a:xfrm>
          <a:prstGeom prst="rect">
            <a:avLst/>
          </a:prstGeom>
          <a:solidFill>
            <a:srgbClr val="ECECEC"/>
          </a:solidFill>
        </p:spPr>
        <p:txBody>
          <a:bodyPr wrap="square" lIns="91440" tIns="4572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Typography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Do not allow content</a:t>
            </a: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to exceed space provided. Content should not extend into the footer.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Use Source Sans Pro or Arial for heading text.</a:t>
            </a:r>
          </a:p>
          <a:p>
            <a:pPr marL="0" marR="0" lvl="0" indent="0" algn="l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Use Source Sans Pro, Arial, or Times New Roman for paragraph text.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Headings should not be smaller than size 32 unless otherwise noted in the Layout Notes.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2409175" y="3191627"/>
            <a:ext cx="2786485" cy="1286506"/>
          </a:xfrm>
          <a:prstGeom prst="rect">
            <a:avLst/>
          </a:prstGeom>
          <a:solidFill>
            <a:srgbClr val="ECECEC"/>
          </a:solidFill>
        </p:spPr>
        <p:txBody>
          <a:bodyPr wrap="square" lIns="91440" tIns="4572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Images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Use your own images or access the WCC Flickr photo archive online at </a:t>
            </a:r>
            <a:r>
              <a:rPr lang="en-US" sz="1200" u="sng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https://www.flickr.com/photos/pubsoffice/tags/ </a:t>
            </a:r>
            <a:endParaRPr lang="en-US" sz="1200" u="sng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2409175" y="4632128"/>
            <a:ext cx="2786485" cy="1363450"/>
          </a:xfrm>
          <a:prstGeom prst="rect">
            <a:avLst/>
          </a:prstGeom>
          <a:solidFill>
            <a:srgbClr val="ECECEC"/>
          </a:solidFill>
        </p:spPr>
        <p:txBody>
          <a:bodyPr wrap="square" lIns="91440" tIns="4572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Color</a:t>
            </a:r>
          </a:p>
          <a:p>
            <a:pPr marL="0" marR="0" lvl="0" indent="0" algn="l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Do not change colors of typography.</a:t>
            </a: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When working with</a:t>
            </a: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graphs and charts, o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nly</a:t>
            </a:r>
            <a:r>
              <a:rPr lang="en-US" sz="1200" baseline="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incorporate colors labeled “theme colors.”</a:t>
            </a:r>
            <a:endParaRPr lang="en-US" sz="1200" u="sng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F46D3C-571B-06CB-0589-7D1CCC818F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09" y="6287002"/>
            <a:ext cx="1599840" cy="4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4A920-7472-1E47-A7AA-23F4B552C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C33CF-7373-8BCA-89BB-F1FA8D7452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13730" y="1536192"/>
            <a:ext cx="7964540" cy="8145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4D8F2-9539-2532-3AD6-2F135AB81C63}"/>
              </a:ext>
            </a:extLst>
          </p:cNvPr>
          <p:cNvCxnSpPr/>
          <p:nvPr userDrawn="1"/>
        </p:nvCxnSpPr>
        <p:spPr>
          <a:xfrm>
            <a:off x="2109216" y="2776596"/>
            <a:ext cx="79248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357323-FACE-A083-846A-E23F0DE1BFEA}"/>
              </a:ext>
            </a:extLst>
          </p:cNvPr>
          <p:cNvSpPr txBox="1"/>
          <p:nvPr userDrawn="1"/>
        </p:nvSpPr>
        <p:spPr>
          <a:xfrm>
            <a:off x="244570" y="6473953"/>
            <a:ext cx="79645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/>
                </a:solidFill>
              </a:rPr>
              <a:t>Developed by CUNY ASAP l ACE® (2023). Do not use or distribute without permission.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86A5A38-0A46-44F1-2A54-745E989904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006090"/>
            <a:ext cx="10972800" cy="1163956"/>
          </a:xfrm>
        </p:spPr>
        <p:txBody>
          <a:bodyPr/>
          <a:lstStyle>
            <a:lvl1pPr algn="ctr">
              <a:defRPr sz="456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108427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6E93A-0891-CBFD-10F2-7EF473FB3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311823"/>
            <a:ext cx="1105517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37" t="-5110" r="14623"/>
          <a:stretch/>
        </p:blipFill>
        <p:spPr>
          <a:xfrm>
            <a:off x="6096001" y="3429001"/>
            <a:ext cx="6096000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C2131-F51C-194C-97DA-364EB7B3C8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8737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2707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6E93A-0891-CBFD-10F2-7EF473FB3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311823"/>
            <a:ext cx="1105517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74" t="5091" r="8850" b="11776"/>
          <a:stretch/>
        </p:blipFill>
        <p:spPr>
          <a:xfrm>
            <a:off x="6096000" y="3429001"/>
            <a:ext cx="6096000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C2131-F51C-194C-97DA-364EB7B3C8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8737"/>
            <a:ext cx="3169920" cy="324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A0E70-D730-EC41-8EC2-45304DA97A1B}"/>
              </a:ext>
            </a:extLst>
          </p:cNvPr>
          <p:cNvSpPr txBox="1"/>
          <p:nvPr userDrawn="1"/>
        </p:nvSpPr>
        <p:spPr>
          <a:xfrm>
            <a:off x="13477103" y="4646141"/>
            <a:ext cx="24630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3081256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646930" cy="6858000"/>
          </a:xfrm>
          <a:custGeom>
            <a:avLst/>
            <a:gdLst/>
            <a:ahLst/>
            <a:cxnLst/>
            <a:rect l="l" t="t" r="r" b="b"/>
            <a:pathLst>
              <a:path w="4646930" h="6858000">
                <a:moveTo>
                  <a:pt x="0" y="6858000"/>
                </a:moveTo>
                <a:lnTo>
                  <a:pt x="4646676" y="6858000"/>
                </a:lnTo>
                <a:lnTo>
                  <a:pt x="464667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46676" y="0"/>
            <a:ext cx="7545705" cy="6858000"/>
          </a:xfrm>
          <a:custGeom>
            <a:avLst/>
            <a:gdLst/>
            <a:ahLst/>
            <a:cxnLst/>
            <a:rect l="l" t="t" r="r" b="b"/>
            <a:pathLst>
              <a:path w="7545705" h="6858000">
                <a:moveTo>
                  <a:pt x="7545336" y="0"/>
                </a:moveTo>
                <a:lnTo>
                  <a:pt x="0" y="0"/>
                </a:lnTo>
                <a:lnTo>
                  <a:pt x="0" y="6858000"/>
                </a:lnTo>
                <a:lnTo>
                  <a:pt x="7545336" y="6858000"/>
                </a:lnTo>
                <a:lnTo>
                  <a:pt x="754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37563331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93" r="3634"/>
          <a:stretch/>
        </p:blipFill>
        <p:spPr>
          <a:xfrm>
            <a:off x="6161653" y="1"/>
            <a:ext cx="6029105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367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6" r="20520"/>
          <a:stretch/>
        </p:blipFill>
        <p:spPr>
          <a:xfrm>
            <a:off x="6974703" y="2"/>
            <a:ext cx="5216055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4133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0" t="2344" r="20" b="2344"/>
          <a:stretch/>
        </p:blipFill>
        <p:spPr>
          <a:xfrm>
            <a:off x="6094757" y="0"/>
            <a:ext cx="6096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454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015" t="-17275" r="-6457" b="-1"/>
          <a:stretch/>
        </p:blipFill>
        <p:spPr>
          <a:xfrm>
            <a:off x="6094757" y="0"/>
            <a:ext cx="6096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5139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67" t="-28933" r="24372" b="-1"/>
          <a:stretch/>
        </p:blipFill>
        <p:spPr>
          <a:xfrm>
            <a:off x="5758378" y="0"/>
            <a:ext cx="643238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62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55F6-D9F3-FD09-CC92-6C0070BA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1243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084833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07" t="-11353" r="7168" b="-1"/>
          <a:stretch/>
        </p:blipFill>
        <p:spPr>
          <a:xfrm>
            <a:off x="5758378" y="0"/>
            <a:ext cx="643238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5A57F-D90F-B8FB-F96A-76FEA2ADF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600" y="6144768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1185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4840D-389F-8344-9249-F26D18010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0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084833"/>
            <a:ext cx="11010123" cy="1723458"/>
          </a:xfrm>
        </p:spPr>
        <p:txBody>
          <a:bodyPr anchor="ctr" anchorCtr="0"/>
          <a:lstStyle>
            <a:lvl1pPr algn="ctr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7D512-A05B-4563-3E88-DA2CFFE58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0" y="6148737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5656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DCDE1C-0559-1142-B72B-30DD331D0D01}"/>
              </a:ext>
            </a:extLst>
          </p:cNvPr>
          <p:cNvSpPr/>
          <p:nvPr userDrawn="1"/>
        </p:nvSpPr>
        <p:spPr>
          <a:xfrm>
            <a:off x="0" y="1"/>
            <a:ext cx="12192000" cy="1341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6" name="Picture 5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45641D12-C9E7-874D-AECA-4D13D1BC0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0" b="68770"/>
          <a:stretch/>
        </p:blipFill>
        <p:spPr>
          <a:xfrm>
            <a:off x="0" y="1"/>
            <a:ext cx="12192000" cy="1341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68278"/>
            <a:ext cx="10972800" cy="3804958"/>
          </a:xfr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92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 sz="1920"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86698F1-60D8-CFC9-ABC8-9F4159F48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5" y="6272854"/>
            <a:ext cx="2152444" cy="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5197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DCDE1C-0559-1142-B72B-30DD331D0D01}"/>
              </a:ext>
            </a:extLst>
          </p:cNvPr>
          <p:cNvSpPr/>
          <p:nvPr userDrawn="1"/>
        </p:nvSpPr>
        <p:spPr>
          <a:xfrm>
            <a:off x="0" y="1"/>
            <a:ext cx="12192000" cy="1341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5" name="Picture 14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FAEF6205-4E18-8146-97C4-12A260F5D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0" b="68770"/>
          <a:stretch/>
        </p:blipFill>
        <p:spPr>
          <a:xfrm>
            <a:off x="0" y="1"/>
            <a:ext cx="12192000" cy="1341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92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 sz="1920"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86E0CC-1557-0A40-9FAD-A770BA8482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1666" y="1768278"/>
            <a:ext cx="5096588" cy="3804958"/>
          </a:xfr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92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 sz="1920"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202594-A70A-0849-878D-876791D93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5" y="6272854"/>
            <a:ext cx="2152444" cy="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44572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DCDE1C-0559-1142-B72B-30DD331D0D01}"/>
              </a:ext>
            </a:extLst>
          </p:cNvPr>
          <p:cNvSpPr/>
          <p:nvPr userDrawn="1"/>
        </p:nvSpPr>
        <p:spPr>
          <a:xfrm>
            <a:off x="0" y="1"/>
            <a:ext cx="12192000" cy="1341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6" name="Picture 15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38BC9D47-F492-5049-AD28-0B86E9292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0" b="68770"/>
          <a:stretch/>
        </p:blipFill>
        <p:spPr>
          <a:xfrm>
            <a:off x="0" y="-1"/>
            <a:ext cx="12192000" cy="1341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92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 sz="1920"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B7DD6831-2D7F-0040-9106-15DD387105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8885" y="1768278"/>
            <a:ext cx="5303519" cy="3804932"/>
          </a:xfrm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23E62-0789-C84D-B5AC-F88A70818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5" y="6272854"/>
            <a:ext cx="2152444" cy="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95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3995800"/>
            <a:ext cx="5486400" cy="1370792"/>
          </a:xfrm>
        </p:spPr>
        <p:txBody>
          <a:bodyPr anchor="b" anchorCtr="0"/>
          <a:lstStyle>
            <a:lvl1pPr algn="l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5512846"/>
            <a:ext cx="4876799" cy="677408"/>
          </a:xfrm>
        </p:spPr>
        <p:txBody>
          <a:bodyPr/>
          <a:lstStyle>
            <a:lvl1pPr marL="0" indent="0" algn="l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420280-6F28-C54F-81D4-997DF23E7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54512"/>
            <a:ext cx="4945625" cy="23551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6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7BAA79D1-65ED-E844-AB5C-C743FB093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00" b="12398"/>
          <a:stretch/>
        </p:blipFill>
        <p:spPr>
          <a:xfrm>
            <a:off x="-2" y="1"/>
            <a:ext cx="1219199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CD52F-3C82-B145-BDBA-AC5C01B4B828}"/>
              </a:ext>
            </a:extLst>
          </p:cNvPr>
          <p:cNvSpPr txBox="1"/>
          <p:nvPr userDrawn="1"/>
        </p:nvSpPr>
        <p:spPr>
          <a:xfrm>
            <a:off x="12755419" y="4763193"/>
            <a:ext cx="24630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60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E7F6DA1-1D55-C748-8DB8-E3D870915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2802" y="5629496"/>
            <a:ext cx="3417735" cy="9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5162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DCDE1C-0559-1142-B72B-30DD331D0D01}"/>
              </a:ext>
            </a:extLst>
          </p:cNvPr>
          <p:cNvSpPr/>
          <p:nvPr userDrawn="1"/>
        </p:nvSpPr>
        <p:spPr>
          <a:xfrm>
            <a:off x="0" y="1"/>
            <a:ext cx="12192000" cy="1341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0" name="Picture 9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10F219F8-632C-EE43-AD77-370FE3969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70" b="68770"/>
          <a:stretch/>
        </p:blipFill>
        <p:spPr>
          <a:xfrm>
            <a:off x="0" y="1"/>
            <a:ext cx="12192000" cy="1341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AF95AA-1B0D-154E-A7F6-CA2F542389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5" y="6272854"/>
            <a:ext cx="2152444" cy="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4523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4840D-389F-8344-9249-F26D18010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0" y="0"/>
            <a:ext cx="12190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67270"/>
            <a:ext cx="11010123" cy="1723458"/>
          </a:xfrm>
        </p:spPr>
        <p:txBody>
          <a:bodyPr anchor="ctr" anchorCtr="0"/>
          <a:lstStyle>
            <a:lvl1pPr algn="ctr">
              <a:lnSpc>
                <a:spcPts val="4560"/>
              </a:lnSpc>
              <a:defRPr sz="456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0F350-CA03-88BB-CE90-00CD18625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00" y="6148737"/>
            <a:ext cx="3169920" cy="3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9159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46676" y="0"/>
            <a:ext cx="7545705" cy="6858000"/>
          </a:xfrm>
          <a:custGeom>
            <a:avLst/>
            <a:gdLst/>
            <a:ahLst/>
            <a:cxnLst/>
            <a:rect l="l" t="t" r="r" b="b"/>
            <a:pathLst>
              <a:path w="7545705" h="6858000">
                <a:moveTo>
                  <a:pt x="7545336" y="0"/>
                </a:moveTo>
                <a:lnTo>
                  <a:pt x="0" y="0"/>
                </a:lnTo>
                <a:lnTo>
                  <a:pt x="0" y="6858000"/>
                </a:lnTo>
                <a:lnTo>
                  <a:pt x="7545336" y="6858000"/>
                </a:lnTo>
                <a:lnTo>
                  <a:pt x="754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444" y="134112"/>
            <a:ext cx="11945620" cy="6591300"/>
          </a:xfrm>
          <a:custGeom>
            <a:avLst/>
            <a:gdLst/>
            <a:ahLst/>
            <a:cxnLst/>
            <a:rect l="l" t="t" r="r" b="b"/>
            <a:pathLst>
              <a:path w="11945620" h="6591300">
                <a:moveTo>
                  <a:pt x="0" y="0"/>
                </a:moveTo>
                <a:lnTo>
                  <a:pt x="11945112" y="0"/>
                </a:lnTo>
                <a:lnTo>
                  <a:pt x="11945112" y="6591300"/>
                </a:lnTo>
                <a:lnTo>
                  <a:pt x="0" y="659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36804"/>
            <a:ext cx="118567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304685122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07762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Single Column" type="tx" preserve="1">
  <p:cSld name="1_Content - Single Colum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117600" y="593367"/>
            <a:ext cx="9247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ptos" panose="020B00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117600" y="1536633"/>
            <a:ext cx="924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1">
                <a:solidFill>
                  <a:schemeClr val="dk1"/>
                </a:solidFill>
                <a:latin typeface="Aptos" panose="020B00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445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E44F3E-EDC6-5147-A16E-B3657ABCE7A4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567270"/>
            <a:ext cx="4876799" cy="1723458"/>
          </a:xfrm>
        </p:spPr>
        <p:txBody>
          <a:bodyPr anchor="ctr" anchorCtr="0"/>
          <a:lstStyle>
            <a:lvl1pPr algn="l">
              <a:lnSpc>
                <a:spcPts val="4560"/>
              </a:lnSpc>
              <a:defRPr sz="456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person, sport, player, outdoor&#10;&#10;Description automatically generated">
            <a:extLst>
              <a:ext uri="{FF2B5EF4-FFF2-40B4-BE49-F238E27FC236}">
                <a16:creationId xmlns:a16="http://schemas.microsoft.com/office/drawing/2014/main" id="{8C971735-C2CE-7A48-9781-9959B5A7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22" r="47845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pic>
        <p:nvPicPr>
          <p:cNvPr id="8" name="Picture 7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5B1C6517-7A98-554B-AB57-E1A4C6D50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147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B7DD6831-2D7F-0040-9106-15DD387105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8885" y="1768278"/>
            <a:ext cx="5303519" cy="3804932"/>
          </a:xfrm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3634119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 dirty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DE9C5-37CF-3047-0911-7B824F3C31DB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152DC-D3E4-C69B-03CC-FD5D89341208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22F1F-4FDE-6CF5-45F6-774E942E5BB9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2C72B-251D-DAF3-B403-D3EB751DCB58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600B9-802A-0380-AF26-6F4B98FAF1AC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F088A-2952-3047-F3B4-F83C59FB935C}"/>
              </a:ext>
            </a:extLst>
          </p:cNvPr>
          <p:cNvSpPr txBox="1"/>
          <p:nvPr userDrawn="1"/>
        </p:nvSpPr>
        <p:spPr>
          <a:xfrm>
            <a:off x="7339584" y="6256765"/>
            <a:ext cx="47125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39A900-BF37-D54C-8140-829F05987147}"/>
              </a:ext>
            </a:extLst>
          </p:cNvPr>
          <p:cNvGrpSpPr/>
          <p:nvPr userDrawn="1"/>
        </p:nvGrpSpPr>
        <p:grpSpPr>
          <a:xfrm>
            <a:off x="0" y="-1"/>
            <a:ext cx="12192000" cy="1341456"/>
            <a:chOff x="0" y="-1"/>
            <a:chExt cx="9144000" cy="11178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DCDE1C-0559-1142-B72B-30DD331D0D01}"/>
                </a:ext>
              </a:extLst>
            </p:cNvPr>
            <p:cNvSpPr/>
            <p:nvPr userDrawn="1"/>
          </p:nvSpPr>
          <p:spPr>
            <a:xfrm>
              <a:off x="0" y="0"/>
              <a:ext cx="9144000" cy="11178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46799-C9DE-0048-856F-CF0F457F8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875" t="30577" r="2949" b="35076"/>
            <a:stretch/>
          </p:blipFill>
          <p:spPr>
            <a:xfrm>
              <a:off x="3348415" y="-1"/>
              <a:ext cx="5566986" cy="11178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67251"/>
            <a:ext cx="6231953" cy="689735"/>
          </a:xfrm>
        </p:spPr>
        <p:txBody>
          <a:bodyPr anchor="b" anchorCtr="0"/>
          <a:lstStyle>
            <a:lvl1pPr>
              <a:defRPr sz="264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sign, bottle, outdoor&#10;&#10;Description automatically generated">
            <a:extLst>
              <a:ext uri="{FF2B5EF4-FFF2-40B4-BE49-F238E27FC236}">
                <a16:creationId xmlns:a16="http://schemas.microsoft.com/office/drawing/2014/main" id="{E9695D42-9D16-E14F-9C5B-C306D1097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99" y="5885410"/>
            <a:ext cx="2152460" cy="607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A74B5-2322-A748-BA4B-36DB565746CE}"/>
              </a:ext>
            </a:extLst>
          </p:cNvPr>
          <p:cNvSpPr txBox="1"/>
          <p:nvPr userDrawn="1"/>
        </p:nvSpPr>
        <p:spPr>
          <a:xfrm>
            <a:off x="10928945" y="6359032"/>
            <a:ext cx="653455" cy="1661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0BD096AC-8E8A-6541-81C1-6A0411DA7DFA}" type="slidenum">
              <a:rPr lang="en-US" sz="1080" smtClean="0">
                <a:solidFill>
                  <a:schemeClr val="bg2"/>
                </a:solidFill>
              </a:rPr>
              <a:pPr algn="r"/>
              <a:t>‹#›</a:t>
            </a:fld>
            <a:endParaRPr lang="en-US" sz="1080">
              <a:solidFill>
                <a:schemeClr val="bg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1367D-0788-9B41-8B65-04411C8BCB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91334" y="6314483"/>
            <a:ext cx="4614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86E0CC-1557-0A40-9FAD-A770BA8482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1666" y="1768278"/>
            <a:ext cx="5096588" cy="3804958"/>
          </a:xfrm>
        </p:spPr>
        <p:txBody>
          <a:bodyPr/>
          <a:lstStyle>
            <a:lvl1pPr>
              <a:defRPr sz="2400"/>
            </a:lvl1pPr>
            <a:lvl2pPr>
              <a:defRPr sz="1920"/>
            </a:lvl2pPr>
            <a:lvl3pPr>
              <a:buClr>
                <a:schemeClr val="tx2"/>
              </a:buClr>
              <a:defRPr sz="192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1920">
                <a:solidFill>
                  <a:schemeClr val="bg2"/>
                </a:solidFill>
              </a:defRPr>
            </a:lvl4pPr>
            <a:lvl5pPr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023751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8654" y="2723504"/>
            <a:ext cx="7294691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16546" y="1806587"/>
            <a:ext cx="9509125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58720" y="6288874"/>
            <a:ext cx="4182745" cy="271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01F5F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>
                <a:latin typeface="Arial"/>
                <a:cs typeface="Arial"/>
              </a:rPr>
              <a:t>SUNY</a:t>
            </a:r>
            <a:r>
              <a:rPr spc="-10">
                <a:latin typeface="Arial"/>
                <a:cs typeface="Arial"/>
              </a:rPr>
              <a:t> </a:t>
            </a:r>
            <a:r>
              <a:rPr spc="90"/>
              <a:t>THE</a:t>
            </a:r>
            <a:r>
              <a:rPr spc="95"/>
              <a:t> </a:t>
            </a:r>
            <a:r>
              <a:t>STATE</a:t>
            </a:r>
            <a:r>
              <a:rPr spc="85"/>
              <a:t> </a:t>
            </a:r>
            <a:r>
              <a:rPr spc="80"/>
              <a:t>UNIVERSITY</a:t>
            </a:r>
            <a:r>
              <a:rPr spc="105"/>
              <a:t> </a:t>
            </a:r>
            <a:r>
              <a:rPr spc="130"/>
              <a:t>OF</a:t>
            </a:r>
            <a:r>
              <a:rPr spc="95"/>
              <a:t> </a:t>
            </a:r>
            <a:r>
              <a:rPr spc="105"/>
              <a:t>NEW </a:t>
            </a:r>
            <a:r>
              <a:rPr spc="60"/>
              <a:t>YORK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71703" y="6366493"/>
            <a:ext cx="28765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40984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4" r:id="rId2"/>
    <p:sldLayoutId id="2147483844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7" r:id="rId11"/>
    <p:sldLayoutId id="2147483718" r:id="rId12"/>
    <p:sldLayoutId id="2147483720" r:id="rId13"/>
    <p:sldLayoutId id="2147483731" r:id="rId14"/>
    <p:sldLayoutId id="2147483742" r:id="rId15"/>
    <p:sldLayoutId id="2147483740" r:id="rId16"/>
    <p:sldLayoutId id="2147483830" r:id="rId17"/>
    <p:sldLayoutId id="2147483833" r:id="rId1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8" r:id="rId2"/>
    <p:sldLayoutId id="2147483730" r:id="rId3"/>
    <p:sldLayoutId id="2147483738" r:id="rId4"/>
    <p:sldLayoutId id="2147483732" r:id="rId5"/>
    <p:sldLayoutId id="2147483733" r:id="rId6"/>
    <p:sldLayoutId id="2147483739" r:id="rId7"/>
    <p:sldLayoutId id="2147483813" r:id="rId8"/>
    <p:sldLayoutId id="2147483741" r:id="rId9"/>
    <p:sldLayoutId id="2147483812" r:id="rId10"/>
    <p:sldLayoutId id="2147483729" r:id="rId11"/>
    <p:sldLayoutId id="2147483727" r:id="rId12"/>
    <p:sldLayoutId id="214748373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976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14246"/>
            <a:ext cx="10972800" cy="42888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3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73" r:id="rId2"/>
    <p:sldLayoutId id="2147483688" r:id="rId3"/>
    <p:sldLayoutId id="2147483692" r:id="rId4"/>
    <p:sldLayoutId id="2147483836" r:id="rId5"/>
    <p:sldLayoutId id="2147483837" r:id="rId6"/>
    <p:sldLayoutId id="2147483699" r:id="rId7"/>
    <p:sldLayoutId id="2147483674" r:id="rId8"/>
    <p:sldLayoutId id="2147483839" r:id="rId9"/>
    <p:sldLayoutId id="2147483840" r:id="rId10"/>
    <p:sldLayoutId id="2147483841" r:id="rId11"/>
    <p:sldLayoutId id="2147483842" r:id="rId12"/>
    <p:sldLayoutId id="2147483701" r:id="rId13"/>
    <p:sldLayoutId id="2147483703" r:id="rId14"/>
    <p:sldLayoutId id="2147483753" r:id="rId15"/>
    <p:sldLayoutId id="2147483719" r:id="rId16"/>
    <p:sldLayoutId id="2147483691" r:id="rId17"/>
    <p:sldLayoutId id="2147483723" r:id="rId18"/>
    <p:sldLayoutId id="2147483698" r:id="rId19"/>
    <p:sldLayoutId id="2147483721" r:id="rId20"/>
    <p:sldLayoutId id="2147483722" r:id="rId21"/>
    <p:sldLayoutId id="2147483724" r:id="rId22"/>
    <p:sldLayoutId id="2147483725" r:id="rId23"/>
    <p:sldLayoutId id="2147483726" r:id="rId24"/>
    <p:sldLayoutId id="2147483810" r:id="rId25"/>
    <p:sldLayoutId id="2147483734" r:id="rId26"/>
    <p:sldLayoutId id="2147483693" r:id="rId27"/>
    <p:sldLayoutId id="2147483694" r:id="rId28"/>
    <p:sldLayoutId id="2147483695" r:id="rId29"/>
    <p:sldLayoutId id="2147483697" r:id="rId30"/>
    <p:sldLayoutId id="2147483736" r:id="rId31"/>
    <p:sldLayoutId id="2147483831" r:id="rId32"/>
    <p:sldLayoutId id="2147483832" r:id="rId3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u="none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7938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176213" indent="-176213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panose="020B0604020202020204" pitchFamily="34" charset="0"/>
        <a:buChar char="•"/>
        <a:tabLst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344488" indent="-168275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panose="020B0604020202020204" pitchFamily="34" charset="0"/>
        <a:buChar char="•"/>
        <a:tabLst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577850" indent="-17780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System Font Regular"/>
        <a:buChar char="–"/>
        <a:tabLst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675" r:id="rId10"/>
    <p:sldLayoutId id="2147483824" r:id="rId11"/>
    <p:sldLayoutId id="2147483825" r:id="rId12"/>
    <p:sldLayoutId id="2147483826" r:id="rId13"/>
    <p:sldLayoutId id="2147483676" r:id="rId14"/>
    <p:sldLayoutId id="2147483828" r:id="rId15"/>
    <p:sldLayoutId id="2147483829" r:id="rId16"/>
    <p:sldLayoutId id="2147483662" r:id="rId17"/>
    <p:sldLayoutId id="2147483671" r:id="rId18"/>
    <p:sldLayoutId id="2147483835" r:id="rId19"/>
    <p:sldLayoutId id="2147483769" r:id="rId20"/>
    <p:sldLayoutId id="2147483663" r:id="rId21"/>
    <p:sldLayoutId id="2147483672" r:id="rId22"/>
    <p:sldLayoutId id="2147483665" r:id="rId23"/>
    <p:sldLayoutId id="2147483666" r:id="rId24"/>
    <p:sldLayoutId id="2147483838" r:id="rId25"/>
    <p:sldLayoutId id="2147483751" r:id="rId26"/>
    <p:sldLayoutId id="2147483760" r:id="rId27"/>
    <p:sldLayoutId id="2147483762" r:id="rId28"/>
    <p:sldLayoutId id="2147483651" r:id="rId29"/>
    <p:sldLayoutId id="2147483752" r:id="rId30"/>
    <p:sldLayoutId id="2147483761" r:id="rId31"/>
    <p:sldLayoutId id="2147483754" r:id="rId32"/>
    <p:sldLayoutId id="2147483755" r:id="rId33"/>
    <p:sldLayoutId id="2147483763" r:id="rId34"/>
    <p:sldLayoutId id="2147483764" r:id="rId35"/>
    <p:sldLayoutId id="2147483682" r:id="rId36"/>
    <p:sldLayoutId id="2147483679" r:id="rId37"/>
    <p:sldLayoutId id="2147483685" r:id="rId38"/>
    <p:sldLayoutId id="2147483765" r:id="rId39"/>
    <p:sldLayoutId id="2147483678" r:id="rId40"/>
    <p:sldLayoutId id="2147483684" r:id="rId41"/>
    <p:sldLayoutId id="2147483711" r:id="rId42"/>
    <p:sldLayoutId id="2147483713" r:id="rId43"/>
    <p:sldLayoutId id="2147483714" r:id="rId44"/>
    <p:sldLayoutId id="2147483715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66" r:id="rId2"/>
    <p:sldLayoutId id="2147483770" r:id="rId3"/>
    <p:sldLayoutId id="2147483845" r:id="rId4"/>
    <p:sldLayoutId id="2147483772" r:id="rId5"/>
    <p:sldLayoutId id="2147483773" r:id="rId6"/>
    <p:sldLayoutId id="2147483756" r:id="rId7"/>
    <p:sldLayoutId id="2147483757" r:id="rId8"/>
    <p:sldLayoutId id="2147483758" r:id="rId9"/>
    <p:sldLayoutId id="2147483759" r:id="rId10"/>
    <p:sldLayoutId id="2147483767" r:id="rId11"/>
    <p:sldLayoutId id="2147483771" r:id="rId12"/>
    <p:sldLayoutId id="2147483768" r:id="rId13"/>
    <p:sldLayoutId id="2147483774" r:id="rId14"/>
    <p:sldLayoutId id="2147483823" r:id="rId15"/>
    <p:sldLayoutId id="2147483827" r:id="rId16"/>
    <p:sldLayoutId id="2147483677" r:id="rId17"/>
    <p:sldLayoutId id="214748384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649AB-1FBD-EAC0-A2BC-4019692A705C}"/>
              </a:ext>
            </a:extLst>
          </p:cNvPr>
          <p:cNvSpPr txBox="1"/>
          <p:nvPr/>
        </p:nvSpPr>
        <p:spPr>
          <a:xfrm>
            <a:off x="124781" y="1481921"/>
            <a:ext cx="11939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/>
                <a:ea typeface="Verdana"/>
                <a:cs typeface="Helvetica"/>
              </a:rPr>
              <a:t>Creating Support Structures for Milestone Completion: Lessons from the Evidence-based ASAP|ACE Model </a:t>
            </a:r>
            <a:b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</a:br>
            <a: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70740-0ACB-E61D-57F6-FE0566368F6D}"/>
              </a:ext>
            </a:extLst>
          </p:cNvPr>
          <p:cNvSpPr txBox="1"/>
          <p:nvPr/>
        </p:nvSpPr>
        <p:spPr>
          <a:xfrm>
            <a:off x="250480" y="3051787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Helvetica"/>
              </a:rPr>
              <a:t>Donna Linderman, Ed.D. 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Helvetica"/>
              </a:rPr>
              <a:t>Senior Vice Chancellor for Student Success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Helvetica"/>
              </a:rPr>
              <a:t>State University of New York (SUNY)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86364-1106-A564-38FE-898645D10B02}"/>
              </a:ext>
            </a:extLst>
          </p:cNvPr>
          <p:cNvSpPr txBox="1"/>
          <p:nvPr/>
        </p:nvSpPr>
        <p:spPr>
          <a:xfrm>
            <a:off x="2692277" y="5802301"/>
            <a:ext cx="91864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M</a:t>
            </a:r>
            <a:r>
              <a:rPr lang="en-US" sz="2400" i="1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Helvetica"/>
              </a:rPr>
              <a:t>eauxmentum</a:t>
            </a:r>
            <a:r>
              <a:rPr lang="en-US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Helvetica"/>
              </a:rPr>
              <a:t> Higher Education Summit: Gaining </a:t>
            </a:r>
            <a:r>
              <a:rPr lang="en-US" sz="2400" i="1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Helvetica"/>
              </a:rPr>
              <a:t>Meauxmentum</a:t>
            </a:r>
            <a:endParaRPr lang="en-US" sz="2400" i="1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Helvetica"/>
            </a:endParaRPr>
          </a:p>
          <a:p>
            <a:pPr algn="r"/>
            <a:r>
              <a:rPr lang="en-US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Helvetica"/>
              </a:rPr>
              <a:t>Lafayette, LA, April 2-3, 2025</a:t>
            </a:r>
            <a:endParaRPr lang="en-US" i="1">
              <a:solidFill>
                <a:schemeClr val="accent6">
                  <a:lumMod val="60000"/>
                  <a:lumOff val="40000"/>
                </a:schemeClr>
              </a:solidFill>
              <a:latin typeface="Arial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686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EDEB6-0673-A313-E16C-8D7247864ED2}"/>
              </a:ext>
            </a:extLst>
          </p:cNvPr>
          <p:cNvSpPr/>
          <p:nvPr/>
        </p:nvSpPr>
        <p:spPr>
          <a:xfrm>
            <a:off x="346229" y="301175"/>
            <a:ext cx="1526959" cy="1323439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E4837E4-6F89-A857-80A3-040D2FFF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12" y="301175"/>
            <a:ext cx="2714291" cy="7888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98458F-716C-CAF1-8DBC-EEB9821B8A42}"/>
              </a:ext>
            </a:extLst>
          </p:cNvPr>
          <p:cNvSpPr/>
          <p:nvPr/>
        </p:nvSpPr>
        <p:spPr>
          <a:xfrm>
            <a:off x="7546019" y="6285668"/>
            <a:ext cx="44491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50CDD-98D8-DCDA-A220-44A54F10EC2D}"/>
              </a:ext>
            </a:extLst>
          </p:cNvPr>
          <p:cNvSpPr txBox="1"/>
          <p:nvPr/>
        </p:nvSpPr>
        <p:spPr>
          <a:xfrm>
            <a:off x="346229" y="2274739"/>
            <a:ext cx="4325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SUNY Campus Transformation Fund </a:t>
            </a:r>
            <a:r>
              <a:rPr lang="en-US" sz="3200" b="1">
                <a:solidFill>
                  <a:srgbClr val="009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(2023 – 24)</a:t>
            </a:r>
            <a:endParaRPr lang="en-US" sz="2800" b="1">
              <a:solidFill>
                <a:srgbClr val="009B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25419-B44D-3388-DB66-FE43CFA10134}"/>
              </a:ext>
            </a:extLst>
          </p:cNvPr>
          <p:cNvSpPr txBox="1"/>
          <p:nvPr/>
        </p:nvSpPr>
        <p:spPr>
          <a:xfrm>
            <a:off x="6517836" y="2497088"/>
            <a:ext cx="4881495" cy="31493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>
              <a:lnSpc>
                <a:spcPts val="5000"/>
              </a:lnSpc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ASAP|ACE Replication ($20M)</a:t>
            </a:r>
          </a:p>
          <a:p>
            <a:pPr>
              <a:lnSpc>
                <a:spcPts val="5000"/>
              </a:lnSpc>
            </a:pPr>
            <a:r>
              <a:rPr lang="en-US" sz="2400">
                <a:solidFill>
                  <a:srgbClr val="002060"/>
                </a:solidFill>
                <a:latin typeface="Helvetica"/>
                <a:cs typeface="Helvetica"/>
              </a:rPr>
              <a:t>Economic Mobility</a:t>
            </a:r>
          </a:p>
          <a:p>
            <a:pPr>
              <a:lnSpc>
                <a:spcPts val="5000"/>
              </a:lnSpc>
            </a:pPr>
            <a:r>
              <a:rPr lang="en-US" sz="2400">
                <a:solidFill>
                  <a:srgbClr val="002060"/>
                </a:solidFill>
                <a:latin typeface="Helvetica"/>
                <a:cs typeface="Helvetica"/>
              </a:rPr>
              <a:t>Seamless Transfer</a:t>
            </a:r>
          </a:p>
          <a:p>
            <a:pPr>
              <a:lnSpc>
                <a:spcPts val="5000"/>
              </a:lnSpc>
            </a:pPr>
            <a:r>
              <a:rPr lang="en-US" sz="2400">
                <a:solidFill>
                  <a:srgbClr val="002060"/>
                </a:solidFill>
                <a:latin typeface="Helvetica"/>
                <a:cs typeface="Helvetica"/>
              </a:rPr>
              <a:t>Operational Efficiency</a:t>
            </a:r>
          </a:p>
          <a:p>
            <a:pPr>
              <a:lnSpc>
                <a:spcPts val="5000"/>
              </a:lnSpc>
            </a:pPr>
            <a:r>
              <a:rPr lang="en-US" sz="2400">
                <a:solidFill>
                  <a:srgbClr val="002060"/>
                </a:solidFill>
                <a:latin typeface="Helvetica"/>
                <a:cs typeface="Helvetica"/>
              </a:rPr>
              <a:t>Essential Student Supports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4D0F77-B1CC-5C6A-DD15-FDE8E4BE08FE}"/>
              </a:ext>
            </a:extLst>
          </p:cNvPr>
          <p:cNvSpPr/>
          <p:nvPr/>
        </p:nvSpPr>
        <p:spPr>
          <a:xfrm>
            <a:off x="5987632" y="2717347"/>
            <a:ext cx="382265" cy="38226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F3C4E5-F665-0B59-9DAD-1AF55EAEC6D2}"/>
              </a:ext>
            </a:extLst>
          </p:cNvPr>
          <p:cNvSpPr/>
          <p:nvPr/>
        </p:nvSpPr>
        <p:spPr>
          <a:xfrm>
            <a:off x="5988719" y="3351688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DEFEAB-15F1-E99F-8BA9-E65DC245A97B}"/>
              </a:ext>
            </a:extLst>
          </p:cNvPr>
          <p:cNvSpPr/>
          <p:nvPr/>
        </p:nvSpPr>
        <p:spPr>
          <a:xfrm>
            <a:off x="5991982" y="3986029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F5B955-DEB2-F430-3484-F928C6D38B75}"/>
              </a:ext>
            </a:extLst>
          </p:cNvPr>
          <p:cNvSpPr/>
          <p:nvPr/>
        </p:nvSpPr>
        <p:spPr>
          <a:xfrm>
            <a:off x="5989807" y="4613833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581717-C770-B932-1CDF-F305046E3EB9}"/>
              </a:ext>
            </a:extLst>
          </p:cNvPr>
          <p:cNvSpPr/>
          <p:nvPr/>
        </p:nvSpPr>
        <p:spPr>
          <a:xfrm>
            <a:off x="5990895" y="5244769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B2D46112-CA58-523B-2240-DA854CEF0E96}"/>
              </a:ext>
            </a:extLst>
          </p:cNvPr>
          <p:cNvSpPr txBox="1">
            <a:spLocks/>
          </p:cNvSpPr>
          <p:nvPr/>
        </p:nvSpPr>
        <p:spPr>
          <a:xfrm>
            <a:off x="5161279" y="694106"/>
            <a:ext cx="6240146" cy="31995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000" b="1">
                <a:solidFill>
                  <a:srgbClr val="00AFEF"/>
                </a:solidFill>
                <a:latin typeface="Helvetica"/>
                <a:cs typeface="Helvetica"/>
              </a:rPr>
              <a:t>CAMPUS</a:t>
            </a:r>
            <a:r>
              <a:rPr lang="en-US" sz="2000" b="1" spc="-40">
                <a:solidFill>
                  <a:srgbClr val="00AFEF"/>
                </a:solidFill>
                <a:latin typeface="Helvetica"/>
                <a:cs typeface="Helvetica"/>
              </a:rPr>
              <a:t> </a:t>
            </a:r>
            <a:r>
              <a:rPr lang="en-US" sz="2000" b="1" spc="-25">
                <a:solidFill>
                  <a:srgbClr val="00AFEF"/>
                </a:solidFill>
                <a:latin typeface="Helvetica"/>
                <a:cs typeface="Helvetica"/>
              </a:rPr>
              <a:t>TRANSFORMATIONAL</a:t>
            </a:r>
            <a:r>
              <a:rPr lang="en-US" sz="2000" b="1" spc="-50">
                <a:solidFill>
                  <a:srgbClr val="00AFEF"/>
                </a:solidFill>
                <a:latin typeface="Helvetica"/>
                <a:cs typeface="Helvetica"/>
              </a:rPr>
              <a:t> </a:t>
            </a:r>
            <a:r>
              <a:rPr lang="en-US" sz="2000" b="1" spc="-10">
                <a:solidFill>
                  <a:srgbClr val="00AFEF"/>
                </a:solidFill>
                <a:latin typeface="Helvetica"/>
                <a:cs typeface="Helvetica"/>
              </a:rPr>
              <a:t>INITIATIVES</a:t>
            </a:r>
            <a:r>
              <a:rPr lang="en-US" sz="2000" b="1" spc="-20">
                <a:solidFill>
                  <a:srgbClr val="00AFEF"/>
                </a:solidFill>
                <a:latin typeface="Helvetica"/>
                <a:cs typeface="Helvetica"/>
              </a:rPr>
              <a:t> FUND</a:t>
            </a:r>
            <a:endParaRPr lang="en-US" sz="2000" b="1" spc="-20">
              <a:solidFill>
                <a:srgbClr val="00AFE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CBB6485-4FA9-C822-657E-5E5473A65733}"/>
              </a:ext>
            </a:extLst>
          </p:cNvPr>
          <p:cNvSpPr txBox="1"/>
          <p:nvPr/>
        </p:nvSpPr>
        <p:spPr>
          <a:xfrm>
            <a:off x="4867275" y="1297711"/>
            <a:ext cx="7229475" cy="105605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36830">
              <a:spcBef>
                <a:spcPts val="95"/>
              </a:spcBef>
            </a:pPr>
            <a:r>
              <a:rPr lang="en-US" sz="1700" dirty="0">
                <a:solidFill>
                  <a:srgbClr val="001F60"/>
                </a:solidFill>
                <a:latin typeface="Helvetica"/>
                <a:cs typeface="Helvetica"/>
              </a:rPr>
              <a:t>All</a:t>
            </a:r>
            <a:r>
              <a:rPr sz="1700" spc="-45" dirty="0">
                <a:solidFill>
                  <a:srgbClr val="001F60"/>
                </a:solidFill>
                <a:latin typeface="Helvetica"/>
                <a:cs typeface="Helvetica"/>
              </a:rPr>
              <a:t> </a:t>
            </a:r>
            <a:r>
              <a:rPr sz="1700" i="1" dirty="0">
                <a:solidFill>
                  <a:srgbClr val="001F60"/>
                </a:solidFill>
                <a:latin typeface="Helvetica"/>
                <a:cs typeface="Helvetica"/>
              </a:rPr>
              <a:t>SUNY</a:t>
            </a:r>
            <a:r>
              <a:rPr sz="1700" i="1" spc="-80" dirty="0">
                <a:solidFill>
                  <a:srgbClr val="001F60"/>
                </a:solidFill>
                <a:latin typeface="Helvetica"/>
                <a:cs typeface="Helvetica"/>
              </a:rPr>
              <a:t> </a:t>
            </a:r>
            <a:r>
              <a:rPr sz="1700" i="1" dirty="0">
                <a:solidFill>
                  <a:srgbClr val="001F60"/>
                </a:solidFill>
                <a:latin typeface="Helvetica"/>
                <a:cs typeface="Helvetica"/>
              </a:rPr>
              <a:t>campus</a:t>
            </a:r>
            <a:r>
              <a:rPr lang="en-US" sz="1700" i="1" dirty="0">
                <a:solidFill>
                  <a:srgbClr val="001F60"/>
                </a:solidFill>
                <a:latin typeface="Helvetica"/>
                <a:cs typeface="Helvetica"/>
              </a:rPr>
              <a:t>es</a:t>
            </a:r>
            <a:r>
              <a:rPr sz="1700" i="1" spc="-25" dirty="0">
                <a:solidFill>
                  <a:srgbClr val="001F60"/>
                </a:solidFill>
                <a:latin typeface="Helvetica"/>
                <a:cs typeface="Helvetica"/>
              </a:rPr>
              <a:t> </a:t>
            </a:r>
            <a:r>
              <a:rPr lang="en-US" sz="1700" i="1" dirty="0">
                <a:solidFill>
                  <a:srgbClr val="001F60"/>
                </a:solidFill>
                <a:latin typeface="Helvetica"/>
                <a:cs typeface="Helvetica"/>
              </a:rPr>
              <a:t>received an</a:t>
            </a:r>
            <a:r>
              <a:rPr sz="1700" i="1" spc="-40" dirty="0">
                <a:solidFill>
                  <a:srgbClr val="001F60"/>
                </a:solidFill>
                <a:latin typeface="Helvetica"/>
                <a:cs typeface="Helvetica"/>
              </a:rPr>
              <a:t> </a:t>
            </a:r>
            <a:r>
              <a:rPr sz="1700" i="1" dirty="0">
                <a:solidFill>
                  <a:srgbClr val="001F60"/>
                </a:solidFill>
                <a:latin typeface="Helvetica"/>
                <a:cs typeface="Helvetica"/>
              </a:rPr>
              <a:t>allocation</a:t>
            </a:r>
            <a:r>
              <a:rPr sz="1700" i="1" spc="-60" dirty="0">
                <a:solidFill>
                  <a:srgbClr val="001F60"/>
                </a:solidFill>
                <a:latin typeface="Helvetica"/>
                <a:cs typeface="Helvetica"/>
              </a:rPr>
              <a:t> </a:t>
            </a:r>
            <a:r>
              <a:rPr lang="en-US" sz="1700" i="1" spc="-60" dirty="0">
                <a:solidFill>
                  <a:srgbClr val="001F60"/>
                </a:solidFill>
                <a:latin typeface="Helvetica"/>
                <a:cs typeface="Helvetica"/>
              </a:rPr>
              <a:t>within the $60MSUNY Transformation Fund </a:t>
            </a:r>
            <a:r>
              <a:rPr lang="en-US" sz="1700" i="1" dirty="0">
                <a:solidFill>
                  <a:srgbClr val="001F60"/>
                </a:solidFill>
                <a:latin typeface="Helvetica"/>
                <a:cs typeface="Helvetica"/>
              </a:rPr>
              <a:t>to choose from a menu of allowable uses to improve student success, support innovation, and help meet workforce  needs. </a:t>
            </a:r>
            <a:endParaRPr lang="en-US" sz="1700" i="1" spc="-65" dirty="0">
              <a:solidFill>
                <a:srgbClr val="001F60"/>
              </a:solidFill>
              <a:latin typeface="Helvetica"/>
              <a:ea typeface="Calibri"/>
              <a:cs typeface="Helvetica"/>
            </a:endParaRPr>
          </a:p>
          <a:p>
            <a:pPr marL="12700" marR="36830">
              <a:spcBef>
                <a:spcPts val="95"/>
              </a:spcBef>
            </a:pPr>
            <a:endParaRPr lang="en-US" sz="1600" i="1">
              <a:solidFill>
                <a:srgbClr val="001F60"/>
              </a:solidFill>
              <a:latin typeface="Helvetica"/>
              <a:ea typeface="Calibri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B228B-432C-952F-F88E-69F87E0E1F7E}"/>
              </a:ext>
            </a:extLst>
          </p:cNvPr>
          <p:cNvSpPr txBox="1"/>
          <p:nvPr/>
        </p:nvSpPr>
        <p:spPr>
          <a:xfrm>
            <a:off x="11013431" y="6302914"/>
            <a:ext cx="98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10</a:t>
            </a:fld>
            <a:endParaRPr lang="en-US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6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9278A5-86D1-6C2E-4BE4-C19E914756E9}"/>
              </a:ext>
            </a:extLst>
          </p:cNvPr>
          <p:cNvSpPr/>
          <p:nvPr/>
        </p:nvSpPr>
        <p:spPr>
          <a:xfrm>
            <a:off x="381740" y="284085"/>
            <a:ext cx="1535837" cy="1287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3" name="Picture 2" descr="Map Of New York Stock Illustration - Download Image Now - New York State,  Map, Outline - iStock">
            <a:extLst>
              <a:ext uri="{FF2B5EF4-FFF2-40B4-BE49-F238E27FC236}">
                <a16:creationId xmlns:a16="http://schemas.microsoft.com/office/drawing/2014/main" id="{F7C12510-C4E5-B6A6-BBB9-F2ED608E6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3946" y="267994"/>
            <a:ext cx="8702271" cy="661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8B3B4-1E92-F73D-43BD-7F909BC234A8}"/>
              </a:ext>
            </a:extLst>
          </p:cNvPr>
          <p:cNvSpPr/>
          <p:nvPr/>
        </p:nvSpPr>
        <p:spPr>
          <a:xfrm>
            <a:off x="3080158" y="4849198"/>
            <a:ext cx="2281019" cy="9846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2E1E6-B0B9-7B55-B2B2-1255E4DDC27C}"/>
              </a:ext>
            </a:extLst>
          </p:cNvPr>
          <p:cNvSpPr txBox="1"/>
          <p:nvPr/>
        </p:nvSpPr>
        <p:spPr>
          <a:xfrm>
            <a:off x="7865725" y="2751188"/>
            <a:ext cx="1404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Herkimer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92727-EA34-EC01-296D-EC0272E82D8F}"/>
              </a:ext>
            </a:extLst>
          </p:cNvPr>
          <p:cNvSpPr txBox="1"/>
          <p:nvPr/>
        </p:nvSpPr>
        <p:spPr>
          <a:xfrm>
            <a:off x="9233940" y="3275028"/>
            <a:ext cx="21621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Hudson Valley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7BE7A-D9D7-1F64-59DB-C64E5BD9E21A}"/>
              </a:ext>
            </a:extLst>
          </p:cNvPr>
          <p:cNvSpPr txBox="1"/>
          <p:nvPr/>
        </p:nvSpPr>
        <p:spPr>
          <a:xfrm>
            <a:off x="6969062" y="1449902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Jefferson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19FC2-0A24-241A-B9E0-3E443991B1DD}"/>
              </a:ext>
            </a:extLst>
          </p:cNvPr>
          <p:cNvSpPr txBox="1"/>
          <p:nvPr/>
        </p:nvSpPr>
        <p:spPr>
          <a:xfrm>
            <a:off x="8552586" y="5946687"/>
            <a:ext cx="749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Nassau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5E1BF6-1FD7-5AE5-93D7-C6EF59AEAF14}"/>
              </a:ext>
            </a:extLst>
          </p:cNvPr>
          <p:cNvSpPr txBox="1"/>
          <p:nvPr/>
        </p:nvSpPr>
        <p:spPr>
          <a:xfrm>
            <a:off x="8245151" y="4898921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Orange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B25C1-88AF-8199-DAE9-CAC46754108F}"/>
              </a:ext>
            </a:extLst>
          </p:cNvPr>
          <p:cNvSpPr txBox="1"/>
          <p:nvPr/>
        </p:nvSpPr>
        <p:spPr>
          <a:xfrm>
            <a:off x="8526748" y="5150275"/>
            <a:ext cx="192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Rockland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D0108-4533-9F1B-233E-F71CEABDBB50}"/>
              </a:ext>
            </a:extLst>
          </p:cNvPr>
          <p:cNvSpPr txBox="1"/>
          <p:nvPr/>
        </p:nvSpPr>
        <p:spPr>
          <a:xfrm>
            <a:off x="9029419" y="5312958"/>
            <a:ext cx="192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Westchester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1666C-6977-5CB1-AC19-CC526F14B8B5}"/>
              </a:ext>
            </a:extLst>
          </p:cNvPr>
          <p:cNvSpPr txBox="1"/>
          <p:nvPr/>
        </p:nvSpPr>
        <p:spPr>
          <a:xfrm>
            <a:off x="7468470" y="685537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Canton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684F7-F7DD-2F7C-9B5A-39BE352445E6}"/>
              </a:ext>
            </a:extLst>
          </p:cNvPr>
          <p:cNvSpPr txBox="1"/>
          <p:nvPr/>
        </p:nvSpPr>
        <p:spPr>
          <a:xfrm>
            <a:off x="9505494" y="5816559"/>
            <a:ext cx="16565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Farmingdale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92CBA-9023-BECC-BA3B-27F946FD80C3}"/>
              </a:ext>
            </a:extLst>
          </p:cNvPr>
          <p:cNvSpPr txBox="1"/>
          <p:nvPr/>
        </p:nvSpPr>
        <p:spPr>
          <a:xfrm>
            <a:off x="3670707" y="3527903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Fredonia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2DD61-9319-3A1C-7DF6-4F0BBB7EC4BB}"/>
              </a:ext>
            </a:extLst>
          </p:cNvPr>
          <p:cNvSpPr txBox="1"/>
          <p:nvPr/>
        </p:nvSpPr>
        <p:spPr>
          <a:xfrm>
            <a:off x="7084687" y="2988539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Morrisville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7659E-9BF2-BFE1-E9BA-9ED662B40155}"/>
              </a:ext>
            </a:extLst>
          </p:cNvPr>
          <p:cNvSpPr txBox="1"/>
          <p:nvPr/>
        </p:nvSpPr>
        <p:spPr>
          <a:xfrm>
            <a:off x="8430495" y="4480212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Paltz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D5E4A-6B0B-BE6F-CCB7-150A7EE2F2C7}"/>
              </a:ext>
            </a:extLst>
          </p:cNvPr>
          <p:cNvSpPr txBox="1"/>
          <p:nvPr/>
        </p:nvSpPr>
        <p:spPr>
          <a:xfrm>
            <a:off x="6460822" y="2146328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Oswego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D9B998-4E8C-87C3-07E4-7B12FB54E956}"/>
              </a:ext>
            </a:extLst>
          </p:cNvPr>
          <p:cNvSpPr txBox="1"/>
          <p:nvPr/>
        </p:nvSpPr>
        <p:spPr>
          <a:xfrm>
            <a:off x="9378949" y="403044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Plattsburgh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22A4A-02F0-3974-EA97-C74132D1D9A3}"/>
              </a:ext>
            </a:extLst>
          </p:cNvPr>
          <p:cNvSpPr txBox="1"/>
          <p:nvPr/>
        </p:nvSpPr>
        <p:spPr>
          <a:xfrm>
            <a:off x="7309890" y="2576151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Polytechnic Institute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7FE7C4-B11C-D27D-C482-BE92F05A8887}"/>
              </a:ext>
            </a:extLst>
          </p:cNvPr>
          <p:cNvSpPr txBox="1"/>
          <p:nvPr/>
        </p:nvSpPr>
        <p:spPr>
          <a:xfrm>
            <a:off x="7877695" y="544386"/>
            <a:ext cx="192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Potsdam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9CF3B0-542E-F349-4E33-9BB590791DA0}"/>
              </a:ext>
            </a:extLst>
          </p:cNvPr>
          <p:cNvSpPr txBox="1"/>
          <p:nvPr/>
        </p:nvSpPr>
        <p:spPr>
          <a:xfrm>
            <a:off x="3395258" y="5218073"/>
            <a:ext cx="202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ASAP Campuses (13)</a:t>
            </a:r>
            <a:endParaRPr lang="en-US" sz="28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CCB628-C327-E936-D528-F011169B102D}"/>
              </a:ext>
            </a:extLst>
          </p:cNvPr>
          <p:cNvSpPr txBox="1"/>
          <p:nvPr/>
        </p:nvSpPr>
        <p:spPr>
          <a:xfrm>
            <a:off x="3387874" y="5508782"/>
            <a:ext cx="197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ACE Campuses (12)</a:t>
            </a:r>
            <a:endParaRPr 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BC7D0F-16A6-EB8B-736E-5397B17E82F4}"/>
              </a:ext>
            </a:extLst>
          </p:cNvPr>
          <p:cNvSpPr txBox="1"/>
          <p:nvPr/>
        </p:nvSpPr>
        <p:spPr>
          <a:xfrm>
            <a:off x="4023847" y="2647553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at Buffalo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921F-627E-D767-FE25-07B77AB2196B}"/>
              </a:ext>
            </a:extLst>
          </p:cNvPr>
          <p:cNvSpPr txBox="1"/>
          <p:nvPr/>
        </p:nvSpPr>
        <p:spPr>
          <a:xfrm>
            <a:off x="3958267" y="2803782"/>
            <a:ext cx="1041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Buffalo State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A97629-8A94-E218-7089-66CF87FFD97C}"/>
              </a:ext>
            </a:extLst>
          </p:cNvPr>
          <p:cNvSpPr txBox="1"/>
          <p:nvPr/>
        </p:nvSpPr>
        <p:spPr>
          <a:xfrm>
            <a:off x="9400955" y="567242"/>
            <a:ext cx="1924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Clinton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320FE0-08A0-8A40-6D21-54245560EEB8}"/>
              </a:ext>
            </a:extLst>
          </p:cNvPr>
          <p:cNvSpPr txBox="1"/>
          <p:nvPr/>
        </p:nvSpPr>
        <p:spPr>
          <a:xfrm>
            <a:off x="9183155" y="5487852"/>
            <a:ext cx="192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1E5C11-D620-36F3-DCFF-2BFD2EE6D70E}"/>
              </a:ext>
            </a:extLst>
          </p:cNvPr>
          <p:cNvSpPr txBox="1"/>
          <p:nvPr/>
        </p:nvSpPr>
        <p:spPr>
          <a:xfrm>
            <a:off x="3923765" y="2964773"/>
            <a:ext cx="55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Erie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A6F52C-0AFC-26DC-6BCE-F829AB10BEFC}"/>
              </a:ext>
            </a:extLst>
          </p:cNvPr>
          <p:cNvSpPr txBox="1"/>
          <p:nvPr/>
        </p:nvSpPr>
        <p:spPr>
          <a:xfrm>
            <a:off x="5140450" y="2848542"/>
            <a:ext cx="13237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Finger Lakes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71D98-175A-085D-155E-69EF14A83AE4}"/>
              </a:ext>
            </a:extLst>
          </p:cNvPr>
          <p:cNvSpPr txBox="1"/>
          <p:nvPr/>
        </p:nvSpPr>
        <p:spPr>
          <a:xfrm>
            <a:off x="8930950" y="3071880"/>
            <a:ext cx="2476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Schenectady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6B5C38-D1F1-5030-BE50-22D27E28661F}"/>
              </a:ext>
            </a:extLst>
          </p:cNvPr>
          <p:cNvSpPr txBox="1"/>
          <p:nvPr/>
        </p:nvSpPr>
        <p:spPr>
          <a:xfrm>
            <a:off x="9991444" y="5650535"/>
            <a:ext cx="1765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Suffolk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C619E3-E151-F120-6706-CC375D4C2AA0}"/>
              </a:ext>
            </a:extLst>
          </p:cNvPr>
          <p:cNvSpPr txBox="1"/>
          <p:nvPr/>
        </p:nvSpPr>
        <p:spPr>
          <a:xfrm>
            <a:off x="6188737" y="2781332"/>
            <a:ext cx="1360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Cayuga</a:t>
            </a:r>
            <a:endParaRPr lang="en-US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2CFDDAE-1A77-F3E9-1558-6BCBED2B742A}"/>
              </a:ext>
            </a:extLst>
          </p:cNvPr>
          <p:cNvSpPr/>
          <p:nvPr/>
        </p:nvSpPr>
        <p:spPr>
          <a:xfrm>
            <a:off x="3232616" y="5584011"/>
            <a:ext cx="162641" cy="1626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D7E37C7-30D5-879D-001B-ECFD815B0974}"/>
              </a:ext>
            </a:extLst>
          </p:cNvPr>
          <p:cNvSpPr/>
          <p:nvPr/>
        </p:nvSpPr>
        <p:spPr>
          <a:xfrm>
            <a:off x="3232616" y="5281315"/>
            <a:ext cx="162641" cy="16264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7A7ADD3-037F-CEC8-7301-8728FBF6170B}"/>
              </a:ext>
            </a:extLst>
          </p:cNvPr>
          <p:cNvSpPr/>
          <p:nvPr/>
        </p:nvSpPr>
        <p:spPr>
          <a:xfrm>
            <a:off x="3610647" y="3586903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2CB3D-6302-556B-F024-E54D13F56636}"/>
              </a:ext>
            </a:extLst>
          </p:cNvPr>
          <p:cNvSpPr/>
          <p:nvPr/>
        </p:nvSpPr>
        <p:spPr>
          <a:xfrm>
            <a:off x="3896918" y="2867042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8D08631-F07D-E602-7F6A-87CFEDE499C6}"/>
              </a:ext>
            </a:extLst>
          </p:cNvPr>
          <p:cNvSpPr/>
          <p:nvPr/>
        </p:nvSpPr>
        <p:spPr>
          <a:xfrm>
            <a:off x="3975472" y="2709426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277CFAD-FD91-6349-8510-048DD279BF17}"/>
              </a:ext>
            </a:extLst>
          </p:cNvPr>
          <p:cNvSpPr/>
          <p:nvPr/>
        </p:nvSpPr>
        <p:spPr>
          <a:xfrm>
            <a:off x="6403499" y="2216384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84CC1E2-4F3A-84FC-04A2-755037EB9CF5}"/>
              </a:ext>
            </a:extLst>
          </p:cNvPr>
          <p:cNvSpPr/>
          <p:nvPr/>
        </p:nvSpPr>
        <p:spPr>
          <a:xfrm>
            <a:off x="7031804" y="3048707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0ADA00-4FA1-E982-0B08-D0653CB29155}"/>
              </a:ext>
            </a:extLst>
          </p:cNvPr>
          <p:cNvSpPr/>
          <p:nvPr/>
        </p:nvSpPr>
        <p:spPr>
          <a:xfrm>
            <a:off x="7262841" y="2642782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C16CB82-CAEE-FD41-72C1-AAE13F58C423}"/>
              </a:ext>
            </a:extLst>
          </p:cNvPr>
          <p:cNvSpPr/>
          <p:nvPr/>
        </p:nvSpPr>
        <p:spPr>
          <a:xfrm>
            <a:off x="7410458" y="752922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132BD73-BC74-AB21-028E-29E8268569DF}"/>
              </a:ext>
            </a:extLst>
          </p:cNvPr>
          <p:cNvSpPr/>
          <p:nvPr/>
        </p:nvSpPr>
        <p:spPr>
          <a:xfrm>
            <a:off x="7818382" y="605343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8234FBD-3271-3026-1F1D-A2F97C6303AF}"/>
              </a:ext>
            </a:extLst>
          </p:cNvPr>
          <p:cNvSpPr/>
          <p:nvPr/>
        </p:nvSpPr>
        <p:spPr>
          <a:xfrm>
            <a:off x="9327982" y="472517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30EA20E-8BAB-3B07-6FEE-472A0B47A9F8}"/>
              </a:ext>
            </a:extLst>
          </p:cNvPr>
          <p:cNvSpPr/>
          <p:nvPr/>
        </p:nvSpPr>
        <p:spPr>
          <a:xfrm>
            <a:off x="8355626" y="4539167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9867FBF-9403-E6F4-1432-51789DE33991}"/>
              </a:ext>
            </a:extLst>
          </p:cNvPr>
          <p:cNvSpPr/>
          <p:nvPr/>
        </p:nvSpPr>
        <p:spPr>
          <a:xfrm>
            <a:off x="9128807" y="5556618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EC81834-BEAE-7107-8D7C-5F22B08533E6}"/>
              </a:ext>
            </a:extLst>
          </p:cNvPr>
          <p:cNvSpPr/>
          <p:nvPr/>
        </p:nvSpPr>
        <p:spPr>
          <a:xfrm>
            <a:off x="9438629" y="5875289"/>
            <a:ext cx="121497" cy="12149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BFB5C0-3425-C05E-839D-840CCC89448C}"/>
              </a:ext>
            </a:extLst>
          </p:cNvPr>
          <p:cNvSpPr/>
          <p:nvPr/>
        </p:nvSpPr>
        <p:spPr>
          <a:xfrm>
            <a:off x="3980892" y="3027332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0430C8-F45E-1240-2CA9-B0A716C3F9B8}"/>
              </a:ext>
            </a:extLst>
          </p:cNvPr>
          <p:cNvSpPr/>
          <p:nvPr/>
        </p:nvSpPr>
        <p:spPr>
          <a:xfrm>
            <a:off x="5075345" y="2918910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7F977E9-BF9B-C70E-25B7-11A843A6E054}"/>
              </a:ext>
            </a:extLst>
          </p:cNvPr>
          <p:cNvSpPr/>
          <p:nvPr/>
        </p:nvSpPr>
        <p:spPr>
          <a:xfrm>
            <a:off x="6120620" y="2843276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39905A1-9213-A801-81F5-E9FB006BE1AF}"/>
              </a:ext>
            </a:extLst>
          </p:cNvPr>
          <p:cNvSpPr/>
          <p:nvPr/>
        </p:nvSpPr>
        <p:spPr>
          <a:xfrm>
            <a:off x="6905815" y="1504357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33A3C4-B752-A517-C882-CB8BF982306B}"/>
              </a:ext>
            </a:extLst>
          </p:cNvPr>
          <p:cNvSpPr/>
          <p:nvPr/>
        </p:nvSpPr>
        <p:spPr>
          <a:xfrm rot="18826126">
            <a:off x="9342774" y="634069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505982F-C40E-8965-FE38-9DC8A364D82D}"/>
              </a:ext>
            </a:extLst>
          </p:cNvPr>
          <p:cNvSpPr/>
          <p:nvPr/>
        </p:nvSpPr>
        <p:spPr>
          <a:xfrm>
            <a:off x="7804976" y="2824187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6078852-7B86-277C-A2BE-4B4EF1B3D661}"/>
              </a:ext>
            </a:extLst>
          </p:cNvPr>
          <p:cNvSpPr/>
          <p:nvPr/>
        </p:nvSpPr>
        <p:spPr>
          <a:xfrm>
            <a:off x="8870029" y="3141715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06E0940-0309-BB03-6AB3-9AF80AA63FAB}"/>
              </a:ext>
            </a:extLst>
          </p:cNvPr>
          <p:cNvSpPr/>
          <p:nvPr/>
        </p:nvSpPr>
        <p:spPr>
          <a:xfrm>
            <a:off x="9156985" y="3342544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3FDE88C-2BF2-FF04-D6B7-718BE49BF55F}"/>
              </a:ext>
            </a:extLst>
          </p:cNvPr>
          <p:cNvSpPr/>
          <p:nvPr/>
        </p:nvSpPr>
        <p:spPr>
          <a:xfrm>
            <a:off x="8174621" y="4964087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62C1E5C-2C41-F5E0-5046-86D50009166F}"/>
              </a:ext>
            </a:extLst>
          </p:cNvPr>
          <p:cNvSpPr/>
          <p:nvPr/>
        </p:nvSpPr>
        <p:spPr>
          <a:xfrm>
            <a:off x="8465999" y="5221612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83BDEC1-06F0-4A32-05F4-849152B5E4A0}"/>
              </a:ext>
            </a:extLst>
          </p:cNvPr>
          <p:cNvSpPr/>
          <p:nvPr/>
        </p:nvSpPr>
        <p:spPr>
          <a:xfrm>
            <a:off x="9931938" y="5712368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432A85F-0742-BD00-2C80-A9D85D6A82C7}"/>
              </a:ext>
            </a:extLst>
          </p:cNvPr>
          <p:cNvSpPr/>
          <p:nvPr/>
        </p:nvSpPr>
        <p:spPr>
          <a:xfrm>
            <a:off x="9248956" y="6021711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31409A-F916-6FE6-C6E5-4EB6A8D7FCF5}"/>
              </a:ext>
            </a:extLst>
          </p:cNvPr>
          <p:cNvSpPr/>
          <p:nvPr/>
        </p:nvSpPr>
        <p:spPr>
          <a:xfrm>
            <a:off x="3046580" y="4879428"/>
            <a:ext cx="2282034" cy="30002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9615D75-B24B-73FF-2933-DFBD9CE0C67E}"/>
              </a:ext>
            </a:extLst>
          </p:cNvPr>
          <p:cNvSpPr/>
          <p:nvPr/>
        </p:nvSpPr>
        <p:spPr>
          <a:xfrm>
            <a:off x="8968670" y="5374882"/>
            <a:ext cx="121497" cy="1214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AC9915-D325-78F2-24D4-C518CBB6A017}"/>
              </a:ext>
            </a:extLst>
          </p:cNvPr>
          <p:cNvSpPr txBox="1"/>
          <p:nvPr/>
        </p:nvSpPr>
        <p:spPr>
          <a:xfrm>
            <a:off x="3079144" y="4866633"/>
            <a:ext cx="57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KEY</a:t>
            </a:r>
            <a:endParaRPr lang="en-US" sz="2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10A742-DAAA-DF74-086F-8E870462B760}"/>
              </a:ext>
            </a:extLst>
          </p:cNvPr>
          <p:cNvSpPr txBox="1"/>
          <p:nvPr/>
        </p:nvSpPr>
        <p:spPr>
          <a:xfrm>
            <a:off x="325221" y="350257"/>
            <a:ext cx="4656796" cy="807542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/>
                <a:ea typeface="Open Sans"/>
                <a:cs typeface="Helvetica"/>
              </a:rPr>
              <a:t> SUNY Partner Campuses 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ea typeface="Open Sans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34FC4-9EDC-AEB2-BB3C-2F2AB1EF7FF5}"/>
              </a:ext>
            </a:extLst>
          </p:cNvPr>
          <p:cNvSpPr txBox="1"/>
          <p:nvPr/>
        </p:nvSpPr>
        <p:spPr>
          <a:xfrm>
            <a:off x="10993598" y="6023631"/>
            <a:ext cx="98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sz="1400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11</a:t>
            </a:fld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F81C-7371-5249-C625-744A2D6FEF60}"/>
              </a:ext>
            </a:extLst>
          </p:cNvPr>
          <p:cNvSpPr txBox="1"/>
          <p:nvPr/>
        </p:nvSpPr>
        <p:spPr>
          <a:xfrm>
            <a:off x="239671" y="2353733"/>
            <a:ext cx="2547816" cy="16312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Helvetica"/>
              </a:rPr>
              <a:t>Consortia Model</a:t>
            </a:r>
            <a:endParaRPr lang="en-US" sz="2000">
              <a:solidFill>
                <a:schemeClr val="bg1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Helvetica"/>
              </a:rPr>
              <a:t>25 partner campuses</a:t>
            </a:r>
            <a:endParaRPr lang="en-US" sz="2000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Helvetica"/>
              </a:rPr>
              <a:t>SUNY Office of Student Success</a:t>
            </a:r>
            <a:endParaRPr lang="en-US" sz="2000">
              <a:solidFill>
                <a:schemeClr val="bg1"/>
              </a:solidFill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10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EDEB6-0673-A313-E16C-8D7247864ED2}"/>
              </a:ext>
            </a:extLst>
          </p:cNvPr>
          <p:cNvSpPr/>
          <p:nvPr/>
        </p:nvSpPr>
        <p:spPr>
          <a:xfrm>
            <a:off x="346229" y="301175"/>
            <a:ext cx="1526959" cy="1323439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E4837E4-6F89-A857-80A3-040D2FFF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12" y="301175"/>
            <a:ext cx="2714291" cy="7888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98458F-716C-CAF1-8DBC-EEB9821B8A42}"/>
              </a:ext>
            </a:extLst>
          </p:cNvPr>
          <p:cNvSpPr/>
          <p:nvPr/>
        </p:nvSpPr>
        <p:spPr>
          <a:xfrm>
            <a:off x="7546019" y="6285668"/>
            <a:ext cx="44491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4297B-CB30-8BEB-CA7E-1B6171823A2F}"/>
              </a:ext>
            </a:extLst>
          </p:cNvPr>
          <p:cNvSpPr txBox="1"/>
          <p:nvPr/>
        </p:nvSpPr>
        <p:spPr>
          <a:xfrm>
            <a:off x="5053446" y="144710"/>
            <a:ext cx="69427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1F60"/>
                </a:solidFill>
                <a:latin typeface="Arial"/>
                <a:cs typeface="Helvetica"/>
              </a:rPr>
              <a:t>SUNY ASAP|ACE Program Components</a:t>
            </a:r>
          </a:p>
          <a:p>
            <a:endParaRPr lang="en-US" sz="3600" b="1" dirty="0">
              <a:solidFill>
                <a:srgbClr val="001F60"/>
              </a:solidFill>
              <a:latin typeface="Helvetica"/>
              <a:cs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6CDA9-379F-DEA4-A87E-750A9442A36A}"/>
              </a:ext>
            </a:extLst>
          </p:cNvPr>
          <p:cNvSpPr txBox="1"/>
          <p:nvPr/>
        </p:nvSpPr>
        <p:spPr>
          <a:xfrm>
            <a:off x="4924807" y="857628"/>
            <a:ext cx="6833933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Helvetica"/>
              </a:rPr>
              <a:t>Financial Resources to Remove Barriers to FT Attendance </a:t>
            </a:r>
            <a:endParaRPr lang="en-US" sz="1600" b="1">
              <a:solidFill>
                <a:srgbClr val="002060"/>
              </a:solidFill>
              <a:latin typeface="Arial"/>
              <a:cs typeface="Helvetica" panose="020B060402020202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Cost of Attendance Award 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Transportation/Monthly Stipend </a:t>
            </a:r>
          </a:p>
          <a:p>
            <a:pPr marL="742950" lvl="1" indent="-285750">
              <a:spcAft>
                <a:spcPts val="24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Textbook/Materials </a:t>
            </a:r>
            <a:endParaRPr lang="en-US" sz="1600">
              <a:solidFill>
                <a:srgbClr val="002060"/>
              </a:solidFill>
              <a:latin typeface="Arial"/>
              <a:cs typeface="Helvetica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Helvetica"/>
              </a:rPr>
              <a:t>Wraparound Supports to Enhance Integration and Belonging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High-Touch Advisement 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Career Development and Academic Support Activities</a:t>
            </a:r>
          </a:p>
          <a:p>
            <a:pPr marL="742950" lvl="1" indent="-285750">
              <a:spcAft>
                <a:spcPts val="24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Pre-semester Orientations  </a:t>
            </a:r>
          </a:p>
          <a:p>
            <a:pPr marL="285750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Helvetica"/>
              </a:rPr>
              <a:t> Structured Pathways to Build Academic Momentum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Consolidated Course Schedules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Blocked Courses for First-Year Students</a:t>
            </a:r>
            <a:endParaRPr lang="en-US" sz="1600">
              <a:solidFill>
                <a:srgbClr val="000000"/>
              </a:solidFill>
              <a:latin typeface="Arial"/>
              <a:cs typeface="Helvetica"/>
            </a:endParaRP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Winter and Summer Course Taking</a:t>
            </a:r>
          </a:p>
          <a:p>
            <a:pPr marL="742950" lvl="1" indent="-285750">
              <a:spcAft>
                <a:spcPts val="1200"/>
              </a:spcAft>
              <a:buFont typeface="Arial" panose="05000000000000000000" pitchFamily="2" charset="2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cs typeface="Helvetica"/>
            </a:endParaRPr>
          </a:p>
        </p:txBody>
      </p:sp>
      <p:pic>
        <p:nvPicPr>
          <p:cNvPr id="2" name="Picture 1" descr="A person in a blue shirt&#10;&#10;Description automatically generated">
            <a:extLst>
              <a:ext uri="{FF2B5EF4-FFF2-40B4-BE49-F238E27FC236}">
                <a16:creationId xmlns:a16="http://schemas.microsoft.com/office/drawing/2014/main" id="{502266D4-B060-0C3C-D3E4-EDBD676253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88" y="813054"/>
            <a:ext cx="4014730" cy="59172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5BEC1-5204-83C4-9202-6C4183431637}"/>
              </a:ext>
            </a:extLst>
          </p:cNvPr>
          <p:cNvSpPr txBox="1"/>
          <p:nvPr/>
        </p:nvSpPr>
        <p:spPr>
          <a:xfrm>
            <a:off x="11013431" y="6302914"/>
            <a:ext cx="98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12</a:t>
            </a:fld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7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EDEB6-0673-A313-E16C-8D7247864ED2}"/>
              </a:ext>
            </a:extLst>
          </p:cNvPr>
          <p:cNvSpPr/>
          <p:nvPr/>
        </p:nvSpPr>
        <p:spPr>
          <a:xfrm>
            <a:off x="346229" y="301175"/>
            <a:ext cx="1526959" cy="1323439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E4837E4-6F89-A857-80A3-040D2FFF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12" y="301175"/>
            <a:ext cx="2714291" cy="7888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98458F-716C-CAF1-8DBC-EEB9821B8A42}"/>
              </a:ext>
            </a:extLst>
          </p:cNvPr>
          <p:cNvSpPr/>
          <p:nvPr/>
        </p:nvSpPr>
        <p:spPr>
          <a:xfrm>
            <a:off x="7546019" y="6285668"/>
            <a:ext cx="44491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4297B-CB30-8BEB-CA7E-1B6171823A2F}"/>
              </a:ext>
            </a:extLst>
          </p:cNvPr>
          <p:cNvSpPr txBox="1"/>
          <p:nvPr/>
        </p:nvSpPr>
        <p:spPr>
          <a:xfrm>
            <a:off x="4949241" y="489889"/>
            <a:ext cx="69427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01F60"/>
                </a:solidFill>
                <a:latin typeface="Arial"/>
                <a:cs typeface="Helvetica"/>
              </a:rPr>
              <a:t>ASAP|ACE Eligibility</a:t>
            </a:r>
            <a:endParaRPr lang="en-US" sz="3200" b="1" dirty="0">
              <a:solidFill>
                <a:srgbClr val="014E94"/>
              </a:solidFill>
              <a:latin typeface="Arial"/>
            </a:endParaRPr>
          </a:p>
        </p:txBody>
      </p:sp>
      <p:pic>
        <p:nvPicPr>
          <p:cNvPr id="8" name="Picture 7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80AE2D12-FF80-3B4A-502E-5918610A7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88" y="1017985"/>
            <a:ext cx="4337890" cy="56062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96CDA9-379F-DEA4-A87E-750A9442A36A}"/>
              </a:ext>
            </a:extLst>
          </p:cNvPr>
          <p:cNvSpPr txBox="1"/>
          <p:nvPr/>
        </p:nvSpPr>
        <p:spPr>
          <a:xfrm>
            <a:off x="5058014" y="1438187"/>
            <a:ext cx="683393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U.S. citizen/eligible noncitizen (Dream Act and Dream.US eligible)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Eligible for in-state tuition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Enroll full-time (12 credits/semester ASAP; 15 credits/semester ACE) 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Enroll in an approved major (most majors offered)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Apply for and accept any federal and state financial aid annually (must receive at least some Pell)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Not be enrolled in existing opportunity program</a:t>
            </a: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Participate in all required program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C7CAD-60C8-8708-037F-0F3768B55304}"/>
              </a:ext>
            </a:extLst>
          </p:cNvPr>
          <p:cNvSpPr txBox="1"/>
          <p:nvPr/>
        </p:nvSpPr>
        <p:spPr>
          <a:xfrm>
            <a:off x="11013431" y="6302914"/>
            <a:ext cx="98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13</a:t>
            </a:fld>
            <a:endParaRPr lang="en-US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6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796A1-29E7-E506-1415-251B55CF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0325-89B6-1D21-F6B3-BA20F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7" y="2664056"/>
            <a:ext cx="4005119" cy="1325563"/>
          </a:xfr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SUNY ASAP|ACE</a:t>
            </a:r>
            <a:r>
              <a:rPr lang="en-US" sz="3200" b="1" dirty="0">
                <a:solidFill>
                  <a:srgbClr val="9AF8D3"/>
                </a:solidFill>
                <a:latin typeface="Arial"/>
                <a:cs typeface="Arial"/>
              </a:rPr>
              <a:t> 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solidFill>
                  <a:srgbClr val="9AF8D3"/>
                </a:solidFill>
                <a:latin typeface="Arial"/>
                <a:cs typeface="Arial"/>
              </a:rPr>
              <a:t>Timeline and Key Milestones</a:t>
            </a:r>
            <a:endParaRPr lang="en-US" sz="32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7278F-9392-2255-35DE-8A36C3447AB5}"/>
              </a:ext>
            </a:extLst>
          </p:cNvPr>
          <p:cNvSpPr txBox="1"/>
          <p:nvPr/>
        </p:nvSpPr>
        <p:spPr>
          <a:xfrm>
            <a:off x="11002257" y="6395972"/>
            <a:ext cx="981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sz="1600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14</a:t>
            </a:fld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108">
            <a:extLst>
              <a:ext uri="{FF2B5EF4-FFF2-40B4-BE49-F238E27FC236}">
                <a16:creationId xmlns:a16="http://schemas.microsoft.com/office/drawing/2014/main" id="{4B5A8061-D5AC-A8F1-3463-5B27B73B0C1C}"/>
              </a:ext>
            </a:extLst>
          </p:cNvPr>
          <p:cNvSpPr txBox="1"/>
          <p:nvPr/>
        </p:nvSpPr>
        <p:spPr>
          <a:xfrm>
            <a:off x="4916947" y="280112"/>
            <a:ext cx="6185902" cy="523989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May-June 2023: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 Campuses learn about ASAP|ACE via Transformation Fund planning process </a:t>
            </a:r>
            <a:br>
              <a:rPr lang="en-US" sz="1600" dirty="0">
                <a:latin typeface="Arial"/>
                <a:cs typeface="Calibri"/>
              </a:rPr>
            </a:br>
            <a:endParaRPr lang="en-US" sz="160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August 2023: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 </a:t>
            </a:r>
            <a:endParaRPr lang="en-US" sz="1600">
              <a:latin typeface="Arial"/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25 campuses submit plans to replicate ASAP|ACE</a:t>
            </a:r>
          </a:p>
          <a:p>
            <a:pPr marL="213995" indent="-213995"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SUNY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Calibri"/>
              </a:rPr>
              <a:t> OSS raises grant funds to build program capacity ($4.8M)</a:t>
            </a:r>
            <a:br>
              <a:rPr lang="en-US" sz="1600" dirty="0">
                <a:latin typeface="Arial"/>
                <a:cs typeface="Calibri"/>
              </a:rPr>
            </a:br>
            <a:endParaRPr lang="en-US" sz="16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September 2023: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25 partner campuses announced w. target of 3,750 students + 450 students w. grant funding by Fall 2024</a:t>
            </a:r>
            <a:br>
              <a:rPr lang="en-US" sz="1600" dirty="0">
                <a:latin typeface="Arial"/>
                <a:cs typeface="Calibri"/>
              </a:rPr>
            </a:br>
            <a:endParaRPr lang="en-US" sz="16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September 2023 – May 2024: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 Implementation planning and TA from CUNY ASAP|ACE National Replication Network + SUNY OSS </a:t>
            </a:r>
            <a:br>
              <a:rPr lang="en-US" sz="1600" dirty="0">
                <a:latin typeface="Arial"/>
                <a:cs typeface="Calibri"/>
              </a:rPr>
            </a:br>
            <a:br>
              <a:rPr lang="en-US" sz="1600" dirty="0">
                <a:latin typeface="Arial"/>
                <a:cs typeface="Calibri"/>
              </a:rPr>
            </a:br>
            <a:r>
              <a:rPr lang="en-US" sz="1600" b="1" dirty="0">
                <a:solidFill>
                  <a:srgbClr val="002060"/>
                </a:solidFill>
                <a:latin typeface="Arial"/>
                <a:ea typeface="Calibri"/>
                <a:cs typeface="Helvetica"/>
              </a:rPr>
              <a:t>Spring 2024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Helvetica"/>
              </a:rPr>
              <a:t>: Pilot programs launched at all campuses (N=1,100)</a:t>
            </a:r>
            <a:br>
              <a:rPr lang="en-US" sz="1600" dirty="0">
                <a:latin typeface="Arial"/>
              </a:rPr>
            </a:br>
            <a:br>
              <a:rPr lang="en-US" sz="1600" dirty="0">
                <a:latin typeface="Arial"/>
              </a:rPr>
            </a:br>
            <a:r>
              <a:rPr lang="en-US" sz="1600" b="1" dirty="0">
                <a:solidFill>
                  <a:srgbClr val="002060"/>
                </a:solidFill>
                <a:latin typeface="Arial"/>
                <a:ea typeface="Calibri" panose="020F0502020204030204"/>
                <a:cs typeface="Helvetica"/>
              </a:rPr>
              <a:t>Fall 2024: </a:t>
            </a:r>
          </a:p>
          <a:p>
            <a:pPr marL="171450"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Calibri" panose="020F0502020204030204"/>
                <a:cs typeface="Helvetica"/>
              </a:rPr>
              <a:t>Full programs launched at all campuses (N=4,270)</a:t>
            </a:r>
            <a:endParaRPr lang="en-US" sz="1600">
              <a:solidFill>
                <a:srgbClr val="000000"/>
              </a:solidFill>
              <a:latin typeface="Arial"/>
              <a:ea typeface="Calibri" panose="020F0502020204030204"/>
              <a:cs typeface="Calibri"/>
            </a:endParaRPr>
          </a:p>
          <a:p>
            <a:pPr marL="171450"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Calibri" panose="020F0502020204030204"/>
                <a:cs typeface="Calibri"/>
              </a:rPr>
              <a:t>Initiated PSM Study with Rockefeller Institute of Government</a:t>
            </a:r>
          </a:p>
          <a:p>
            <a:pPr marL="171450"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Calibri" panose="020F0502020204030204"/>
              <a:cs typeface="Calibri"/>
            </a:endParaRPr>
          </a:p>
          <a:p>
            <a:pPr>
              <a:spcAft>
                <a:spcPts val="900"/>
              </a:spcAft>
            </a:pPr>
            <a:r>
              <a:rPr lang="en-US" sz="1600" b="1" dirty="0">
                <a:solidFill>
                  <a:srgbClr val="002060"/>
                </a:solidFill>
                <a:latin typeface="Arial"/>
                <a:ea typeface="Calibri" panose="020F0502020204030204"/>
                <a:cs typeface="Helvetica"/>
              </a:rPr>
              <a:t>January 2025: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 panose="020F0502020204030204"/>
                <a:cs typeface="Helvetica"/>
              </a:rPr>
              <a:t>Governor includes $12M allocation for SUNY ASAP|ACE in FY26 Exec. Budget </a:t>
            </a:r>
          </a:p>
        </p:txBody>
      </p:sp>
    </p:spTree>
    <p:extLst>
      <p:ext uri="{BB962C8B-B14F-4D97-AF65-F5344CB8AC3E}">
        <p14:creationId xmlns:p14="http://schemas.microsoft.com/office/powerpoint/2010/main" val="370124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1036277-608C-B996-A231-EED1B2B85AF5}"/>
              </a:ext>
            </a:extLst>
          </p:cNvPr>
          <p:cNvSpPr txBox="1">
            <a:spLocks/>
          </p:cNvSpPr>
          <p:nvPr/>
        </p:nvSpPr>
        <p:spPr>
          <a:xfrm>
            <a:off x="2370476" y="573257"/>
            <a:ext cx="8964273" cy="8554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Early Impact: SUNY Student Success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938C5-066D-159B-AB4A-CD41B0C2C5C0}"/>
              </a:ext>
            </a:extLst>
          </p:cNvPr>
          <p:cNvSpPr txBox="1"/>
          <p:nvPr/>
        </p:nvSpPr>
        <p:spPr>
          <a:xfrm>
            <a:off x="1771651" y="1734853"/>
            <a:ext cx="232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+20%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DABD2-8EDA-EF60-5F04-7C892807B1EF}"/>
              </a:ext>
            </a:extLst>
          </p:cNvPr>
          <p:cNvSpPr txBox="1"/>
          <p:nvPr/>
        </p:nvSpPr>
        <p:spPr>
          <a:xfrm>
            <a:off x="4048125" y="1829388"/>
            <a:ext cx="741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credit completion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for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ASAP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in Spring 2024 compared to similar non-ASAP students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BE4F9-D6FA-EE4E-9F26-B98FFF118989}"/>
              </a:ext>
            </a:extLst>
          </p:cNvPr>
          <p:cNvSpPr txBox="1"/>
          <p:nvPr/>
        </p:nvSpPr>
        <p:spPr>
          <a:xfrm>
            <a:off x="1771650" y="3954770"/>
            <a:ext cx="232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80%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09DDD-40A6-CAC6-1933-B572AEEAF17F}"/>
              </a:ext>
            </a:extLst>
          </p:cNvPr>
          <p:cNvSpPr txBox="1"/>
          <p:nvPr/>
        </p:nvSpPr>
        <p:spPr>
          <a:xfrm>
            <a:off x="4048125" y="4049305"/>
            <a:ext cx="7286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Spring-to-Fall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persistence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rate for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ASAP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students (vs. 72% for similar non-ASAP students)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6EC67-F7B0-F808-B772-2ED7E935EE20}"/>
              </a:ext>
            </a:extLst>
          </p:cNvPr>
          <p:cNvSpPr txBox="1"/>
          <p:nvPr/>
        </p:nvSpPr>
        <p:spPr>
          <a:xfrm>
            <a:off x="1771651" y="4861517"/>
            <a:ext cx="232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88%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80EEB-25F5-87D5-8977-A4C3CCC3F234}"/>
              </a:ext>
            </a:extLst>
          </p:cNvPr>
          <p:cNvSpPr txBox="1"/>
          <p:nvPr/>
        </p:nvSpPr>
        <p:spPr>
          <a:xfrm>
            <a:off x="4048125" y="4956052"/>
            <a:ext cx="6924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Spring-to-Fall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persistence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rate for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students (vs. 85% for similar non-ACE students)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C71F8-0DF9-BB8B-4A97-B3EB53F37435}"/>
              </a:ext>
            </a:extLst>
          </p:cNvPr>
          <p:cNvSpPr txBox="1"/>
          <p:nvPr/>
        </p:nvSpPr>
        <p:spPr>
          <a:xfrm>
            <a:off x="1771650" y="2660385"/>
            <a:ext cx="232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+9%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8941A-5EE4-38E9-FBEE-D25A49A84A28}"/>
              </a:ext>
            </a:extLst>
          </p:cNvPr>
          <p:cNvSpPr txBox="1"/>
          <p:nvPr/>
        </p:nvSpPr>
        <p:spPr>
          <a:xfrm>
            <a:off x="4048125" y="2754920"/>
            <a:ext cx="7743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credit completion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ACE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Spring 2024 compared to similar non-ACE students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0E3963-63CE-C4AA-F727-4888DE06EAF5}"/>
              </a:ext>
            </a:extLst>
          </p:cNvPr>
          <p:cNvCxnSpPr>
            <a:cxnSpLocks/>
          </p:cNvCxnSpPr>
          <p:nvPr/>
        </p:nvCxnSpPr>
        <p:spPr>
          <a:xfrm>
            <a:off x="1219200" y="3838575"/>
            <a:ext cx="9753600" cy="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EE05E89-639A-DFCF-5BA4-BDBB1AFE2B47}"/>
              </a:ext>
            </a:extLst>
          </p:cNvPr>
          <p:cNvSpPr txBox="1"/>
          <p:nvPr/>
        </p:nvSpPr>
        <p:spPr>
          <a:xfrm>
            <a:off x="11691659" y="6469883"/>
            <a:ext cx="777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7E4B2-AE85-43E6-AA83-E532976F1A6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93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E72F-4FFC-CF46-D573-13F8508E6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032EB6D6-B0E4-69A9-B807-54AD39C3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41" y="1709032"/>
            <a:ext cx="4775626" cy="93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E9BAEF5-B856-98CC-58D4-818B86EA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193" y="2551834"/>
            <a:ext cx="4774623" cy="102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CFB3F0A-8C42-50AC-9AD3-A5DC6051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598" y="4599709"/>
            <a:ext cx="4774623" cy="978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16627F3-89E7-515F-3943-E47D8B0D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1" y="2257859"/>
            <a:ext cx="4785014" cy="918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BCCE1219-B9EB-9FDF-4276-7CFBE7DC5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954" y="3427563"/>
            <a:ext cx="4937828" cy="93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45F9D0-53E3-3B82-D1CC-A4FEFB7EC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861" y="3351501"/>
            <a:ext cx="4779819" cy="94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89295C0-A908-316D-12BC-2FDD7CE6A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100" y="4151168"/>
            <a:ext cx="4796271" cy="947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8498FBD-6859-B040-1825-DAF2B01CD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539" y="5444836"/>
            <a:ext cx="4783282" cy="935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114DDD-FDBD-93FC-369F-8E6C2BA4D982}"/>
              </a:ext>
            </a:extLst>
          </p:cNvPr>
          <p:cNvSpPr txBox="1"/>
          <p:nvPr/>
        </p:nvSpPr>
        <p:spPr>
          <a:xfrm>
            <a:off x="2002646" y="422080"/>
            <a:ext cx="845885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01F60"/>
                </a:solidFill>
                <a:latin typeface="Helvetica"/>
                <a:cs typeface="Helvetica"/>
              </a:rPr>
              <a:t>ASAP|ACE Fall 2024 Recognition</a:t>
            </a:r>
            <a:endParaRPr lang="en-US" sz="4000" b="1">
              <a:solidFill>
                <a:srgbClr val="FF0000"/>
              </a:solidFill>
              <a:latin typeface="Helvetica" pitchFamily="2" charset="0"/>
              <a:cs typeface="Helvetica"/>
            </a:endParaRPr>
          </a:p>
        </p:txBody>
      </p:sp>
      <p:pic>
        <p:nvPicPr>
          <p:cNvPr id="16" name="Picture 15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DDB04961-A619-DE86-F8BA-6631D5999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247650"/>
            <a:ext cx="1057275" cy="1057275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20C77008-71D9-7A82-ECB7-DDAE89130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198" y="1174606"/>
            <a:ext cx="4792808" cy="1088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FD6742F-5482-32E6-0A29-5EF40EDD6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1227" y="5247410"/>
            <a:ext cx="5099339" cy="133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B582A6-E140-7D44-B86A-E84B55E71973}"/>
              </a:ext>
            </a:extLst>
          </p:cNvPr>
          <p:cNvSpPr txBox="1"/>
          <p:nvPr/>
        </p:nvSpPr>
        <p:spPr>
          <a:xfrm>
            <a:off x="11140803" y="6551836"/>
            <a:ext cx="98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sz="1400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16</a:t>
            </a:fld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9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46FF0-C653-EED2-9BCF-110B1998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>
            <a:extLst>
              <a:ext uri="{FF2B5EF4-FFF2-40B4-BE49-F238E27FC236}">
                <a16:creationId xmlns:a16="http://schemas.microsoft.com/office/drawing/2014/main" id="{B5C21960-6665-77C8-53DE-839ED454A589}"/>
              </a:ext>
            </a:extLst>
          </p:cNvPr>
          <p:cNvSpPr txBox="1"/>
          <p:nvPr/>
        </p:nvSpPr>
        <p:spPr>
          <a:xfrm>
            <a:off x="4866764" y="452996"/>
            <a:ext cx="6524398" cy="342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1260" b="1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1D094-DB20-9ECD-2999-7A242D061EC6}"/>
              </a:ext>
            </a:extLst>
          </p:cNvPr>
          <p:cNvSpPr txBox="1"/>
          <p:nvPr/>
        </p:nvSpPr>
        <p:spPr>
          <a:xfrm>
            <a:off x="4942986" y="263509"/>
            <a:ext cx="6447144" cy="4227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50" dirty="0"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Awaiting FY26 NYS budget finalization (April)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Will allow expansion to 6K students this fall on pathway to 10K students over next two years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Except to add more partner campuses +  more students at existing campuses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64CC5-271A-A908-62B1-A6C781537C7D}"/>
              </a:ext>
            </a:extLst>
          </p:cNvPr>
          <p:cNvSpPr txBox="1"/>
          <p:nvPr/>
        </p:nvSpPr>
        <p:spPr>
          <a:xfrm>
            <a:off x="10946851" y="6377424"/>
            <a:ext cx="458442" cy="276998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27A3F4E-D485-4C5D-832D-455E14396CCC}" type="slidenum">
              <a:rPr lang="en-US" sz="1080" dirty="0" smtClean="0">
                <a:solidFill>
                  <a:schemeClr val="bg2">
                    <a:lumMod val="76000"/>
                  </a:schemeClr>
                </a:solidFill>
                <a:latin typeface="Helvetica"/>
                <a:cs typeface="Helvetica"/>
              </a:rPr>
              <a:pPr algn="r"/>
              <a:t>17</a:t>
            </a:fld>
            <a:endParaRPr lang="en-US" sz="1080">
              <a:solidFill>
                <a:schemeClr val="bg2">
                  <a:lumMod val="76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A894E-A836-2CA1-A6F8-C4016B3806F2}"/>
              </a:ext>
            </a:extLst>
          </p:cNvPr>
          <p:cNvSpPr txBox="1"/>
          <p:nvPr/>
        </p:nvSpPr>
        <p:spPr>
          <a:xfrm>
            <a:off x="897734" y="2927726"/>
            <a:ext cx="3291840" cy="997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80" b="1">
                <a:solidFill>
                  <a:srgbClr val="FFFFFF"/>
                </a:solidFill>
                <a:latin typeface="Arial"/>
              </a:rPr>
              <a:t>SUNY ASAP|ACE </a:t>
            </a:r>
            <a:r>
              <a:rPr lang="en-US" sz="2880" b="1">
                <a:solidFill>
                  <a:srgbClr val="9AF8D3"/>
                </a:solidFill>
                <a:latin typeface="Arial"/>
              </a:rPr>
              <a:t>Next Steps</a:t>
            </a:r>
            <a:endParaRPr lang="en-US" sz="2770"/>
          </a:p>
        </p:txBody>
      </p:sp>
    </p:spTree>
    <p:extLst>
      <p:ext uri="{BB962C8B-B14F-4D97-AF65-F5344CB8AC3E}">
        <p14:creationId xmlns:p14="http://schemas.microsoft.com/office/powerpoint/2010/main" val="97877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84C8F-976A-B9E3-4B17-2FC7069D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03542A-B4CF-C72A-A791-40BA347730C0}"/>
              </a:ext>
            </a:extLst>
          </p:cNvPr>
          <p:cNvSpPr txBox="1"/>
          <p:nvPr/>
        </p:nvSpPr>
        <p:spPr>
          <a:xfrm>
            <a:off x="124781" y="2745874"/>
            <a:ext cx="11939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SUNY ASAP|ACE PROGRAM COMPONENTS</a:t>
            </a:r>
            <a:b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</a:br>
            <a: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209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95E5C-0BD3-BA8F-1B59-F84FCC65B514}"/>
              </a:ext>
            </a:extLst>
          </p:cNvPr>
          <p:cNvSpPr txBox="1"/>
          <p:nvPr/>
        </p:nvSpPr>
        <p:spPr>
          <a:xfrm>
            <a:off x="4738071" y="1195"/>
            <a:ext cx="7213600" cy="7171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​</a:t>
            </a:r>
            <a:endParaRPr lang="en-US"/>
          </a:p>
          <a:p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All students receive following resources to remove barriers to FT study</a:t>
            </a:r>
          </a:p>
          <a:p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Arial"/>
              </a:rPr>
              <a:t>Cost of Attendance Award:</a:t>
            </a: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00150" lvl="2" indent="-285750">
              <a:buFont typeface="Wingdings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$400 for ASAP / $550 for ACE​</a:t>
            </a:r>
            <a:endParaRPr lang="en-US" sz="1600">
              <a:solidFill>
                <a:srgbClr val="00206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1200150" lvl="2" indent="-285750">
              <a:buFont typeface="Wingdings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Provided after FA for non-tuition/fee needs</a:t>
            </a:r>
            <a:endParaRPr lang="en-US" sz="1600" dirty="0">
              <a:solidFill>
                <a:srgbClr val="002060"/>
              </a:solidFill>
              <a:latin typeface="Arial"/>
              <a:ea typeface="Calibri" panose="020F0502020204030204"/>
              <a:cs typeface="Arial"/>
            </a:endParaRPr>
          </a:p>
          <a:p>
            <a:pPr marL="1200150" lvl="2" indent="-285750">
              <a:buFont typeface="Wingdings"/>
              <a:buChar char="§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Arial"/>
              </a:rPr>
              <a:t>Textbook/Instructional Materials Award:</a:t>
            </a:r>
          </a:p>
          <a:p>
            <a:pPr marL="1200150" lvl="2" indent="-285750">
              <a:buFont typeface="Wingdings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$150 per semester</a:t>
            </a:r>
            <a:endParaRPr lang="en-US" sz="1600">
              <a:solidFill>
                <a:srgbClr val="00206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1200150" lvl="2" indent="-285750">
              <a:buFont typeface="Wingdings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Campus bookstore account OR direct disbursement to students through FA process</a:t>
            </a:r>
          </a:p>
          <a:p>
            <a:pPr marL="1200150" lvl="2" indent="-285750">
              <a:buFont typeface="Wingdings"/>
              <a:buChar char="§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/>
                <a:cs typeface="Helvetica"/>
              </a:rPr>
              <a:t>Transportation/Monthly Stipend Award</a:t>
            </a:r>
          </a:p>
          <a:p>
            <a:pPr marL="1200150" lvl="2" indent="-285750">
              <a:buFont typeface="Wingdings,Sans-Serif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$50/month when enrolled </a:t>
            </a:r>
          </a:p>
          <a:p>
            <a:pPr marL="1200150" lvl="2" indent="-285750">
              <a:buFont typeface="Wingdings,Sans-Serif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Gas/grocery card OR applied to students' campus accounts</a:t>
            </a:r>
          </a:p>
          <a:p>
            <a:pPr marL="1200150" lvl="2" indent="-285750">
              <a:buFont typeface="Wingdings,Sans-Serif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Tied to meeting program requirements (</a:t>
            </a:r>
            <a:r>
              <a:rPr lang="en-US" sz="1600" dirty="0" err="1">
                <a:solidFill>
                  <a:srgbClr val="002060"/>
                </a:solidFill>
                <a:latin typeface="Arial"/>
                <a:cs typeface="Helvetica"/>
              </a:rPr>
              <a:t>ie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: meeting w. advisor, group activities)</a:t>
            </a:r>
          </a:p>
          <a:p>
            <a:pPr marL="1200150" lvl="2" indent="-285750">
              <a:buFont typeface="Wingdings,Sans-Serif"/>
              <a:buChar char="§"/>
            </a:pPr>
            <a:endParaRPr lang="en-US" sz="1600" dirty="0">
              <a:solidFill>
                <a:srgbClr val="002060"/>
              </a:solidFill>
              <a:latin typeface="Arial"/>
              <a:cs typeface="Helvetica"/>
            </a:endParaRPr>
          </a:p>
          <a:p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Critical Considerations to effective delivery: </a:t>
            </a:r>
            <a:endParaRPr lang="en-US" sz="1600">
              <a:solidFill>
                <a:srgbClr val="002060"/>
              </a:solidFill>
              <a:latin typeface="Arial"/>
              <a:cs typeface="Helvetica"/>
            </a:endParaRPr>
          </a:p>
          <a:p>
            <a:pPr marL="1200150" lvl="2" indent="-285750">
              <a:buFont typeface="Wingdings,Sans-Serif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Strong relationship between program and FA and business offices to ensure resources are delivered in timely and consistent manner</a:t>
            </a:r>
          </a:p>
          <a:p>
            <a:pPr marL="1200150" lvl="2" indent="-285750">
              <a:buFont typeface="Wingdings,Sans-Serif"/>
              <a:buChar char="§"/>
            </a:pPr>
            <a:endParaRPr lang="en-US" sz="1600" dirty="0">
              <a:solidFill>
                <a:srgbClr val="002060"/>
              </a:solidFill>
              <a:latin typeface="Arial"/>
              <a:cs typeface="Helvetica"/>
            </a:endParaRPr>
          </a:p>
          <a:p>
            <a:pPr marL="1200150" lvl="2" indent="-285750">
              <a:buFont typeface="Wingdings,Sans-Serif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/>
                <a:cs typeface="Helvetica"/>
              </a:rPr>
              <a:t>Clear communication to students on expectations</a:t>
            </a:r>
          </a:p>
          <a:p>
            <a:pPr lvl="2"/>
            <a:endParaRPr lang="en-US" sz="1600" dirty="0">
              <a:solidFill>
                <a:srgbClr val="002060"/>
              </a:solidFill>
              <a:latin typeface="Arial"/>
              <a:cs typeface="Helvetica"/>
            </a:endParaRPr>
          </a:p>
          <a:p>
            <a:pPr lvl="2"/>
            <a:endParaRPr lang="en-US" sz="1200" i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/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319FD-9408-E0E9-0AEC-981093942BE7}"/>
              </a:ext>
            </a:extLst>
          </p:cNvPr>
          <p:cNvSpPr txBox="1"/>
          <p:nvPr/>
        </p:nvSpPr>
        <p:spPr>
          <a:xfrm>
            <a:off x="782636" y="1962130"/>
            <a:ext cx="274320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ASAP|ACE Program Components</a:t>
            </a:r>
          </a:p>
          <a:p>
            <a:r>
              <a:rPr lang="en-US" sz="3200" b="1" dirty="0">
                <a:solidFill>
                  <a:srgbClr val="9AF8D3"/>
                </a:solidFill>
                <a:latin typeface="Helvetica"/>
                <a:ea typeface="Calibri"/>
                <a:cs typeface="Helvetica"/>
              </a:rPr>
              <a:t>Financial Resources  </a:t>
            </a:r>
          </a:p>
        </p:txBody>
      </p:sp>
    </p:spTree>
    <p:extLst>
      <p:ext uri="{BB962C8B-B14F-4D97-AF65-F5344CB8AC3E}">
        <p14:creationId xmlns:p14="http://schemas.microsoft.com/office/powerpoint/2010/main" val="299944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87D5D2-6C07-EFD5-FD47-BF0A09AA4CEE}"/>
              </a:ext>
            </a:extLst>
          </p:cNvPr>
          <p:cNvSpPr txBox="1"/>
          <p:nvPr/>
        </p:nvSpPr>
        <p:spPr>
          <a:xfrm>
            <a:off x="536432" y="477385"/>
            <a:ext cx="10221651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AGENDA</a:t>
            </a:r>
          </a:p>
          <a:p>
            <a:endParaRPr lang="en-US" sz="2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Accelerated Study in Associate Programs + Accelerate Complete &amp; Engage (ASAP|ACE) </a:t>
            </a: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Program Model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Origins and Evidence Base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Replication across SUNY System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Program Components: 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Financial Resources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Advisement Model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Integrated Use of Data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Considerations for Campus Adoption</a:t>
            </a:r>
          </a:p>
        </p:txBody>
      </p:sp>
    </p:spTree>
    <p:extLst>
      <p:ext uri="{BB962C8B-B14F-4D97-AF65-F5344CB8AC3E}">
        <p14:creationId xmlns:p14="http://schemas.microsoft.com/office/powerpoint/2010/main" val="255008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A24C3-895B-AD81-A14E-C988C3F557B8}"/>
              </a:ext>
            </a:extLst>
          </p:cNvPr>
          <p:cNvSpPr txBox="1"/>
          <p:nvPr/>
        </p:nvSpPr>
        <p:spPr>
          <a:xfrm>
            <a:off x="4767387" y="182475"/>
            <a:ext cx="6525577" cy="61196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Core Elements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Dedicated trained advisor works w. students from entrance--graduation (1:150 caseload)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Developmental model with a focus on whole student academic and personal growth needs helping students establish and move towards goals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Rapport is built over time to heighten trust between student and advisor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Advisors carefully monitor students’ progress against set of program benchmarks; documented monthly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Frequency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 2x/month in first semester then students sorted in Needs/Support levels each semester </a:t>
            </a:r>
          </a:p>
          <a:p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Delivery modalities</a:t>
            </a: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1:1 meetings (in person, online, phone)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Group advisement sessions (in-person and online)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Select campuses: 1st year seminars 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sz="1600" b="1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Widely considered the most important program component by </a:t>
            </a:r>
            <a:endParaRPr lang="en-US" sz="1600" b="1" i="1">
              <a:solidFill>
                <a:srgbClr val="000000"/>
              </a:solidFill>
              <a:latin typeface="Arial"/>
              <a:ea typeface="Calibri"/>
              <a:cs typeface="Calibri" panose="020F0502020204030204"/>
            </a:endParaRPr>
          </a:p>
          <a:p>
            <a:pPr algn="ctr"/>
            <a:r>
              <a:rPr lang="en-US" sz="1600" b="1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students and program sta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ff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lnSpc>
                <a:spcPts val="1275"/>
              </a:lnSpc>
              <a:buFont typeface="Arial"/>
              <a:buChar char="•"/>
            </a:pPr>
            <a:endParaRPr lang="en-US" sz="1100" dirty="0">
              <a:ea typeface="Calibri"/>
              <a:cs typeface="Calibri"/>
            </a:endParaRPr>
          </a:p>
          <a:p>
            <a:pPr marL="228600" indent="-228600">
              <a:lnSpc>
                <a:spcPts val="1275"/>
              </a:lnSpc>
              <a:buFont typeface="Arial"/>
              <a:buChar char="•"/>
            </a:pPr>
            <a:endParaRPr lang="en-US" sz="11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42C8-A308-908E-521F-9EA6F3A68E9E}"/>
              </a:ext>
            </a:extLst>
          </p:cNvPr>
          <p:cNvSpPr txBox="1"/>
          <p:nvPr/>
        </p:nvSpPr>
        <p:spPr>
          <a:xfrm>
            <a:off x="1099752" y="2266779"/>
            <a:ext cx="2743200" cy="2220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25"/>
              </a:lnSpc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Segoe UI"/>
              </a:rPr>
              <a:t>ASAP|ACE Program Components</a:t>
            </a:r>
            <a:r>
              <a:rPr lang="en-US" sz="2800" dirty="0">
                <a:latin typeface="Arial"/>
                <a:cs typeface="Segoe UI"/>
              </a:rPr>
              <a:t>​</a:t>
            </a:r>
          </a:p>
          <a:p>
            <a:pPr>
              <a:lnSpc>
                <a:spcPts val="2925"/>
              </a:lnSpc>
            </a:pPr>
            <a:r>
              <a:rPr lang="en-US" sz="3200" b="1" dirty="0">
                <a:solidFill>
                  <a:srgbClr val="9AF8D3"/>
                </a:solidFill>
                <a:latin typeface="Helvetica"/>
                <a:cs typeface="Segoe UI"/>
              </a:rPr>
              <a:t>High-touch</a:t>
            </a:r>
          </a:p>
          <a:p>
            <a:pPr>
              <a:lnSpc>
                <a:spcPts val="2925"/>
              </a:lnSpc>
            </a:pPr>
            <a:r>
              <a:rPr lang="en-US" sz="3200" b="1" dirty="0">
                <a:solidFill>
                  <a:srgbClr val="9AF8D3"/>
                </a:solidFill>
                <a:latin typeface="Helvetica"/>
                <a:cs typeface="Segoe UI"/>
              </a:rPr>
              <a:t>Advisement Model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70B02-0254-8934-9D68-A393F30CA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94B11-9112-1E2C-3B49-8C956CC59A56}"/>
              </a:ext>
            </a:extLst>
          </p:cNvPr>
          <p:cNvSpPr txBox="1"/>
          <p:nvPr/>
        </p:nvSpPr>
        <p:spPr>
          <a:xfrm>
            <a:off x="4738071" y="1195"/>
            <a:ext cx="7213600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​</a:t>
            </a:r>
            <a:endParaRPr lang="en-US" dirty="0"/>
          </a:p>
          <a:p>
            <a:pPr lvl="2"/>
            <a:endParaRPr lang="en-US" sz="1600" dirty="0">
              <a:solidFill>
                <a:srgbClr val="002060"/>
              </a:solidFill>
              <a:latin typeface="Arial"/>
              <a:cs typeface="Helvetica"/>
            </a:endParaRPr>
          </a:p>
          <a:p>
            <a:pPr lvl="2"/>
            <a:endParaRPr lang="en-US" sz="1200" i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1"/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39725-DFC5-F78F-81B0-7B6004915F2F}"/>
              </a:ext>
            </a:extLst>
          </p:cNvPr>
          <p:cNvSpPr txBox="1"/>
          <p:nvPr/>
        </p:nvSpPr>
        <p:spPr>
          <a:xfrm>
            <a:off x="782636" y="1962130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ASAP|ACE Program Components</a:t>
            </a:r>
          </a:p>
          <a:p>
            <a:r>
              <a:rPr lang="en-US" sz="3200" b="1" dirty="0">
                <a:solidFill>
                  <a:srgbClr val="9AF8D3"/>
                </a:solidFill>
                <a:latin typeface="Helvetica"/>
                <a:ea typeface="Calibri"/>
                <a:cs typeface="Helvetica"/>
              </a:rPr>
              <a:t>Advisement Model –Triage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265EB-FE3F-FC05-44E0-27C19E1B323E}"/>
              </a:ext>
            </a:extLst>
          </p:cNvPr>
          <p:cNvSpPr txBox="1"/>
          <p:nvPr/>
        </p:nvSpPr>
        <p:spPr>
          <a:xfrm>
            <a:off x="4898310" y="293217"/>
            <a:ext cx="7293020" cy="62274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After first semester, advisors sort their students into "Support" levels to determine 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the frequency and modality of contact </a:t>
            </a: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latin typeface="Arial"/>
              <a:ea typeface="+mn-lt"/>
              <a:cs typeface="+mn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Done each semester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w. support levels coded in data submissions</a:t>
            </a:r>
          </a:p>
          <a:p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High</a:t>
            </a:r>
            <a:r>
              <a:rPr lang="en-US" sz="1400" b="1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Support</a:t>
            </a: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Academic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probation and/or regular course withdrawals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Difficulty articulating academic and personal goals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Consistently needs coaching to meet program requirements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Concern about personal circumstances and/or known challenges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Min Contact: 2x/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mo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with at least one being individual meeting w. advisor</a:t>
            </a: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Medium</a:t>
            </a:r>
            <a:r>
              <a:rPr lang="en-US" sz="1400" b="1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Support: 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Midrange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GPA and good academic standing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May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need guidance to clarify academic and personal goals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Needs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coaching to meet program requirements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Periodic concern @ personal circumstances that may impede progress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Min Contact:  1x/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mo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; modality determined w. advisor </a:t>
            </a:r>
          </a:p>
          <a:p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Low</a:t>
            </a:r>
            <a:r>
              <a:rPr lang="en-US" sz="1400" b="1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Support: </a:t>
            </a: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High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GPA and strong academic momentum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Clearly 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defined academic and personal goals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Meets program requirements without need for 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coaching,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Seeks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opportunities to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participate in campus opportunities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Min.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Contact: 1x every other month w. some other form of program contact (</a:t>
            </a:r>
            <a:r>
              <a:rPr lang="en-US" sz="1400" dirty="0" err="1">
                <a:solidFill>
                  <a:srgbClr val="002060"/>
                </a:solidFill>
                <a:latin typeface="Arial"/>
                <a:ea typeface="+mn-lt"/>
                <a:cs typeface="+mn-lt"/>
              </a:rPr>
              <a:t>ie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: workshops) as agreed w. advisor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ts val="983"/>
              </a:lnSpc>
            </a:pPr>
            <a:r>
              <a:rPr lang="en-US" sz="1100" dirty="0">
                <a:solidFill>
                  <a:srgbClr val="002060"/>
                </a:solidFill>
                <a:cs typeface="Segoe UI"/>
              </a:rPr>
              <a:t>​</a:t>
            </a:r>
            <a:endParaRPr lang="en-US" sz="1100" dirty="0">
              <a:solidFill>
                <a:srgbClr val="002060"/>
              </a:solidFill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997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BCDF7-FE8C-A2AC-7522-B294FAB2DBFB}"/>
              </a:ext>
            </a:extLst>
          </p:cNvPr>
          <p:cNvSpPr txBox="1"/>
          <p:nvPr/>
        </p:nvSpPr>
        <p:spPr>
          <a:xfrm>
            <a:off x="4736721" y="187077"/>
            <a:ext cx="7447744" cy="63401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All campuses work toward following Minimum Benchmarks: </a:t>
            </a:r>
            <a:endParaRPr lang="en-US" sz="1400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0" lvl="1"/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1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Retention (ASAP | ACE)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Second semester: 90% | 95%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Third semester: 80% | 90%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Fourth semester: 70% | 87%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Fifth semester (retained or graduated): 65% | 82% </a:t>
            </a:r>
          </a:p>
          <a:p>
            <a:pPr marL="0" lvl="1"/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1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Cumulative Credits Earned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ASAP: min. 10 per semester / 20 per year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ACE:  15 per semester / 30 per year </a:t>
            </a:r>
          </a:p>
          <a:p>
            <a:pPr marL="228600" lvl="2">
              <a:buFont typeface="Symbo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1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Developmental Education for Those w. Need (Enrollment | Fully Skills Proficient in One Year )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ASAP: 100% | 90% </a:t>
            </a:r>
          </a:p>
          <a:p>
            <a:pPr marL="0" lvl="1"/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1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Graduation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 </a:t>
            </a:r>
            <a:endParaRPr lang="en-US" dirty="0">
              <a:solidFill>
                <a:srgbClr val="002060"/>
              </a:solidFill>
            </a:endParaRP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Two-Year: ASAP 25% | ACE 50% (Transfer)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Three-Year: ASAP 50% | N/A </a:t>
            </a:r>
          </a:p>
          <a:p>
            <a:pPr marL="228600" lvl="2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Four-Year ACE 50% (Freshmen) </a:t>
            </a:r>
          </a:p>
          <a:p>
            <a:pPr marL="228600" lvl="2" indent="-228600">
              <a:buFont typeface="Symbol"/>
              <a:buChar char="•"/>
            </a:pPr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2"/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Student Engagement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marL="228600" lvl="2" indent="-228600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Monthly Advisor Contacts: 85% of students meet minimum engagement for their support level </a:t>
            </a:r>
          </a:p>
          <a:p>
            <a:pPr marL="228600" lvl="2" indent="-228600">
              <a:buFont typeface="Symbo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Semester Advisor Contacts: 95% meet minimum advisement contact and program engagement for their support level</a:t>
            </a:r>
          </a:p>
          <a:p>
            <a:pPr marL="228600" lvl="2" indent="-228600">
              <a:buFont typeface="Symbo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0" lvl="2"/>
            <a:endParaRPr lang="en-US" sz="1400" dirty="0">
              <a:solidFill>
                <a:srgbClr val="002060"/>
              </a:solidFill>
              <a:ea typeface="Calibri"/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47A35-42E8-52CF-FC24-B2CE59C80F11}"/>
              </a:ext>
            </a:extLst>
          </p:cNvPr>
          <p:cNvSpPr txBox="1"/>
          <p:nvPr/>
        </p:nvSpPr>
        <p:spPr>
          <a:xfrm>
            <a:off x="1106616" y="2452130"/>
            <a:ext cx="2743200" cy="1503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25"/>
              </a:lnSpc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Segoe UI"/>
              </a:rPr>
              <a:t>ASAP Program Components</a:t>
            </a:r>
            <a:r>
              <a:rPr lang="en-US" sz="2800" dirty="0">
                <a:latin typeface="Arial"/>
                <a:cs typeface="Segoe UI"/>
              </a:rPr>
              <a:t>​</a:t>
            </a:r>
          </a:p>
          <a:p>
            <a:pPr>
              <a:lnSpc>
                <a:spcPts val="2925"/>
              </a:lnSpc>
            </a:pPr>
            <a:r>
              <a:rPr lang="en-US" sz="3200" b="1" dirty="0">
                <a:solidFill>
                  <a:srgbClr val="9AF8D3"/>
                </a:solidFill>
                <a:latin typeface="Helvetica"/>
                <a:cs typeface="Segoe UI"/>
              </a:rPr>
              <a:t> Program Benchmarks</a:t>
            </a:r>
          </a:p>
        </p:txBody>
      </p:sp>
    </p:spTree>
    <p:extLst>
      <p:ext uri="{BB962C8B-B14F-4D97-AF65-F5344CB8AC3E}">
        <p14:creationId xmlns:p14="http://schemas.microsoft.com/office/powerpoint/2010/main" val="92270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88A78-E724-5842-462E-EDBF50D3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34B0A-D104-3DF5-9590-F912B3D0E780}"/>
              </a:ext>
            </a:extLst>
          </p:cNvPr>
          <p:cNvSpPr txBox="1"/>
          <p:nvPr/>
        </p:nvSpPr>
        <p:spPr>
          <a:xfrm>
            <a:off x="4606465" y="336872"/>
            <a:ext cx="7447744" cy="7899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ASAP|ACE uses data in a standardized manner for program management and evaluation purposes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SUNY Student Success has created a standardized data management system with data definitions and collection schedules and protocols all partner campuses use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Dedicated staff member provides training and support and manages a centralized database that allows for reports to be run for individual and program-wide analysis; 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Enrollment tracker used during recruitment cycles to monitor movement toward targets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Engagement data is collected monthly from campuses, typically as exports from campus systems (</a:t>
            </a:r>
            <a:r>
              <a:rPr lang="en-US" sz="1400" dirty="0" err="1">
                <a:solidFill>
                  <a:srgbClr val="002060"/>
                </a:solidFill>
                <a:latin typeface="Arial"/>
                <a:ea typeface="Calibri"/>
                <a:cs typeface="Arial"/>
              </a:rPr>
              <a:t>ie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: Starfish or Navigate)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Data reports provided to campuses monthly and discussed at scheduled data meetings (all campuses receive their own data and program-wide averages); campuses not meeting benchmarks are contacted by SUNY System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Academic data is collected from official IR data sources to run reports against benchmarks each semester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Data also used for quasi-experimental study (just launched)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b="1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New: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 Creating online database that will allow real-time entry/use of data w. recent  grant funding</a:t>
            </a:r>
            <a:endParaRPr lang="en-US" dirty="0">
              <a:solidFill>
                <a:srgbClr val="002060"/>
              </a:solidFill>
              <a:ea typeface="Calibri" panose="020F0502020204030204"/>
              <a:cs typeface="Calibri" panose="020F0502020204030204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lvl="1"/>
            <a:endParaRPr lang="en-US" sz="1200" dirty="0">
              <a:latin typeface="Arial"/>
              <a:ea typeface="Calibri"/>
              <a:cs typeface="Arial"/>
            </a:endParaRPr>
          </a:p>
          <a:p>
            <a:pPr marL="0" lvl="1">
              <a:lnSpc>
                <a:spcPts val="1275"/>
              </a:lnSpc>
            </a:pPr>
            <a:endParaRPr lang="en-US" sz="1600" dirty="0">
              <a:latin typeface="Arial"/>
              <a:ea typeface="Calibri"/>
              <a:cs typeface="Calibri"/>
            </a:endParaRPr>
          </a:p>
          <a:p>
            <a:pPr marL="285750" lvl="1" indent="-285750">
              <a:lnSpc>
                <a:spcPts val="1275"/>
              </a:lnSpc>
              <a:buFont typeface="Arial"/>
              <a:buChar char="•"/>
            </a:pPr>
            <a:endParaRPr lang="en-US" sz="1600" dirty="0">
              <a:latin typeface="Arial"/>
              <a:ea typeface="Calibri"/>
              <a:cs typeface="Calibri"/>
            </a:endParaRPr>
          </a:p>
          <a:p>
            <a:pPr marL="0" lvl="1">
              <a:lnSpc>
                <a:spcPts val="1275"/>
              </a:lnSpc>
            </a:pPr>
            <a:endParaRPr lang="en-US" sz="1600" dirty="0">
              <a:latin typeface="Arial"/>
              <a:ea typeface="Calibri"/>
              <a:cs typeface="Calibri"/>
            </a:endParaRPr>
          </a:p>
          <a:p>
            <a:pPr lvl="2">
              <a:lnSpc>
                <a:spcPts val="1275"/>
              </a:lnSpc>
            </a:pPr>
            <a:endParaRPr lang="en-US" sz="1600" dirty="0">
              <a:latin typeface="Arial"/>
              <a:ea typeface="Calibri"/>
              <a:cs typeface="Calibri"/>
            </a:endParaRPr>
          </a:p>
          <a:p>
            <a:endParaRPr lang="en-US" sz="1600" dirty="0">
              <a:latin typeface="Arial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EC135-535F-49A5-8C2F-1186BAC4B695}"/>
              </a:ext>
            </a:extLst>
          </p:cNvPr>
          <p:cNvSpPr txBox="1"/>
          <p:nvPr/>
        </p:nvSpPr>
        <p:spPr>
          <a:xfrm>
            <a:off x="1106616" y="2452130"/>
            <a:ext cx="2743200" cy="1503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25"/>
              </a:lnSpc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Segoe UI"/>
              </a:rPr>
              <a:t>ASAP Program Components</a:t>
            </a:r>
            <a:r>
              <a:rPr lang="en-US" sz="2800" dirty="0">
                <a:latin typeface="Arial"/>
                <a:cs typeface="Segoe UI"/>
              </a:rPr>
              <a:t>​</a:t>
            </a:r>
          </a:p>
          <a:p>
            <a:pPr>
              <a:lnSpc>
                <a:spcPts val="2925"/>
              </a:lnSpc>
            </a:pPr>
            <a:r>
              <a:rPr lang="en-US" sz="3200" b="1" dirty="0">
                <a:solidFill>
                  <a:srgbClr val="9AF8D3"/>
                </a:solidFill>
                <a:latin typeface="Helvetica"/>
                <a:cs typeface="Segoe UI"/>
              </a:rPr>
              <a:t>Integrated Use of Data</a:t>
            </a:r>
          </a:p>
        </p:txBody>
      </p:sp>
    </p:spTree>
    <p:extLst>
      <p:ext uri="{BB962C8B-B14F-4D97-AF65-F5344CB8AC3E}">
        <p14:creationId xmlns:p14="http://schemas.microsoft.com/office/powerpoint/2010/main" val="99822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6230A-9AA5-2E9B-36E0-31FF4504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2EBE-DF1B-6B3B-8271-5F4A1EBA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7" y="2664056"/>
            <a:ext cx="4005119" cy="1325563"/>
          </a:xfr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ASAP|ACE</a:t>
            </a:r>
            <a:b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9AF8D3"/>
                </a:solidFill>
                <a:latin typeface="Arial"/>
                <a:cs typeface="Arial"/>
              </a:rPr>
              <a:t>Campus Considerations for Campus Adoption</a:t>
            </a:r>
            <a:br>
              <a:rPr lang="en-US" sz="2800" dirty="0">
                <a:solidFill>
                  <a:srgbClr val="9AF8D3"/>
                </a:solidFill>
                <a:latin typeface="Arial"/>
                <a:cs typeface="Arial"/>
              </a:rPr>
            </a:br>
            <a:endParaRPr lang="en-US" sz="2800">
              <a:solidFill>
                <a:srgbClr val="9AF8D3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517EA-DAD3-81AB-9B4F-CBA6055EC5B0}"/>
              </a:ext>
            </a:extLst>
          </p:cNvPr>
          <p:cNvSpPr txBox="1"/>
          <p:nvPr/>
        </p:nvSpPr>
        <p:spPr>
          <a:xfrm>
            <a:off x="11002257" y="6395972"/>
            <a:ext cx="98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27A3F4E-D485-4C5D-832D-455E14396CCC}" type="slidenum">
              <a:rPr lang="en-US" sz="1400" b="1" smtClean="0">
                <a:latin typeface="Helvetica" panose="020B0604020202020204" pitchFamily="34" charset="0"/>
                <a:cs typeface="Helvetica" panose="020B0604020202020204" pitchFamily="34" charset="0"/>
              </a:rPr>
              <a:pPr algn="r"/>
              <a:t>24</a:t>
            </a:fld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D22E8-9E4A-96D5-BA50-CAA809275EA0}"/>
              </a:ext>
            </a:extLst>
          </p:cNvPr>
          <p:cNvSpPr txBox="1"/>
          <p:nvPr/>
        </p:nvSpPr>
        <p:spPr>
          <a:xfrm>
            <a:off x="4933043" y="705757"/>
            <a:ext cx="6879771" cy="5890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Institutional Commitment &amp; Alignment: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Broad Leadership Support (not just the president)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Understanding and commitment to replicate model w. fidelity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Alignment w. campus strategic plans</a:t>
            </a:r>
          </a:p>
          <a:p>
            <a:pPr marL="171450" indent="-171450">
              <a:lnSpc>
                <a:spcPts val="1500"/>
              </a:lnSpc>
              <a:buFont typeface="Arial"/>
              <a:buChar char="•"/>
            </a:pPr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Staffing &amp; Infrastructure: 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Administrative capacity to support comprehensive model 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Leadership stability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Ability to  provide dedicated space + ongoing cross-functional support to program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Academic &amp; Programmatic Fit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Academic program mix that can accommodate timely completion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Campus culture that would support ASAP|ACE advisement model and course availability needs for FT study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Willingness to review policies that may impede students' academic momentum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Enrollment &amp; Recruitment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Assessment  to ensure there is sufficient eligible student pool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Admissions/Financial Aid Infrastructure to support continuous recruitment and FA review/packaging of prospective students to meet ambitious targets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endParaRPr lang="en-US" sz="1400" b="1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Budget &amp; Financial Considerations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Ability to administer ASAP|ACE student financial resources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Ability to quickly hire program staff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Ability to offer sufficient intersession course offerings (or support cross registration)</a:t>
            </a: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endParaRPr lang="en-US" sz="1400" dirty="0">
              <a:latin typeface="Arial"/>
              <a:ea typeface="Calibri"/>
              <a:cs typeface="Calibri"/>
            </a:endParaRPr>
          </a:p>
          <a:p>
            <a:pPr marL="628650" lvl="1" indent="-171450">
              <a:lnSpc>
                <a:spcPts val="1500"/>
              </a:lnSpc>
              <a:buFont typeface="Arial"/>
              <a:buChar char="•"/>
            </a:pPr>
            <a:endParaRPr lang="en-US" sz="1400" dirty="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17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3E753-7B85-5DA2-DF86-57023437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9F870E-CD18-7794-8408-AB5CCFC1D702}"/>
              </a:ext>
            </a:extLst>
          </p:cNvPr>
          <p:cNvSpPr txBox="1"/>
          <p:nvPr/>
        </p:nvSpPr>
        <p:spPr>
          <a:xfrm>
            <a:off x="124781" y="2745874"/>
            <a:ext cx="11939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/>
                <a:ea typeface="Verdana"/>
                <a:cs typeface="Helvetica"/>
              </a:rPr>
              <a:t>For More Information:  suny.edu/asap-ace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Helvetica"/>
              <a:ea typeface="Verdana"/>
              <a:cs typeface="Helvetica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Helvetica"/>
                <a:ea typeface="Verdana"/>
                <a:cs typeface="Helvetica"/>
              </a:rPr>
              <a:t>Contact: donna.linderman@suny.edu </a:t>
            </a:r>
            <a: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00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6A55E-37B2-3004-EC7C-018704628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AB957-58D0-D2A3-1AAE-974E59AB679A}"/>
              </a:ext>
            </a:extLst>
          </p:cNvPr>
          <p:cNvSpPr txBox="1"/>
          <p:nvPr/>
        </p:nvSpPr>
        <p:spPr>
          <a:xfrm>
            <a:off x="124781" y="2522112"/>
            <a:ext cx="1193900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ASAP|ACE Program Model, Origins and Evidence Base</a:t>
            </a:r>
            <a:b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</a:br>
            <a: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9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45E59-C535-8B4E-B448-1AE120B6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0420" y="332528"/>
            <a:ext cx="10879657" cy="689735"/>
          </a:xfrm>
        </p:spPr>
        <p:txBody>
          <a:bodyPr/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ASAP|ACE Program Model</a:t>
            </a:r>
          </a:p>
        </p:txBody>
      </p:sp>
      <p:pic>
        <p:nvPicPr>
          <p:cNvPr id="12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7F6BF048-30CA-0135-CDE2-14567515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9" y="1585763"/>
            <a:ext cx="8331916" cy="5055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443D83-E538-9B1E-2607-CC755E8C7646}"/>
              </a:ext>
            </a:extLst>
          </p:cNvPr>
          <p:cNvSpPr txBox="1"/>
          <p:nvPr/>
        </p:nvSpPr>
        <p:spPr>
          <a:xfrm>
            <a:off x="8883193" y="1715358"/>
            <a:ext cx="274319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001F60"/>
                </a:solidFill>
                <a:latin typeface="Helvetica"/>
                <a:cs typeface="Helvetica"/>
              </a:rPr>
              <a:t>Graduation Timelines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600" dirty="0">
                <a:solidFill>
                  <a:srgbClr val="001F60"/>
                </a:solidFill>
                <a:latin typeface="Helvetica"/>
                <a:cs typeface="Helvetica"/>
              </a:rPr>
              <a:t>ASAP: Associate degree completion (within 3-years)</a:t>
            </a:r>
            <a:endParaRPr lang="en-US" sz="1600">
              <a:latin typeface="Helvetica"/>
              <a:cs typeface="Helvetica"/>
            </a:endParaRPr>
          </a:p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1600" dirty="0">
                <a:solidFill>
                  <a:srgbClr val="001F60"/>
                </a:solidFill>
                <a:latin typeface="Helvetica"/>
                <a:cs typeface="Helvetica"/>
              </a:rPr>
              <a:t>ACE: Bachelor's degree completion (4 years for freshmen + 2 years for transfer students w. associate degree)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spcAft>
                <a:spcPts val="2400"/>
              </a:spcAft>
              <a:buFont typeface="Arial"/>
              <a:buChar char="•"/>
            </a:pPr>
            <a:endParaRPr lang="en-US" sz="1600" dirty="0">
              <a:solidFill>
                <a:srgbClr val="001F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2034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3211-042B-844A-A5B6-97142753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9" y="332607"/>
            <a:ext cx="7142671" cy="689735"/>
          </a:xfrm>
        </p:spPr>
        <p:txBody>
          <a:bodyPr/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Cuny asap scaling story</a:t>
            </a:r>
            <a:endParaRPr lang="en-US" sz="2400" dirty="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CC2949-7C66-D30C-F7F8-23D6B5F4449C}"/>
              </a:ext>
            </a:extLst>
          </p:cNvPr>
          <p:cNvSpPr/>
          <p:nvPr/>
        </p:nvSpPr>
        <p:spPr>
          <a:xfrm>
            <a:off x="495808" y="6087872"/>
            <a:ext cx="2511552" cy="593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ts val="1200"/>
              </a:lnSpc>
            </a:pPr>
            <a:r>
              <a:rPr lang="en-US" sz="1800" baseline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>
                <a:latin typeface="Arial"/>
                <a:ea typeface="Segoe UI"/>
                <a:cs typeface="Segoe UI"/>
              </a:rPr>
              <a:t>SAP launched at CUNY in 2007 and has served 110K students to date; currently 25K/year @ 9 campuses</a:t>
            </a:r>
            <a:r>
              <a:rPr lang="en-US" sz="1200">
                <a:latin typeface="Arial"/>
                <a:ea typeface="Segoe UI"/>
                <a:cs typeface="Segoe UI"/>
              </a:rPr>
              <a:t>​</a:t>
            </a:r>
            <a:endParaRPr lang="en-US"/>
          </a:p>
          <a:p>
            <a:pPr rtl="0">
              <a:lnSpc>
                <a:spcPts val="1200"/>
              </a:lnSpc>
            </a:pPr>
            <a:r>
              <a:rPr lang="en-US" sz="1200" dirty="0">
                <a:latin typeface="Arial"/>
                <a:ea typeface="Segoe UI"/>
                <a:cs typeface="Segoe UI"/>
              </a:rPr>
              <a:t>​</a:t>
            </a:r>
          </a:p>
          <a:p>
            <a:pPr rtl="0">
              <a:lnSpc>
                <a:spcPts val="1200"/>
              </a:lnSpc>
            </a:pPr>
            <a:r>
              <a:rPr lang="en-US" sz="1200" baseline="0" dirty="0">
                <a:latin typeface="Arial"/>
                <a:ea typeface="Segoe UI"/>
                <a:cs typeface="Segoe UI"/>
              </a:rPr>
              <a:t>ACE launched in 2015 and has served 6.3K students to date; currently 3K/year at 8 campuses</a:t>
            </a:r>
            <a:r>
              <a:rPr lang="en-US" sz="1200" dirty="0">
                <a:latin typeface="Arial"/>
                <a:ea typeface="Segoe UI"/>
                <a:cs typeface="Segoe UI"/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Content Placeholder 9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80ED2FE7-C6E8-84FE-38C3-C2A924B67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318" y="1712433"/>
            <a:ext cx="5200794" cy="4418134"/>
          </a:xfr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402509D-CF87-3128-582B-0A27E56A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548" y="1713076"/>
            <a:ext cx="5010801" cy="4441336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62A8754-B6FF-2D9E-1274-6CC2FAA7132B}"/>
              </a:ext>
            </a:extLst>
          </p:cNvPr>
          <p:cNvSpPr txBox="1"/>
          <p:nvPr/>
        </p:nvSpPr>
        <p:spPr>
          <a:xfrm>
            <a:off x="175759" y="6407083"/>
            <a:ext cx="4187878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latin typeface="Arial"/>
                <a:cs typeface="Calibri"/>
              </a:rPr>
              <a:t>Source: CUNY ASAP,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35862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D652-9C71-01A9-D735-62702E40F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8F5E-17DD-41FC-AB61-A14C7F23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79" y="276751"/>
            <a:ext cx="9385621" cy="662521"/>
          </a:xfrm>
        </p:spPr>
        <p:txBody>
          <a:bodyPr/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CUNY </a:t>
            </a:r>
            <a:r>
              <a:rPr lang="en-US" sz="3400" dirty="0" err="1">
                <a:solidFill>
                  <a:schemeClr val="bg1"/>
                </a:solidFill>
                <a:latin typeface="Arial"/>
                <a:cs typeface="Arial"/>
              </a:rPr>
              <a:t>ASAP|ACe</a:t>
            </a: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  Consortia 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5EE7A-7601-A5D7-1816-3D38D9C5E343}"/>
              </a:ext>
            </a:extLst>
          </p:cNvPr>
          <p:cNvSpPr/>
          <p:nvPr/>
        </p:nvSpPr>
        <p:spPr>
          <a:xfrm>
            <a:off x="495808" y="6087872"/>
            <a:ext cx="2511552" cy="593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A1C91BE-D212-2CCB-B44B-D937E59C0B3C}"/>
              </a:ext>
            </a:extLst>
          </p:cNvPr>
          <p:cNvSpPr txBox="1">
            <a:spLocks/>
          </p:cNvSpPr>
          <p:nvPr/>
        </p:nvSpPr>
        <p:spPr>
          <a:xfrm>
            <a:off x="7928072" y="1714873"/>
            <a:ext cx="3477034" cy="48418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indent="0" algn="l" defTabSz="58613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Arial" panose="020B0604020202020204" pitchFamily="34" charset="0"/>
              <a:buNone/>
              <a:defRPr sz="230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indent="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230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indent="-176213" algn="l" defTabSz="58613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indent="-168275" algn="l" defTabSz="58613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indent="-17780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System Font Regular"/>
              <a:buChar char="–"/>
              <a:tabLst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indent="-17145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indent="-17145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indent="-17145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indent="-171450" algn="l" defTabSz="58613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Consortia Structure</a:t>
            </a:r>
            <a:endParaRPr lang="en-US" sz="180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Partner Colleges</a:t>
            </a:r>
            <a:endParaRPr lang="en-US" sz="180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spcBef>
                <a:spcPts val="720"/>
              </a:spcBef>
              <a:buClr>
                <a:schemeClr val="lt2"/>
              </a:buClr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Local program management</a:t>
            </a:r>
            <a:endParaRPr lang="en-US" sz="1800" b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Recruitment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Direct services to students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Monitoring student progress</a:t>
            </a:r>
            <a:endParaRPr lang="en-US" sz="1800" b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Campus relationships and integration </a:t>
            </a:r>
            <a:endParaRPr lang="en-US" sz="180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720"/>
              </a:spcBef>
              <a:buClr>
                <a:srgbClr val="1D3A83"/>
              </a:buClr>
              <a:buSzPct val="100000"/>
              <a:buFont typeface="Wingdings" pitchFamily="2" charset="2"/>
              <a:buChar char="§"/>
            </a:pPr>
            <a:endParaRPr lang="en-US" sz="1800" b="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>
              <a:spcBef>
                <a:spcPts val="0"/>
              </a:spcBef>
              <a:buClr>
                <a:srgbClr val="1D3A83"/>
              </a:buClr>
              <a:buSzPts val="1400"/>
            </a:pPr>
            <a:r>
              <a:rPr lang="en-US" sz="1800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System Office </a:t>
            </a:r>
            <a:endParaRPr lang="en-US" sz="180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SzPct val="100000"/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Overall program administration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Program-wide resources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Evaluation/data management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External partnerships</a:t>
            </a:r>
          </a:p>
          <a:p>
            <a:pPr marL="411480" indent="-41148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§"/>
            </a:pPr>
            <a:r>
              <a:rPr lang="en-US" sz="1800" b="0" dirty="0">
                <a:solidFill>
                  <a:srgbClr val="002060"/>
                </a:solidFill>
                <a:latin typeface="Arial"/>
                <a:cs typeface="Arial"/>
              </a:rPr>
              <a:t>Citywide outreach + Mar/Comms</a:t>
            </a:r>
            <a:endParaRPr lang="en-US" sz="1800">
              <a:solidFill>
                <a:srgbClr val="002060"/>
              </a:solidFill>
              <a:latin typeface="Arial"/>
              <a:ea typeface="Calibri"/>
              <a:cs typeface="Calibri"/>
            </a:endParaRP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66058221-391A-5F4A-9038-25DC660F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002" y="1583063"/>
            <a:ext cx="5222548" cy="4891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4BE4DD-732A-7BFE-39B6-AFE3AF72B05F}"/>
              </a:ext>
            </a:extLst>
          </p:cNvPr>
          <p:cNvSpPr txBox="1"/>
          <p:nvPr/>
        </p:nvSpPr>
        <p:spPr>
          <a:xfrm>
            <a:off x="178451" y="1793630"/>
            <a:ext cx="3387969" cy="16387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cs typeface="Segoe UI"/>
              </a:rPr>
              <a:t>ASAP (est. 2007):</a:t>
            </a:r>
            <a:endParaRPr lang="en-US" b="1" dirty="0"/>
          </a:p>
          <a:p>
            <a:pPr marL="285750" indent="-285750">
              <a:lnSpc>
                <a:spcPts val="12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Segoe UI"/>
              </a:rPr>
              <a:t>Has served 110K students to date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ts val="12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Segoe UI"/>
              </a:rPr>
              <a:t>Current enrollment: 25K/year @ 9 campuses​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rgbClr val="002060"/>
              </a:solidFill>
              <a:latin typeface="Arial"/>
              <a:cs typeface="Segoe UI"/>
            </a:endParaRPr>
          </a:p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002060"/>
                </a:solidFill>
                <a:latin typeface="Arial"/>
                <a:cs typeface="Segoe UI"/>
              </a:rPr>
              <a:t>​</a:t>
            </a:r>
            <a:endParaRPr lang="en-US" sz="1400">
              <a:solidFill>
                <a:srgbClr val="002060"/>
              </a:solidFill>
              <a:latin typeface="Arial"/>
              <a:cs typeface="Segoe UI"/>
            </a:endParaRPr>
          </a:p>
          <a:p>
            <a:pPr>
              <a:lnSpc>
                <a:spcPts val="1200"/>
              </a:lnSpc>
            </a:pPr>
            <a:r>
              <a:rPr lang="en-US" sz="1400" b="1" dirty="0">
                <a:solidFill>
                  <a:srgbClr val="002060"/>
                </a:solidFill>
                <a:latin typeface="Arial"/>
                <a:cs typeface="Segoe UI"/>
              </a:rPr>
              <a:t>ACE (est. 2015):</a:t>
            </a:r>
          </a:p>
          <a:p>
            <a:pPr marL="285750" indent="-285750">
              <a:lnSpc>
                <a:spcPts val="12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Segoe UI"/>
              </a:rPr>
              <a:t>Has served 6.3K students to date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ts val="1200"/>
              </a:lnSpc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/>
                <a:cs typeface="Segoe UI"/>
              </a:rPr>
              <a:t>Current enrollment: 3K/year at 8 campuses​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921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453441B0-FA3E-4A7B-DB5E-17E2446A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f6d816d2e_0_45">
            <a:extLst>
              <a:ext uri="{FF2B5EF4-FFF2-40B4-BE49-F238E27FC236}">
                <a16:creationId xmlns:a16="http://schemas.microsoft.com/office/drawing/2014/main" id="{319A4F1D-2D67-5461-A254-EEEEE81678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421" y="363045"/>
            <a:ext cx="10972800" cy="6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2800"/>
            </a:pPr>
            <a:r>
              <a:rPr lang="en-US" sz="3350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National Replication of ASAP|ACE (Beyond CUNY)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BD405-34FE-4B94-0DBA-5C3F3DA6A993}"/>
              </a:ext>
            </a:extLst>
          </p:cNvPr>
          <p:cNvSpPr txBox="1"/>
          <p:nvPr/>
        </p:nvSpPr>
        <p:spPr>
          <a:xfrm>
            <a:off x="7562240" y="1632897"/>
            <a:ext cx="4628774" cy="56466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70560"/>
            <a:r>
              <a:rPr lang="en-US" sz="2000" b="1" i="1" dirty="0">
                <a:solidFill>
                  <a:srgbClr val="002060"/>
                </a:solidFill>
                <a:latin typeface="Arial"/>
                <a:ea typeface="Calibri" panose="020F0502020204030204"/>
                <a:cs typeface="Arial"/>
              </a:rPr>
              <a:t> Replication and Expansion Across Eight States-*</a:t>
            </a:r>
            <a:endParaRPr lang="en-US" sz="2000">
              <a:latin typeface="Arial"/>
              <a:ea typeface="Calibri"/>
              <a:cs typeface="Calibri"/>
            </a:endParaRPr>
          </a:p>
          <a:p>
            <a:pPr marL="1127760" indent="-457200"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Arial"/>
                <a:ea typeface="Calibri" panose="020F0502020204030204"/>
                <a:cs typeface="Arial"/>
              </a:rPr>
              <a:t>CA (6 campuses)​</a:t>
            </a:r>
            <a:endParaRPr lang="en-US" sz="2000">
              <a:solidFill>
                <a:srgbClr val="002060"/>
              </a:solidFill>
              <a:latin typeface="Arial"/>
              <a:ea typeface="Calibri" panose="020F0502020204030204"/>
              <a:cs typeface="Calibri"/>
            </a:endParaRPr>
          </a:p>
          <a:p>
            <a:pPr marL="1127760" indent="-457200"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NY</a:t>
            </a: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–SUNY </a:t>
            </a: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(25 campuses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)​</a:t>
            </a:r>
            <a:endParaRPr lang="en-US" sz="2000" dirty="0">
              <a:latin typeface="Arial"/>
              <a:ea typeface="Calibri"/>
              <a:cs typeface="Calibri"/>
            </a:endParaRPr>
          </a:p>
          <a:p>
            <a:pPr marL="1127760" indent="-457200"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NC </a:t>
            </a: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(3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campuses; expanding to 18--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New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)​</a:t>
            </a:r>
          </a:p>
          <a:p>
            <a:pPr marL="1127760" lvl="0" indent="-457200" rtl="0"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OH</a:t>
            </a: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 (3 campuses)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1127760" lvl="0" indent="-457200" rtl="0">
              <a:buAutoNum type="arabicPeriod"/>
            </a:pP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PA (1 campus)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1127760" lvl="0" indent="-457200" rtl="0">
              <a:buAutoNum type="arabicPeriod"/>
            </a:pP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TN (1 campus)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1127760" lvl="0" indent="-457200" rtl="0">
              <a:buAutoNum type="arabicPeriod"/>
            </a:pPr>
            <a:r>
              <a:rPr lang="en-US" sz="2000" baseline="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WV (2 campuses)</a:t>
            </a:r>
          </a:p>
          <a:p>
            <a:pPr marL="1127760" indent="-457200"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Arial"/>
                <a:ea typeface="Calibri" panose="020F0502020204030204"/>
                <a:cs typeface="Arial"/>
              </a:rPr>
              <a:t>CO (2 campuses--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alibri" panose="020F0502020204030204"/>
                <a:cs typeface="Arial"/>
              </a:rPr>
              <a:t>New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Calibri" panose="020F0502020204030204"/>
                <a:cs typeface="Arial"/>
              </a:rPr>
              <a:t>)</a:t>
            </a:r>
            <a:endParaRPr lang="en-US" sz="2000">
              <a:solidFill>
                <a:srgbClr val="00206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1127760" indent="-457200">
              <a:buAutoNum type="arabicPeriod"/>
            </a:pPr>
            <a:endParaRPr lang="en-US" sz="16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  <a:p>
            <a:pPr marL="670560"/>
            <a:r>
              <a:rPr lang="en-US" sz="1600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*-</a:t>
            </a:r>
            <a:r>
              <a:rPr lang="en-US" sz="1600" i="1" dirty="0">
                <a:solidFill>
                  <a:schemeClr val="tx2"/>
                </a:solidFill>
                <a:latin typeface="Arial"/>
                <a:ea typeface="Calibri"/>
                <a:cs typeface="Arial"/>
              </a:rPr>
              <a:t>Orange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 dots=SHEEO/CUNY ASAP|ACE 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National Replication Collaborative 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Calibri"/>
                <a:cs typeface="Arial"/>
              </a:rPr>
              <a:t>Learning Community Partner</a:t>
            </a:r>
          </a:p>
          <a:p>
            <a:pPr marL="1013460" indent="-342900">
              <a:buAutoNum type="arabicPeriod"/>
            </a:pPr>
            <a:endParaRPr lang="en-US" sz="2300" dirty="0">
              <a:solidFill>
                <a:srgbClr val="002060"/>
              </a:solidFill>
              <a:ea typeface="Calibri"/>
              <a:cs typeface="Arial"/>
            </a:endParaRPr>
          </a:p>
          <a:p>
            <a:pPr marL="1013460" indent="-342900">
              <a:lnSpc>
                <a:spcPct val="150000"/>
              </a:lnSpc>
              <a:buAutoNum type="arabicPeriod"/>
            </a:pPr>
            <a:endParaRPr lang="en-US" sz="2300" dirty="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Picture 1" descr="A map of the united states&#10;&#10;Description automatically generated">
            <a:extLst>
              <a:ext uri="{FF2B5EF4-FFF2-40B4-BE49-F238E27FC236}">
                <a16:creationId xmlns:a16="http://schemas.microsoft.com/office/drawing/2014/main" id="{B8E85EF7-6CAA-E746-2B32-B0988FAA7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5" y="1632138"/>
            <a:ext cx="7463708" cy="48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9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CACA-BE93-8B4C-A50E-E6A4235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61" y="435291"/>
            <a:ext cx="9178458" cy="689735"/>
          </a:xfrm>
        </p:spPr>
        <p:txBody>
          <a:bodyPr/>
          <a:lstStyle>
            <a:defPPr>
              <a:defRPr lang="en-US"/>
            </a:defPPr>
            <a:lvl1pPr marL="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err="1">
                <a:solidFill>
                  <a:schemeClr val="bg1"/>
                </a:solidFill>
                <a:latin typeface="Arial"/>
                <a:cs typeface="Arial"/>
              </a:rPr>
              <a:t>AsAP|ACE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 EVIDENCE BASE SNAPSHOT </a:t>
            </a:r>
            <a:endParaRPr lang="en-US" sz="3600" dirty="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2D390-D0A3-094D-891B-95631520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8312" y="6322216"/>
            <a:ext cx="1388746" cy="285607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5D6C8A11-E828-C942-6554-52A41A9E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6823"/>
              </p:ext>
            </p:extLst>
          </p:nvPr>
        </p:nvGraphicFramePr>
        <p:xfrm>
          <a:off x="-44244" y="1443063"/>
          <a:ext cx="6186052" cy="5311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026">
                  <a:extLst>
                    <a:ext uri="{9D8B030D-6E8A-4147-A177-3AD203B41FA5}">
                      <a16:colId xmlns:a16="http://schemas.microsoft.com/office/drawing/2014/main" val="3127261958"/>
                    </a:ext>
                  </a:extLst>
                </a:gridCol>
                <a:gridCol w="3093026">
                  <a:extLst>
                    <a:ext uri="{9D8B030D-6E8A-4147-A177-3AD203B41FA5}">
                      <a16:colId xmlns:a16="http://schemas.microsoft.com/office/drawing/2014/main" val="2999448777"/>
                    </a:ext>
                  </a:extLst>
                </a:gridCol>
              </a:tblGrid>
              <a:tr h="265584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ASAP has an </a:t>
                      </a: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average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tx2"/>
                          </a:solidFill>
                          <a:latin typeface="Arial"/>
                        </a:rPr>
                        <a:t>3-year graduation </a:t>
                      </a:r>
                      <a:endParaRPr lang="en-US" sz="14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tx2"/>
                          </a:solidFill>
                          <a:latin typeface="Arial"/>
                        </a:rPr>
                        <a:t>rate of 53.4%</a:t>
                      </a:r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 vs. 24.6% </a:t>
                      </a:r>
                      <a:endParaRPr lang="en-US" sz="14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for the historical matched </a:t>
                      </a:r>
                      <a:endParaRPr lang="en-US" sz="14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comparison group</a:t>
                      </a:r>
                    </a:p>
                    <a:p>
                      <a:pPr lvl="0" algn="ctr">
                        <a:buNone/>
                      </a:pPr>
                      <a:endParaRPr lang="en-US" sz="14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endParaRPr lang="en-US" sz="1400" b="1" i="0" u="none" strike="noStrike" noProof="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109728" marR="109728" marT="54864" marB="5486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/>
                        </a:rPr>
                        <a:t>ASAP </a:t>
                      </a:r>
                      <a:r>
                        <a:rPr lang="en-US" sz="1400" b="1" i="0" dirty="0">
                          <a:solidFill>
                            <a:schemeClr val="tx2"/>
                          </a:solidFill>
                          <a:latin typeface="Arial"/>
                        </a:rPr>
                        <a:t>narrows equity gaps for Black and Hispanic males</a:t>
                      </a: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/>
                        </a:rPr>
                        <a:t> and has demonstrated all subgroups benefit from the program  </a:t>
                      </a:r>
                    </a:p>
                    <a:p>
                      <a:pPr algn="ctr"/>
                      <a:endParaRPr lang="en-US" sz="1400" b="1" i="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109728" marR="109728" marT="54864" marB="5486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44047"/>
                  </a:ext>
                </a:extLst>
              </a:tr>
              <a:tr h="265584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/>
                        </a:rPr>
                        <a:t>An RCT of  John Jay ACE  demonstrated a 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tx2"/>
                          </a:solidFill>
                          <a:latin typeface="Arial"/>
                        </a:rPr>
                        <a:t>58.8% 4-year baccalaureate graduation rate 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/>
                        </a:rPr>
                        <a:t>(vs. 46.4% for the 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/>
                        </a:rPr>
                        <a:t>control group)</a:t>
                      </a:r>
                    </a:p>
                  </a:txBody>
                  <a:tcPr marL="109728" marR="109728" marT="54864" marB="5486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ACE Transfer has an average </a:t>
                      </a:r>
                      <a:r>
                        <a:rPr lang="en-US" sz="1400" b="1" i="0" u="none" strike="noStrike" noProof="0" dirty="0">
                          <a:solidFill>
                            <a:schemeClr val="tx2"/>
                          </a:solidFill>
                          <a:latin typeface="Arial"/>
                        </a:rPr>
                        <a:t>2-year graduation rate of 68.4% </a:t>
                      </a:r>
                      <a:endParaRPr lang="en-US" sz="1400" b="1" dirty="0"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Arial"/>
                        </a:rPr>
                        <a:t>(vs. 39% for comparable transfer students)</a:t>
                      </a:r>
                      <a:endParaRPr lang="en-US" sz="1400" b="1">
                        <a:latin typeface="Arial"/>
                      </a:endParaRPr>
                    </a:p>
                  </a:txBody>
                  <a:tcPr marL="109728" marR="109728" marT="54864" marB="5486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362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2A767-ED7B-0CA6-9A16-1AA6A21F8794}"/>
              </a:ext>
            </a:extLst>
          </p:cNvPr>
          <p:cNvSpPr txBox="1"/>
          <p:nvPr/>
        </p:nvSpPr>
        <p:spPr>
          <a:xfrm>
            <a:off x="6694157" y="1717244"/>
            <a:ext cx="5263660" cy="49526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u="sng" dirty="0">
                <a:solidFill>
                  <a:srgbClr val="213165"/>
                </a:solidFill>
                <a:latin typeface="Arial"/>
                <a:cs typeface="Arial"/>
              </a:rPr>
              <a:t>OHIO Replication Demonstration (2014-2018 + 202) </a:t>
            </a:r>
            <a:endParaRPr lang="en-US" sz="1700" dirty="0">
              <a:latin typeface="Arial"/>
              <a:cs typeface="Arial"/>
            </a:endParaRPr>
          </a:p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endParaRPr lang="en-US" sz="1700" dirty="0">
              <a:latin typeface="Arial"/>
              <a:cs typeface="Arial"/>
            </a:endParaRPr>
          </a:p>
          <a:p>
            <a:pPr marL="285750" indent="-285750">
              <a:lnSpc>
                <a:spcPts val="168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700" dirty="0">
                <a:solidFill>
                  <a:srgbClr val="213165"/>
                </a:solidFill>
                <a:latin typeface="Arial"/>
                <a:cs typeface="Arial"/>
              </a:rPr>
              <a:t>MDRC RCT found three-campus replications nearly doubled 3-year graduation rates and realized long-term positive gains on employment and earnings. </a:t>
            </a:r>
            <a:endParaRPr lang="en-US" sz="1700" dirty="0">
              <a:latin typeface="Arial"/>
              <a:cs typeface="Arial"/>
            </a:endParaRPr>
          </a:p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srgbClr val="213165"/>
              </a:solidFill>
              <a:latin typeface="Arial"/>
              <a:cs typeface="Arial"/>
            </a:endParaRPr>
          </a:p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u="sng" dirty="0">
                <a:solidFill>
                  <a:srgbClr val="213165"/>
                </a:solidFill>
                <a:latin typeface="Arial"/>
                <a:cs typeface="Arial"/>
              </a:rPr>
              <a:t>Cost Benefits of ASAP (2017) + ACE (2024)</a:t>
            </a:r>
            <a:endParaRPr lang="en-US" sz="1700" dirty="0">
              <a:solidFill>
                <a:srgbClr val="213165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1F60"/>
                </a:solidFill>
                <a:latin typeface="Helvetica"/>
                <a:cs typeface="Helvetica"/>
              </a:rPr>
              <a:t>For every $1 invested in ASAP by taxpayers, return = $3.50 (increased tax revenue + reduced use of public services)</a:t>
            </a:r>
            <a:endParaRPr lang="en-US" sz="1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001F60"/>
                </a:solidFill>
                <a:latin typeface="Helvetica"/>
                <a:cs typeface="Helvetica"/>
              </a:rPr>
              <a:t>Participation in ACE yields net social benefit of $43K/student + intergenerational benefits</a:t>
            </a:r>
            <a:r>
              <a:rPr lang="en-US" sz="1600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endParaRPr lang="en-US">
              <a:ea typeface="Calibri"/>
              <a:cs typeface="Calibri"/>
            </a:endParaRPr>
          </a:p>
          <a:p>
            <a:pPr marL="205105" indent="-205105">
              <a:lnSpc>
                <a:spcPts val="168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i="1" u="sng" dirty="0">
                <a:solidFill>
                  <a:schemeClr val="tx2"/>
                </a:solidFill>
                <a:latin typeface="Arial"/>
                <a:cs typeface="Arial"/>
              </a:rPr>
              <a:t>NEW:</a:t>
            </a:r>
            <a:r>
              <a:rPr lang="en-US" sz="1700" b="1" i="1" u="sng" dirty="0">
                <a:solidFill>
                  <a:srgbClr val="213165"/>
                </a:solidFill>
                <a:latin typeface="Arial"/>
                <a:cs typeface="Arial"/>
              </a:rPr>
              <a:t> </a:t>
            </a:r>
            <a:r>
              <a:rPr lang="en-US" sz="1700" b="1" u="sng" dirty="0">
                <a:solidFill>
                  <a:srgbClr val="213165"/>
                </a:solidFill>
                <a:latin typeface="Arial"/>
                <a:cs typeface="Arial"/>
              </a:rPr>
              <a:t>SUNY Westchester Community College ASAP Replication (Viking ROADS)  (2025) </a:t>
            </a:r>
            <a:endParaRPr lang="en-US" sz="1700" dirty="0">
              <a:latin typeface="Arial"/>
              <a:cs typeface="Arial"/>
            </a:endParaRPr>
          </a:p>
          <a:p>
            <a:pPr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285750" indent="-285750">
              <a:lnSpc>
                <a:spcPts val="168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MDRC RCT found VR increased 3-year graduation rates by 12 pp. and boosted FT enrollment and credit accumulation.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007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F1373-C816-E995-8644-3D75BAB0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398AB-3B89-0F79-E23C-DDE36AB32AD1}"/>
              </a:ext>
            </a:extLst>
          </p:cNvPr>
          <p:cNvSpPr txBox="1"/>
          <p:nvPr/>
        </p:nvSpPr>
        <p:spPr>
          <a:xfrm>
            <a:off x="124781" y="2522112"/>
            <a:ext cx="11939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SUNY ASAP|ACE Replication</a:t>
            </a:r>
            <a:b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</a:br>
            <a:r>
              <a:rPr lang="en-US" sz="3200" dirty="0">
                <a:solidFill>
                  <a:schemeClr val="bg1"/>
                </a:solidFill>
                <a:latin typeface="Verdana"/>
                <a:ea typeface="Verdana"/>
                <a:cs typeface="Helvetica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latin typeface="Helvetica"/>
                <a:cs typeface="Helvetica"/>
              </a:rPr>
              <a:t>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0797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NY_ASAP_020922">
  <a:themeElements>
    <a:clrScheme name="CUNY ASAP Color Palette">
      <a:dk1>
        <a:srgbClr val="000000"/>
      </a:dk1>
      <a:lt1>
        <a:srgbClr val="FFFFFF"/>
      </a:lt1>
      <a:dk2>
        <a:srgbClr val="F36E20"/>
      </a:dk2>
      <a:lt2>
        <a:srgbClr val="1D3A83"/>
      </a:lt2>
      <a:accent1>
        <a:srgbClr val="69AECB"/>
      </a:accent1>
      <a:accent2>
        <a:srgbClr val="8BBCD6"/>
      </a:accent2>
      <a:accent3>
        <a:srgbClr val="FFFFFE"/>
      </a:accent3>
      <a:accent4>
        <a:srgbClr val="FFFFFE"/>
      </a:accent4>
      <a:accent5>
        <a:srgbClr val="FFFFFE"/>
      </a:accent5>
      <a:accent6>
        <a:srgbClr val="FFFFF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00196_CUNY_National_Replication_Presentation_Template_v2.pptx" id="{0C734E97-3743-D049-90FB-14274D74507B}" vid="{B0FF1BAA-78F0-944E-B6A7-481803FC6A76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58A8E7360C94AB1CB08B2BA2B6D1D" ma:contentTypeVersion="13" ma:contentTypeDescription="Create a new document." ma:contentTypeScope="" ma:versionID="84ab6e0110175816cf1423e754ae55df">
  <xsd:schema xmlns:xsd="http://www.w3.org/2001/XMLSchema" xmlns:xs="http://www.w3.org/2001/XMLSchema" xmlns:p="http://schemas.microsoft.com/office/2006/metadata/properties" xmlns:ns2="feb517c0-2246-45d3-8aca-d499e4f369cc" xmlns:ns3="faa8d098-e3df-4722-995c-7cb19f7cf4c0" targetNamespace="http://schemas.microsoft.com/office/2006/metadata/properties" ma:root="true" ma:fieldsID="d69d1632f1bd186244aab2168c0082aa" ns2:_="" ns3:_="">
    <xsd:import namespace="feb517c0-2246-45d3-8aca-d499e4f369cc"/>
    <xsd:import namespace="faa8d098-e3df-4722-995c-7cb19f7cf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517c0-2246-45d3-8aca-d499e4f36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73a218-6032-4b43-b4af-c84c0049d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d098-e3df-4722-995c-7cb19f7c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c019e2-003a-45ee-b341-f266ceba547e}" ma:internalName="TaxCatchAll" ma:showField="CatchAllData" ma:web="faa8d098-e3df-4722-995c-7cb19f7cf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8d098-e3df-4722-995c-7cb19f7cf4c0" xsi:nil="true"/>
    <lcf76f155ced4ddcb4097134ff3c332f xmlns="feb517c0-2246-45d3-8aca-d499e4f369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6A60B4-A794-4003-86C4-41FF9CD4FF36}"/>
</file>

<file path=customXml/itemProps2.xml><?xml version="1.0" encoding="utf-8"?>
<ds:datastoreItem xmlns:ds="http://schemas.openxmlformats.org/officeDocument/2006/customXml" ds:itemID="{3C62A4D7-79E4-4E07-AC24-17D47BCD99F8}"/>
</file>

<file path=customXml/itemProps3.xml><?xml version="1.0" encoding="utf-8"?>
<ds:datastoreItem xmlns:ds="http://schemas.openxmlformats.org/officeDocument/2006/customXml" ds:itemID="{3C08E448-896B-489C-90FB-54CBE592E60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2154</Words>
  <Application>Microsoft Macintosh PowerPoint</Application>
  <PresentationFormat>Widescreen</PresentationFormat>
  <Paragraphs>385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Aptos</vt:lpstr>
      <vt:lpstr>Aptos Display</vt:lpstr>
      <vt:lpstr>Arial</vt:lpstr>
      <vt:lpstr>Arial Black</vt:lpstr>
      <vt:lpstr>Arial Narrow</vt:lpstr>
      <vt:lpstr>Arial,Sans-Serif</vt:lpstr>
      <vt:lpstr>Calibri</vt:lpstr>
      <vt:lpstr>Calibri Light</vt:lpstr>
      <vt:lpstr>Courier New</vt:lpstr>
      <vt:lpstr>Helvetica</vt:lpstr>
      <vt:lpstr>Helvetica Light</vt:lpstr>
      <vt:lpstr>Segoe UI</vt:lpstr>
      <vt:lpstr>Symbol</vt:lpstr>
      <vt:lpstr>System Font Regular</vt:lpstr>
      <vt:lpstr>Verdana</vt:lpstr>
      <vt:lpstr>Wingdings</vt:lpstr>
      <vt:lpstr>Wingdings,Sans-Serif</vt:lpstr>
      <vt:lpstr>1_Office Theme</vt:lpstr>
      <vt:lpstr>office theme</vt:lpstr>
      <vt:lpstr>CUNY_ASAP_020922</vt:lpstr>
      <vt:lpstr>Custom Design</vt:lpstr>
      <vt:lpstr>office theme</vt:lpstr>
      <vt:lpstr>PowerPoint Presentation</vt:lpstr>
      <vt:lpstr>PowerPoint Presentation</vt:lpstr>
      <vt:lpstr>PowerPoint Presentation</vt:lpstr>
      <vt:lpstr>ASAP|ACE Program Model</vt:lpstr>
      <vt:lpstr>Cuny asap scaling story</vt:lpstr>
      <vt:lpstr>CUNY ASAP|ACe  Consortia Structure</vt:lpstr>
      <vt:lpstr>National Replication of ASAP|ACE (Beyond CUNY)</vt:lpstr>
      <vt:lpstr>AsAP|ACE  EVIDENCE BASE SNAPSHOT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SUNY ASAP|ACE  Timeline and Key 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ASAP|ACE Campus Considerations for Campus Adoption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Linderman, Donna</cp:lastModifiedBy>
  <cp:revision>2431</cp:revision>
  <dcterms:created xsi:type="dcterms:W3CDTF">2024-11-05T14:06:52Z</dcterms:created>
  <dcterms:modified xsi:type="dcterms:W3CDTF">2025-03-29T22:24:51Z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0x010100F0A58A8E7360C94AB1CB08B2BA2B6D1D</vt:lpwstr>
  </property>
</Properties>
</file>