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7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Lst>
  <p:sldSz cy="6858000" cx="12192000"/>
  <p:notesSz cx="7010400" cy="9296400"/>
  <p:embeddedFontLst>
    <p:embeddedFont>
      <p:font typeface="Roboto"/>
      <p:regular r:id="rId76"/>
      <p:bold r:id="rId77"/>
      <p:italic r:id="rId78"/>
      <p:boldItalic r:id="rId79"/>
    </p:embeddedFont>
    <p:embeddedFont>
      <p:font typeface="Nunito"/>
      <p:regular r:id="rId80"/>
      <p:bold r:id="rId81"/>
      <p:italic r:id="rId82"/>
      <p:boldItalic r:id="rId83"/>
    </p:embeddedFont>
    <p:embeddedFont>
      <p:font typeface="Nunito Sans"/>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8" roundtripDataSignature="AMtx7mhxIzfQ3vCzJAPuV3xqy0UOqe5Nk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smith@gardnerinstitute.org"/>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D156FC-380F-4886-8702-743FCF80C91E}">
  <a:tblStyle styleId="{F4D156FC-380F-4886-8702-743FCF80C91E}"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84" Type="http://schemas.openxmlformats.org/officeDocument/2006/relationships/font" Target="fonts/NunitoSans-regular.fntdata"/><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21" Type="http://schemas.openxmlformats.org/officeDocument/2006/relationships/slide" Target="slides/slide13.xml"/><Relationship Id="rId68" Type="http://schemas.openxmlformats.org/officeDocument/2006/relationships/slide" Target="slides/slide60.xml"/><Relationship Id="rId89" Type="http://schemas.openxmlformats.org/officeDocument/2006/relationships/customXml" Target="../customXml/item1.xml"/><Relationship Id="rId16" Type="http://schemas.openxmlformats.org/officeDocument/2006/relationships/slide" Target="slides/slide8.xml"/><Relationship Id="rId74" Type="http://schemas.openxmlformats.org/officeDocument/2006/relationships/slide" Target="slides/slide66.xml"/><Relationship Id="rId32" Type="http://schemas.openxmlformats.org/officeDocument/2006/relationships/slide" Target="slides/slide24.xml"/><Relationship Id="rId79" Type="http://schemas.openxmlformats.org/officeDocument/2006/relationships/font" Target="fonts/Roboto-boldItalic.fntdata"/><Relationship Id="rId37" Type="http://schemas.openxmlformats.org/officeDocument/2006/relationships/slide" Target="slides/slide29.xml"/><Relationship Id="rId53" Type="http://schemas.openxmlformats.org/officeDocument/2006/relationships/slide" Target="slides/slide45.xml"/><Relationship Id="rId11" Type="http://schemas.openxmlformats.org/officeDocument/2006/relationships/slide" Target="slides/slide3.xml"/><Relationship Id="rId58" Type="http://schemas.openxmlformats.org/officeDocument/2006/relationships/slide" Target="slides/slide50.xml"/><Relationship Id="rId5" Type="http://schemas.openxmlformats.org/officeDocument/2006/relationships/slideMaster" Target="slideMasters/slideMaster1.xml"/><Relationship Id="rId90" Type="http://schemas.openxmlformats.org/officeDocument/2006/relationships/customXml" Target="../customXml/item2.xml"/><Relationship Id="rId43" Type="http://schemas.openxmlformats.org/officeDocument/2006/relationships/slide" Target="slides/slide35.xml"/><Relationship Id="rId48" Type="http://schemas.openxmlformats.org/officeDocument/2006/relationships/slide" Target="slides/slide40.xml"/><Relationship Id="rId30" Type="http://schemas.openxmlformats.org/officeDocument/2006/relationships/slide" Target="slides/slide22.xml"/><Relationship Id="rId77" Type="http://schemas.openxmlformats.org/officeDocument/2006/relationships/font" Target="fonts/Roboto-bold.fntdata"/><Relationship Id="rId35" Type="http://schemas.openxmlformats.org/officeDocument/2006/relationships/slide" Target="slides/slide27.xml"/><Relationship Id="rId64" Type="http://schemas.openxmlformats.org/officeDocument/2006/relationships/slide" Target="slides/slide56.xml"/><Relationship Id="rId22" Type="http://schemas.openxmlformats.org/officeDocument/2006/relationships/slide" Target="slides/slide14.xml"/><Relationship Id="rId69" Type="http://schemas.openxmlformats.org/officeDocument/2006/relationships/slide" Target="slides/slide61.xml"/><Relationship Id="rId27" Type="http://schemas.openxmlformats.org/officeDocument/2006/relationships/slide" Target="slides/slide19.xml"/><Relationship Id="rId56" Type="http://schemas.openxmlformats.org/officeDocument/2006/relationships/slide" Target="slides/slide48.xml"/><Relationship Id="rId14" Type="http://schemas.openxmlformats.org/officeDocument/2006/relationships/slide" Target="slides/slide6.xml"/><Relationship Id="rId85" Type="http://schemas.openxmlformats.org/officeDocument/2006/relationships/font" Target="fonts/NunitoSans-bold.fntdata"/><Relationship Id="rId80" Type="http://schemas.openxmlformats.org/officeDocument/2006/relationships/font" Target="fonts/Nunito-regular.fntdata"/><Relationship Id="rId8" Type="http://schemas.openxmlformats.org/officeDocument/2006/relationships/notesMaster" Target="notesMasters/notesMaster1.xml"/><Relationship Id="rId72" Type="http://schemas.openxmlformats.org/officeDocument/2006/relationships/slide" Target="slides/slide64.xml"/><Relationship Id="rId51" Type="http://schemas.openxmlformats.org/officeDocument/2006/relationships/slide" Target="slides/slide43.xml"/><Relationship Id="rId3" Type="http://schemas.openxmlformats.org/officeDocument/2006/relationships/tableStyles" Target="tableStyles.xml"/><Relationship Id="rId46" Type="http://schemas.openxmlformats.org/officeDocument/2006/relationships/slide" Target="slides/slide38.xml"/><Relationship Id="rId33" Type="http://schemas.openxmlformats.org/officeDocument/2006/relationships/slide" Target="slides/slide25.xml"/><Relationship Id="rId38" Type="http://schemas.openxmlformats.org/officeDocument/2006/relationships/slide" Target="slides/slide30.xml"/><Relationship Id="rId67" Type="http://schemas.openxmlformats.org/officeDocument/2006/relationships/slide" Target="slides/slide59.xml"/><Relationship Id="rId25" Type="http://schemas.openxmlformats.org/officeDocument/2006/relationships/slide" Target="slides/slide17.xml"/><Relationship Id="rId12" Type="http://schemas.openxmlformats.org/officeDocument/2006/relationships/slide" Target="slides/slide4.xml"/><Relationship Id="rId59" Type="http://schemas.openxmlformats.org/officeDocument/2006/relationships/slide" Target="slides/slide51.xml"/><Relationship Id="rId17" Type="http://schemas.openxmlformats.org/officeDocument/2006/relationships/slide" Target="slides/slide9.xml"/><Relationship Id="rId83" Type="http://schemas.openxmlformats.org/officeDocument/2006/relationships/font" Target="fonts/Nunito-boldItalic.fntdata"/><Relationship Id="rId41" Type="http://schemas.openxmlformats.org/officeDocument/2006/relationships/slide" Target="slides/slide33.xml"/><Relationship Id="rId88" Type="http://customschemas.google.com/relationships/presentationmetadata" Target="metadata"/><Relationship Id="rId75" Type="http://schemas.openxmlformats.org/officeDocument/2006/relationships/slide" Target="slides/slide67.xml"/><Relationship Id="rId70" Type="http://schemas.openxmlformats.org/officeDocument/2006/relationships/slide" Target="slides/slide62.xml"/><Relationship Id="rId62" Type="http://schemas.openxmlformats.org/officeDocument/2006/relationships/slide" Target="slides/slide54.xml"/><Relationship Id="rId20" Type="http://schemas.openxmlformats.org/officeDocument/2006/relationships/slide" Target="slides/slide12.xml"/><Relationship Id="rId54" Type="http://schemas.openxmlformats.org/officeDocument/2006/relationships/slide" Target="slides/slide46.xml"/><Relationship Id="rId91" Type="http://schemas.openxmlformats.org/officeDocument/2006/relationships/customXml" Target="../customXml/item3.xml"/><Relationship Id="rId1" Type="http://schemas.openxmlformats.org/officeDocument/2006/relationships/theme" Target="theme/theme3.xml"/><Relationship Id="rId6" Type="http://schemas.openxmlformats.org/officeDocument/2006/relationships/slideMaster" Target="slideMasters/slideMaster2.xml"/><Relationship Id="rId49" Type="http://schemas.openxmlformats.org/officeDocument/2006/relationships/slide" Target="slides/slide41.xml"/><Relationship Id="rId36" Type="http://schemas.openxmlformats.org/officeDocument/2006/relationships/slide" Target="slides/slide28.xml"/><Relationship Id="rId23" Type="http://schemas.openxmlformats.org/officeDocument/2006/relationships/slide" Target="slides/slide15.xml"/><Relationship Id="rId28" Type="http://schemas.openxmlformats.org/officeDocument/2006/relationships/slide" Target="slides/slide20.xml"/><Relationship Id="rId57" Type="http://schemas.openxmlformats.org/officeDocument/2006/relationships/slide" Target="slides/slide49.xml"/><Relationship Id="rId15" Type="http://schemas.openxmlformats.org/officeDocument/2006/relationships/slide" Target="slides/slide7.xml"/><Relationship Id="rId86" Type="http://schemas.openxmlformats.org/officeDocument/2006/relationships/font" Target="fonts/NunitoSans-italic.fntdata"/><Relationship Id="rId44" Type="http://schemas.openxmlformats.org/officeDocument/2006/relationships/slide" Target="slides/slide36.xml"/><Relationship Id="rId81" Type="http://schemas.openxmlformats.org/officeDocument/2006/relationships/font" Target="fonts/Nunito-bold.fntdata"/><Relationship Id="rId73" Type="http://schemas.openxmlformats.org/officeDocument/2006/relationships/slide" Target="slides/slide65.xml"/><Relationship Id="rId31" Type="http://schemas.openxmlformats.org/officeDocument/2006/relationships/slide" Target="slides/slide23.xml"/><Relationship Id="rId78" Type="http://schemas.openxmlformats.org/officeDocument/2006/relationships/font" Target="fonts/Roboto-italic.fntdata"/><Relationship Id="rId65" Type="http://schemas.openxmlformats.org/officeDocument/2006/relationships/slide" Target="slides/slide57.xml"/><Relationship Id="rId60" Type="http://schemas.openxmlformats.org/officeDocument/2006/relationships/slide" Target="slides/slide52.xml"/><Relationship Id="rId52" Type="http://schemas.openxmlformats.org/officeDocument/2006/relationships/slide" Target="slides/slide44.xml"/><Relationship Id="rId10" Type="http://schemas.openxmlformats.org/officeDocument/2006/relationships/slide" Target="slides/slide2.xml"/><Relationship Id="rId4" Type="http://schemas.openxmlformats.org/officeDocument/2006/relationships/commentAuthors" Target="commentAuthors.xml"/><Relationship Id="rId9" Type="http://schemas.openxmlformats.org/officeDocument/2006/relationships/slide" Target="slides/slide1.xml"/><Relationship Id="rId39" Type="http://schemas.openxmlformats.org/officeDocument/2006/relationships/slide" Target="slides/slide31.xml"/><Relationship Id="rId13" Type="http://schemas.openxmlformats.org/officeDocument/2006/relationships/slide" Target="slides/slide5.xml"/><Relationship Id="rId18" Type="http://schemas.openxmlformats.org/officeDocument/2006/relationships/slide" Target="slides/slide10.xml"/><Relationship Id="rId76" Type="http://schemas.openxmlformats.org/officeDocument/2006/relationships/font" Target="fonts/Roboto-regular.fnt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3.xml"/><Relationship Id="rId71" Type="http://schemas.openxmlformats.org/officeDocument/2006/relationships/slide" Target="slides/slide63.xml"/><Relationship Id="rId2" Type="http://schemas.openxmlformats.org/officeDocument/2006/relationships/presProps" Target="presProps.xml"/><Relationship Id="rId29" Type="http://schemas.openxmlformats.org/officeDocument/2006/relationships/slide" Target="slides/slide21.xml"/><Relationship Id="rId40" Type="http://schemas.openxmlformats.org/officeDocument/2006/relationships/slide" Target="slides/slide32.xml"/><Relationship Id="rId87" Type="http://schemas.openxmlformats.org/officeDocument/2006/relationships/font" Target="fonts/NunitoSans-boldItalic.fntdata"/><Relationship Id="rId45" Type="http://schemas.openxmlformats.org/officeDocument/2006/relationships/slide" Target="slides/slide37.xml"/><Relationship Id="rId66" Type="http://schemas.openxmlformats.org/officeDocument/2006/relationships/slide" Target="slides/slide58.xml"/><Relationship Id="rId24" Type="http://schemas.openxmlformats.org/officeDocument/2006/relationships/slide" Target="slides/slide16.xml"/><Relationship Id="rId82" Type="http://schemas.openxmlformats.org/officeDocument/2006/relationships/font" Target="fonts/Nunito-italic.fntdata"/><Relationship Id="rId61" Type="http://schemas.openxmlformats.org/officeDocument/2006/relationships/slide" Target="slides/slide53.xml"/><Relationship Id="rId19"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3-24T19:50:57.571">
    <p:pos x="6000" y="0"/>
    <p:text>Swap this for the later questions?</p:text>
    <p:extLst>
      <p:ext uri="{C676402C-5697-4E1C-873F-D02D1690AC5C}">
        <p15:threadingInfo timeZoneBias="0"/>
      </p:ext>
      <p:ext uri="http://customooxmlschemas.google.com/">
        <go:slidesCustomData xmlns:go="http://customooxmlschemas.google.com/" commentPostId="AAABdyRMziM"/>
      </p:ext>
    </p:extLst>
  </p:cm>
  <p:cm authorId="0" idx="2" dt="2025-03-24T19:50:57.571">
    <p:pos x="6000" y="0"/>
    <p:text>Or reduce to one question?</p:text>
    <p:extLst>
      <p:ext uri="{C676402C-5697-4E1C-873F-D02D1690AC5C}">
        <p15:threadingInfo timeZoneBias="0">
          <p15:parentCm authorId="0" idx="1"/>
        </p15:threadingInfo>
      </p:ext>
      <p:ext uri="http://customooxmlschemas.google.com/">
        <go:slidesCustomData xmlns:go="http://customooxmlschemas.google.com/" commentPostId="AAABdyRMziQ"/>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5-03-24T20:08:16.470">
    <p:pos x="6000" y="0"/>
    <p:text>This was your fav--let's use your favorites and consider how we might rim a bit</p:text>
    <p:extLst>
      <p:ext uri="{C676402C-5697-4E1C-873F-D02D1690AC5C}">
        <p15:threadingInfo timeZoneBias="0"/>
      </p:ext>
      <p:ext uri="http://customooxmlschemas.google.com/">
        <go:slidesCustomData xmlns:go="http://customooxmlschemas.google.com/" commentPostId="AAABdyRMzi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8475" cy="4667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338" y="0"/>
            <a:ext cx="3038475" cy="466725"/>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675"/>
            <a:ext cx="3038475" cy="46672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meter.com/app/presentation/al199y5h8u7ft17z6trt412bday3pwtd/edit?question=165y7hryo5bs"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Felita</a:t>
            </a:r>
            <a:endParaRPr/>
          </a:p>
        </p:txBody>
      </p:sp>
      <p:sp>
        <p:nvSpPr>
          <p:cNvPr id="254" name="Google Shape;254;p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11: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100"/>
              <a:buNone/>
            </a:pPr>
            <a:r>
              <a:rPr lang="en-US"/>
              <a:t>Brandon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12: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100"/>
              <a:buNone/>
            </a:pPr>
            <a:r>
              <a:rPr lang="en-US"/>
              <a:t>Brandon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6: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16: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Brandon-We have a book, and a process, we will give it away today. We will outline case studies of how this plays out at the system level and at  institutions.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3: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Angie. https://padlet.com/GardnerInstitute/meauxmentum-workshop-april-2025-m28ua0kcnnxy3hon</a:t>
            </a:r>
            <a:endParaRPr/>
          </a:p>
        </p:txBody>
      </p:sp>
      <p:sp>
        <p:nvSpPr>
          <p:cNvPr id="385" name="Google Shape;385;p1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04c575df05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304c575df05_0_20:notes"/>
          <p:cNvSpPr txBox="1"/>
          <p:nvPr>
            <p:ph idx="1" type="body"/>
          </p:nvPr>
        </p:nvSpPr>
        <p:spPr>
          <a:xfrm>
            <a:off x="701675" y="4473575"/>
            <a:ext cx="5607000" cy="3660900"/>
          </a:xfrm>
          <a:prstGeom prst="rect">
            <a:avLst/>
          </a:prstGeom>
          <a:noFill/>
          <a:ln>
            <a:noFill/>
          </a:ln>
        </p:spPr>
        <p:txBody>
          <a:bodyPr anchorCtr="0" anchor="t" bIns="45725" lIns="91425" spcFirstLastPara="1" rIns="91425" wrap="square" tIns="45725">
            <a:noAutofit/>
          </a:bodyPr>
          <a:lstStyle/>
          <a:p>
            <a:pPr indent="0" lvl="0" marL="0" rtl="0" algn="l">
              <a:lnSpc>
                <a:spcPct val="100000"/>
              </a:lnSpc>
              <a:spcBef>
                <a:spcPts val="0"/>
              </a:spcBef>
              <a:spcAft>
                <a:spcPts val="0"/>
              </a:spcAft>
              <a:buSzPts val="1400"/>
              <a:buNone/>
            </a:pPr>
            <a:r>
              <a:t/>
            </a:r>
            <a:endParaRPr sz="1100">
              <a:solidFill>
                <a:srgbClr val="445469"/>
              </a:solidFill>
              <a:latin typeface="Nunito Sans"/>
              <a:ea typeface="Nunito Sans"/>
              <a:cs typeface="Nunito Sans"/>
              <a:sym typeface="Nunito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0: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0: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Foundational, required for access to upper-level courses, DFWI, High-enrollment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7:notes"/>
          <p:cNvSpPr txBox="1"/>
          <p:nvPr>
            <p:ph idx="1" type="body"/>
          </p:nvPr>
        </p:nvSpPr>
        <p:spPr>
          <a:xfrm>
            <a:off x="701676" y="4416426"/>
            <a:ext cx="5607000" cy="418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Brandon-Continuous improvement.</a:t>
            </a:r>
            <a:endParaRPr/>
          </a:p>
        </p:txBody>
      </p:sp>
      <p:sp>
        <p:nvSpPr>
          <p:cNvPr id="410" name="Google Shape;410;p1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1: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p2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2: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p22: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4: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24: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we chose to pilot G2C with these course.  </a:t>
            </a:r>
            <a:endParaRPr/>
          </a:p>
          <a:p>
            <a:pPr indent="0" lvl="0" marL="0" rtl="0" algn="l">
              <a:lnSpc>
                <a:spcPct val="100000"/>
              </a:lnSpc>
              <a:spcBef>
                <a:spcPts val="0"/>
              </a:spcBef>
              <a:spcAft>
                <a:spcPts val="0"/>
              </a:spcAft>
              <a:buSzPts val="1400"/>
              <a:buNone/>
            </a:pPr>
            <a:r>
              <a:rPr lang="en-US"/>
              <a:t>High enrollment, foundational in nature, High DFWI rates,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Felita: </a:t>
            </a:r>
            <a:r>
              <a:rPr lang="en-US" u="sng">
                <a:solidFill>
                  <a:schemeClr val="hlink"/>
                </a:solidFill>
                <a:hlinkClick r:id="rId2"/>
              </a:rPr>
              <a:t>https://www.mentimeter.com/app/presentation/al199y5h8u7ft17z6trt412bday3pwtd/edit?question=165y7hryo5bs</a:t>
            </a:r>
            <a:br>
              <a:rPr lang="en-US"/>
            </a:br>
            <a:r>
              <a:rPr lang="en-US"/>
              <a:t>DOWNLOAD AND RESET BETWEEN MEETINGS.</a:t>
            </a:r>
            <a:endParaRPr/>
          </a:p>
          <a:p>
            <a:pPr indent="0" lvl="0" marL="0" rtl="0" algn="l">
              <a:lnSpc>
                <a:spcPct val="100000"/>
              </a:lnSpc>
              <a:spcBef>
                <a:spcPts val="0"/>
              </a:spcBef>
              <a:spcAft>
                <a:spcPts val="0"/>
              </a:spcAft>
              <a:buSzPts val="1400"/>
              <a:buNone/>
            </a:pPr>
            <a:r>
              <a:t/>
            </a:r>
            <a:endParaRPr/>
          </a:p>
        </p:txBody>
      </p:sp>
      <p:sp>
        <p:nvSpPr>
          <p:cNvPr id="280" name="Google Shape;280;p2: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04c575df05_0_69: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304c575df05_0_69: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04c575df05_0_77: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304c575df05_0_77: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04c575df05_0_82: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304c575df05_0_82: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04c575df05_0_88: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304c575df05_0_88: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04c575df05_0_94: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304c575df05_0_94: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04c575df05_0_100: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304c575df05_0_100: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2: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32: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33: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33: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04c575df05_0_195: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304c575df05_0_195: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39:notes"/>
          <p:cNvSpPr txBox="1"/>
          <p:nvPr>
            <p:ph idx="1" type="body"/>
          </p:nvPr>
        </p:nvSpPr>
        <p:spPr>
          <a:xfrm>
            <a:off x="701675" y="4473575"/>
            <a:ext cx="5607000" cy="3660900"/>
          </a:xfrm>
          <a:prstGeom prst="rect">
            <a:avLst/>
          </a:prstGeom>
          <a:noFill/>
          <a:ln>
            <a:noFill/>
          </a:ln>
        </p:spPr>
        <p:txBody>
          <a:bodyPr anchorCtr="0" anchor="t" bIns="45725" lIns="91425" spcFirstLastPara="1" rIns="91425" wrap="square" tIns="45725">
            <a:noAutofit/>
          </a:bodyPr>
          <a:lstStyle/>
          <a:p>
            <a:pPr indent="0" lvl="0" marL="0" rtl="0" algn="l">
              <a:lnSpc>
                <a:spcPct val="100000"/>
              </a:lnSpc>
              <a:spcBef>
                <a:spcPts val="0"/>
              </a:spcBef>
              <a:spcAft>
                <a:spcPts val="0"/>
              </a:spcAft>
              <a:buSzPts val="1400"/>
              <a:buNone/>
            </a:pPr>
            <a:r>
              <a:t/>
            </a:r>
            <a:endParaRPr sz="1100">
              <a:solidFill>
                <a:srgbClr val="445469"/>
              </a:solidFill>
              <a:latin typeface="Nunito Sans"/>
              <a:ea typeface="Nunito Sans"/>
              <a:cs typeface="Nunito Sans"/>
              <a:sym typeface="Nunito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435c4b0b5e_0_0: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Felita</a:t>
            </a:r>
            <a:endParaRPr/>
          </a:p>
        </p:txBody>
      </p:sp>
      <p:sp>
        <p:nvSpPr>
          <p:cNvPr id="288" name="Google Shape;288;g3435c4b0b5e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04c575df05_0_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g304c575df05_0_113:notes"/>
          <p:cNvSpPr txBox="1"/>
          <p:nvPr>
            <p:ph idx="1" type="body"/>
          </p:nvPr>
        </p:nvSpPr>
        <p:spPr>
          <a:xfrm>
            <a:off x="701675" y="4473575"/>
            <a:ext cx="5607000" cy="3660900"/>
          </a:xfrm>
          <a:prstGeom prst="rect">
            <a:avLst/>
          </a:prstGeom>
          <a:noFill/>
          <a:ln>
            <a:noFill/>
          </a:ln>
        </p:spPr>
        <p:txBody>
          <a:bodyPr anchorCtr="0" anchor="t" bIns="45725" lIns="91425" spcFirstLastPara="1" rIns="91425" wrap="square" tIns="45725">
            <a:noAutofit/>
          </a:bodyPr>
          <a:lstStyle/>
          <a:p>
            <a:pPr indent="0" lvl="0" marL="0" rtl="0" algn="l">
              <a:lnSpc>
                <a:spcPct val="100000"/>
              </a:lnSpc>
              <a:spcBef>
                <a:spcPts val="0"/>
              </a:spcBef>
              <a:spcAft>
                <a:spcPts val="0"/>
              </a:spcAft>
              <a:buSzPts val="1400"/>
              <a:buNone/>
            </a:pPr>
            <a:r>
              <a:t/>
            </a:r>
            <a:endParaRPr sz="1100">
              <a:solidFill>
                <a:srgbClr val="445469"/>
              </a:solidFill>
              <a:latin typeface="Nunito Sans"/>
              <a:ea typeface="Nunito Sans"/>
              <a:cs typeface="Nunito Sans"/>
              <a:sym typeface="Nunito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1: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solidFill>
                  <a:srgbClr val="445469"/>
                </a:solidFill>
                <a:latin typeface="Nunito Sans"/>
                <a:ea typeface="Nunito Sans"/>
                <a:cs typeface="Nunito Sans"/>
                <a:sym typeface="Nunito Sans"/>
              </a:rPr>
              <a:t>Felita</a:t>
            </a:r>
            <a:endParaRPr/>
          </a:p>
        </p:txBody>
      </p:sp>
      <p:sp>
        <p:nvSpPr>
          <p:cNvPr id="552" name="Google Shape;552;p4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42: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solidFill>
                  <a:srgbClr val="445469"/>
                </a:solidFill>
                <a:latin typeface="Nunito Sans"/>
                <a:ea typeface="Nunito Sans"/>
                <a:cs typeface="Nunito Sans"/>
                <a:sym typeface="Nunito Sans"/>
              </a:rPr>
              <a:t>Felita: </a:t>
            </a:r>
            <a:r>
              <a:rPr b="1" lang="en-US" sz="1900">
                <a:solidFill>
                  <a:srgbClr val="1F4766"/>
                </a:solidFill>
                <a:latin typeface="Nunito Sans"/>
                <a:ea typeface="Nunito Sans"/>
                <a:cs typeface="Nunito Sans"/>
                <a:sym typeface="Nunito Sans"/>
              </a:rPr>
              <a:t>25 0f 26 institutions, Access institutions,State Universities, </a:t>
            </a:r>
            <a:endParaRPr b="1" sz="1900">
              <a:solidFill>
                <a:srgbClr val="1F4766"/>
              </a:solidFill>
              <a:latin typeface="Nunito Sans"/>
              <a:ea typeface="Nunito Sans"/>
              <a:cs typeface="Nunito Sans"/>
              <a:sym typeface="Nunito Sans"/>
            </a:endParaRPr>
          </a:p>
          <a:p>
            <a:pPr indent="0" lvl="0" marL="0" rtl="0" algn="l">
              <a:lnSpc>
                <a:spcPct val="100000"/>
              </a:lnSpc>
              <a:spcBef>
                <a:spcPts val="0"/>
              </a:spcBef>
              <a:spcAft>
                <a:spcPts val="0"/>
              </a:spcAft>
              <a:buClr>
                <a:schemeClr val="dk1"/>
              </a:buClr>
              <a:buSzPts val="1100"/>
              <a:buFont typeface="Arial"/>
              <a:buNone/>
            </a:pPr>
            <a:r>
              <a:rPr b="1" lang="en-US" sz="1900">
                <a:solidFill>
                  <a:srgbClr val="1F4766"/>
                </a:solidFill>
                <a:latin typeface="Nunito Sans"/>
                <a:ea typeface="Nunito Sans"/>
                <a:cs typeface="Nunito Sans"/>
                <a:sym typeface="Nunito Sans"/>
              </a:rPr>
              <a:t>HBCUs, Research 1 Institutions, Located in urban, suburban and rural </a:t>
            </a:r>
            <a:endParaRPr/>
          </a:p>
        </p:txBody>
      </p:sp>
      <p:sp>
        <p:nvSpPr>
          <p:cNvPr id="559" name="Google Shape;559;p42: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4: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solidFill>
                  <a:srgbClr val="445469"/>
                </a:solidFill>
                <a:latin typeface="Nunito Sans"/>
                <a:ea typeface="Nunito Sans"/>
                <a:cs typeface="Nunito Sans"/>
                <a:sym typeface="Nunito Sans"/>
              </a:rPr>
              <a:t>Felita</a:t>
            </a:r>
            <a:endParaRPr/>
          </a:p>
        </p:txBody>
      </p:sp>
      <p:sp>
        <p:nvSpPr>
          <p:cNvPr id="591" name="Google Shape;591;p4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43: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solidFill>
                  <a:srgbClr val="445469"/>
                </a:solidFill>
                <a:latin typeface="Nunito Sans"/>
                <a:ea typeface="Nunito Sans"/>
                <a:cs typeface="Nunito Sans"/>
                <a:sym typeface="Nunito Sans"/>
              </a:rPr>
              <a:t>Felita</a:t>
            </a:r>
            <a:endParaRPr/>
          </a:p>
        </p:txBody>
      </p:sp>
      <p:sp>
        <p:nvSpPr>
          <p:cNvPr id="599" name="Google Shape;599;p4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45:notes"/>
          <p:cNvSpPr txBox="1"/>
          <p:nvPr>
            <p:ph idx="1" type="body"/>
          </p:nvPr>
        </p:nvSpPr>
        <p:spPr>
          <a:xfrm>
            <a:off x="701676" y="4416426"/>
            <a:ext cx="5607000" cy="418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100">
                <a:solidFill>
                  <a:srgbClr val="445469"/>
                </a:solidFill>
                <a:latin typeface="Nunito Sans"/>
                <a:ea typeface="Nunito Sans"/>
                <a:cs typeface="Nunito Sans"/>
                <a:sym typeface="Nunito Sans"/>
              </a:rPr>
              <a:t>Felita</a:t>
            </a:r>
            <a:endParaRPr/>
          </a:p>
        </p:txBody>
      </p:sp>
      <p:sp>
        <p:nvSpPr>
          <p:cNvPr id="613" name="Google Shape;613;p4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46: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solidFill>
                  <a:srgbClr val="445469"/>
                </a:solidFill>
                <a:latin typeface="Nunito Sans"/>
                <a:ea typeface="Nunito Sans"/>
                <a:cs typeface="Nunito Sans"/>
                <a:sym typeface="Nunito Sans"/>
              </a:rPr>
              <a:t>Felita</a:t>
            </a:r>
            <a:endParaRPr/>
          </a:p>
        </p:txBody>
      </p:sp>
      <p:sp>
        <p:nvSpPr>
          <p:cNvPr id="628" name="Google Shape;628;p46: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47:notes"/>
          <p:cNvSpPr txBox="1"/>
          <p:nvPr>
            <p:ph idx="1" type="body"/>
          </p:nvPr>
        </p:nvSpPr>
        <p:spPr>
          <a:xfrm>
            <a:off x="701676" y="4416426"/>
            <a:ext cx="5607000" cy="418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100">
                <a:solidFill>
                  <a:srgbClr val="445469"/>
                </a:solidFill>
                <a:latin typeface="Nunito Sans"/>
                <a:ea typeface="Nunito Sans"/>
                <a:cs typeface="Nunito Sans"/>
                <a:sym typeface="Nunito Sans"/>
              </a:rPr>
              <a:t>Felita</a:t>
            </a:r>
            <a:endParaRPr/>
          </a:p>
        </p:txBody>
      </p:sp>
      <p:sp>
        <p:nvSpPr>
          <p:cNvPr id="637" name="Google Shape;637;p4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48: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solidFill>
                  <a:srgbClr val="445469"/>
                </a:solidFill>
                <a:latin typeface="Nunito Sans"/>
                <a:ea typeface="Nunito Sans"/>
                <a:cs typeface="Nunito Sans"/>
                <a:sym typeface="Nunito Sans"/>
              </a:rPr>
              <a:t>Felita</a:t>
            </a:r>
            <a:endParaRPr/>
          </a:p>
        </p:txBody>
      </p:sp>
      <p:sp>
        <p:nvSpPr>
          <p:cNvPr id="651" name="Google Shape;651;p48: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49: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solidFill>
                  <a:srgbClr val="445469"/>
                </a:solidFill>
                <a:latin typeface="Nunito Sans"/>
                <a:ea typeface="Nunito Sans"/>
                <a:cs typeface="Nunito Sans"/>
                <a:sym typeface="Nunito Sans"/>
              </a:rPr>
              <a:t>Felita:  </a:t>
            </a:r>
            <a:r>
              <a:rPr b="1" lang="en-US" sz="4000">
                <a:solidFill>
                  <a:srgbClr val="1F4766"/>
                </a:solidFill>
                <a:latin typeface="Nunito Sans"/>
                <a:ea typeface="Nunito Sans"/>
                <a:cs typeface="Nunito Sans"/>
                <a:sym typeface="Nunito Sans"/>
              </a:rPr>
              <a:t>881 Faculty</a:t>
            </a:r>
            <a:endParaRPr b="1" sz="4000">
              <a:solidFill>
                <a:srgbClr val="1F4766"/>
              </a:solidFill>
              <a:latin typeface="Nunito Sans"/>
              <a:ea typeface="Nunito Sans"/>
              <a:cs typeface="Nunito Sans"/>
              <a:sym typeface="Nunito Sans"/>
            </a:endParaRPr>
          </a:p>
          <a:p>
            <a:pPr indent="0" lvl="0" marL="0" rtl="0" algn="l">
              <a:lnSpc>
                <a:spcPct val="100000"/>
              </a:lnSpc>
              <a:spcBef>
                <a:spcPts val="0"/>
              </a:spcBef>
              <a:spcAft>
                <a:spcPts val="0"/>
              </a:spcAft>
              <a:buClr>
                <a:schemeClr val="dk1"/>
              </a:buClr>
              <a:buSzPts val="1100"/>
              <a:buFont typeface="Arial"/>
              <a:buNone/>
            </a:pPr>
            <a:r>
              <a:rPr b="1" lang="en-US" sz="4000">
                <a:solidFill>
                  <a:srgbClr val="1F4766"/>
                </a:solidFill>
                <a:latin typeface="Nunito Sans"/>
                <a:ea typeface="Nunito Sans"/>
                <a:cs typeface="Nunito Sans"/>
                <a:sym typeface="Nunito Sans"/>
              </a:rPr>
              <a:t>33,352 class sections selected for analysis</a:t>
            </a:r>
            <a:endParaRPr b="1" sz="4000">
              <a:solidFill>
                <a:srgbClr val="1F4766"/>
              </a:solidFill>
              <a:latin typeface="Nunito Sans"/>
              <a:ea typeface="Nunito Sans"/>
              <a:cs typeface="Nunito Sans"/>
              <a:sym typeface="Nunito Sans"/>
            </a:endParaRPr>
          </a:p>
          <a:p>
            <a:pPr indent="0" lvl="0" marL="0" rtl="0" algn="l">
              <a:lnSpc>
                <a:spcPct val="100000"/>
              </a:lnSpc>
              <a:spcBef>
                <a:spcPts val="0"/>
              </a:spcBef>
              <a:spcAft>
                <a:spcPts val="0"/>
              </a:spcAft>
              <a:buClr>
                <a:schemeClr val="dk1"/>
              </a:buClr>
              <a:buSzPts val="1100"/>
              <a:buFont typeface="Arial"/>
              <a:buNone/>
            </a:pPr>
            <a:r>
              <a:rPr b="1" lang="en-US" sz="4000">
                <a:solidFill>
                  <a:srgbClr val="1F4766"/>
                </a:solidFill>
                <a:latin typeface="Nunito Sans"/>
                <a:ea typeface="Nunito Sans"/>
                <a:cs typeface="Nunito Sans"/>
                <a:sym typeface="Nunito Sans"/>
              </a:rPr>
              <a:t>764,089 students</a:t>
            </a:r>
            <a:endParaRPr/>
          </a:p>
        </p:txBody>
      </p:sp>
      <p:sp>
        <p:nvSpPr>
          <p:cNvPr id="660" name="Google Shape;660;p4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4: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Felita</a:t>
            </a:r>
            <a:endParaRPr/>
          </a:p>
        </p:txBody>
      </p:sp>
      <p:sp>
        <p:nvSpPr>
          <p:cNvPr id="298" name="Google Shape;298;p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04c575df05_0_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g304c575df05_0_124:notes"/>
          <p:cNvSpPr txBox="1"/>
          <p:nvPr>
            <p:ph idx="1" type="body"/>
          </p:nvPr>
        </p:nvSpPr>
        <p:spPr>
          <a:xfrm>
            <a:off x="701675" y="4473575"/>
            <a:ext cx="5607000" cy="3660900"/>
          </a:xfrm>
          <a:prstGeom prst="rect">
            <a:avLst/>
          </a:prstGeom>
          <a:noFill/>
          <a:ln>
            <a:noFill/>
          </a:ln>
        </p:spPr>
        <p:txBody>
          <a:bodyPr anchorCtr="0" anchor="t" bIns="45725" lIns="91425" spcFirstLastPara="1" rIns="91425" wrap="square" tIns="45725">
            <a:noAutofit/>
          </a:bodyPr>
          <a:lstStyle/>
          <a:p>
            <a:pPr indent="0" lvl="0" marL="0" rtl="0" algn="l">
              <a:lnSpc>
                <a:spcPct val="100000"/>
              </a:lnSpc>
              <a:spcBef>
                <a:spcPts val="0"/>
              </a:spcBef>
              <a:spcAft>
                <a:spcPts val="0"/>
              </a:spcAft>
              <a:buSzPts val="1400"/>
              <a:buNone/>
            </a:pPr>
            <a:r>
              <a:t/>
            </a:r>
            <a:endParaRPr sz="1100">
              <a:solidFill>
                <a:srgbClr val="445469"/>
              </a:solidFill>
              <a:latin typeface="Nunito Sans"/>
              <a:ea typeface="Nunito Sans"/>
              <a:cs typeface="Nunito Sans"/>
              <a:sym typeface="Nunito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04c575df05_0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304c575df05_0_118:notes"/>
          <p:cNvSpPr txBox="1"/>
          <p:nvPr>
            <p:ph idx="1" type="body"/>
          </p:nvPr>
        </p:nvSpPr>
        <p:spPr>
          <a:xfrm>
            <a:off x="701675" y="4473575"/>
            <a:ext cx="5607000" cy="3660900"/>
          </a:xfrm>
          <a:prstGeom prst="rect">
            <a:avLst/>
          </a:prstGeom>
          <a:noFill/>
          <a:ln>
            <a:noFill/>
          </a:ln>
        </p:spPr>
        <p:txBody>
          <a:bodyPr anchorCtr="0" anchor="t" bIns="45725" lIns="91425" spcFirstLastPara="1" rIns="91425" wrap="square" tIns="45725">
            <a:noAutofit/>
          </a:bodyPr>
          <a:lstStyle/>
          <a:p>
            <a:pPr indent="0" lvl="0" marL="0" rtl="0" algn="l">
              <a:lnSpc>
                <a:spcPct val="100000"/>
              </a:lnSpc>
              <a:spcBef>
                <a:spcPts val="0"/>
              </a:spcBef>
              <a:spcAft>
                <a:spcPts val="0"/>
              </a:spcAft>
              <a:buSzPts val="1400"/>
              <a:buNone/>
            </a:pPr>
            <a:r>
              <a:t/>
            </a:r>
            <a:endParaRPr sz="1100">
              <a:solidFill>
                <a:srgbClr val="445469"/>
              </a:solidFill>
              <a:latin typeface="Nunito Sans"/>
              <a:ea typeface="Nunito Sans"/>
              <a:cs typeface="Nunito Sans"/>
              <a:sym typeface="Nunito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5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51: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Angie P.: FYS didn’t happen in isolation.</a:t>
            </a:r>
            <a:endParaRPr/>
          </a:p>
        </p:txBody>
      </p:sp>
      <p:sp>
        <p:nvSpPr>
          <p:cNvPr id="686" name="Google Shape;686;p51: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52: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52: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Angie P.</a:t>
            </a:r>
            <a:endParaRPr/>
          </a:p>
        </p:txBody>
      </p:sp>
      <p:sp>
        <p:nvSpPr>
          <p:cNvPr id="694" name="Google Shape;694;p52: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436b0290b4_0_195: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Brandon</a:t>
            </a:r>
            <a:endParaRPr/>
          </a:p>
        </p:txBody>
      </p:sp>
      <p:sp>
        <p:nvSpPr>
          <p:cNvPr id="701" name="Google Shape;701;g3436b0290b4_0_195:notes"/>
          <p:cNvSpPr/>
          <p:nvPr>
            <p:ph idx="2" type="sldImg"/>
          </p:nvPr>
        </p:nvSpPr>
        <p:spPr>
          <a:xfrm>
            <a:off x="1168630" y="697230"/>
            <a:ext cx="46740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436b0290b4_0_215: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Brandon</a:t>
            </a:r>
            <a:endParaRPr/>
          </a:p>
        </p:txBody>
      </p:sp>
      <p:sp>
        <p:nvSpPr>
          <p:cNvPr id="722" name="Google Shape;722;g3436b0290b4_0_21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5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53: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Angie P.</a:t>
            </a:r>
            <a:endParaRPr/>
          </a:p>
        </p:txBody>
      </p:sp>
      <p:sp>
        <p:nvSpPr>
          <p:cNvPr id="739" name="Google Shape;739;p53: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5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54: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Angie P.</a:t>
            </a:r>
            <a:endParaRPr/>
          </a:p>
        </p:txBody>
      </p:sp>
      <p:sp>
        <p:nvSpPr>
          <p:cNvPr id="747" name="Google Shape;747;p54: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5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55: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Angie P.</a:t>
            </a:r>
            <a:endParaRPr/>
          </a:p>
        </p:txBody>
      </p:sp>
      <p:sp>
        <p:nvSpPr>
          <p:cNvPr id="756" name="Google Shape;756;p55: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57: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Angie P.</a:t>
            </a:r>
            <a:endParaRPr/>
          </a:p>
        </p:txBody>
      </p:sp>
      <p:sp>
        <p:nvSpPr>
          <p:cNvPr id="764" name="Google Shape;764;p57: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7: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100"/>
              <a:buNone/>
            </a:pPr>
            <a:r>
              <a:rPr lang="en-US"/>
              <a:t>Angie :)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58: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p58: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Angie P.</a:t>
            </a:r>
            <a:endParaRPr/>
          </a:p>
        </p:txBody>
      </p:sp>
      <p:sp>
        <p:nvSpPr>
          <p:cNvPr id="772" name="Google Shape;772;p58: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5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59: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1" name="Google Shape;781;p59: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6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61: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Angie P.</a:t>
            </a:r>
            <a:endParaRPr/>
          </a:p>
        </p:txBody>
      </p:sp>
      <p:sp>
        <p:nvSpPr>
          <p:cNvPr id="790" name="Google Shape;790;p61: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436b0290b4_0_242: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g3436b0290b4_0_242: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Angie P.</a:t>
            </a:r>
            <a:endParaRPr/>
          </a:p>
        </p:txBody>
      </p:sp>
      <p:sp>
        <p:nvSpPr>
          <p:cNvPr id="798" name="Google Shape;798;g3436b0290b4_0_242: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3436b0290b4_1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3436b0290b4_1_0:notes"/>
          <p:cNvSpPr txBox="1"/>
          <p:nvPr>
            <p:ph idx="1" type="body"/>
          </p:nvPr>
        </p:nvSpPr>
        <p:spPr>
          <a:xfrm>
            <a:off x="701675" y="4473575"/>
            <a:ext cx="5607000" cy="3660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g3436b0290b4_1_0:notes"/>
          <p:cNvSpPr txBox="1"/>
          <p:nvPr>
            <p:ph idx="12" type="sldNum"/>
          </p:nvPr>
        </p:nvSpPr>
        <p:spPr>
          <a:xfrm>
            <a:off x="3970338" y="8829675"/>
            <a:ext cx="3038400" cy="4668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6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63: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5" name="Google Shape;815;p63: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6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64: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Angie P.</a:t>
            </a:r>
            <a:endParaRPr/>
          </a:p>
        </p:txBody>
      </p:sp>
      <p:sp>
        <p:nvSpPr>
          <p:cNvPr id="823" name="Google Shape;823;p64: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6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p65: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1" name="Google Shape;831;p65: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66: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p66: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Angie P.</a:t>
            </a:r>
            <a:endParaRPr/>
          </a:p>
        </p:txBody>
      </p:sp>
      <p:sp>
        <p:nvSpPr>
          <p:cNvPr id="839" name="Google Shape;839;p66: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68: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68: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Angie P.</a:t>
            </a:r>
            <a:endParaRPr/>
          </a:p>
        </p:txBody>
      </p:sp>
      <p:sp>
        <p:nvSpPr>
          <p:cNvPr id="848" name="Google Shape;848;p68: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5: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100"/>
              <a:buNone/>
            </a:pPr>
            <a:r>
              <a:rPr lang="en-US"/>
              <a:t>Felita</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6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p67: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Angie P.</a:t>
            </a:r>
            <a:endParaRPr/>
          </a:p>
        </p:txBody>
      </p:sp>
      <p:sp>
        <p:nvSpPr>
          <p:cNvPr id="856" name="Google Shape;856;p67: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6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p69: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7" name="Google Shape;867;p69: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304c575df05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g304c575df05_0_129:notes"/>
          <p:cNvSpPr txBox="1"/>
          <p:nvPr>
            <p:ph idx="1" type="body"/>
          </p:nvPr>
        </p:nvSpPr>
        <p:spPr>
          <a:xfrm>
            <a:off x="701675" y="4473575"/>
            <a:ext cx="5607000" cy="3660900"/>
          </a:xfrm>
          <a:prstGeom prst="rect">
            <a:avLst/>
          </a:prstGeom>
          <a:noFill/>
          <a:ln>
            <a:noFill/>
          </a:ln>
        </p:spPr>
        <p:txBody>
          <a:bodyPr anchorCtr="0" anchor="t" bIns="45725" lIns="91425" spcFirstLastPara="1" rIns="91425" wrap="square" tIns="45725">
            <a:noAutofit/>
          </a:bodyPr>
          <a:lstStyle/>
          <a:p>
            <a:pPr indent="0" lvl="0" marL="0" rtl="0" algn="l">
              <a:lnSpc>
                <a:spcPct val="100000"/>
              </a:lnSpc>
              <a:spcBef>
                <a:spcPts val="0"/>
              </a:spcBef>
              <a:spcAft>
                <a:spcPts val="0"/>
              </a:spcAft>
              <a:buSzPts val="1400"/>
              <a:buNone/>
            </a:pPr>
            <a:r>
              <a:t/>
            </a:r>
            <a:endParaRPr sz="1100">
              <a:solidFill>
                <a:srgbClr val="445469"/>
              </a:solidFill>
              <a:latin typeface="Nunito Sans"/>
              <a:ea typeface="Nunito Sans"/>
              <a:cs typeface="Nunito Sans"/>
              <a:sym typeface="Nunito 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3436b0290b4_0_230: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Angie</a:t>
            </a:r>
            <a:endParaRPr/>
          </a:p>
        </p:txBody>
      </p:sp>
      <p:sp>
        <p:nvSpPr>
          <p:cNvPr id="881" name="Google Shape;881;g3436b0290b4_0_23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304c575df05_0_137: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Angie</a:t>
            </a:r>
            <a:endParaRPr/>
          </a:p>
        </p:txBody>
      </p:sp>
      <p:sp>
        <p:nvSpPr>
          <p:cNvPr id="892" name="Google Shape;892;g304c575df05_0_13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3" name="Google Shape;903;p72:notes"/>
          <p:cNvSpPr txBox="1"/>
          <p:nvPr>
            <p:ph idx="1" type="body"/>
          </p:nvPr>
        </p:nvSpPr>
        <p:spPr>
          <a:xfrm>
            <a:off x="701675" y="4473575"/>
            <a:ext cx="5607000" cy="3660900"/>
          </a:xfrm>
          <a:prstGeom prst="rect">
            <a:avLst/>
          </a:prstGeom>
          <a:noFill/>
          <a:ln>
            <a:noFill/>
          </a:ln>
        </p:spPr>
        <p:txBody>
          <a:bodyPr anchorCtr="0" anchor="t" bIns="45725" lIns="91425" spcFirstLastPara="1" rIns="91425" wrap="square" tIns="45725">
            <a:noAutofit/>
          </a:bodyPr>
          <a:lstStyle/>
          <a:p>
            <a:pPr indent="0" lvl="0" marL="0" rtl="0" algn="l">
              <a:lnSpc>
                <a:spcPct val="100000"/>
              </a:lnSpc>
              <a:spcBef>
                <a:spcPts val="0"/>
              </a:spcBef>
              <a:spcAft>
                <a:spcPts val="0"/>
              </a:spcAft>
              <a:buSzPts val="1400"/>
              <a:buNone/>
            </a:pPr>
            <a:r>
              <a:t/>
            </a:r>
            <a:endParaRPr sz="1100">
              <a:solidFill>
                <a:srgbClr val="445469"/>
              </a:solidFill>
              <a:latin typeface="Nunito Sans"/>
              <a:ea typeface="Nunito Sans"/>
              <a:cs typeface="Nunito Sans"/>
              <a:sym typeface="Nunito San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70: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9" name="Google Shape;909;p7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71: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p71:notes"/>
          <p:cNvSpPr txBox="1"/>
          <p:nvPr>
            <p:ph idx="1" type="body"/>
          </p:nvPr>
        </p:nvSpPr>
        <p:spPr>
          <a:xfrm>
            <a:off x="701040" y="4415790"/>
            <a:ext cx="5608200" cy="418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8: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8: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Brandon</a:t>
            </a:r>
            <a:endParaRPr/>
          </a:p>
        </p:txBody>
      </p:sp>
      <p:sp>
        <p:nvSpPr>
          <p:cNvPr id="336" name="Google Shape;336;p8: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9: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100"/>
              <a:buNone/>
            </a:pPr>
            <a:r>
              <a:rPr lang="en-US"/>
              <a:t>Brandon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10: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100"/>
              <a:buNone/>
            </a:pPr>
            <a:r>
              <a:rPr lang="en-US"/>
              <a:t>Brandon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7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Nuni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9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9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9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7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2" name="Google Shape;92;p7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93" name="Google Shape;93;p7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4" name="Google Shape;94;p7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5" name="Google Shape;95;p7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10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Nunito Sans"/>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8" name="Google Shape;98;p10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9" name="Google Shape;99;p1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00" name="Google Shape;100;p1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01" name="Google Shape;101;p1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10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04" name="Google Shape;104;p10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05" name="Google Shape;105;p10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p10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Nunito Sans"/>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08" name="Google Shape;108;p10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A929E"/>
              </a:buClr>
              <a:buSzPts val="2400"/>
              <a:buNone/>
              <a:defRPr sz="2400">
                <a:solidFill>
                  <a:srgbClr val="8A929E"/>
                </a:solidFill>
              </a:defRPr>
            </a:lvl1pPr>
            <a:lvl2pPr indent="-228600" lvl="1" marL="914400" algn="l">
              <a:lnSpc>
                <a:spcPct val="90000"/>
              </a:lnSpc>
              <a:spcBef>
                <a:spcPts val="500"/>
              </a:spcBef>
              <a:spcAft>
                <a:spcPts val="0"/>
              </a:spcAft>
              <a:buClr>
                <a:srgbClr val="8A929E"/>
              </a:buClr>
              <a:buSzPts val="2000"/>
              <a:buNone/>
              <a:defRPr sz="2000">
                <a:solidFill>
                  <a:srgbClr val="8A929E"/>
                </a:solidFill>
              </a:defRPr>
            </a:lvl2pPr>
            <a:lvl3pPr indent="-228600" lvl="2" marL="1371600" algn="l">
              <a:lnSpc>
                <a:spcPct val="90000"/>
              </a:lnSpc>
              <a:spcBef>
                <a:spcPts val="500"/>
              </a:spcBef>
              <a:spcAft>
                <a:spcPts val="0"/>
              </a:spcAft>
              <a:buClr>
                <a:srgbClr val="8A929E"/>
              </a:buClr>
              <a:buSzPts val="1900"/>
              <a:buNone/>
              <a:defRPr sz="1900">
                <a:solidFill>
                  <a:srgbClr val="8A929E"/>
                </a:solidFill>
              </a:defRPr>
            </a:lvl3pPr>
            <a:lvl4pPr indent="-228600" lvl="3" marL="1828800" algn="l">
              <a:lnSpc>
                <a:spcPct val="90000"/>
              </a:lnSpc>
              <a:spcBef>
                <a:spcPts val="500"/>
              </a:spcBef>
              <a:spcAft>
                <a:spcPts val="0"/>
              </a:spcAft>
              <a:buClr>
                <a:srgbClr val="8A929E"/>
              </a:buClr>
              <a:buSzPts val="1600"/>
              <a:buNone/>
              <a:defRPr sz="1600">
                <a:solidFill>
                  <a:srgbClr val="8A929E"/>
                </a:solidFill>
              </a:defRPr>
            </a:lvl4pPr>
            <a:lvl5pPr indent="-228600" lvl="4" marL="2286000" algn="l">
              <a:lnSpc>
                <a:spcPct val="90000"/>
              </a:lnSpc>
              <a:spcBef>
                <a:spcPts val="500"/>
              </a:spcBef>
              <a:spcAft>
                <a:spcPts val="0"/>
              </a:spcAft>
              <a:buClr>
                <a:srgbClr val="8A929E"/>
              </a:buClr>
              <a:buSzPts val="1600"/>
              <a:buNone/>
              <a:defRPr sz="1600">
                <a:solidFill>
                  <a:srgbClr val="8A929E"/>
                </a:solidFill>
              </a:defRPr>
            </a:lvl5pPr>
            <a:lvl6pPr indent="-228600" lvl="5" marL="2743200" algn="l">
              <a:lnSpc>
                <a:spcPct val="90000"/>
              </a:lnSpc>
              <a:spcBef>
                <a:spcPts val="500"/>
              </a:spcBef>
              <a:spcAft>
                <a:spcPts val="0"/>
              </a:spcAft>
              <a:buClr>
                <a:srgbClr val="8A929E"/>
              </a:buClr>
              <a:buSzPts val="1600"/>
              <a:buNone/>
              <a:defRPr sz="1600">
                <a:solidFill>
                  <a:srgbClr val="8A929E"/>
                </a:solidFill>
              </a:defRPr>
            </a:lvl6pPr>
            <a:lvl7pPr indent="-228600" lvl="6" marL="3200400" algn="l">
              <a:lnSpc>
                <a:spcPct val="90000"/>
              </a:lnSpc>
              <a:spcBef>
                <a:spcPts val="500"/>
              </a:spcBef>
              <a:spcAft>
                <a:spcPts val="0"/>
              </a:spcAft>
              <a:buClr>
                <a:srgbClr val="8A929E"/>
              </a:buClr>
              <a:buSzPts val="1600"/>
              <a:buNone/>
              <a:defRPr sz="1600">
                <a:solidFill>
                  <a:srgbClr val="8A929E"/>
                </a:solidFill>
              </a:defRPr>
            </a:lvl7pPr>
            <a:lvl8pPr indent="-228600" lvl="7" marL="3657600" algn="l">
              <a:lnSpc>
                <a:spcPct val="90000"/>
              </a:lnSpc>
              <a:spcBef>
                <a:spcPts val="500"/>
              </a:spcBef>
              <a:spcAft>
                <a:spcPts val="0"/>
              </a:spcAft>
              <a:buClr>
                <a:srgbClr val="8A929E"/>
              </a:buClr>
              <a:buSzPts val="1600"/>
              <a:buNone/>
              <a:defRPr sz="1600">
                <a:solidFill>
                  <a:srgbClr val="8A929E"/>
                </a:solidFill>
              </a:defRPr>
            </a:lvl8pPr>
            <a:lvl9pPr indent="-228600" lvl="8" marL="4114800" algn="l">
              <a:lnSpc>
                <a:spcPct val="90000"/>
              </a:lnSpc>
              <a:spcBef>
                <a:spcPts val="500"/>
              </a:spcBef>
              <a:spcAft>
                <a:spcPts val="0"/>
              </a:spcAft>
              <a:buClr>
                <a:srgbClr val="8A929E"/>
              </a:buClr>
              <a:buSzPts val="1600"/>
              <a:buNone/>
              <a:defRPr sz="1600">
                <a:solidFill>
                  <a:srgbClr val="8A929E"/>
                </a:solidFill>
              </a:defRPr>
            </a:lvl9pPr>
          </a:lstStyle>
          <a:p/>
        </p:txBody>
      </p:sp>
      <p:sp>
        <p:nvSpPr>
          <p:cNvPr id="109" name="Google Shape;109;p10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10" name="Google Shape;110;p10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11" name="Google Shape;111;p1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p10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14" name="Google Shape;114;p10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15" name="Google Shape;115;p10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16" name="Google Shape;116;p1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17" name="Google Shape;117;p1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18" name="Google Shape;118;p1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p10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1" name="Google Shape;121;p107"/>
          <p:cNvSpPr txBox="1"/>
          <p:nvPr>
            <p:ph idx="1" type="body"/>
          </p:nvPr>
        </p:nvSpPr>
        <p:spPr>
          <a:xfrm>
            <a:off x="839788" y="1681163"/>
            <a:ext cx="5157900" cy="8241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2" name="Google Shape;122;p107"/>
          <p:cNvSpPr txBox="1"/>
          <p:nvPr>
            <p:ph idx="2" type="body"/>
          </p:nvPr>
        </p:nvSpPr>
        <p:spPr>
          <a:xfrm>
            <a:off x="839788" y="2505075"/>
            <a:ext cx="5157900" cy="36849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23" name="Google Shape;123;p107"/>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4" name="Google Shape;124;p107"/>
          <p:cNvSpPr txBox="1"/>
          <p:nvPr>
            <p:ph idx="4" type="body"/>
          </p:nvPr>
        </p:nvSpPr>
        <p:spPr>
          <a:xfrm>
            <a:off x="6172200" y="2505075"/>
            <a:ext cx="5183100" cy="36849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25" name="Google Shape;125;p10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6" name="Google Shape;126;p10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7" name="Google Shape;127;p10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10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0" name="Google Shape;130;p10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1" name="Google Shape;131;p10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2" name="Google Shape;132;p10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109"/>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Nunito Sans"/>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5" name="Google Shape;135;p109"/>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10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137" name="Google Shape;137;p10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8" name="Google Shape;138;p10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9" name="Google Shape;139;p10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110"/>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Nunito Sans"/>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2" name="Google Shape;142;p110"/>
          <p:cNvSpPr/>
          <p:nvPr>
            <p:ph idx="2" type="pic"/>
          </p:nvPr>
        </p:nvSpPr>
        <p:spPr>
          <a:xfrm>
            <a:off x="5183188" y="987425"/>
            <a:ext cx="6172500" cy="4873500"/>
          </a:xfrm>
          <a:prstGeom prst="rect">
            <a:avLst/>
          </a:prstGeom>
          <a:noFill/>
          <a:ln>
            <a:noFill/>
          </a:ln>
        </p:spPr>
      </p:sp>
      <p:sp>
        <p:nvSpPr>
          <p:cNvPr id="143" name="Google Shape;143;p11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144" name="Google Shape;144;p1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5" name="Google Shape;145;p1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6" name="Google Shape;146;p1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1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49" name="Google Shape;149;p111"/>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50" name="Google Shape;150;p1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1" name="Google Shape;151;p1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2" name="Google Shape;152;p1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11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5" name="Google Shape;155;p11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56" name="Google Shape;156;p1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7" name="Google Shape;157;p1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58" name="Google Shape;158;p1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5" name="Shape 165"/>
        <p:cNvGrpSpPr/>
        <p:nvPr/>
      </p:nvGrpSpPr>
      <p:grpSpPr>
        <a:xfrm>
          <a:off x="0" y="0"/>
          <a:ext cx="0" cy="0"/>
          <a:chOff x="0" y="0"/>
          <a:chExt cx="0" cy="0"/>
        </a:xfrm>
      </p:grpSpPr>
      <p:sp>
        <p:nvSpPr>
          <p:cNvPr id="166" name="Google Shape;166;p7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67" name="Google Shape;167;p7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68" name="Google Shape;168;p7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9" name="Shape 169"/>
        <p:cNvGrpSpPr/>
        <p:nvPr/>
      </p:nvGrpSpPr>
      <p:grpSpPr>
        <a:xfrm>
          <a:off x="0" y="0"/>
          <a:ext cx="0" cy="0"/>
          <a:chOff x="0" y="0"/>
          <a:chExt cx="0" cy="0"/>
        </a:xfrm>
      </p:grpSpPr>
      <p:sp>
        <p:nvSpPr>
          <p:cNvPr id="170" name="Google Shape;170;p80"/>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1" name="Google Shape;171;p80"/>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2" name="Google Shape;172;p8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3" name="Google Shape;173;p8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4" name="Google Shape;174;p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5" name="Shape 175"/>
        <p:cNvGrpSpPr/>
        <p:nvPr/>
      </p:nvGrpSpPr>
      <p:grpSpPr>
        <a:xfrm>
          <a:off x="0" y="0"/>
          <a:ext cx="0" cy="0"/>
          <a:chOff x="0" y="0"/>
          <a:chExt cx="0" cy="0"/>
        </a:xfrm>
      </p:grpSpPr>
      <p:sp>
        <p:nvSpPr>
          <p:cNvPr id="176" name="Google Shape;176;p81"/>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77" name="Google Shape;177;p81"/>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1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9250" lvl="3" marL="1828800" algn="l">
              <a:lnSpc>
                <a:spcPct val="90000"/>
              </a:lnSpc>
              <a:spcBef>
                <a:spcPts val="500"/>
              </a:spcBef>
              <a:spcAft>
                <a:spcPts val="0"/>
              </a:spcAft>
              <a:buSzPts val="1900"/>
              <a:buChar char="•"/>
              <a:defRPr/>
            </a:lvl4pPr>
            <a:lvl5pPr indent="-349250" lvl="4" marL="2286000" algn="l">
              <a:lnSpc>
                <a:spcPct val="90000"/>
              </a:lnSpc>
              <a:spcBef>
                <a:spcPts val="500"/>
              </a:spcBef>
              <a:spcAft>
                <a:spcPts val="0"/>
              </a:spcAft>
              <a:buSzPts val="1900"/>
              <a:buChar char="•"/>
              <a:defRPr/>
            </a:lvl5pPr>
            <a:lvl6pPr indent="-349250" lvl="5" marL="2743200" algn="l">
              <a:lnSpc>
                <a:spcPct val="90000"/>
              </a:lnSpc>
              <a:spcBef>
                <a:spcPts val="500"/>
              </a:spcBef>
              <a:spcAft>
                <a:spcPts val="0"/>
              </a:spcAft>
              <a:buSzPts val="1900"/>
              <a:buChar char="•"/>
              <a:defRPr/>
            </a:lvl6pPr>
            <a:lvl7pPr indent="-349250" lvl="6" marL="3200400" algn="l">
              <a:lnSpc>
                <a:spcPct val="90000"/>
              </a:lnSpc>
              <a:spcBef>
                <a:spcPts val="500"/>
              </a:spcBef>
              <a:spcAft>
                <a:spcPts val="0"/>
              </a:spcAft>
              <a:buSzPts val="1900"/>
              <a:buChar char="•"/>
              <a:defRPr/>
            </a:lvl7pPr>
            <a:lvl8pPr indent="-349250" lvl="7" marL="3657600" algn="l">
              <a:lnSpc>
                <a:spcPct val="90000"/>
              </a:lnSpc>
              <a:spcBef>
                <a:spcPts val="500"/>
              </a:spcBef>
              <a:spcAft>
                <a:spcPts val="0"/>
              </a:spcAft>
              <a:buSzPts val="1900"/>
              <a:buChar char="•"/>
              <a:defRPr/>
            </a:lvl8pPr>
            <a:lvl9pPr indent="-349250" lvl="8" marL="4114800" algn="l">
              <a:lnSpc>
                <a:spcPct val="90000"/>
              </a:lnSpc>
              <a:spcBef>
                <a:spcPts val="500"/>
              </a:spcBef>
              <a:spcAft>
                <a:spcPts val="0"/>
              </a:spcAft>
              <a:buSzPts val="1900"/>
              <a:buChar char="•"/>
              <a:defRPr/>
            </a:lvl9pPr>
          </a:lstStyle>
          <a:p/>
        </p:txBody>
      </p:sp>
      <p:sp>
        <p:nvSpPr>
          <p:cNvPr id="178" name="Google Shape;178;p81"/>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79" name="Shape 179"/>
        <p:cNvGrpSpPr/>
        <p:nvPr/>
      </p:nvGrpSpPr>
      <p:grpSpPr>
        <a:xfrm>
          <a:off x="0" y="0"/>
          <a:ext cx="0" cy="0"/>
          <a:chOff x="0" y="0"/>
          <a:chExt cx="0" cy="0"/>
        </a:xfrm>
      </p:grpSpPr>
      <p:sp>
        <p:nvSpPr>
          <p:cNvPr id="180" name="Google Shape;180;p82"/>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1" name="Google Shape;181;p82"/>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1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9250" lvl="3" marL="1828800" algn="l">
              <a:lnSpc>
                <a:spcPct val="90000"/>
              </a:lnSpc>
              <a:spcBef>
                <a:spcPts val="500"/>
              </a:spcBef>
              <a:spcAft>
                <a:spcPts val="0"/>
              </a:spcAft>
              <a:buSzPts val="1900"/>
              <a:buChar char="•"/>
              <a:defRPr/>
            </a:lvl4pPr>
            <a:lvl5pPr indent="-349250" lvl="4" marL="2286000" algn="l">
              <a:lnSpc>
                <a:spcPct val="90000"/>
              </a:lnSpc>
              <a:spcBef>
                <a:spcPts val="500"/>
              </a:spcBef>
              <a:spcAft>
                <a:spcPts val="0"/>
              </a:spcAft>
              <a:buSzPts val="1900"/>
              <a:buChar char="•"/>
              <a:defRPr/>
            </a:lvl5pPr>
            <a:lvl6pPr indent="-349250" lvl="5" marL="2743200" algn="l">
              <a:lnSpc>
                <a:spcPct val="90000"/>
              </a:lnSpc>
              <a:spcBef>
                <a:spcPts val="500"/>
              </a:spcBef>
              <a:spcAft>
                <a:spcPts val="0"/>
              </a:spcAft>
              <a:buSzPts val="1900"/>
              <a:buChar char="•"/>
              <a:defRPr/>
            </a:lvl6pPr>
            <a:lvl7pPr indent="-349250" lvl="6" marL="3200400" algn="l">
              <a:lnSpc>
                <a:spcPct val="90000"/>
              </a:lnSpc>
              <a:spcBef>
                <a:spcPts val="500"/>
              </a:spcBef>
              <a:spcAft>
                <a:spcPts val="0"/>
              </a:spcAft>
              <a:buSzPts val="1900"/>
              <a:buChar char="•"/>
              <a:defRPr/>
            </a:lvl7pPr>
            <a:lvl8pPr indent="-349250" lvl="7" marL="3657600" algn="l">
              <a:lnSpc>
                <a:spcPct val="90000"/>
              </a:lnSpc>
              <a:spcBef>
                <a:spcPts val="500"/>
              </a:spcBef>
              <a:spcAft>
                <a:spcPts val="0"/>
              </a:spcAft>
              <a:buSzPts val="1900"/>
              <a:buChar char="•"/>
              <a:defRPr/>
            </a:lvl8pPr>
            <a:lvl9pPr indent="-349250" lvl="8" marL="4114800" algn="l">
              <a:lnSpc>
                <a:spcPct val="90000"/>
              </a:lnSpc>
              <a:spcBef>
                <a:spcPts val="500"/>
              </a:spcBef>
              <a:spcAft>
                <a:spcPts val="0"/>
              </a:spcAft>
              <a:buSzPts val="1900"/>
              <a:buChar char="•"/>
              <a:defRPr/>
            </a:lvl9pPr>
          </a:lstStyle>
          <a:p/>
        </p:txBody>
      </p:sp>
      <p:sp>
        <p:nvSpPr>
          <p:cNvPr id="182" name="Google Shape;182;p82"/>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3" name="Shape 183"/>
        <p:cNvGrpSpPr/>
        <p:nvPr/>
      </p:nvGrpSpPr>
      <p:grpSpPr>
        <a:xfrm>
          <a:off x="0" y="0"/>
          <a:ext cx="0" cy="0"/>
          <a:chOff x="0" y="0"/>
          <a:chExt cx="0" cy="0"/>
        </a:xfrm>
      </p:grpSpPr>
      <p:sp>
        <p:nvSpPr>
          <p:cNvPr id="184" name="Google Shape;184;p83"/>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85" name="Google Shape;185;p83"/>
          <p:cNvSpPr txBox="1"/>
          <p:nvPr>
            <p:ph idx="1" type="body"/>
          </p:nvPr>
        </p:nvSpPr>
        <p:spPr>
          <a:xfrm>
            <a:off x="415600" y="1536633"/>
            <a:ext cx="5333100" cy="4555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SzPts val="1900"/>
              <a:buChar char="•"/>
              <a:defRPr sz="1900"/>
            </a:lvl1pPr>
            <a:lvl2pPr indent="-330200" lvl="1" marL="914400" algn="l">
              <a:lnSpc>
                <a:spcPct val="90000"/>
              </a:lnSpc>
              <a:spcBef>
                <a:spcPts val="500"/>
              </a:spcBef>
              <a:spcAft>
                <a:spcPts val="0"/>
              </a:spcAft>
              <a:buSzPts val="1600"/>
              <a:buChar char="•"/>
              <a:defRPr sz="1600"/>
            </a:lvl2pPr>
            <a:lvl3pPr indent="-330200" lvl="2" marL="1371600" algn="l">
              <a:lnSpc>
                <a:spcPct val="90000"/>
              </a:lnSpc>
              <a:spcBef>
                <a:spcPts val="500"/>
              </a:spcBef>
              <a:spcAft>
                <a:spcPts val="0"/>
              </a:spcAft>
              <a:buSzPts val="1600"/>
              <a:buChar char="•"/>
              <a:defRPr sz="16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30200" lvl="5" marL="2743200" algn="l">
              <a:lnSpc>
                <a:spcPct val="90000"/>
              </a:lnSpc>
              <a:spcBef>
                <a:spcPts val="500"/>
              </a:spcBef>
              <a:spcAft>
                <a:spcPts val="0"/>
              </a:spcAft>
              <a:buSzPts val="1600"/>
              <a:buChar char="•"/>
              <a:defRPr sz="1600"/>
            </a:lvl6pPr>
            <a:lvl7pPr indent="-330200" lvl="6" marL="3200400" algn="l">
              <a:lnSpc>
                <a:spcPct val="90000"/>
              </a:lnSpc>
              <a:spcBef>
                <a:spcPts val="500"/>
              </a:spcBef>
              <a:spcAft>
                <a:spcPts val="0"/>
              </a:spcAft>
              <a:buSzPts val="1600"/>
              <a:buChar char="•"/>
              <a:defRPr sz="1600"/>
            </a:lvl7pPr>
            <a:lvl8pPr indent="-330200" lvl="7" marL="3657600" algn="l">
              <a:lnSpc>
                <a:spcPct val="90000"/>
              </a:lnSpc>
              <a:spcBef>
                <a:spcPts val="500"/>
              </a:spcBef>
              <a:spcAft>
                <a:spcPts val="0"/>
              </a:spcAft>
              <a:buSzPts val="1600"/>
              <a:buChar char="•"/>
              <a:defRPr sz="1600"/>
            </a:lvl8pPr>
            <a:lvl9pPr indent="-330200" lvl="8" marL="4114800" algn="l">
              <a:lnSpc>
                <a:spcPct val="90000"/>
              </a:lnSpc>
              <a:spcBef>
                <a:spcPts val="500"/>
              </a:spcBef>
              <a:spcAft>
                <a:spcPts val="0"/>
              </a:spcAft>
              <a:buSzPts val="1600"/>
              <a:buChar char="•"/>
              <a:defRPr sz="1600"/>
            </a:lvl9pPr>
          </a:lstStyle>
          <a:p/>
        </p:txBody>
      </p:sp>
      <p:sp>
        <p:nvSpPr>
          <p:cNvPr id="186" name="Google Shape;186;p83"/>
          <p:cNvSpPr txBox="1"/>
          <p:nvPr>
            <p:ph idx="2" type="body"/>
          </p:nvPr>
        </p:nvSpPr>
        <p:spPr>
          <a:xfrm>
            <a:off x="6443200" y="1536633"/>
            <a:ext cx="5333100" cy="4555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SzPts val="1900"/>
              <a:buChar char="•"/>
              <a:defRPr sz="1900"/>
            </a:lvl1pPr>
            <a:lvl2pPr indent="-330200" lvl="1" marL="914400" algn="l">
              <a:lnSpc>
                <a:spcPct val="90000"/>
              </a:lnSpc>
              <a:spcBef>
                <a:spcPts val="500"/>
              </a:spcBef>
              <a:spcAft>
                <a:spcPts val="0"/>
              </a:spcAft>
              <a:buSzPts val="1600"/>
              <a:buChar char="•"/>
              <a:defRPr sz="1600"/>
            </a:lvl2pPr>
            <a:lvl3pPr indent="-330200" lvl="2" marL="1371600" algn="l">
              <a:lnSpc>
                <a:spcPct val="90000"/>
              </a:lnSpc>
              <a:spcBef>
                <a:spcPts val="500"/>
              </a:spcBef>
              <a:spcAft>
                <a:spcPts val="0"/>
              </a:spcAft>
              <a:buSzPts val="1600"/>
              <a:buChar char="•"/>
              <a:defRPr sz="16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30200" lvl="5" marL="2743200" algn="l">
              <a:lnSpc>
                <a:spcPct val="90000"/>
              </a:lnSpc>
              <a:spcBef>
                <a:spcPts val="500"/>
              </a:spcBef>
              <a:spcAft>
                <a:spcPts val="0"/>
              </a:spcAft>
              <a:buSzPts val="1600"/>
              <a:buChar char="•"/>
              <a:defRPr sz="1600"/>
            </a:lvl6pPr>
            <a:lvl7pPr indent="-330200" lvl="6" marL="3200400" algn="l">
              <a:lnSpc>
                <a:spcPct val="90000"/>
              </a:lnSpc>
              <a:spcBef>
                <a:spcPts val="500"/>
              </a:spcBef>
              <a:spcAft>
                <a:spcPts val="0"/>
              </a:spcAft>
              <a:buSzPts val="1600"/>
              <a:buChar char="•"/>
              <a:defRPr sz="1600"/>
            </a:lvl7pPr>
            <a:lvl8pPr indent="-330200" lvl="7" marL="3657600" algn="l">
              <a:lnSpc>
                <a:spcPct val="90000"/>
              </a:lnSpc>
              <a:spcBef>
                <a:spcPts val="500"/>
              </a:spcBef>
              <a:spcAft>
                <a:spcPts val="0"/>
              </a:spcAft>
              <a:buSzPts val="1600"/>
              <a:buChar char="•"/>
              <a:defRPr sz="1600"/>
            </a:lvl8pPr>
            <a:lvl9pPr indent="-330200" lvl="8" marL="4114800" algn="l">
              <a:lnSpc>
                <a:spcPct val="90000"/>
              </a:lnSpc>
              <a:spcBef>
                <a:spcPts val="500"/>
              </a:spcBef>
              <a:spcAft>
                <a:spcPts val="0"/>
              </a:spcAft>
              <a:buSzPts val="1600"/>
              <a:buChar char="•"/>
              <a:defRPr sz="1600"/>
            </a:lvl9pPr>
          </a:lstStyle>
          <a:p/>
        </p:txBody>
      </p:sp>
      <p:sp>
        <p:nvSpPr>
          <p:cNvPr id="187" name="Google Shape;187;p83"/>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CMC Fdn_2 line header-Starts with bullets">
  <p:cSld name="ECMC Fdn_2 line header-Starts with bullets">
    <p:spTree>
      <p:nvGrpSpPr>
        <p:cNvPr id="188" name="Shape 188"/>
        <p:cNvGrpSpPr/>
        <p:nvPr/>
      </p:nvGrpSpPr>
      <p:grpSpPr>
        <a:xfrm>
          <a:off x="0" y="0"/>
          <a:ext cx="0" cy="0"/>
          <a:chOff x="0" y="0"/>
          <a:chExt cx="0" cy="0"/>
        </a:xfrm>
      </p:grpSpPr>
      <p:sp>
        <p:nvSpPr>
          <p:cNvPr id="189" name="Google Shape;189;p93"/>
          <p:cNvSpPr txBox="1"/>
          <p:nvPr>
            <p:ph type="title"/>
          </p:nvPr>
        </p:nvSpPr>
        <p:spPr>
          <a:xfrm>
            <a:off x="782695" y="1034235"/>
            <a:ext cx="10626900" cy="12840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4400"/>
              <a:buNone/>
              <a:defRPr b="1" i="0" sz="3700" u="none" cap="none" strike="noStrike">
                <a:solidFill>
                  <a:srgbClr val="009EA9"/>
                </a:solidFill>
                <a:latin typeface="Trebuchet MS"/>
                <a:ea typeface="Trebuchet MS"/>
                <a:cs typeface="Trebuchet MS"/>
                <a:sym typeface="Trebuchet MS"/>
              </a:defRPr>
            </a:lvl1pPr>
            <a:lvl2pPr lvl="1" marR="0" algn="ctr">
              <a:lnSpc>
                <a:spcPct val="100000"/>
              </a:lnSpc>
              <a:spcBef>
                <a:spcPts val="0"/>
              </a:spcBef>
              <a:spcAft>
                <a:spcPts val="0"/>
              </a:spcAft>
              <a:buSzPts val="1500"/>
              <a:buNone/>
              <a:defRPr b="0" i="0" sz="5900" u="none" cap="none" strike="noStrike">
                <a:solidFill>
                  <a:schemeClr val="dk1"/>
                </a:solidFill>
                <a:latin typeface="Trebuchet MS"/>
                <a:ea typeface="Trebuchet MS"/>
                <a:cs typeface="Trebuchet MS"/>
                <a:sym typeface="Trebuchet MS"/>
              </a:defRPr>
            </a:lvl2pPr>
            <a:lvl3pPr lvl="2" marR="0" algn="ctr">
              <a:lnSpc>
                <a:spcPct val="100000"/>
              </a:lnSpc>
              <a:spcBef>
                <a:spcPts val="0"/>
              </a:spcBef>
              <a:spcAft>
                <a:spcPts val="0"/>
              </a:spcAft>
              <a:buSzPts val="1500"/>
              <a:buNone/>
              <a:defRPr b="0" i="0" sz="5900" u="none" cap="none" strike="noStrike">
                <a:solidFill>
                  <a:schemeClr val="dk1"/>
                </a:solidFill>
                <a:latin typeface="Trebuchet MS"/>
                <a:ea typeface="Trebuchet MS"/>
                <a:cs typeface="Trebuchet MS"/>
                <a:sym typeface="Trebuchet MS"/>
              </a:defRPr>
            </a:lvl3pPr>
            <a:lvl4pPr lvl="3" marR="0" algn="ctr">
              <a:lnSpc>
                <a:spcPct val="100000"/>
              </a:lnSpc>
              <a:spcBef>
                <a:spcPts val="0"/>
              </a:spcBef>
              <a:spcAft>
                <a:spcPts val="0"/>
              </a:spcAft>
              <a:buSzPts val="1500"/>
              <a:buNone/>
              <a:defRPr b="0" i="0" sz="5900" u="none" cap="none" strike="noStrike">
                <a:solidFill>
                  <a:schemeClr val="dk1"/>
                </a:solidFill>
                <a:latin typeface="Trebuchet MS"/>
                <a:ea typeface="Trebuchet MS"/>
                <a:cs typeface="Trebuchet MS"/>
                <a:sym typeface="Trebuchet MS"/>
              </a:defRPr>
            </a:lvl4pPr>
            <a:lvl5pPr lvl="4" marR="0" algn="ctr">
              <a:lnSpc>
                <a:spcPct val="100000"/>
              </a:lnSpc>
              <a:spcBef>
                <a:spcPts val="0"/>
              </a:spcBef>
              <a:spcAft>
                <a:spcPts val="0"/>
              </a:spcAft>
              <a:buSzPts val="1500"/>
              <a:buNone/>
              <a:defRPr b="0" i="0" sz="5900" u="none" cap="none" strike="noStrike">
                <a:solidFill>
                  <a:schemeClr val="dk1"/>
                </a:solidFill>
                <a:latin typeface="Trebuchet MS"/>
                <a:ea typeface="Trebuchet MS"/>
                <a:cs typeface="Trebuchet MS"/>
                <a:sym typeface="Trebuchet MS"/>
              </a:defRPr>
            </a:lvl5pPr>
            <a:lvl6pPr lvl="5" marR="0" algn="ctr">
              <a:lnSpc>
                <a:spcPct val="100000"/>
              </a:lnSpc>
              <a:spcBef>
                <a:spcPts val="0"/>
              </a:spcBef>
              <a:spcAft>
                <a:spcPts val="0"/>
              </a:spcAft>
              <a:buSzPts val="1500"/>
              <a:buNone/>
              <a:defRPr b="0" i="0" sz="5900" u="none" cap="none" strike="noStrike">
                <a:solidFill>
                  <a:schemeClr val="dk1"/>
                </a:solidFill>
                <a:latin typeface="Trebuchet MS"/>
                <a:ea typeface="Trebuchet MS"/>
                <a:cs typeface="Trebuchet MS"/>
                <a:sym typeface="Trebuchet MS"/>
              </a:defRPr>
            </a:lvl6pPr>
            <a:lvl7pPr lvl="6" marR="0" algn="ctr">
              <a:lnSpc>
                <a:spcPct val="100000"/>
              </a:lnSpc>
              <a:spcBef>
                <a:spcPts val="0"/>
              </a:spcBef>
              <a:spcAft>
                <a:spcPts val="0"/>
              </a:spcAft>
              <a:buSzPts val="1500"/>
              <a:buNone/>
              <a:defRPr b="0" i="0" sz="5900" u="none" cap="none" strike="noStrike">
                <a:solidFill>
                  <a:schemeClr val="dk1"/>
                </a:solidFill>
                <a:latin typeface="Trebuchet MS"/>
                <a:ea typeface="Trebuchet MS"/>
                <a:cs typeface="Trebuchet MS"/>
                <a:sym typeface="Trebuchet MS"/>
              </a:defRPr>
            </a:lvl7pPr>
            <a:lvl8pPr lvl="7" marR="0" algn="ctr">
              <a:lnSpc>
                <a:spcPct val="100000"/>
              </a:lnSpc>
              <a:spcBef>
                <a:spcPts val="0"/>
              </a:spcBef>
              <a:spcAft>
                <a:spcPts val="0"/>
              </a:spcAft>
              <a:buSzPts val="1500"/>
              <a:buNone/>
              <a:defRPr b="0" i="0" sz="5900" u="none" cap="none" strike="noStrike">
                <a:solidFill>
                  <a:schemeClr val="dk1"/>
                </a:solidFill>
                <a:latin typeface="Trebuchet MS"/>
                <a:ea typeface="Trebuchet MS"/>
                <a:cs typeface="Trebuchet MS"/>
                <a:sym typeface="Trebuchet MS"/>
              </a:defRPr>
            </a:lvl8pPr>
            <a:lvl9pPr lvl="8" marR="0" algn="ctr">
              <a:lnSpc>
                <a:spcPct val="100000"/>
              </a:lnSpc>
              <a:spcBef>
                <a:spcPts val="0"/>
              </a:spcBef>
              <a:spcAft>
                <a:spcPts val="0"/>
              </a:spcAft>
              <a:buSzPts val="1500"/>
              <a:buNone/>
              <a:defRPr b="0" i="0" sz="5900" u="none" cap="none" strike="noStrike">
                <a:solidFill>
                  <a:schemeClr val="dk1"/>
                </a:solidFill>
                <a:latin typeface="Trebuchet MS"/>
                <a:ea typeface="Trebuchet MS"/>
                <a:cs typeface="Trebuchet MS"/>
                <a:sym typeface="Trebuchet MS"/>
              </a:defRPr>
            </a:lvl9pPr>
          </a:lstStyle>
          <a:p/>
        </p:txBody>
      </p:sp>
      <p:sp>
        <p:nvSpPr>
          <p:cNvPr id="190" name="Google Shape;190;p93"/>
          <p:cNvSpPr txBox="1"/>
          <p:nvPr/>
        </p:nvSpPr>
        <p:spPr>
          <a:xfrm>
            <a:off x="11616904" y="6281474"/>
            <a:ext cx="575100" cy="576300"/>
          </a:xfrm>
          <a:prstGeom prst="rect">
            <a:avLst/>
          </a:prstGeom>
          <a:noFill/>
          <a:ln>
            <a:noFill/>
          </a:ln>
        </p:spPr>
        <p:txBody>
          <a:bodyPr anchorCtr="0" anchor="ctr" bIns="0" lIns="0" spcFirstLastPara="1" rIns="0" wrap="square" tIns="60925">
            <a:no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ABABAB"/>
                </a:solidFill>
                <a:latin typeface="Trebuchet MS"/>
                <a:ea typeface="Trebuchet MS"/>
                <a:cs typeface="Trebuchet MS"/>
                <a:sym typeface="Trebuchet MS"/>
              </a:rPr>
              <a:t>‹#›</a:t>
            </a:fld>
            <a:endParaRPr b="0" i="0" sz="1300" u="none" cap="none" strike="noStrike">
              <a:solidFill>
                <a:srgbClr val="ABABAB"/>
              </a:solidFill>
              <a:latin typeface="Trebuchet MS"/>
              <a:ea typeface="Trebuchet MS"/>
              <a:cs typeface="Trebuchet MS"/>
              <a:sym typeface="Trebuchet MS"/>
            </a:endParaRPr>
          </a:p>
        </p:txBody>
      </p:sp>
      <p:sp>
        <p:nvSpPr>
          <p:cNvPr id="191" name="Google Shape;191;p93"/>
          <p:cNvSpPr txBox="1"/>
          <p:nvPr>
            <p:ph idx="1" type="body"/>
          </p:nvPr>
        </p:nvSpPr>
        <p:spPr>
          <a:xfrm>
            <a:off x="782693" y="2314823"/>
            <a:ext cx="10626900" cy="510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rgbClr val="595959"/>
              </a:buClr>
              <a:buSzPts val="2100"/>
              <a:buFont typeface="Arial"/>
              <a:buNone/>
              <a:defRPr b="0" i="0" sz="2100" u="none" cap="none" strike="noStrike">
                <a:solidFill>
                  <a:srgbClr val="595959"/>
                </a:solidFill>
                <a:latin typeface="Trebuchet MS"/>
                <a:ea typeface="Trebuchet MS"/>
                <a:cs typeface="Trebuchet MS"/>
                <a:sym typeface="Trebuchet MS"/>
              </a:defRPr>
            </a:lvl1pPr>
            <a:lvl2pPr indent="-431800" lvl="1" marL="914400" marR="0" algn="l">
              <a:lnSpc>
                <a:spcPct val="90000"/>
              </a:lnSpc>
              <a:spcBef>
                <a:spcPts val="700"/>
              </a:spcBef>
              <a:spcAft>
                <a:spcPts val="0"/>
              </a:spcAft>
              <a:buClr>
                <a:schemeClr val="dk1"/>
              </a:buClr>
              <a:buSzPts val="3200"/>
              <a:buFont typeface="Arial"/>
              <a:buChar char="•"/>
              <a:defRPr b="0" i="0" sz="3200" u="none" cap="none" strike="noStrike">
                <a:solidFill>
                  <a:schemeClr val="dk1"/>
                </a:solidFill>
                <a:latin typeface="Trebuchet MS"/>
                <a:ea typeface="Trebuchet MS"/>
                <a:cs typeface="Trebuchet MS"/>
                <a:sym typeface="Trebuchet MS"/>
              </a:defRPr>
            </a:lvl2pPr>
            <a:lvl3pPr indent="-431800" lvl="2" marL="1371600" marR="0" algn="l">
              <a:lnSpc>
                <a:spcPct val="90000"/>
              </a:lnSpc>
              <a:spcBef>
                <a:spcPts val="700"/>
              </a:spcBef>
              <a:spcAft>
                <a:spcPts val="0"/>
              </a:spcAft>
              <a:buClr>
                <a:schemeClr val="dk1"/>
              </a:buClr>
              <a:buSzPts val="3200"/>
              <a:buFont typeface="Arial"/>
              <a:buChar char="•"/>
              <a:defRPr b="0" i="0" sz="3200" u="none" cap="none" strike="noStrike">
                <a:solidFill>
                  <a:schemeClr val="dk1"/>
                </a:solidFill>
                <a:latin typeface="Trebuchet MS"/>
                <a:ea typeface="Trebuchet MS"/>
                <a:cs typeface="Trebuchet MS"/>
                <a:sym typeface="Trebuchet MS"/>
              </a:defRPr>
            </a:lvl3pPr>
            <a:lvl4pPr indent="-400050" lvl="3" marL="18288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Trebuchet MS"/>
                <a:ea typeface="Trebuchet MS"/>
                <a:cs typeface="Trebuchet MS"/>
                <a:sym typeface="Trebuchet MS"/>
              </a:defRPr>
            </a:lvl4pPr>
            <a:lvl5pPr indent="-400050" lvl="4" marL="22860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Trebuchet MS"/>
                <a:ea typeface="Trebuchet MS"/>
                <a:cs typeface="Trebuchet MS"/>
                <a:sym typeface="Trebuchet MS"/>
              </a:defRPr>
            </a:lvl5pPr>
            <a:lvl6pPr indent="-400050" lvl="5" marL="27432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Trebuchet MS"/>
                <a:ea typeface="Trebuchet MS"/>
                <a:cs typeface="Trebuchet MS"/>
                <a:sym typeface="Trebuchet MS"/>
              </a:defRPr>
            </a:lvl6pPr>
            <a:lvl7pPr indent="-400050" lvl="6" marL="32004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Trebuchet MS"/>
                <a:ea typeface="Trebuchet MS"/>
                <a:cs typeface="Trebuchet MS"/>
                <a:sym typeface="Trebuchet MS"/>
              </a:defRPr>
            </a:lvl7pPr>
            <a:lvl8pPr indent="-400050" lvl="7" marL="36576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Trebuchet MS"/>
                <a:ea typeface="Trebuchet MS"/>
                <a:cs typeface="Trebuchet MS"/>
                <a:sym typeface="Trebuchet MS"/>
              </a:defRPr>
            </a:lvl8pPr>
            <a:lvl9pPr indent="-400050" lvl="8" marL="41148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Trebuchet MS"/>
                <a:ea typeface="Trebuchet MS"/>
                <a:cs typeface="Trebuchet MS"/>
                <a:sym typeface="Trebuchet MS"/>
              </a:defRPr>
            </a:lvl9pPr>
          </a:lstStyle>
          <a:p/>
        </p:txBody>
      </p:sp>
      <p:sp>
        <p:nvSpPr>
          <p:cNvPr id="192" name="Google Shape;192;p93"/>
          <p:cNvSpPr txBox="1"/>
          <p:nvPr>
            <p:ph idx="2" type="body"/>
          </p:nvPr>
        </p:nvSpPr>
        <p:spPr>
          <a:xfrm>
            <a:off x="782693" y="2824749"/>
            <a:ext cx="10626900" cy="3524100"/>
          </a:xfrm>
          <a:prstGeom prst="rect">
            <a:avLst/>
          </a:prstGeom>
          <a:noFill/>
          <a:ln>
            <a:noFill/>
          </a:ln>
        </p:spPr>
        <p:txBody>
          <a:bodyPr anchorCtr="0" anchor="t" bIns="0" lIns="0" spcFirstLastPara="1" rIns="0" wrap="square" tIns="60925">
            <a:noAutofit/>
          </a:bodyPr>
          <a:lstStyle>
            <a:lvl1pPr indent="-311150" lvl="0" marL="457200" marR="0" algn="l">
              <a:lnSpc>
                <a:spcPct val="90000"/>
              </a:lnSpc>
              <a:spcBef>
                <a:spcPts val="0"/>
              </a:spcBef>
              <a:spcAft>
                <a:spcPts val="0"/>
              </a:spcAft>
              <a:buClr>
                <a:srgbClr val="595959"/>
              </a:buClr>
              <a:buSzPts val="1300"/>
              <a:buFont typeface="Arial"/>
              <a:buChar char="•"/>
              <a:defRPr b="0" i="0" sz="1300" u="none" cap="none" strike="noStrike">
                <a:solidFill>
                  <a:srgbClr val="595959"/>
                </a:solidFill>
                <a:latin typeface="Trebuchet MS"/>
                <a:ea typeface="Trebuchet MS"/>
                <a:cs typeface="Trebuchet MS"/>
                <a:sym typeface="Trebuchet MS"/>
              </a:defRPr>
            </a:lvl1pPr>
            <a:lvl2pPr indent="-311150" lvl="1" marL="914400" marR="0" algn="l">
              <a:lnSpc>
                <a:spcPct val="90000"/>
              </a:lnSpc>
              <a:spcBef>
                <a:spcPts val="400"/>
              </a:spcBef>
              <a:spcAft>
                <a:spcPts val="0"/>
              </a:spcAft>
              <a:buClr>
                <a:srgbClr val="595959"/>
              </a:buClr>
              <a:buSzPts val="1300"/>
              <a:buFont typeface="NTR"/>
              <a:buChar char="–"/>
              <a:defRPr b="0" i="0" sz="1300" u="none" cap="none" strike="noStrike">
                <a:solidFill>
                  <a:srgbClr val="595959"/>
                </a:solidFill>
                <a:latin typeface="Trebuchet MS"/>
                <a:ea typeface="Trebuchet MS"/>
                <a:cs typeface="Trebuchet MS"/>
                <a:sym typeface="Trebuchet MS"/>
              </a:defRPr>
            </a:lvl2pPr>
            <a:lvl3pPr indent="-311150" lvl="2" marL="1371600" marR="0" algn="l">
              <a:lnSpc>
                <a:spcPct val="90000"/>
              </a:lnSpc>
              <a:spcBef>
                <a:spcPts val="400"/>
              </a:spcBef>
              <a:spcAft>
                <a:spcPts val="0"/>
              </a:spcAft>
              <a:buClr>
                <a:srgbClr val="595959"/>
              </a:buClr>
              <a:buSzPts val="1300"/>
              <a:buFont typeface="Arial"/>
              <a:buChar char="•"/>
              <a:defRPr b="0" i="0" sz="1300" u="none" cap="none" strike="noStrike">
                <a:solidFill>
                  <a:srgbClr val="595959"/>
                </a:solidFill>
                <a:latin typeface="Trebuchet MS"/>
                <a:ea typeface="Trebuchet MS"/>
                <a:cs typeface="Trebuchet MS"/>
                <a:sym typeface="Trebuchet MS"/>
              </a:defRPr>
            </a:lvl3pPr>
            <a:lvl4pPr indent="-311150" lvl="3" marL="18288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Trebuchet MS"/>
                <a:ea typeface="Trebuchet MS"/>
                <a:cs typeface="Trebuchet MS"/>
                <a:sym typeface="Trebuchet MS"/>
              </a:defRPr>
            </a:lvl4pPr>
            <a:lvl5pPr indent="-311150" lvl="4" marL="22860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Trebuchet MS"/>
                <a:ea typeface="Trebuchet MS"/>
                <a:cs typeface="Trebuchet MS"/>
                <a:sym typeface="Trebuchet MS"/>
              </a:defRPr>
            </a:lvl5pPr>
            <a:lvl6pPr indent="-400050" lvl="5" marL="27432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Trebuchet MS"/>
                <a:ea typeface="Trebuchet MS"/>
                <a:cs typeface="Trebuchet MS"/>
                <a:sym typeface="Trebuchet MS"/>
              </a:defRPr>
            </a:lvl6pPr>
            <a:lvl7pPr indent="-400050" lvl="6" marL="32004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Trebuchet MS"/>
                <a:ea typeface="Trebuchet MS"/>
                <a:cs typeface="Trebuchet MS"/>
                <a:sym typeface="Trebuchet MS"/>
              </a:defRPr>
            </a:lvl7pPr>
            <a:lvl8pPr indent="-400050" lvl="7" marL="36576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Trebuchet MS"/>
                <a:ea typeface="Trebuchet MS"/>
                <a:cs typeface="Trebuchet MS"/>
                <a:sym typeface="Trebuchet MS"/>
              </a:defRPr>
            </a:lvl8pPr>
            <a:lvl9pPr indent="-400050" lvl="8" marL="41148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3" name="Shape 193"/>
        <p:cNvGrpSpPr/>
        <p:nvPr/>
      </p:nvGrpSpPr>
      <p:grpSpPr>
        <a:xfrm>
          <a:off x="0" y="0"/>
          <a:ext cx="0" cy="0"/>
          <a:chOff x="0" y="0"/>
          <a:chExt cx="0" cy="0"/>
        </a:xfrm>
      </p:grpSpPr>
      <p:sp>
        <p:nvSpPr>
          <p:cNvPr id="194" name="Google Shape;194;p9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5" name="Google Shape;195;p9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96" name="Google Shape;196;p9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7" name="Google Shape;197;p9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98" name="Google Shape;198;p9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9" name="Shape 199"/>
        <p:cNvGrpSpPr/>
        <p:nvPr/>
      </p:nvGrpSpPr>
      <p:grpSpPr>
        <a:xfrm>
          <a:off x="0" y="0"/>
          <a:ext cx="0" cy="0"/>
          <a:chOff x="0" y="0"/>
          <a:chExt cx="0" cy="0"/>
        </a:xfrm>
      </p:grpSpPr>
      <p:sp>
        <p:nvSpPr>
          <p:cNvPr id="200" name="Google Shape;200;p95"/>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1" name="Google Shape;201;p95"/>
          <p:cNvSpPr txBox="1"/>
          <p:nvPr>
            <p:ph idx="1" type="body"/>
          </p:nvPr>
        </p:nvSpPr>
        <p:spPr>
          <a:xfrm>
            <a:off x="839788" y="1681163"/>
            <a:ext cx="5157900" cy="8241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2" name="Google Shape;202;p95"/>
          <p:cNvSpPr txBox="1"/>
          <p:nvPr>
            <p:ph idx="2" type="body"/>
          </p:nvPr>
        </p:nvSpPr>
        <p:spPr>
          <a:xfrm>
            <a:off x="839788" y="2505075"/>
            <a:ext cx="5157900" cy="36849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03" name="Google Shape;203;p95"/>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4" name="Google Shape;204;p95"/>
          <p:cNvSpPr txBox="1"/>
          <p:nvPr>
            <p:ph idx="4" type="body"/>
          </p:nvPr>
        </p:nvSpPr>
        <p:spPr>
          <a:xfrm>
            <a:off x="6172200" y="2505075"/>
            <a:ext cx="5183100" cy="36849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05" name="Google Shape;205;p9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6" name="Google Shape;206;p9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07" name="Google Shape;207;p9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8" name="Shape 208"/>
        <p:cNvGrpSpPr/>
        <p:nvPr/>
      </p:nvGrpSpPr>
      <p:grpSpPr>
        <a:xfrm>
          <a:off x="0" y="0"/>
          <a:ext cx="0" cy="0"/>
          <a:chOff x="0" y="0"/>
          <a:chExt cx="0" cy="0"/>
        </a:xfrm>
      </p:grpSpPr>
      <p:sp>
        <p:nvSpPr>
          <p:cNvPr id="209" name="Google Shape;209;p96"/>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0" name="Google Shape;210;p96"/>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11" name="Google Shape;211;p9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2" name="Google Shape;212;p9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3" name="Google Shape;213;p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4" name="Shape 214"/>
        <p:cNvGrpSpPr/>
        <p:nvPr/>
      </p:nvGrpSpPr>
      <p:grpSpPr>
        <a:xfrm>
          <a:off x="0" y="0"/>
          <a:ext cx="0" cy="0"/>
          <a:chOff x="0" y="0"/>
          <a:chExt cx="0" cy="0"/>
        </a:xfrm>
      </p:grpSpPr>
      <p:sp>
        <p:nvSpPr>
          <p:cNvPr id="215" name="Google Shape;215;p9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6" name="Google Shape;216;p97"/>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17" name="Google Shape;217;p97"/>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18" name="Google Shape;218;p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19" name="Google Shape;219;p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0" name="Google Shape;220;p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1" name="Shape 221"/>
        <p:cNvGrpSpPr/>
        <p:nvPr/>
      </p:nvGrpSpPr>
      <p:grpSpPr>
        <a:xfrm>
          <a:off x="0" y="0"/>
          <a:ext cx="0" cy="0"/>
          <a:chOff x="0" y="0"/>
          <a:chExt cx="0" cy="0"/>
        </a:xfrm>
      </p:grpSpPr>
      <p:sp>
        <p:nvSpPr>
          <p:cNvPr id="222" name="Google Shape;222;p9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3" name="Google Shape;223;p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4" name="Google Shape;224;p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5" name="Google Shape;225;p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6" name="Shape 226"/>
        <p:cNvGrpSpPr/>
        <p:nvPr/>
      </p:nvGrpSpPr>
      <p:grpSpPr>
        <a:xfrm>
          <a:off x="0" y="0"/>
          <a:ext cx="0" cy="0"/>
          <a:chOff x="0" y="0"/>
          <a:chExt cx="0" cy="0"/>
        </a:xfrm>
      </p:grpSpPr>
      <p:sp>
        <p:nvSpPr>
          <p:cNvPr id="227" name="Google Shape;227;p99"/>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28" name="Google Shape;228;p99"/>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29" name="Google Shape;229;p9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30" name="Google Shape;230;p9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1" name="Google Shape;231;p9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2" name="Google Shape;232;p9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3" name="Shape 233"/>
        <p:cNvGrpSpPr/>
        <p:nvPr/>
      </p:nvGrpSpPr>
      <p:grpSpPr>
        <a:xfrm>
          <a:off x="0" y="0"/>
          <a:ext cx="0" cy="0"/>
          <a:chOff x="0" y="0"/>
          <a:chExt cx="0" cy="0"/>
        </a:xfrm>
      </p:grpSpPr>
      <p:sp>
        <p:nvSpPr>
          <p:cNvPr id="234" name="Google Shape;234;p100"/>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5" name="Google Shape;235;p100"/>
          <p:cNvSpPr/>
          <p:nvPr>
            <p:ph idx="2" type="pic"/>
          </p:nvPr>
        </p:nvSpPr>
        <p:spPr>
          <a:xfrm>
            <a:off x="5183188" y="987425"/>
            <a:ext cx="6172500" cy="4873500"/>
          </a:xfrm>
          <a:prstGeom prst="rect">
            <a:avLst/>
          </a:prstGeom>
          <a:noFill/>
          <a:ln>
            <a:noFill/>
          </a:ln>
        </p:spPr>
      </p:sp>
      <p:sp>
        <p:nvSpPr>
          <p:cNvPr id="236" name="Google Shape;236;p10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37" name="Google Shape;237;p10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8" name="Google Shape;238;p10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9" name="Google Shape;239;p10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0" name="Shape 240"/>
        <p:cNvGrpSpPr/>
        <p:nvPr/>
      </p:nvGrpSpPr>
      <p:grpSpPr>
        <a:xfrm>
          <a:off x="0" y="0"/>
          <a:ext cx="0" cy="0"/>
          <a:chOff x="0" y="0"/>
          <a:chExt cx="0" cy="0"/>
        </a:xfrm>
      </p:grpSpPr>
      <p:sp>
        <p:nvSpPr>
          <p:cNvPr id="241" name="Google Shape;241;p10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2" name="Google Shape;242;p101"/>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43" name="Google Shape;243;p10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4" name="Google Shape;244;p10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5" name="Google Shape;245;p10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6" name="Shape 246"/>
        <p:cNvGrpSpPr/>
        <p:nvPr/>
      </p:nvGrpSpPr>
      <p:grpSpPr>
        <a:xfrm>
          <a:off x="0" y="0"/>
          <a:ext cx="0" cy="0"/>
          <a:chOff x="0" y="0"/>
          <a:chExt cx="0" cy="0"/>
        </a:xfrm>
      </p:grpSpPr>
      <p:sp>
        <p:nvSpPr>
          <p:cNvPr id="247" name="Google Shape;247;p10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48" name="Google Shape;248;p10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49" name="Google Shape;249;p1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0" name="Google Shape;250;p1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51" name="Google Shape;251;p10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Nuni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A929E"/>
              </a:buClr>
              <a:buSzPts val="2400"/>
              <a:buNone/>
              <a:defRPr sz="2400">
                <a:solidFill>
                  <a:srgbClr val="8A929E"/>
                </a:solidFill>
              </a:defRPr>
            </a:lvl1pPr>
            <a:lvl2pPr indent="-228600" lvl="1" marL="914400" algn="l">
              <a:lnSpc>
                <a:spcPct val="90000"/>
              </a:lnSpc>
              <a:spcBef>
                <a:spcPts val="500"/>
              </a:spcBef>
              <a:spcAft>
                <a:spcPts val="0"/>
              </a:spcAft>
              <a:buClr>
                <a:srgbClr val="8A929E"/>
              </a:buClr>
              <a:buSzPts val="2000"/>
              <a:buNone/>
              <a:defRPr sz="2000">
                <a:solidFill>
                  <a:srgbClr val="8A929E"/>
                </a:solidFill>
              </a:defRPr>
            </a:lvl2pPr>
            <a:lvl3pPr indent="-228600" lvl="2" marL="1371600" algn="l">
              <a:lnSpc>
                <a:spcPct val="90000"/>
              </a:lnSpc>
              <a:spcBef>
                <a:spcPts val="500"/>
              </a:spcBef>
              <a:spcAft>
                <a:spcPts val="0"/>
              </a:spcAft>
              <a:buClr>
                <a:srgbClr val="8A929E"/>
              </a:buClr>
              <a:buSzPts val="1800"/>
              <a:buNone/>
              <a:defRPr sz="1800">
                <a:solidFill>
                  <a:srgbClr val="8A929E"/>
                </a:solidFill>
              </a:defRPr>
            </a:lvl3pPr>
            <a:lvl4pPr indent="-228600" lvl="3" marL="1828800" algn="l">
              <a:lnSpc>
                <a:spcPct val="90000"/>
              </a:lnSpc>
              <a:spcBef>
                <a:spcPts val="500"/>
              </a:spcBef>
              <a:spcAft>
                <a:spcPts val="0"/>
              </a:spcAft>
              <a:buClr>
                <a:srgbClr val="8A929E"/>
              </a:buClr>
              <a:buSzPts val="1600"/>
              <a:buNone/>
              <a:defRPr sz="1600">
                <a:solidFill>
                  <a:srgbClr val="8A929E"/>
                </a:solidFill>
              </a:defRPr>
            </a:lvl4pPr>
            <a:lvl5pPr indent="-228600" lvl="4" marL="2286000" algn="l">
              <a:lnSpc>
                <a:spcPct val="90000"/>
              </a:lnSpc>
              <a:spcBef>
                <a:spcPts val="500"/>
              </a:spcBef>
              <a:spcAft>
                <a:spcPts val="0"/>
              </a:spcAft>
              <a:buClr>
                <a:srgbClr val="8A929E"/>
              </a:buClr>
              <a:buSzPts val="1600"/>
              <a:buNone/>
              <a:defRPr sz="1600">
                <a:solidFill>
                  <a:srgbClr val="8A929E"/>
                </a:solidFill>
              </a:defRPr>
            </a:lvl5pPr>
            <a:lvl6pPr indent="-228600" lvl="5" marL="2743200" algn="l">
              <a:lnSpc>
                <a:spcPct val="90000"/>
              </a:lnSpc>
              <a:spcBef>
                <a:spcPts val="500"/>
              </a:spcBef>
              <a:spcAft>
                <a:spcPts val="0"/>
              </a:spcAft>
              <a:buClr>
                <a:srgbClr val="8A929E"/>
              </a:buClr>
              <a:buSzPts val="1600"/>
              <a:buNone/>
              <a:defRPr sz="1600">
                <a:solidFill>
                  <a:srgbClr val="8A929E"/>
                </a:solidFill>
              </a:defRPr>
            </a:lvl6pPr>
            <a:lvl7pPr indent="-228600" lvl="6" marL="3200400" algn="l">
              <a:lnSpc>
                <a:spcPct val="90000"/>
              </a:lnSpc>
              <a:spcBef>
                <a:spcPts val="500"/>
              </a:spcBef>
              <a:spcAft>
                <a:spcPts val="0"/>
              </a:spcAft>
              <a:buClr>
                <a:srgbClr val="8A929E"/>
              </a:buClr>
              <a:buSzPts val="1600"/>
              <a:buNone/>
              <a:defRPr sz="1600">
                <a:solidFill>
                  <a:srgbClr val="8A929E"/>
                </a:solidFill>
              </a:defRPr>
            </a:lvl7pPr>
            <a:lvl8pPr indent="-228600" lvl="7" marL="3657600" algn="l">
              <a:lnSpc>
                <a:spcPct val="90000"/>
              </a:lnSpc>
              <a:spcBef>
                <a:spcPts val="500"/>
              </a:spcBef>
              <a:spcAft>
                <a:spcPts val="0"/>
              </a:spcAft>
              <a:buClr>
                <a:srgbClr val="8A929E"/>
              </a:buClr>
              <a:buSzPts val="1600"/>
              <a:buNone/>
              <a:defRPr sz="1600">
                <a:solidFill>
                  <a:srgbClr val="8A929E"/>
                </a:solidFill>
              </a:defRPr>
            </a:lvl8pPr>
            <a:lvl9pPr indent="-228600" lvl="8" marL="4114800" algn="l">
              <a:lnSpc>
                <a:spcPct val="90000"/>
              </a:lnSpc>
              <a:spcBef>
                <a:spcPts val="500"/>
              </a:spcBef>
              <a:spcAft>
                <a:spcPts val="0"/>
              </a:spcAft>
              <a:buClr>
                <a:srgbClr val="8A929E"/>
              </a:buClr>
              <a:buSzPts val="1600"/>
              <a:buNone/>
              <a:defRPr sz="1600">
                <a:solidFill>
                  <a:srgbClr val="8A929E"/>
                </a:solidFill>
              </a:defRPr>
            </a:lvl9pPr>
          </a:lstStyle>
          <a:p/>
        </p:txBody>
      </p:sp>
      <p:sp>
        <p:nvSpPr>
          <p:cNvPr id="34" name="Google Shape;3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Nuni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9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Nuni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0"/>
          <p:cNvSpPr/>
          <p:nvPr>
            <p:ph idx="2" type="pic"/>
          </p:nvPr>
        </p:nvSpPr>
        <p:spPr>
          <a:xfrm>
            <a:off x="5183188" y="987425"/>
            <a:ext cx="6172200" cy="4873625"/>
          </a:xfrm>
          <a:prstGeom prst="rect">
            <a:avLst/>
          </a:prstGeom>
          <a:noFill/>
          <a:ln>
            <a:noFill/>
          </a:ln>
        </p:spPr>
      </p:sp>
      <p:sp>
        <p:nvSpPr>
          <p:cNvPr id="68" name="Google Shape;68;p9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6" Type="http://schemas.openxmlformats.org/officeDocument/2006/relationships/theme" Target="../theme/theme4.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Nunito Sans"/>
              <a:buNone/>
              <a:defRPr b="1" i="0" sz="4400" u="none" cap="none" strike="noStrike">
                <a:solidFill>
                  <a:schemeClr val="dk1"/>
                </a:solidFill>
                <a:latin typeface="Nunito Sans"/>
                <a:ea typeface="Nunito Sans"/>
                <a:cs typeface="Nunito Sans"/>
                <a:sym typeface="Nunito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unito Sans"/>
                <a:ea typeface="Nunito Sans"/>
                <a:cs typeface="Nunito Sans"/>
                <a:sym typeface="Nunito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Nunito Sans"/>
                <a:ea typeface="Nunito Sans"/>
                <a:cs typeface="Nunito Sans"/>
                <a:sym typeface="Nunito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Nunito Sans"/>
                <a:ea typeface="Nunito Sans"/>
                <a:cs typeface="Nunito Sans"/>
                <a:sym typeface="Nunito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unito Sans"/>
                <a:ea typeface="Nunito Sans"/>
                <a:cs typeface="Nunito Sans"/>
                <a:sym typeface="Nunito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Nunito Sans"/>
                <a:ea typeface="Nunito Sans"/>
                <a:cs typeface="Nunito Sans"/>
                <a:sym typeface="Nuni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A929E"/>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A929E"/>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7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Nunito Sans"/>
              <a:buNone/>
              <a:defRPr b="1" i="0" sz="4400" u="none" cap="none" strike="noStrike">
                <a:solidFill>
                  <a:schemeClr val="dk1"/>
                </a:solidFill>
                <a:latin typeface="Nunito Sans"/>
                <a:ea typeface="Nunito Sans"/>
                <a:cs typeface="Nunito Sans"/>
                <a:sym typeface="Nunito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86" name="Google Shape;86;p7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Nunito Sans"/>
                <a:ea typeface="Nunito Sans"/>
                <a:cs typeface="Nunito Sans"/>
                <a:sym typeface="Nunito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Nunito Sans"/>
                <a:ea typeface="Nunito Sans"/>
                <a:cs typeface="Nunito Sans"/>
                <a:sym typeface="Nunito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Nunito Sans"/>
                <a:ea typeface="Nunito Sans"/>
                <a:cs typeface="Nunito Sans"/>
                <a:sym typeface="Nunito Sans"/>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Nunito Sans"/>
                <a:ea typeface="Nunito Sans"/>
                <a:cs typeface="Nunito Sans"/>
                <a:sym typeface="Nunito Sans"/>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Nunito Sans"/>
                <a:ea typeface="Nunito Sans"/>
                <a:cs typeface="Nunito Sans"/>
                <a:sym typeface="Nunito Sans"/>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87" name="Google Shape;87;p7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A929E"/>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88" name="Google Shape;88;p7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A929E"/>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89" name="Google Shape;89;p7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A929E"/>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7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61" name="Google Shape;161;p7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62" name="Google Shape;162;p7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163" name="Google Shape;163;p7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164" name="Google Shape;164;p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png"/><Relationship Id="rId11" Type="http://schemas.openxmlformats.org/officeDocument/2006/relationships/image" Target="../media/image8.png"/><Relationship Id="rId10" Type="http://schemas.openxmlformats.org/officeDocument/2006/relationships/image" Target="../media/image9.jpg"/><Relationship Id="rId13" Type="http://schemas.openxmlformats.org/officeDocument/2006/relationships/image" Target="../media/image10.png"/><Relationship Id="rId12"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5.png"/><Relationship Id="rId15" Type="http://schemas.openxmlformats.org/officeDocument/2006/relationships/image" Target="../media/image19.png"/><Relationship Id="rId14" Type="http://schemas.openxmlformats.org/officeDocument/2006/relationships/image" Target="../media/image4.png"/><Relationship Id="rId17" Type="http://schemas.openxmlformats.org/officeDocument/2006/relationships/image" Target="../media/image3.png"/><Relationship Id="rId16" Type="http://schemas.openxmlformats.org/officeDocument/2006/relationships/image" Target="../media/image13.png"/><Relationship Id="rId5" Type="http://schemas.openxmlformats.org/officeDocument/2006/relationships/image" Target="../media/image2.png"/><Relationship Id="rId19" Type="http://schemas.openxmlformats.org/officeDocument/2006/relationships/image" Target="../media/image14.png"/><Relationship Id="rId6" Type="http://schemas.openxmlformats.org/officeDocument/2006/relationships/image" Target="../media/image11.png"/><Relationship Id="rId18" Type="http://schemas.openxmlformats.org/officeDocument/2006/relationships/image" Target="../media/image18.png"/><Relationship Id="rId7" Type="http://schemas.openxmlformats.org/officeDocument/2006/relationships/image" Target="../media/image23.png"/><Relationship Id="rId8"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28.png"/><Relationship Id="rId5" Type="http://schemas.openxmlformats.org/officeDocument/2006/relationships/hyperlink" Target="https://padlet.com/GardnerInstitute/meauxmentum-workshop-april-2025-m28ua0kcnnxy3ho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omments" Target="../comments/comment1.xml"/><Relationship Id="rId4" Type="http://schemas.openxmlformats.org/officeDocument/2006/relationships/image" Target="../media/image16.png"/><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62.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6.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0" Type="http://schemas.openxmlformats.org/officeDocument/2006/relationships/image" Target="../media/image44.png"/><Relationship Id="rId22" Type="http://schemas.openxmlformats.org/officeDocument/2006/relationships/image" Target="../media/image53.png"/><Relationship Id="rId21" Type="http://schemas.openxmlformats.org/officeDocument/2006/relationships/image" Target="../media/image67.png"/><Relationship Id="rId24" Type="http://schemas.openxmlformats.org/officeDocument/2006/relationships/image" Target="../media/image45.png"/><Relationship Id="rId23"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6.png"/><Relationship Id="rId4" Type="http://schemas.openxmlformats.org/officeDocument/2006/relationships/image" Target="../media/image39.png"/><Relationship Id="rId9" Type="http://schemas.openxmlformats.org/officeDocument/2006/relationships/image" Target="../media/image37.png"/><Relationship Id="rId26" Type="http://schemas.openxmlformats.org/officeDocument/2006/relationships/image" Target="../media/image69.png"/><Relationship Id="rId25" Type="http://schemas.openxmlformats.org/officeDocument/2006/relationships/image" Target="../media/image60.png"/><Relationship Id="rId28" Type="http://schemas.openxmlformats.org/officeDocument/2006/relationships/image" Target="../media/image57.png"/><Relationship Id="rId27" Type="http://schemas.openxmlformats.org/officeDocument/2006/relationships/image" Target="../media/image56.png"/><Relationship Id="rId5" Type="http://schemas.openxmlformats.org/officeDocument/2006/relationships/image" Target="../media/image51.png"/><Relationship Id="rId6" Type="http://schemas.openxmlformats.org/officeDocument/2006/relationships/image" Target="../media/image29.png"/><Relationship Id="rId7" Type="http://schemas.openxmlformats.org/officeDocument/2006/relationships/image" Target="../media/image54.png"/><Relationship Id="rId8" Type="http://schemas.openxmlformats.org/officeDocument/2006/relationships/image" Target="../media/image33.png"/><Relationship Id="rId11" Type="http://schemas.openxmlformats.org/officeDocument/2006/relationships/image" Target="../media/image35.png"/><Relationship Id="rId10" Type="http://schemas.openxmlformats.org/officeDocument/2006/relationships/image" Target="../media/image61.png"/><Relationship Id="rId13" Type="http://schemas.openxmlformats.org/officeDocument/2006/relationships/image" Target="../media/image48.png"/><Relationship Id="rId12" Type="http://schemas.openxmlformats.org/officeDocument/2006/relationships/image" Target="../media/image50.png"/><Relationship Id="rId15" Type="http://schemas.openxmlformats.org/officeDocument/2006/relationships/image" Target="../media/image49.png"/><Relationship Id="rId14" Type="http://schemas.openxmlformats.org/officeDocument/2006/relationships/image" Target="../media/image42.png"/><Relationship Id="rId17" Type="http://schemas.openxmlformats.org/officeDocument/2006/relationships/image" Target="../media/image70.png"/><Relationship Id="rId16" Type="http://schemas.openxmlformats.org/officeDocument/2006/relationships/image" Target="../media/image41.png"/><Relationship Id="rId19" Type="http://schemas.openxmlformats.org/officeDocument/2006/relationships/image" Target="../media/image43.png"/><Relationship Id="rId18"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6.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6.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6.png"/><Relationship Id="rId4" Type="http://schemas.openxmlformats.org/officeDocument/2006/relationships/image" Target="../media/image59.png"/><Relationship Id="rId5"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6.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4.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2.png"/><Relationship Id="rId4" Type="http://schemas.openxmlformats.org/officeDocument/2006/relationships/image" Target="../media/image63.jpg"/><Relationship Id="rId9" Type="http://schemas.openxmlformats.org/officeDocument/2006/relationships/image" Target="../media/image75.png"/><Relationship Id="rId5" Type="http://schemas.openxmlformats.org/officeDocument/2006/relationships/image" Target="../media/image65.png"/><Relationship Id="rId6" Type="http://schemas.openxmlformats.org/officeDocument/2006/relationships/image" Target="../media/image85.png"/><Relationship Id="rId7" Type="http://schemas.openxmlformats.org/officeDocument/2006/relationships/image" Target="../media/image74.jpg"/><Relationship Id="rId8" Type="http://schemas.openxmlformats.org/officeDocument/2006/relationships/image" Target="../media/image8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7.png"/><Relationship Id="rId4" Type="http://schemas.openxmlformats.org/officeDocument/2006/relationships/image" Target="../media/image82.png"/><Relationship Id="rId5" Type="http://schemas.openxmlformats.org/officeDocument/2006/relationships/image" Target="../media/image80.png"/><Relationship Id="rId6" Type="http://schemas.openxmlformats.org/officeDocument/2006/relationships/image" Target="../media/image78.png"/><Relationship Id="rId7" Type="http://schemas.openxmlformats.org/officeDocument/2006/relationships/image" Target="../media/image71.png"/><Relationship Id="rId8" Type="http://schemas.openxmlformats.org/officeDocument/2006/relationships/image" Target="../media/image9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8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comments" Target="../comments/comment2.xml"/><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8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9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8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86.png"/><Relationship Id="rId4" Type="http://schemas.openxmlformats.org/officeDocument/2006/relationships/image" Target="../media/image97.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8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0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9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90.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9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03.png"/><Relationship Id="rId4" Type="http://schemas.openxmlformats.org/officeDocument/2006/relationships/image" Target="../media/image95.png"/><Relationship Id="rId5" Type="http://schemas.openxmlformats.org/officeDocument/2006/relationships/image" Target="../media/image1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98.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1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6.png"/><Relationship Id="rId4" Type="http://schemas.openxmlformats.org/officeDocument/2006/relationships/hyperlink" Target="https://padlet.com/GardnerInstitute/meauxmentum-discussions-april-2025-1ock9gjjwdfj8uba" TargetMode="External"/><Relationship Id="rId5" Type="http://schemas.openxmlformats.org/officeDocument/2006/relationships/image" Target="../media/image2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6.png"/><Relationship Id="rId4" Type="http://schemas.openxmlformats.org/officeDocument/2006/relationships/hyperlink" Target="https://padlet.com/GardnerInstitute/remake-of-meauxmentum-discussions-session-2-april-2025-f9z4bhwmpt6uyixj" TargetMode="External"/><Relationship Id="rId5" Type="http://schemas.openxmlformats.org/officeDocument/2006/relationships/image" Target="../media/image10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1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7.xml"/><Relationship Id="rId3" Type="http://schemas.openxmlformats.org/officeDocument/2006/relationships/image" Target="../media/image16.png"/><Relationship Id="rId4" Type="http://schemas.openxmlformats.org/officeDocument/2006/relationships/image" Target="../media/image30.png"/><Relationship Id="rId5" Type="http://schemas.openxmlformats.org/officeDocument/2006/relationships/image" Target="../media/image1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27.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EB"/>
        </a:solidFill>
      </p:bgPr>
    </p:bg>
    <p:spTree>
      <p:nvGrpSpPr>
        <p:cNvPr id="255" name="Shape 255"/>
        <p:cNvGrpSpPr/>
        <p:nvPr/>
      </p:nvGrpSpPr>
      <p:grpSpPr>
        <a:xfrm>
          <a:off x="0" y="0"/>
          <a:ext cx="0" cy="0"/>
          <a:chOff x="0" y="0"/>
          <a:chExt cx="0" cy="0"/>
        </a:xfrm>
      </p:grpSpPr>
      <p:sp>
        <p:nvSpPr>
          <p:cNvPr id="256" name="Google Shape;256;p1"/>
          <p:cNvSpPr txBox="1"/>
          <p:nvPr>
            <p:ph type="ctrTitle"/>
          </p:nvPr>
        </p:nvSpPr>
        <p:spPr>
          <a:xfrm>
            <a:off x="5431975" y="0"/>
            <a:ext cx="6593700" cy="17037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1200"/>
              </a:spcBef>
              <a:spcAft>
                <a:spcPts val="1200"/>
              </a:spcAft>
              <a:buSzPts val="6000"/>
              <a:buNone/>
            </a:pPr>
            <a:r>
              <a:rPr lang="en-US" sz="3543">
                <a:solidFill>
                  <a:srgbClr val="000000"/>
                </a:solidFill>
              </a:rPr>
              <a:t>Data-Driven Gateway Course Transformation </a:t>
            </a:r>
            <a:endParaRPr sz="4000"/>
          </a:p>
        </p:txBody>
      </p:sp>
      <p:pic>
        <p:nvPicPr>
          <p:cNvPr descr="Logo&#10;&#10;Description automatically generated" id="257" name="Google Shape;257;p1"/>
          <p:cNvPicPr preferRelativeResize="0"/>
          <p:nvPr/>
        </p:nvPicPr>
        <p:blipFill rotWithShape="1">
          <a:blip r:embed="rId3">
            <a:alphaModFix/>
          </a:blip>
          <a:srcRect b="0" l="0" r="0" t="0"/>
          <a:stretch/>
        </p:blipFill>
        <p:spPr>
          <a:xfrm>
            <a:off x="9280100" y="4802525"/>
            <a:ext cx="2745576" cy="1806875"/>
          </a:xfrm>
          <a:prstGeom prst="rect">
            <a:avLst/>
          </a:prstGeom>
          <a:noFill/>
          <a:ln>
            <a:noFill/>
          </a:ln>
        </p:spPr>
      </p:pic>
      <p:sp>
        <p:nvSpPr>
          <p:cNvPr id="258" name="Google Shape;258;p1"/>
          <p:cNvSpPr txBox="1"/>
          <p:nvPr/>
        </p:nvSpPr>
        <p:spPr>
          <a:xfrm>
            <a:off x="5431975" y="4272300"/>
            <a:ext cx="5710200" cy="833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Nunito Sans"/>
                <a:ea typeface="Nunito Sans"/>
                <a:cs typeface="Nunito Sans"/>
                <a:sym typeface="Nunito Sans"/>
              </a:rPr>
              <a:t>Louisiana Meauxmentum Summit</a:t>
            </a:r>
            <a:endParaRPr b="0" i="0" sz="3300" u="none" cap="none" strike="noStrike">
              <a:solidFill>
                <a:srgbClr val="000000"/>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1F4766"/>
                </a:solidFill>
                <a:latin typeface="Nunito Sans"/>
                <a:ea typeface="Nunito Sans"/>
                <a:cs typeface="Nunito Sans"/>
                <a:sym typeface="Nunito Sans"/>
              </a:rPr>
              <a:t>April, 2025</a:t>
            </a:r>
            <a:endParaRPr b="0" i="0" sz="2200" u="none" cap="none" strike="noStrike">
              <a:solidFill>
                <a:srgbClr val="000000"/>
              </a:solidFill>
              <a:latin typeface="Nunito Sans"/>
              <a:ea typeface="Nunito Sans"/>
              <a:cs typeface="Nunito Sans"/>
              <a:sym typeface="Nunito Sans"/>
            </a:endParaRPr>
          </a:p>
        </p:txBody>
      </p:sp>
      <p:grpSp>
        <p:nvGrpSpPr>
          <p:cNvPr id="259" name="Google Shape;259;p1"/>
          <p:cNvGrpSpPr/>
          <p:nvPr/>
        </p:nvGrpSpPr>
        <p:grpSpPr>
          <a:xfrm>
            <a:off x="0" y="1"/>
            <a:ext cx="5223007" cy="6897282"/>
            <a:chOff x="0" y="0"/>
            <a:chExt cx="5952946" cy="7772399"/>
          </a:xfrm>
        </p:grpSpPr>
        <p:pic>
          <p:nvPicPr>
            <p:cNvPr id="260" name="Google Shape;260;p1"/>
            <p:cNvPicPr preferRelativeResize="0"/>
            <p:nvPr/>
          </p:nvPicPr>
          <p:blipFill rotWithShape="1">
            <a:blip r:embed="rId4">
              <a:alphaModFix/>
            </a:blip>
            <a:srcRect b="0" l="0" r="0" t="0"/>
            <a:stretch/>
          </p:blipFill>
          <p:spPr>
            <a:xfrm>
              <a:off x="0" y="5778220"/>
              <a:ext cx="795128" cy="1420199"/>
            </a:xfrm>
            <a:prstGeom prst="rect">
              <a:avLst/>
            </a:prstGeom>
            <a:noFill/>
            <a:ln>
              <a:noFill/>
            </a:ln>
          </p:spPr>
        </p:pic>
        <p:pic>
          <p:nvPicPr>
            <p:cNvPr id="261" name="Google Shape;261;p1"/>
            <p:cNvPicPr preferRelativeResize="0"/>
            <p:nvPr/>
          </p:nvPicPr>
          <p:blipFill rotWithShape="1">
            <a:blip r:embed="rId5">
              <a:alphaModFix/>
            </a:blip>
            <a:srcRect b="0" l="0" r="0" t="0"/>
            <a:stretch/>
          </p:blipFill>
          <p:spPr>
            <a:xfrm>
              <a:off x="2379475" y="5856427"/>
              <a:ext cx="1590963" cy="945489"/>
            </a:xfrm>
            <a:prstGeom prst="rect">
              <a:avLst/>
            </a:prstGeom>
            <a:noFill/>
            <a:ln>
              <a:noFill/>
            </a:ln>
          </p:spPr>
        </p:pic>
        <p:pic>
          <p:nvPicPr>
            <p:cNvPr id="262" name="Google Shape;262;p1"/>
            <p:cNvPicPr preferRelativeResize="0"/>
            <p:nvPr/>
          </p:nvPicPr>
          <p:blipFill rotWithShape="1">
            <a:blip r:embed="rId6">
              <a:alphaModFix/>
            </a:blip>
            <a:srcRect b="0" l="0" r="0" t="0"/>
            <a:stretch/>
          </p:blipFill>
          <p:spPr>
            <a:xfrm>
              <a:off x="3967136" y="5664644"/>
              <a:ext cx="1592605" cy="1137271"/>
            </a:xfrm>
            <a:prstGeom prst="rect">
              <a:avLst/>
            </a:prstGeom>
            <a:noFill/>
            <a:ln>
              <a:noFill/>
            </a:ln>
          </p:spPr>
        </p:pic>
        <p:pic>
          <p:nvPicPr>
            <p:cNvPr id="263" name="Google Shape;263;p1"/>
            <p:cNvPicPr preferRelativeResize="0"/>
            <p:nvPr/>
          </p:nvPicPr>
          <p:blipFill rotWithShape="1">
            <a:blip r:embed="rId7">
              <a:alphaModFix/>
            </a:blip>
            <a:srcRect b="0" l="0" r="0" t="0"/>
            <a:stretch/>
          </p:blipFill>
          <p:spPr>
            <a:xfrm>
              <a:off x="5556437" y="5617197"/>
              <a:ext cx="396497" cy="2155202"/>
            </a:xfrm>
            <a:prstGeom prst="rect">
              <a:avLst/>
            </a:prstGeom>
            <a:noFill/>
            <a:ln>
              <a:noFill/>
            </a:ln>
          </p:spPr>
        </p:pic>
        <p:pic>
          <p:nvPicPr>
            <p:cNvPr id="264" name="Google Shape;264;p1"/>
            <p:cNvPicPr preferRelativeResize="0"/>
            <p:nvPr/>
          </p:nvPicPr>
          <p:blipFill rotWithShape="1">
            <a:blip r:embed="rId8">
              <a:alphaModFix/>
            </a:blip>
            <a:srcRect b="0" l="0" r="0" t="0"/>
            <a:stretch/>
          </p:blipFill>
          <p:spPr>
            <a:xfrm>
              <a:off x="791819" y="6048006"/>
              <a:ext cx="1590964" cy="1150410"/>
            </a:xfrm>
            <a:prstGeom prst="rect">
              <a:avLst/>
            </a:prstGeom>
            <a:noFill/>
            <a:ln>
              <a:noFill/>
            </a:ln>
          </p:spPr>
        </p:pic>
        <p:pic>
          <p:nvPicPr>
            <p:cNvPr id="265" name="Google Shape;265;p1"/>
            <p:cNvPicPr preferRelativeResize="0"/>
            <p:nvPr/>
          </p:nvPicPr>
          <p:blipFill rotWithShape="1">
            <a:blip r:embed="rId9">
              <a:alphaModFix/>
            </a:blip>
            <a:srcRect b="0" l="0" r="0" t="0"/>
            <a:stretch/>
          </p:blipFill>
          <p:spPr>
            <a:xfrm>
              <a:off x="2379475" y="6798614"/>
              <a:ext cx="3180267" cy="973785"/>
            </a:xfrm>
            <a:prstGeom prst="rect">
              <a:avLst/>
            </a:prstGeom>
            <a:noFill/>
            <a:ln>
              <a:noFill/>
            </a:ln>
          </p:spPr>
        </p:pic>
        <p:pic>
          <p:nvPicPr>
            <p:cNvPr id="266" name="Google Shape;266;p1"/>
            <p:cNvPicPr preferRelativeResize="0"/>
            <p:nvPr/>
          </p:nvPicPr>
          <p:blipFill rotWithShape="1">
            <a:blip r:embed="rId10">
              <a:alphaModFix/>
            </a:blip>
            <a:srcRect b="0" l="0" r="0" t="0"/>
            <a:stretch/>
          </p:blipFill>
          <p:spPr>
            <a:xfrm>
              <a:off x="0" y="7195108"/>
              <a:ext cx="2382786" cy="577291"/>
            </a:xfrm>
            <a:prstGeom prst="rect">
              <a:avLst/>
            </a:prstGeom>
            <a:noFill/>
            <a:ln>
              <a:noFill/>
            </a:ln>
          </p:spPr>
        </p:pic>
        <p:pic>
          <p:nvPicPr>
            <p:cNvPr id="267" name="Google Shape;267;p1"/>
            <p:cNvPicPr preferRelativeResize="0"/>
            <p:nvPr/>
          </p:nvPicPr>
          <p:blipFill rotWithShape="1">
            <a:blip r:embed="rId11">
              <a:alphaModFix/>
            </a:blip>
            <a:srcRect b="0" l="0" r="0" t="0"/>
            <a:stretch/>
          </p:blipFill>
          <p:spPr>
            <a:xfrm>
              <a:off x="0" y="2146617"/>
              <a:ext cx="5952934" cy="3900195"/>
            </a:xfrm>
            <a:prstGeom prst="rect">
              <a:avLst/>
            </a:prstGeom>
            <a:noFill/>
            <a:ln>
              <a:noFill/>
            </a:ln>
          </p:spPr>
        </p:pic>
        <p:pic>
          <p:nvPicPr>
            <p:cNvPr id="268" name="Google Shape;268;p1"/>
            <p:cNvPicPr preferRelativeResize="0"/>
            <p:nvPr/>
          </p:nvPicPr>
          <p:blipFill rotWithShape="1">
            <a:blip r:embed="rId12">
              <a:alphaModFix/>
            </a:blip>
            <a:srcRect b="0" l="0" r="0" t="0"/>
            <a:stretch/>
          </p:blipFill>
          <p:spPr>
            <a:xfrm>
              <a:off x="2777333" y="0"/>
              <a:ext cx="3175613" cy="728062"/>
            </a:xfrm>
            <a:prstGeom prst="rect">
              <a:avLst/>
            </a:prstGeom>
            <a:noFill/>
            <a:ln>
              <a:noFill/>
            </a:ln>
          </p:spPr>
        </p:pic>
        <p:pic>
          <p:nvPicPr>
            <p:cNvPr id="269" name="Google Shape;269;p1"/>
            <p:cNvPicPr preferRelativeResize="0"/>
            <p:nvPr/>
          </p:nvPicPr>
          <p:blipFill rotWithShape="1">
            <a:blip r:embed="rId13">
              <a:alphaModFix/>
            </a:blip>
            <a:srcRect b="0" l="0" r="0" t="0"/>
            <a:stretch/>
          </p:blipFill>
          <p:spPr>
            <a:xfrm>
              <a:off x="0" y="0"/>
              <a:ext cx="2382481" cy="1098980"/>
            </a:xfrm>
            <a:prstGeom prst="rect">
              <a:avLst/>
            </a:prstGeom>
            <a:noFill/>
            <a:ln>
              <a:noFill/>
            </a:ln>
          </p:spPr>
        </p:pic>
        <p:pic>
          <p:nvPicPr>
            <p:cNvPr id="270" name="Google Shape;270;p1"/>
            <p:cNvPicPr preferRelativeResize="0"/>
            <p:nvPr/>
          </p:nvPicPr>
          <p:blipFill rotWithShape="1">
            <a:blip r:embed="rId14">
              <a:alphaModFix/>
            </a:blip>
            <a:srcRect b="0" l="0" r="0" t="0"/>
            <a:stretch/>
          </p:blipFill>
          <p:spPr>
            <a:xfrm>
              <a:off x="2379067" y="0"/>
              <a:ext cx="401685" cy="2417546"/>
            </a:xfrm>
            <a:prstGeom prst="rect">
              <a:avLst/>
            </a:prstGeom>
            <a:noFill/>
            <a:ln>
              <a:noFill/>
            </a:ln>
          </p:spPr>
        </p:pic>
        <p:pic>
          <p:nvPicPr>
            <p:cNvPr id="271" name="Google Shape;271;p1"/>
            <p:cNvPicPr preferRelativeResize="0"/>
            <p:nvPr/>
          </p:nvPicPr>
          <p:blipFill rotWithShape="1">
            <a:blip r:embed="rId15">
              <a:alphaModFix/>
            </a:blip>
            <a:srcRect b="0" l="0" r="0" t="0"/>
            <a:stretch/>
          </p:blipFill>
          <p:spPr>
            <a:xfrm>
              <a:off x="2777333" y="724642"/>
              <a:ext cx="1591356" cy="1485379"/>
            </a:xfrm>
            <a:prstGeom prst="rect">
              <a:avLst/>
            </a:prstGeom>
            <a:noFill/>
            <a:ln>
              <a:noFill/>
            </a:ln>
          </p:spPr>
        </p:pic>
        <p:pic>
          <p:nvPicPr>
            <p:cNvPr id="272" name="Google Shape;272;p1"/>
            <p:cNvPicPr preferRelativeResize="0"/>
            <p:nvPr/>
          </p:nvPicPr>
          <p:blipFill rotWithShape="1">
            <a:blip r:embed="rId16">
              <a:alphaModFix/>
            </a:blip>
            <a:srcRect b="0" l="0" r="0" t="0"/>
            <a:stretch/>
          </p:blipFill>
          <p:spPr>
            <a:xfrm>
              <a:off x="4365281" y="724642"/>
              <a:ext cx="1587652" cy="1453229"/>
            </a:xfrm>
            <a:prstGeom prst="rect">
              <a:avLst/>
            </a:prstGeom>
            <a:noFill/>
            <a:ln>
              <a:noFill/>
            </a:ln>
          </p:spPr>
        </p:pic>
        <p:pic>
          <p:nvPicPr>
            <p:cNvPr id="273" name="Google Shape;273;p1"/>
            <p:cNvPicPr preferRelativeResize="0"/>
            <p:nvPr/>
          </p:nvPicPr>
          <p:blipFill rotWithShape="1">
            <a:blip r:embed="rId17">
              <a:alphaModFix/>
            </a:blip>
            <a:srcRect b="0" l="0" r="0" t="0"/>
            <a:stretch/>
          </p:blipFill>
          <p:spPr>
            <a:xfrm>
              <a:off x="6262" y="1084202"/>
              <a:ext cx="1585949" cy="1151705"/>
            </a:xfrm>
            <a:prstGeom prst="rect">
              <a:avLst/>
            </a:prstGeom>
            <a:noFill/>
            <a:ln>
              <a:noFill/>
            </a:ln>
          </p:spPr>
        </p:pic>
        <p:pic>
          <p:nvPicPr>
            <p:cNvPr id="274" name="Google Shape;274;p1"/>
            <p:cNvPicPr preferRelativeResize="0"/>
            <p:nvPr/>
          </p:nvPicPr>
          <p:blipFill rotWithShape="1">
            <a:blip r:embed="rId18">
              <a:alphaModFix/>
            </a:blip>
            <a:srcRect b="0" l="0" r="0" t="0"/>
            <a:stretch/>
          </p:blipFill>
          <p:spPr>
            <a:xfrm>
              <a:off x="1585963" y="1095565"/>
              <a:ext cx="796518" cy="1417688"/>
            </a:xfrm>
            <a:prstGeom prst="rect">
              <a:avLst/>
            </a:prstGeom>
            <a:noFill/>
            <a:ln>
              <a:noFill/>
            </a:ln>
          </p:spPr>
        </p:pic>
        <p:pic>
          <p:nvPicPr>
            <p:cNvPr id="275" name="Google Shape;275;p1"/>
            <p:cNvPicPr preferRelativeResize="0"/>
            <p:nvPr/>
          </p:nvPicPr>
          <p:blipFill rotWithShape="1">
            <a:blip r:embed="rId19">
              <a:alphaModFix/>
            </a:blip>
            <a:srcRect b="0" l="0" r="0" t="0"/>
            <a:stretch/>
          </p:blipFill>
          <p:spPr>
            <a:xfrm>
              <a:off x="145821" y="2206612"/>
              <a:ext cx="1443549" cy="370458"/>
            </a:xfrm>
            <a:prstGeom prst="rect">
              <a:avLst/>
            </a:prstGeom>
            <a:noFill/>
            <a:ln>
              <a:noFill/>
            </a:ln>
          </p:spPr>
        </p:pic>
        <p:pic>
          <p:nvPicPr>
            <p:cNvPr id="276" name="Google Shape;276;p1"/>
            <p:cNvPicPr preferRelativeResize="0"/>
            <p:nvPr/>
          </p:nvPicPr>
          <p:blipFill rotWithShape="1">
            <a:blip r:embed="rId20">
              <a:alphaModFix/>
            </a:blip>
            <a:srcRect b="0" l="0" r="0" t="0"/>
            <a:stretch/>
          </p:blipFill>
          <p:spPr>
            <a:xfrm>
              <a:off x="2777333" y="2206612"/>
              <a:ext cx="1349823" cy="162877"/>
            </a:xfrm>
            <a:prstGeom prst="rect">
              <a:avLst/>
            </a:prstGeom>
            <a:noFill/>
            <a:ln>
              <a:noFill/>
            </a:ln>
          </p:spPr>
        </p:pic>
      </p:grpSp>
      <p:sp>
        <p:nvSpPr>
          <p:cNvPr id="277" name="Google Shape;277;p1"/>
          <p:cNvSpPr txBox="1"/>
          <p:nvPr/>
        </p:nvSpPr>
        <p:spPr>
          <a:xfrm>
            <a:off x="5431975" y="1488000"/>
            <a:ext cx="6759900" cy="10356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0000"/>
              </a:buClr>
              <a:buSzPts val="1700"/>
              <a:buFont typeface="Arial"/>
              <a:buNone/>
            </a:pPr>
            <a:r>
              <a:rPr b="1" i="0" lang="en-US" sz="1700" u="none" cap="none" strike="noStrike">
                <a:solidFill>
                  <a:schemeClr val="dk1"/>
                </a:solidFill>
                <a:latin typeface="Nunito Sans"/>
                <a:ea typeface="Nunito Sans"/>
                <a:cs typeface="Nunito Sans"/>
                <a:sym typeface="Nunito Sans"/>
              </a:rPr>
              <a:t>Angie Pellerin MA, MS, LPC-S</a:t>
            </a:r>
            <a:br>
              <a:rPr b="1" i="0" lang="en-US" sz="1700" u="none" cap="none" strike="noStrike">
                <a:solidFill>
                  <a:schemeClr val="dk1"/>
                </a:solidFill>
                <a:latin typeface="Nunito Sans"/>
                <a:ea typeface="Nunito Sans"/>
                <a:cs typeface="Nunito Sans"/>
                <a:sym typeface="Nunito Sans"/>
              </a:rPr>
            </a:br>
            <a:r>
              <a:rPr b="0" i="0" lang="en-US" sz="1700" u="none" cap="none" strike="noStrike">
                <a:solidFill>
                  <a:schemeClr val="dk1"/>
                </a:solidFill>
                <a:latin typeface="Nunito Sans"/>
                <a:ea typeface="Nunito Sans"/>
                <a:cs typeface="Nunito Sans"/>
                <a:sym typeface="Nunito Sans"/>
              </a:rPr>
              <a:t>Associate Vice Chancellor for Student Success, </a:t>
            </a:r>
            <a:br>
              <a:rPr b="0" i="0" lang="en-US" sz="1700" u="none" cap="none" strike="noStrike">
                <a:solidFill>
                  <a:schemeClr val="dk1"/>
                </a:solidFill>
                <a:latin typeface="Nunito Sans"/>
                <a:ea typeface="Nunito Sans"/>
                <a:cs typeface="Nunito Sans"/>
                <a:sym typeface="Nunito Sans"/>
              </a:rPr>
            </a:br>
            <a:r>
              <a:rPr b="0" i="0" lang="en-US" sz="1700" u="none" cap="none" strike="noStrike">
                <a:solidFill>
                  <a:schemeClr val="dk1"/>
                </a:solidFill>
                <a:latin typeface="Nunito Sans"/>
                <a:ea typeface="Nunito Sans"/>
                <a:cs typeface="Nunito Sans"/>
                <a:sym typeface="Nunito Sans"/>
              </a:rPr>
              <a:t>Louisiana State University Shreveport</a:t>
            </a:r>
            <a:endParaRPr b="1" i="0" sz="1350" u="none" cap="none" strike="noStrike">
              <a:solidFill>
                <a:srgbClr val="000000"/>
              </a:solidFill>
              <a:latin typeface="Roboto"/>
              <a:ea typeface="Roboto"/>
              <a:cs typeface="Roboto"/>
              <a:sym typeface="Roboto"/>
            </a:endParaRPr>
          </a:p>
          <a:p>
            <a:pPr indent="0" lvl="0" marL="0" marR="0" rtl="0" algn="l">
              <a:lnSpc>
                <a:spcPct val="110000"/>
              </a:lnSpc>
              <a:spcBef>
                <a:spcPts val="0"/>
              </a:spcBef>
              <a:spcAft>
                <a:spcPts val="0"/>
              </a:spcAft>
              <a:buClr>
                <a:srgbClr val="000000"/>
              </a:buClr>
              <a:buSzPts val="1700"/>
              <a:buFont typeface="Arial"/>
              <a:buNone/>
            </a:pPr>
            <a:r>
              <a:t/>
            </a:r>
            <a:endParaRPr b="0" i="0" sz="1700" u="none" cap="none" strike="noStrike">
              <a:solidFill>
                <a:schemeClr val="dk1"/>
              </a:solidFill>
              <a:latin typeface="Nunito Sans"/>
              <a:ea typeface="Nunito Sans"/>
              <a:cs typeface="Nunito Sans"/>
              <a:sym typeface="Nunito Sans"/>
            </a:endParaRPr>
          </a:p>
          <a:p>
            <a:pPr indent="0" lvl="0" marL="0" marR="0" rtl="0" algn="l">
              <a:lnSpc>
                <a:spcPct val="110000"/>
              </a:lnSpc>
              <a:spcBef>
                <a:spcPts val="0"/>
              </a:spcBef>
              <a:spcAft>
                <a:spcPts val="0"/>
              </a:spcAft>
              <a:buClr>
                <a:srgbClr val="000000"/>
              </a:buClr>
              <a:buSzPts val="1700"/>
              <a:buFont typeface="Arial"/>
              <a:buNone/>
            </a:pPr>
            <a:r>
              <a:rPr b="1" i="0" lang="en-US" sz="1700" u="none" cap="none" strike="noStrike">
                <a:solidFill>
                  <a:schemeClr val="dk1"/>
                </a:solidFill>
                <a:latin typeface="Nunito Sans"/>
                <a:ea typeface="Nunito Sans"/>
                <a:cs typeface="Nunito Sans"/>
                <a:sym typeface="Nunito Sans"/>
              </a:rPr>
              <a:t>Brandon Smith MFA, EdD</a:t>
            </a:r>
            <a:endParaRPr b="1" i="0" sz="1700" u="none" cap="none" strike="noStrike">
              <a:solidFill>
                <a:schemeClr val="dk1"/>
              </a:solidFill>
              <a:latin typeface="Nunito Sans"/>
              <a:ea typeface="Nunito Sans"/>
              <a:cs typeface="Nunito Sans"/>
              <a:sym typeface="Nunito Sans"/>
            </a:endParaRPr>
          </a:p>
          <a:p>
            <a:pPr indent="0" lvl="0" marL="0" marR="0" rtl="0" algn="l">
              <a:lnSpc>
                <a:spcPct val="110000"/>
              </a:lnSpc>
              <a:spcBef>
                <a:spcPts val="0"/>
              </a:spcBef>
              <a:spcAft>
                <a:spcPts val="0"/>
              </a:spcAft>
              <a:buClr>
                <a:srgbClr val="000000"/>
              </a:buClr>
              <a:buSzPts val="1700"/>
              <a:buFont typeface="Arial"/>
              <a:buNone/>
            </a:pPr>
            <a:r>
              <a:rPr b="0" i="0" lang="en-US" sz="1700" u="none" cap="none" strike="noStrike">
                <a:solidFill>
                  <a:schemeClr val="dk1"/>
                </a:solidFill>
                <a:latin typeface="Nunito Sans"/>
                <a:ea typeface="Nunito Sans"/>
                <a:cs typeface="Nunito Sans"/>
                <a:sym typeface="Nunito Sans"/>
              </a:rPr>
              <a:t>Associate Vice President, Gardner Institute </a:t>
            </a:r>
            <a:endParaRPr b="0" i="0" sz="1700" u="none" cap="none" strike="noStrike">
              <a:solidFill>
                <a:schemeClr val="dk1"/>
              </a:solidFill>
              <a:latin typeface="Nunito Sans"/>
              <a:ea typeface="Nunito Sans"/>
              <a:cs typeface="Nunito Sans"/>
              <a:sym typeface="Nunito Sans"/>
            </a:endParaRPr>
          </a:p>
          <a:p>
            <a:pPr indent="0" lvl="0" marL="0" marR="0" rtl="0" algn="l">
              <a:lnSpc>
                <a:spcPct val="110000"/>
              </a:lnSpc>
              <a:spcBef>
                <a:spcPts val="0"/>
              </a:spcBef>
              <a:spcAft>
                <a:spcPts val="0"/>
              </a:spcAft>
              <a:buClr>
                <a:srgbClr val="000000"/>
              </a:buClr>
              <a:buSzPts val="1700"/>
              <a:buFont typeface="Arial"/>
              <a:buNone/>
            </a:pPr>
            <a:r>
              <a:t/>
            </a:r>
            <a:endParaRPr b="0" i="0" sz="1700" u="none" cap="none" strike="noStrike">
              <a:solidFill>
                <a:schemeClr val="dk1"/>
              </a:solidFill>
              <a:latin typeface="Nunito Sans"/>
              <a:ea typeface="Nunito Sans"/>
              <a:cs typeface="Nunito Sans"/>
              <a:sym typeface="Nunito Sans"/>
            </a:endParaRPr>
          </a:p>
          <a:p>
            <a:pPr indent="0" lvl="0" marL="0" marR="0" rtl="0" algn="l">
              <a:lnSpc>
                <a:spcPct val="110000"/>
              </a:lnSpc>
              <a:spcBef>
                <a:spcPts val="0"/>
              </a:spcBef>
              <a:spcAft>
                <a:spcPts val="0"/>
              </a:spcAft>
              <a:buClr>
                <a:srgbClr val="000000"/>
              </a:buClr>
              <a:buSzPts val="1800"/>
              <a:buFont typeface="Arial"/>
              <a:buNone/>
            </a:pPr>
            <a:r>
              <a:rPr b="1" i="0" lang="en-US" sz="1800" u="none" cap="none" strike="noStrike">
                <a:solidFill>
                  <a:srgbClr val="1F4766"/>
                </a:solidFill>
                <a:latin typeface="Nunito Sans"/>
                <a:ea typeface="Nunito Sans"/>
                <a:cs typeface="Nunito Sans"/>
                <a:sym typeface="Nunito Sans"/>
              </a:rPr>
              <a:t>Felita T. Williams, PhD</a:t>
            </a:r>
            <a:endParaRPr b="1" i="0" sz="1800" u="none" cap="none" strike="noStrike">
              <a:solidFill>
                <a:srgbClr val="1F4766"/>
              </a:solidFill>
              <a:latin typeface="Nunito Sans"/>
              <a:ea typeface="Nunito Sans"/>
              <a:cs typeface="Nunito Sans"/>
              <a:sym typeface="Nunito Sans"/>
            </a:endParaRPr>
          </a:p>
          <a:p>
            <a:pPr indent="0" lvl="0" marL="0" marR="0" rtl="0" algn="l">
              <a:lnSpc>
                <a:spcPct val="110000"/>
              </a:lnSpc>
              <a:spcBef>
                <a:spcPts val="0"/>
              </a:spcBef>
              <a:spcAft>
                <a:spcPts val="0"/>
              </a:spcAft>
              <a:buClr>
                <a:srgbClr val="000000"/>
              </a:buClr>
              <a:buSzPts val="1700"/>
              <a:buFont typeface="Arial"/>
              <a:buNone/>
            </a:pPr>
            <a:r>
              <a:rPr b="0" i="0" lang="en-US" sz="1700" u="none" cap="none" strike="noStrike">
                <a:solidFill>
                  <a:srgbClr val="1F4766"/>
                </a:solidFill>
                <a:latin typeface="Nunito Sans"/>
                <a:ea typeface="Nunito Sans"/>
                <a:cs typeface="Nunito Sans"/>
                <a:sym typeface="Nunito Sans"/>
              </a:rPr>
              <a:t>Senior Vice President for Programs, </a:t>
            </a:r>
            <a:r>
              <a:rPr b="0" i="0" lang="en-US" sz="1700" u="none" cap="none" strike="noStrike">
                <a:solidFill>
                  <a:schemeClr val="dk1"/>
                </a:solidFill>
                <a:latin typeface="Nunito Sans"/>
                <a:ea typeface="Nunito Sans"/>
                <a:cs typeface="Nunito Sans"/>
                <a:sym typeface="Nunito Sans"/>
              </a:rPr>
              <a:t>Gardner Institute </a:t>
            </a:r>
            <a:endParaRPr b="0" i="0" sz="1700" u="none" cap="none" strike="noStrike">
              <a:solidFill>
                <a:schemeClr val="dk1"/>
              </a:solidFill>
              <a:latin typeface="Nunito Sans"/>
              <a:ea typeface="Nunito Sans"/>
              <a:cs typeface="Nunito Sans"/>
              <a:sym typeface="Nunito Sans"/>
            </a:endParaRPr>
          </a:p>
          <a:p>
            <a:pPr indent="0" lvl="0" marL="0" marR="0" rtl="0" algn="l">
              <a:lnSpc>
                <a:spcPct val="110000"/>
              </a:lnSpc>
              <a:spcBef>
                <a:spcPts val="0"/>
              </a:spcBef>
              <a:spcAft>
                <a:spcPts val="0"/>
              </a:spcAft>
              <a:buClr>
                <a:srgbClr val="000000"/>
              </a:buClr>
              <a:buSzPts val="1700"/>
              <a:buFont typeface="Arial"/>
              <a:buNone/>
            </a:pPr>
            <a:br>
              <a:rPr b="0" i="0" lang="en-US" sz="1700" u="none" cap="none" strike="noStrike">
                <a:solidFill>
                  <a:srgbClr val="1F4766"/>
                </a:solidFill>
                <a:latin typeface="Nunito Sans"/>
                <a:ea typeface="Nunito Sans"/>
                <a:cs typeface="Nunito Sans"/>
                <a:sym typeface="Nunito Sans"/>
              </a:rPr>
            </a:br>
            <a:br>
              <a:rPr b="0" i="0" lang="en-US" sz="1700" u="none" cap="none" strike="noStrike">
                <a:solidFill>
                  <a:srgbClr val="1F4766"/>
                </a:solidFill>
                <a:latin typeface="Nunito Sans"/>
                <a:ea typeface="Nunito Sans"/>
                <a:cs typeface="Nunito Sans"/>
                <a:sym typeface="Nunito Sans"/>
              </a:rPr>
            </a:br>
            <a:endParaRPr b="0" i="0" sz="1700" u="none" cap="none" strike="noStrike">
              <a:solidFill>
                <a:srgbClr val="1F4766"/>
              </a:solidFill>
              <a:latin typeface="Nunito Sans"/>
              <a:ea typeface="Nunito Sans"/>
              <a:cs typeface="Nunito Sans"/>
              <a:sym typeface="Nunito Sans"/>
            </a:endParaRPr>
          </a:p>
          <a:p>
            <a:pPr indent="0" lvl="0" marL="0" marR="0" rtl="0" algn="l">
              <a:lnSpc>
                <a:spcPct val="110000"/>
              </a:lnSpc>
              <a:spcBef>
                <a:spcPts val="0"/>
              </a:spcBef>
              <a:spcAft>
                <a:spcPts val="0"/>
              </a:spcAft>
              <a:buClr>
                <a:srgbClr val="000000"/>
              </a:buClr>
              <a:buSzPts val="1700"/>
              <a:buFont typeface="Arial"/>
              <a:buNone/>
            </a:pPr>
            <a:r>
              <a:t/>
            </a:r>
            <a:endParaRPr b="0" i="0" sz="1700" u="none" cap="none" strike="noStrike">
              <a:solidFill>
                <a:srgbClr val="1F4766"/>
              </a:solidFill>
              <a:latin typeface="Nunito Sans"/>
              <a:ea typeface="Nunito Sans"/>
              <a:cs typeface="Nunito Sans"/>
              <a:sym typeface="Nunito Sans"/>
            </a:endParaRPr>
          </a:p>
          <a:p>
            <a:pPr indent="0" lvl="0" marL="0" marR="0" rtl="0" algn="l">
              <a:lnSpc>
                <a:spcPct val="110000"/>
              </a:lnSpc>
              <a:spcBef>
                <a:spcPts val="0"/>
              </a:spcBef>
              <a:spcAft>
                <a:spcPts val="0"/>
              </a:spcAft>
              <a:buClr>
                <a:srgbClr val="000000"/>
              </a:buClr>
              <a:buSzPts val="1700"/>
              <a:buFont typeface="Arial"/>
              <a:buNone/>
            </a:pPr>
            <a:r>
              <a:t/>
            </a:r>
            <a:endParaRPr b="0" i="0" sz="1700" u="none" cap="none" strike="noStrike">
              <a:solidFill>
                <a:srgbClr val="1F4766"/>
              </a:solidFill>
              <a:latin typeface="Nunito Sans"/>
              <a:ea typeface="Nunito Sans"/>
              <a:cs typeface="Nunito Sans"/>
              <a:sym typeface="Nunito Sans"/>
            </a:endParaRPr>
          </a:p>
          <a:p>
            <a:pPr indent="0" lvl="0" marL="0" marR="0" rtl="0" algn="l">
              <a:lnSpc>
                <a:spcPct val="110000"/>
              </a:lnSpc>
              <a:spcBef>
                <a:spcPts val="0"/>
              </a:spcBef>
              <a:spcAft>
                <a:spcPts val="0"/>
              </a:spcAft>
              <a:buClr>
                <a:srgbClr val="000000"/>
              </a:buClr>
              <a:buSzPts val="1700"/>
              <a:buFont typeface="Arial"/>
              <a:buNone/>
            </a:pPr>
            <a:r>
              <a:t/>
            </a:r>
            <a:endParaRPr b="0" i="0" sz="1700" u="none" cap="none" strike="noStrike">
              <a:solidFill>
                <a:srgbClr val="1F4766"/>
              </a:solidFill>
              <a:latin typeface="Nunito Sans"/>
              <a:ea typeface="Nunito Sans"/>
              <a:cs typeface="Nunito Sans"/>
              <a:sym typeface="Nunito Sans"/>
            </a:endParaRPr>
          </a:p>
          <a:p>
            <a:pPr indent="0" lvl="0" marL="0" marR="0" rtl="0" algn="l">
              <a:lnSpc>
                <a:spcPct val="110000"/>
              </a:lnSpc>
              <a:spcBef>
                <a:spcPts val="0"/>
              </a:spcBef>
              <a:spcAft>
                <a:spcPts val="0"/>
              </a:spcAft>
              <a:buClr>
                <a:srgbClr val="000000"/>
              </a:buClr>
              <a:buSzPts val="1100"/>
              <a:buFont typeface="Arial"/>
              <a:buNone/>
            </a:pPr>
            <a:r>
              <a:t/>
            </a:r>
            <a:endParaRPr b="0" i="0" sz="1700" u="none" cap="none" strike="noStrike">
              <a:solidFill>
                <a:srgbClr val="1F4766"/>
              </a:solidFill>
              <a:latin typeface="Nunito Sans"/>
              <a:ea typeface="Nunito Sans"/>
              <a:cs typeface="Nunito Sans"/>
              <a:sym typeface="Nunito Sans"/>
            </a:endParaRPr>
          </a:p>
          <a:p>
            <a:pPr indent="0" lvl="0" marL="0" marR="0" rtl="0" algn="l">
              <a:lnSpc>
                <a:spcPct val="110000"/>
              </a:lnSpc>
              <a:spcBef>
                <a:spcPts val="0"/>
              </a:spcBef>
              <a:spcAft>
                <a:spcPts val="0"/>
              </a:spcAft>
              <a:buClr>
                <a:srgbClr val="000000"/>
              </a:buClr>
              <a:buSzPts val="1800"/>
              <a:buFont typeface="Arial"/>
              <a:buNone/>
            </a:pPr>
            <a:r>
              <a:rPr b="1" i="0" lang="en-US" sz="1800" u="none" cap="none" strike="noStrike">
                <a:solidFill>
                  <a:srgbClr val="1F4766"/>
                </a:solidFill>
                <a:latin typeface="Nunito Sans"/>
                <a:ea typeface="Nunito Sans"/>
                <a:cs typeface="Nunito Sans"/>
                <a:sym typeface="Nunito Sans"/>
              </a:rPr>
              <a:t>    							</a:t>
            </a:r>
            <a:endParaRPr b="0" i="0" sz="2400" u="none" cap="none" strike="noStrike">
              <a:solidFill>
                <a:srgbClr val="1F4766"/>
              </a:solidFill>
              <a:latin typeface="Nunito Sans"/>
              <a:ea typeface="Nunito Sans"/>
              <a:cs typeface="Nunito Sans"/>
              <a:sym typeface="Nunito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11"/>
          <p:cNvSpPr txBox="1"/>
          <p:nvPr/>
        </p:nvSpPr>
        <p:spPr>
          <a:xfrm>
            <a:off x="310725" y="323825"/>
            <a:ext cx="8799900" cy="870000"/>
          </a:xfrm>
          <a:prstGeom prst="rect">
            <a:avLst/>
          </a:prstGeom>
          <a:solidFill>
            <a:srgbClr val="1F4767"/>
          </a:solidFill>
          <a:ln>
            <a:noFill/>
          </a:ln>
        </p:spPr>
        <p:txBody>
          <a:bodyPr anchorCtr="0" anchor="t" bIns="45700" lIns="365775" spcFirstLastPara="1" rIns="91425" wrap="square" tIns="45700">
            <a:noAutofit/>
          </a:bodyPr>
          <a:lstStyle/>
          <a:p>
            <a:pPr indent="0" lvl="0" marL="0" marR="0" rtl="0" algn="l">
              <a:lnSpc>
                <a:spcPct val="100000"/>
              </a:lnSpc>
              <a:spcBef>
                <a:spcPts val="0"/>
              </a:spcBef>
              <a:spcAft>
                <a:spcPts val="0"/>
              </a:spcAft>
              <a:buClr>
                <a:schemeClr val="dk1"/>
              </a:buClr>
              <a:buSzPts val="1500"/>
              <a:buFont typeface="Arial"/>
              <a:buNone/>
            </a:pPr>
            <a:r>
              <a:t/>
            </a:r>
            <a:endParaRPr b="0" i="0" sz="1900" u="none" cap="none" strike="noStrike">
              <a:solidFill>
                <a:schemeClr val="lt1"/>
              </a:solidFill>
              <a:latin typeface="Arial"/>
              <a:ea typeface="Arial"/>
              <a:cs typeface="Arial"/>
              <a:sym typeface="Arial"/>
            </a:endParaRPr>
          </a:p>
        </p:txBody>
      </p:sp>
      <p:sp>
        <p:nvSpPr>
          <p:cNvPr id="363" name="Google Shape;363;p11"/>
          <p:cNvSpPr txBox="1"/>
          <p:nvPr/>
        </p:nvSpPr>
        <p:spPr>
          <a:xfrm>
            <a:off x="310725" y="1193825"/>
            <a:ext cx="11262600" cy="6861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Abraham Baldwin Agricultural College		Atlanta Metropolitan State College</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Bergen Community College						Brevard College</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Catawba College									Central Community College</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Chaffey College									College of Coastal Georgia</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College of Micronesia-FSM						Dalton State College						</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East Georgia State College						Georgia Gwinnett College				Georgia Highlands College						Gordon State College					Greensboro College								Henry Ford College</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Houston Community College					Kalamazoo Valley Community College	Lansing Community College						Marist College</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Nevada State College							Newberry College						</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Northern Oklahoma College						Saint John Fisher College				South Georgia State College					Southwestern College</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St. Francis College								Tulsa Community College</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Washtenaw Community College				Waubonsee Community College</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Whittier College									</a:t>
            </a:r>
            <a:endParaRPr b="1" i="0" sz="2200" u="none" cap="none" strike="noStrike">
              <a:solidFill>
                <a:srgbClr val="231F1E"/>
              </a:solidFill>
              <a:latin typeface="Nunito Sans"/>
              <a:ea typeface="Nunito Sans"/>
              <a:cs typeface="Nunito Sans"/>
              <a:sym typeface="Nunito Sans"/>
            </a:endParaRPr>
          </a:p>
          <a:p>
            <a:pPr indent="0" lvl="0" marL="0" marR="0" rtl="0" algn="l">
              <a:lnSpc>
                <a:spcPct val="140000"/>
              </a:lnSpc>
              <a:spcBef>
                <a:spcPts val="1500"/>
              </a:spcBef>
              <a:spcAft>
                <a:spcPts val="0"/>
              </a:spcAft>
              <a:buClr>
                <a:srgbClr val="000000"/>
              </a:buClr>
              <a:buSzPts val="2200"/>
              <a:buFont typeface="Arial"/>
              <a:buNone/>
            </a:pPr>
            <a:r>
              <a:t/>
            </a:r>
            <a:endParaRPr b="1" i="0" sz="2200" u="none" cap="none" strike="noStrike">
              <a:solidFill>
                <a:srgbClr val="231F1E"/>
              </a:solidFill>
              <a:latin typeface="Nunito Sans"/>
              <a:ea typeface="Nunito Sans"/>
              <a:cs typeface="Nunito Sans"/>
              <a:sym typeface="Nunito Sans"/>
            </a:endParaRPr>
          </a:p>
          <a:p>
            <a:pPr indent="0" lvl="0" marL="0" marR="0" rtl="0" algn="l">
              <a:lnSpc>
                <a:spcPct val="140000"/>
              </a:lnSpc>
              <a:spcBef>
                <a:spcPts val="1500"/>
              </a:spcBef>
              <a:spcAft>
                <a:spcPts val="500"/>
              </a:spcAft>
              <a:buClr>
                <a:srgbClr val="000000"/>
              </a:buClr>
              <a:buSzPts val="2200"/>
              <a:buFont typeface="Arial"/>
              <a:buNone/>
            </a:pPr>
            <a:r>
              <a:t/>
            </a:r>
            <a:endParaRPr b="1" i="0" sz="2200" u="none" cap="none" strike="noStrike">
              <a:solidFill>
                <a:srgbClr val="231F1E"/>
              </a:solidFill>
              <a:latin typeface="Nunito Sans"/>
              <a:ea typeface="Nunito Sans"/>
              <a:cs typeface="Nunito Sans"/>
              <a:sym typeface="Nunito Sans"/>
            </a:endParaRPr>
          </a:p>
        </p:txBody>
      </p:sp>
      <p:sp>
        <p:nvSpPr>
          <p:cNvPr id="364" name="Google Shape;364;p11"/>
          <p:cNvSpPr txBox="1"/>
          <p:nvPr/>
        </p:nvSpPr>
        <p:spPr>
          <a:xfrm>
            <a:off x="366233" y="410299"/>
            <a:ext cx="8622300" cy="600300"/>
          </a:xfrm>
          <a:prstGeom prst="rect">
            <a:avLst/>
          </a:prstGeom>
          <a:noFill/>
          <a:ln>
            <a:noFill/>
          </a:ln>
        </p:spPr>
        <p:txBody>
          <a:bodyPr anchorCtr="0" anchor="t" bIns="121900" lIns="121900" spcFirstLastPara="1" rIns="121900" wrap="square" tIns="121900">
            <a:spAutoFit/>
          </a:bodyPr>
          <a:lstStyle/>
          <a:p>
            <a:pPr indent="0" lvl="0" marL="0" marR="0" rtl="0" algn="l">
              <a:lnSpc>
                <a:spcPct val="120000"/>
              </a:lnSpc>
              <a:spcBef>
                <a:spcPts val="0"/>
              </a:spcBef>
              <a:spcAft>
                <a:spcPts val="500"/>
              </a:spcAft>
              <a:buClr>
                <a:schemeClr val="dk1"/>
              </a:buClr>
              <a:buSzPts val="1500"/>
              <a:buFont typeface="Arial"/>
              <a:buNone/>
            </a:pPr>
            <a:r>
              <a:rPr b="1" i="0" lang="en-US" sz="2300" u="none" cap="none" strike="noStrike">
                <a:solidFill>
                  <a:schemeClr val="lt1"/>
                </a:solidFill>
                <a:latin typeface="Nunito Sans"/>
                <a:ea typeface="Nunito Sans"/>
                <a:cs typeface="Nunito Sans"/>
                <a:sym typeface="Nunito Sans"/>
              </a:rPr>
              <a:t>Colleges</a:t>
            </a:r>
            <a:endParaRPr b="1" i="0" sz="2300" u="none" cap="none" strike="noStrike">
              <a:solidFill>
                <a:schemeClr val="lt1"/>
              </a:solidFill>
              <a:latin typeface="Nunito Sans"/>
              <a:ea typeface="Nunito Sans"/>
              <a:cs typeface="Nunito Sans"/>
              <a:sym typeface="Nunito Sans"/>
            </a:endParaRPr>
          </a:p>
        </p:txBody>
      </p:sp>
      <p:pic>
        <p:nvPicPr>
          <p:cNvPr descr="A picture containing screenshot, design&#10;&#10;Description automatically generated" id="365" name="Google Shape;365;p11"/>
          <p:cNvPicPr preferRelativeResize="0"/>
          <p:nvPr/>
        </p:nvPicPr>
        <p:blipFill rotWithShape="1">
          <a:blip r:embed="rId3">
            <a:alphaModFix/>
          </a:blip>
          <a:srcRect b="0" l="0" r="0" t="0"/>
          <a:stretch/>
        </p:blipFill>
        <p:spPr>
          <a:xfrm>
            <a:off x="10299833" y="5987847"/>
            <a:ext cx="1871299" cy="8701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2"/>
          <p:cNvSpPr txBox="1"/>
          <p:nvPr/>
        </p:nvSpPr>
        <p:spPr>
          <a:xfrm>
            <a:off x="310725" y="323825"/>
            <a:ext cx="8799900" cy="870000"/>
          </a:xfrm>
          <a:prstGeom prst="rect">
            <a:avLst/>
          </a:prstGeom>
          <a:solidFill>
            <a:srgbClr val="1F4767"/>
          </a:solidFill>
          <a:ln>
            <a:noFill/>
          </a:ln>
        </p:spPr>
        <p:txBody>
          <a:bodyPr anchorCtr="0" anchor="t" bIns="45700" lIns="365775" spcFirstLastPara="1" rIns="91425" wrap="square" tIns="45700">
            <a:noAutofit/>
          </a:bodyPr>
          <a:lstStyle/>
          <a:p>
            <a:pPr indent="0" lvl="0" marL="0" marR="0" rtl="0" algn="l">
              <a:lnSpc>
                <a:spcPct val="100000"/>
              </a:lnSpc>
              <a:spcBef>
                <a:spcPts val="0"/>
              </a:spcBef>
              <a:spcAft>
                <a:spcPts val="0"/>
              </a:spcAft>
              <a:buClr>
                <a:schemeClr val="dk1"/>
              </a:buClr>
              <a:buSzPts val="1500"/>
              <a:buFont typeface="Arial"/>
              <a:buNone/>
            </a:pPr>
            <a:r>
              <a:t/>
            </a:r>
            <a:endParaRPr b="0" i="0" sz="1900" u="none" cap="none" strike="noStrike">
              <a:solidFill>
                <a:schemeClr val="lt1"/>
              </a:solidFill>
              <a:latin typeface="Arial"/>
              <a:ea typeface="Arial"/>
              <a:cs typeface="Arial"/>
              <a:sym typeface="Arial"/>
            </a:endParaRPr>
          </a:p>
        </p:txBody>
      </p:sp>
      <p:sp>
        <p:nvSpPr>
          <p:cNvPr id="371" name="Google Shape;371;p12"/>
          <p:cNvSpPr txBox="1"/>
          <p:nvPr/>
        </p:nvSpPr>
        <p:spPr>
          <a:xfrm>
            <a:off x="310725" y="1193825"/>
            <a:ext cx="11262600" cy="6241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		</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231F1E"/>
                </a:solidFill>
                <a:latin typeface="Nunito Sans"/>
                <a:ea typeface="Nunito Sans"/>
                <a:cs typeface="Nunito Sans"/>
                <a:sym typeface="Nunito Sans"/>
              </a:rPr>
              <a:t>American Public University System	</a:t>
            </a:r>
            <a:endParaRPr b="1" i="0" sz="37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231F1E"/>
                </a:solidFill>
                <a:latin typeface="Nunito Sans"/>
                <a:ea typeface="Nunito Sans"/>
                <a:cs typeface="Nunito Sans"/>
                <a:sym typeface="Nunito Sans"/>
              </a:rPr>
              <a:t>			</a:t>
            </a:r>
            <a:endParaRPr b="1" i="0" sz="37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231F1E"/>
                </a:solidFill>
                <a:latin typeface="Nunito Sans"/>
                <a:ea typeface="Nunito Sans"/>
                <a:cs typeface="Nunito Sans"/>
                <a:sym typeface="Nunito Sans"/>
              </a:rPr>
              <a:t>Michigan System		</a:t>
            </a:r>
            <a:endParaRPr b="1" i="0" sz="37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231F1E"/>
                </a:solidFill>
                <a:latin typeface="Nunito Sans"/>
                <a:ea typeface="Nunito Sans"/>
                <a:cs typeface="Nunito Sans"/>
                <a:sym typeface="Nunito Sans"/>
              </a:rPr>
              <a:t>				</a:t>
            </a:r>
            <a:endParaRPr b="1" i="0" sz="37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231F1E"/>
                </a:solidFill>
                <a:latin typeface="Nunito Sans"/>
                <a:ea typeface="Nunito Sans"/>
                <a:cs typeface="Nunito Sans"/>
                <a:sym typeface="Nunito Sans"/>
              </a:rPr>
              <a:t>Lone Star College System	</a:t>
            </a:r>
            <a:endParaRPr b="1" i="0" sz="37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231F1E"/>
                </a:solidFill>
                <a:latin typeface="Nunito Sans"/>
                <a:ea typeface="Nunito Sans"/>
                <a:cs typeface="Nunito Sans"/>
                <a:sym typeface="Nunito Sans"/>
              </a:rPr>
              <a:t>					</a:t>
            </a:r>
            <a:endParaRPr b="1" i="0" sz="37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231F1E"/>
                </a:solidFill>
                <a:latin typeface="Nunito Sans"/>
                <a:ea typeface="Nunito Sans"/>
                <a:cs typeface="Nunito Sans"/>
                <a:sym typeface="Nunito Sans"/>
              </a:rPr>
              <a:t>University System of Georgia</a:t>
            </a:r>
            <a:endParaRPr b="1" i="0" sz="37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700"/>
              <a:buFont typeface="Arial"/>
              <a:buNone/>
            </a:pPr>
            <a:r>
              <a:t/>
            </a:r>
            <a:endParaRPr b="1" i="0" sz="37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chemeClr val="dk1"/>
              </a:buClr>
              <a:buSzPts val="1100"/>
              <a:buFont typeface="Arial"/>
              <a:buNone/>
            </a:pPr>
            <a:r>
              <a:rPr b="1" i="0" lang="en-US" sz="3700" u="none" cap="none" strike="noStrike">
                <a:solidFill>
                  <a:srgbClr val="231F1E"/>
                </a:solidFill>
                <a:latin typeface="Nunito Sans"/>
                <a:ea typeface="Nunito Sans"/>
                <a:cs typeface="Nunito Sans"/>
                <a:sym typeface="Nunito Sans"/>
              </a:rPr>
              <a:t>eCore (University System of Georgia)</a:t>
            </a:r>
            <a:endParaRPr b="1" i="0" sz="3700" u="none" cap="none" strike="noStrike">
              <a:solidFill>
                <a:srgbClr val="231F1E"/>
              </a:solidFill>
              <a:latin typeface="Nunito Sans"/>
              <a:ea typeface="Nunito Sans"/>
              <a:cs typeface="Nunito Sans"/>
              <a:sym typeface="Nunito Sans"/>
            </a:endParaRPr>
          </a:p>
          <a:p>
            <a:pPr indent="0" lvl="0" marL="0" marR="0" rtl="0" algn="l">
              <a:lnSpc>
                <a:spcPct val="140000"/>
              </a:lnSpc>
              <a:spcBef>
                <a:spcPts val="1500"/>
              </a:spcBef>
              <a:spcAft>
                <a:spcPts val="500"/>
              </a:spcAft>
              <a:buClr>
                <a:srgbClr val="000000"/>
              </a:buClr>
              <a:buSzPts val="2200"/>
              <a:buFont typeface="Arial"/>
              <a:buNone/>
            </a:pPr>
            <a:r>
              <a:t/>
            </a:r>
            <a:endParaRPr b="1" i="0" sz="2200" u="none" cap="none" strike="noStrike">
              <a:solidFill>
                <a:srgbClr val="231F1E"/>
              </a:solidFill>
              <a:latin typeface="Nunito Sans"/>
              <a:ea typeface="Nunito Sans"/>
              <a:cs typeface="Nunito Sans"/>
              <a:sym typeface="Nunito Sans"/>
            </a:endParaRPr>
          </a:p>
        </p:txBody>
      </p:sp>
      <p:sp>
        <p:nvSpPr>
          <p:cNvPr id="372" name="Google Shape;372;p12"/>
          <p:cNvSpPr txBox="1"/>
          <p:nvPr/>
        </p:nvSpPr>
        <p:spPr>
          <a:xfrm>
            <a:off x="366233" y="410299"/>
            <a:ext cx="8622300" cy="600300"/>
          </a:xfrm>
          <a:prstGeom prst="rect">
            <a:avLst/>
          </a:prstGeom>
          <a:noFill/>
          <a:ln>
            <a:noFill/>
          </a:ln>
        </p:spPr>
        <p:txBody>
          <a:bodyPr anchorCtr="0" anchor="t" bIns="121900" lIns="121900" spcFirstLastPara="1" rIns="121900" wrap="square" tIns="121900">
            <a:spAutoFit/>
          </a:bodyPr>
          <a:lstStyle/>
          <a:p>
            <a:pPr indent="0" lvl="0" marL="0" marR="0" rtl="0" algn="l">
              <a:lnSpc>
                <a:spcPct val="120000"/>
              </a:lnSpc>
              <a:spcBef>
                <a:spcPts val="0"/>
              </a:spcBef>
              <a:spcAft>
                <a:spcPts val="500"/>
              </a:spcAft>
              <a:buClr>
                <a:schemeClr val="dk1"/>
              </a:buClr>
              <a:buSzPts val="1500"/>
              <a:buFont typeface="Arial"/>
              <a:buNone/>
            </a:pPr>
            <a:r>
              <a:rPr b="1" i="0" lang="en-US" sz="2300" u="none" cap="none" strike="noStrike">
                <a:solidFill>
                  <a:schemeClr val="lt1"/>
                </a:solidFill>
                <a:latin typeface="Nunito Sans"/>
                <a:ea typeface="Nunito Sans"/>
                <a:cs typeface="Nunito Sans"/>
                <a:sym typeface="Nunito Sans"/>
              </a:rPr>
              <a:t>Systems</a:t>
            </a:r>
            <a:endParaRPr b="1" i="0" sz="2300" u="none" cap="none" strike="noStrike">
              <a:solidFill>
                <a:schemeClr val="lt1"/>
              </a:solidFill>
              <a:latin typeface="Nunito Sans"/>
              <a:ea typeface="Nunito Sans"/>
              <a:cs typeface="Nunito Sans"/>
              <a:sym typeface="Nunito Sans"/>
            </a:endParaRPr>
          </a:p>
        </p:txBody>
      </p:sp>
      <p:pic>
        <p:nvPicPr>
          <p:cNvPr descr="A picture containing screenshot, design&#10;&#10;Description automatically generated" id="373" name="Google Shape;373;p12"/>
          <p:cNvPicPr preferRelativeResize="0"/>
          <p:nvPr/>
        </p:nvPicPr>
        <p:blipFill rotWithShape="1">
          <a:blip r:embed="rId3">
            <a:alphaModFix/>
          </a:blip>
          <a:srcRect b="0" l="0" r="0" t="0"/>
          <a:stretch/>
        </p:blipFill>
        <p:spPr>
          <a:xfrm>
            <a:off x="10299833" y="5987847"/>
            <a:ext cx="1871299" cy="8701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16"/>
          <p:cNvSpPr txBox="1"/>
          <p:nvPr/>
        </p:nvSpPr>
        <p:spPr>
          <a:xfrm>
            <a:off x="9880400" y="6663633"/>
            <a:ext cx="2332500" cy="194400"/>
          </a:xfrm>
          <a:prstGeom prst="rect">
            <a:avLst/>
          </a:prstGeom>
          <a:solidFill>
            <a:srgbClr val="FFFFFF">
              <a:alpha val="67058"/>
            </a:srgbClr>
          </a:solidFill>
          <a:ln>
            <a:noFill/>
          </a:ln>
        </p:spPr>
        <p:txBody>
          <a:bodyPr anchorCtr="0" anchor="ctr" bIns="45700" lIns="822975" spcFirstLastPara="1" rIns="91425" wrap="square" tIns="45700">
            <a:noAutofit/>
          </a:bodyPr>
          <a:lstStyle/>
          <a:p>
            <a:pPr indent="0" lvl="0" marL="0" marR="0" rtl="0" algn="l">
              <a:lnSpc>
                <a:spcPct val="90000"/>
              </a:lnSpc>
              <a:spcBef>
                <a:spcPts val="1100"/>
              </a:spcBef>
              <a:spcAft>
                <a:spcPts val="0"/>
              </a:spcAft>
              <a:buClr>
                <a:srgbClr val="000000"/>
              </a:buClr>
              <a:buSzPts val="2300"/>
              <a:buFont typeface="Arial"/>
              <a:buNone/>
            </a:pPr>
            <a:r>
              <a:t/>
            </a:r>
            <a:endParaRPr b="0" i="0" sz="2300" u="none" cap="none" strike="noStrike">
              <a:solidFill>
                <a:schemeClr val="accent2"/>
              </a:solidFill>
              <a:latin typeface="Arial"/>
              <a:ea typeface="Arial"/>
              <a:cs typeface="Arial"/>
              <a:sym typeface="Arial"/>
            </a:endParaRPr>
          </a:p>
        </p:txBody>
      </p:sp>
      <p:pic>
        <p:nvPicPr>
          <p:cNvPr id="379" name="Google Shape;379;p16"/>
          <p:cNvPicPr preferRelativeResize="0"/>
          <p:nvPr/>
        </p:nvPicPr>
        <p:blipFill rotWithShape="1">
          <a:blip r:embed="rId3">
            <a:alphaModFix/>
          </a:blip>
          <a:srcRect b="0" l="0" r="0" t="0"/>
          <a:stretch/>
        </p:blipFill>
        <p:spPr>
          <a:xfrm>
            <a:off x="9755667" y="5797367"/>
            <a:ext cx="2027639" cy="942066"/>
          </a:xfrm>
          <a:prstGeom prst="rect">
            <a:avLst/>
          </a:prstGeom>
          <a:noFill/>
          <a:ln>
            <a:noFill/>
          </a:ln>
        </p:spPr>
      </p:pic>
      <p:sp>
        <p:nvSpPr>
          <p:cNvPr id="380" name="Google Shape;380;p16"/>
          <p:cNvSpPr txBox="1"/>
          <p:nvPr/>
        </p:nvSpPr>
        <p:spPr>
          <a:xfrm>
            <a:off x="6096650" y="622300"/>
            <a:ext cx="4704300" cy="55374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700"/>
              <a:buFont typeface="Arial"/>
              <a:buNone/>
            </a:pPr>
            <a:r>
              <a:rPr b="1" i="0" lang="en-US" sz="3700" u="none" cap="none" strike="noStrike">
                <a:solidFill>
                  <a:srgbClr val="1F4766"/>
                </a:solidFill>
                <a:latin typeface="Nunito Sans"/>
                <a:ea typeface="Nunito Sans"/>
                <a:cs typeface="Nunito Sans"/>
                <a:sym typeface="Nunito Sans"/>
              </a:rPr>
              <a:t>Author: </a:t>
            </a:r>
            <a:br>
              <a:rPr b="1" i="0" lang="en-US" sz="3700" u="none" cap="none" strike="noStrike">
                <a:solidFill>
                  <a:srgbClr val="1F4766"/>
                </a:solidFill>
                <a:latin typeface="Nunito Sans"/>
                <a:ea typeface="Nunito Sans"/>
                <a:cs typeface="Nunito Sans"/>
                <a:sym typeface="Nunito Sans"/>
              </a:rPr>
            </a:br>
            <a:r>
              <a:rPr b="1" i="0" lang="en-US" sz="3700" u="none" cap="none" strike="noStrike">
                <a:solidFill>
                  <a:srgbClr val="1F4766"/>
                </a:solidFill>
                <a:latin typeface="Nunito Sans"/>
                <a:ea typeface="Nunito Sans"/>
                <a:cs typeface="Nunito Sans"/>
                <a:sym typeface="Nunito Sans"/>
              </a:rPr>
              <a:t>Dr. Drew Koch</a:t>
            </a:r>
            <a:endParaRPr b="1" i="0" sz="3700" u="none" cap="none" strike="noStrike">
              <a:solidFill>
                <a:srgbClr val="1F4766"/>
              </a:solidFill>
              <a:latin typeface="Nunito Sans"/>
              <a:ea typeface="Nunito Sans"/>
              <a:cs typeface="Nunito Sans"/>
              <a:sym typeface="Nunito Sans"/>
            </a:endParaRPr>
          </a:p>
          <a:p>
            <a:pPr indent="0" lvl="0" marL="0" marR="0" rtl="0" algn="l">
              <a:lnSpc>
                <a:spcPct val="90000"/>
              </a:lnSpc>
              <a:spcBef>
                <a:spcPts val="0"/>
              </a:spcBef>
              <a:spcAft>
                <a:spcPts val="0"/>
              </a:spcAft>
              <a:buClr>
                <a:srgbClr val="000000"/>
              </a:buClr>
              <a:buSzPts val="3700"/>
              <a:buFont typeface="Arial"/>
              <a:buNone/>
            </a:pPr>
            <a:r>
              <a:t/>
            </a:r>
            <a:endParaRPr b="1" i="0" sz="3700" u="none" cap="none" strike="noStrike">
              <a:solidFill>
                <a:srgbClr val="1F4766"/>
              </a:solidFill>
              <a:latin typeface="Nunito Sans"/>
              <a:ea typeface="Nunito Sans"/>
              <a:cs typeface="Nunito Sans"/>
              <a:sym typeface="Nunito Sans"/>
            </a:endParaRPr>
          </a:p>
          <a:p>
            <a:pPr indent="0" lvl="0" marL="0" marR="0" rtl="0" algn="l">
              <a:lnSpc>
                <a:spcPct val="90000"/>
              </a:lnSpc>
              <a:spcBef>
                <a:spcPts val="0"/>
              </a:spcBef>
              <a:spcAft>
                <a:spcPts val="0"/>
              </a:spcAft>
              <a:buClr>
                <a:srgbClr val="000000"/>
              </a:buClr>
              <a:buSzPts val="3700"/>
              <a:buFont typeface="Arial"/>
              <a:buNone/>
            </a:pPr>
            <a:r>
              <a:rPr b="1" i="0" lang="en-US" sz="3700" u="none" cap="none" strike="noStrike">
                <a:solidFill>
                  <a:srgbClr val="1F4766"/>
                </a:solidFill>
                <a:latin typeface="Nunito Sans"/>
                <a:ea typeface="Nunito Sans"/>
                <a:cs typeface="Nunito Sans"/>
                <a:sym typeface="Nunito Sans"/>
              </a:rPr>
              <a:t>Outlines the process</a:t>
            </a:r>
            <a:endParaRPr b="1" i="0" sz="3700" u="none" cap="none" strike="noStrike">
              <a:solidFill>
                <a:srgbClr val="1F4766"/>
              </a:solidFill>
              <a:latin typeface="Nunito Sans"/>
              <a:ea typeface="Nunito Sans"/>
              <a:cs typeface="Nunito Sans"/>
              <a:sym typeface="Nunito Sans"/>
            </a:endParaRPr>
          </a:p>
          <a:p>
            <a:pPr indent="0" lvl="0" marL="0" marR="0" rtl="0" algn="l">
              <a:lnSpc>
                <a:spcPct val="90000"/>
              </a:lnSpc>
              <a:spcBef>
                <a:spcPts val="0"/>
              </a:spcBef>
              <a:spcAft>
                <a:spcPts val="0"/>
              </a:spcAft>
              <a:buClr>
                <a:srgbClr val="000000"/>
              </a:buClr>
              <a:buSzPts val="3700"/>
              <a:buFont typeface="Arial"/>
              <a:buNone/>
            </a:pPr>
            <a:r>
              <a:rPr b="1" i="0" lang="en-US" sz="3700" u="none" cap="none" strike="noStrike">
                <a:solidFill>
                  <a:srgbClr val="1F4766"/>
                </a:solidFill>
                <a:latin typeface="Nunito Sans"/>
                <a:ea typeface="Nunito Sans"/>
                <a:cs typeface="Nunito Sans"/>
                <a:sym typeface="Nunito Sans"/>
              </a:rPr>
              <a:t>we use to guide redesign in a format that can be adopted by anyone.</a:t>
            </a:r>
            <a:endParaRPr b="1" i="0" sz="3700" u="none" cap="none" strike="noStrike">
              <a:solidFill>
                <a:srgbClr val="1F4766"/>
              </a:solidFill>
              <a:latin typeface="Nunito Sans"/>
              <a:ea typeface="Nunito Sans"/>
              <a:cs typeface="Nunito Sans"/>
              <a:sym typeface="Nunito Sans"/>
            </a:endParaRPr>
          </a:p>
          <a:p>
            <a:pPr indent="0" lvl="0" marL="0" marR="0" rtl="0" algn="l">
              <a:lnSpc>
                <a:spcPct val="90000"/>
              </a:lnSpc>
              <a:spcBef>
                <a:spcPts val="0"/>
              </a:spcBef>
              <a:spcAft>
                <a:spcPts val="0"/>
              </a:spcAft>
              <a:buClr>
                <a:srgbClr val="000000"/>
              </a:buClr>
              <a:buSzPts val="3700"/>
              <a:buFont typeface="Arial"/>
              <a:buNone/>
            </a:pPr>
            <a:r>
              <a:t/>
            </a:r>
            <a:endParaRPr b="1" i="0" sz="3700" u="none" cap="none" strike="noStrike">
              <a:solidFill>
                <a:srgbClr val="1F4766"/>
              </a:solidFill>
              <a:latin typeface="Nunito Sans"/>
              <a:ea typeface="Nunito Sans"/>
              <a:cs typeface="Nunito Sans"/>
              <a:sym typeface="Nunito Sans"/>
            </a:endParaRPr>
          </a:p>
          <a:p>
            <a:pPr indent="0" lvl="0" marL="0" marR="0" rtl="0" algn="l">
              <a:lnSpc>
                <a:spcPct val="90000"/>
              </a:lnSpc>
              <a:spcBef>
                <a:spcPts val="0"/>
              </a:spcBef>
              <a:spcAft>
                <a:spcPts val="0"/>
              </a:spcAft>
              <a:buClr>
                <a:srgbClr val="000000"/>
              </a:buClr>
              <a:buSzPts val="3700"/>
              <a:buFont typeface="Arial"/>
              <a:buNone/>
            </a:pPr>
            <a:r>
              <a:rPr b="1" i="0" lang="en-US" sz="3700" u="none" cap="none" strike="noStrike">
                <a:solidFill>
                  <a:srgbClr val="1F4766"/>
                </a:solidFill>
                <a:latin typeface="Nunito Sans"/>
                <a:ea typeface="Nunito Sans"/>
                <a:cs typeface="Nunito Sans"/>
                <a:sym typeface="Nunito Sans"/>
              </a:rPr>
              <a:t>Free copies shared today! </a:t>
            </a:r>
            <a:endParaRPr b="1" i="0" sz="3700" u="none" cap="none" strike="noStrike">
              <a:solidFill>
                <a:srgbClr val="1F4766"/>
              </a:solidFill>
              <a:latin typeface="Nunito Sans"/>
              <a:ea typeface="Nunito Sans"/>
              <a:cs typeface="Nunito Sans"/>
              <a:sym typeface="Nunito Sans"/>
            </a:endParaRPr>
          </a:p>
        </p:txBody>
      </p:sp>
      <p:pic>
        <p:nvPicPr>
          <p:cNvPr id="381" name="Google Shape;381;p16"/>
          <p:cNvPicPr preferRelativeResize="0"/>
          <p:nvPr/>
        </p:nvPicPr>
        <p:blipFill rotWithShape="1">
          <a:blip r:embed="rId4">
            <a:alphaModFix/>
          </a:blip>
          <a:srcRect b="0" l="0" r="0" t="0"/>
          <a:stretch/>
        </p:blipFill>
        <p:spPr>
          <a:xfrm>
            <a:off x="1141275" y="833700"/>
            <a:ext cx="3592325" cy="5384100"/>
          </a:xfrm>
          <a:prstGeom prst="rect">
            <a:avLst/>
          </a:prstGeom>
          <a:noFill/>
          <a:ln>
            <a:noFill/>
          </a:ln>
        </p:spPr>
      </p:pic>
      <p:sp>
        <p:nvSpPr>
          <p:cNvPr id="382" name="Google Shape;382;p16"/>
          <p:cNvSpPr/>
          <p:nvPr/>
        </p:nvSpPr>
        <p:spPr>
          <a:xfrm>
            <a:off x="0" y="0"/>
            <a:ext cx="12195810" cy="622300"/>
          </a:xfrm>
          <a:custGeom>
            <a:rect b="b" l="l" r="r" t="t"/>
            <a:pathLst>
              <a:path extrusionOk="0" h="622300" w="10058400">
                <a:moveTo>
                  <a:pt x="10058400" y="0"/>
                </a:moveTo>
                <a:lnTo>
                  <a:pt x="0" y="0"/>
                </a:lnTo>
                <a:lnTo>
                  <a:pt x="0" y="381469"/>
                </a:lnTo>
                <a:lnTo>
                  <a:pt x="501573" y="622261"/>
                </a:lnTo>
                <a:lnTo>
                  <a:pt x="10058400" y="71145"/>
                </a:lnTo>
                <a:lnTo>
                  <a:pt x="10058400" y="0"/>
                </a:lnTo>
                <a:close/>
              </a:path>
            </a:pathLst>
          </a:custGeom>
          <a:solidFill>
            <a:srgbClr val="1F476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5592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pic>
        <p:nvPicPr>
          <p:cNvPr id="387" name="Google Shape;387;p13"/>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388" name="Google Shape;388;p13"/>
          <p:cNvSpPr/>
          <p:nvPr/>
        </p:nvSpPr>
        <p:spPr>
          <a:xfrm>
            <a:off x="0" y="60960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389" name="Google Shape;389;p13"/>
          <p:cNvSpPr/>
          <p:nvPr/>
        </p:nvSpPr>
        <p:spPr>
          <a:xfrm>
            <a:off x="0" y="0"/>
            <a:ext cx="12195810" cy="622300"/>
          </a:xfrm>
          <a:custGeom>
            <a:rect b="b" l="l" r="r" t="t"/>
            <a:pathLst>
              <a:path extrusionOk="0" h="622300" w="10058400">
                <a:moveTo>
                  <a:pt x="10058400" y="0"/>
                </a:moveTo>
                <a:lnTo>
                  <a:pt x="0" y="0"/>
                </a:lnTo>
                <a:lnTo>
                  <a:pt x="0" y="381469"/>
                </a:lnTo>
                <a:lnTo>
                  <a:pt x="501573" y="622261"/>
                </a:lnTo>
                <a:lnTo>
                  <a:pt x="10058400" y="71145"/>
                </a:lnTo>
                <a:lnTo>
                  <a:pt x="10058400" y="0"/>
                </a:lnTo>
                <a:close/>
              </a:path>
            </a:pathLst>
          </a:custGeom>
          <a:solidFill>
            <a:srgbClr val="1F476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55921"/>
              </a:solidFill>
              <a:latin typeface="Calibri"/>
              <a:ea typeface="Calibri"/>
              <a:cs typeface="Calibri"/>
              <a:sym typeface="Calibri"/>
            </a:endParaRPr>
          </a:p>
        </p:txBody>
      </p:sp>
      <p:sp>
        <p:nvSpPr>
          <p:cNvPr id="390" name="Google Shape;390;p13"/>
          <p:cNvSpPr txBox="1"/>
          <p:nvPr/>
        </p:nvSpPr>
        <p:spPr>
          <a:xfrm>
            <a:off x="264375" y="2206950"/>
            <a:ext cx="7222800" cy="3711600"/>
          </a:xfrm>
          <a:prstGeom prst="rect">
            <a:avLst/>
          </a:prstGeom>
          <a:noFill/>
          <a:ln>
            <a:noFill/>
          </a:ln>
        </p:spPr>
        <p:txBody>
          <a:bodyPr anchorCtr="0" anchor="t" bIns="45700" lIns="457200" spcFirstLastPara="1" rIns="91425" wrap="square" tIns="45700">
            <a:noAutofit/>
          </a:bodyPr>
          <a:lstStyle/>
          <a:p>
            <a:pPr indent="-381000" lvl="0" marL="457200" marR="0" rtl="0" algn="l">
              <a:lnSpc>
                <a:spcPct val="115000"/>
              </a:lnSpc>
              <a:spcBef>
                <a:spcPts val="1200"/>
              </a:spcBef>
              <a:spcAft>
                <a:spcPts val="0"/>
              </a:spcAft>
              <a:buClr>
                <a:srgbClr val="000000"/>
              </a:buClr>
              <a:buSzPts val="2400"/>
              <a:buFont typeface="Nunito Sans"/>
              <a:buChar char="●"/>
            </a:pPr>
            <a:r>
              <a:rPr b="0" i="0" lang="en-US" sz="2400" u="none" cap="none" strike="noStrike">
                <a:solidFill>
                  <a:srgbClr val="000000"/>
                </a:solidFill>
                <a:latin typeface="Nunito Sans"/>
                <a:ea typeface="Nunito Sans"/>
                <a:cs typeface="Nunito Sans"/>
                <a:sym typeface="Nunito Sans"/>
              </a:rPr>
              <a:t>Insights on how to lead an institutional course redesign project </a:t>
            </a:r>
            <a:endParaRPr b="0" i="0" sz="2400" u="none" cap="none" strike="noStrike">
              <a:solidFill>
                <a:srgbClr val="000000"/>
              </a:solidFill>
              <a:latin typeface="Nunito Sans"/>
              <a:ea typeface="Nunito Sans"/>
              <a:cs typeface="Nunito Sans"/>
              <a:sym typeface="Nunito Sans"/>
            </a:endParaRPr>
          </a:p>
          <a:p>
            <a:pPr indent="-381000" lvl="0" marL="457200" marR="0" rtl="0" algn="l">
              <a:lnSpc>
                <a:spcPct val="115000"/>
              </a:lnSpc>
              <a:spcBef>
                <a:spcPts val="0"/>
              </a:spcBef>
              <a:spcAft>
                <a:spcPts val="0"/>
              </a:spcAft>
              <a:buClr>
                <a:srgbClr val="000000"/>
              </a:buClr>
              <a:buSzPts val="2400"/>
              <a:buFont typeface="Nunito Sans"/>
              <a:buChar char="●"/>
            </a:pPr>
            <a:r>
              <a:rPr b="0" i="0" lang="en-US" sz="2400" u="none" cap="none" strike="noStrike">
                <a:solidFill>
                  <a:srgbClr val="000000"/>
                </a:solidFill>
                <a:latin typeface="Nunito Sans"/>
                <a:ea typeface="Nunito Sans"/>
                <a:cs typeface="Nunito Sans"/>
                <a:sym typeface="Nunito Sans"/>
              </a:rPr>
              <a:t>Insight on the course design phases and what to expect at each phase</a:t>
            </a:r>
            <a:endParaRPr b="0" i="0" sz="2400" u="none" cap="none" strike="noStrike">
              <a:solidFill>
                <a:srgbClr val="000000"/>
              </a:solidFill>
              <a:latin typeface="Nunito Sans"/>
              <a:ea typeface="Nunito Sans"/>
              <a:cs typeface="Nunito Sans"/>
              <a:sym typeface="Nunito Sans"/>
            </a:endParaRPr>
          </a:p>
          <a:p>
            <a:pPr indent="-381000" lvl="0" marL="457200" marR="0" rtl="0" algn="l">
              <a:lnSpc>
                <a:spcPct val="115000"/>
              </a:lnSpc>
              <a:spcBef>
                <a:spcPts val="0"/>
              </a:spcBef>
              <a:spcAft>
                <a:spcPts val="0"/>
              </a:spcAft>
              <a:buClr>
                <a:srgbClr val="000000"/>
              </a:buClr>
              <a:buSzPts val="2400"/>
              <a:buFont typeface="Nunito Sans"/>
              <a:buChar char="●"/>
            </a:pPr>
            <a:r>
              <a:rPr b="0" i="0" lang="en-US" sz="2400" u="none" cap="none" strike="noStrike">
                <a:solidFill>
                  <a:srgbClr val="000000"/>
                </a:solidFill>
                <a:latin typeface="Nunito Sans"/>
                <a:ea typeface="Nunito Sans"/>
                <a:cs typeface="Nunito Sans"/>
                <a:sym typeface="Nunito Sans"/>
              </a:rPr>
              <a:t>Resources and a framework to drive data driven course design  to improve student learning and retention in gateway courses</a:t>
            </a:r>
            <a:endParaRPr b="0" i="0" sz="2400" u="none" cap="none" strike="noStrike">
              <a:solidFill>
                <a:schemeClr val="dk1"/>
              </a:solidFill>
              <a:latin typeface="Nunito Sans"/>
              <a:ea typeface="Nunito Sans"/>
              <a:cs typeface="Nunito Sans"/>
              <a:sym typeface="Nunito Sans"/>
            </a:endParaRPr>
          </a:p>
          <a:p>
            <a:pPr indent="0" lvl="0" marL="457200" marR="0" rtl="0" algn="l">
              <a:lnSpc>
                <a:spcPct val="80000"/>
              </a:lnSpc>
              <a:spcBef>
                <a:spcPts val="0"/>
              </a:spcBef>
              <a:spcAft>
                <a:spcPts val="0"/>
              </a:spcAft>
              <a:buClr>
                <a:srgbClr val="000000"/>
              </a:buClr>
              <a:buSzPts val="3786"/>
              <a:buFont typeface="Arial"/>
              <a:buNone/>
            </a:pPr>
            <a:r>
              <a:t/>
            </a:r>
            <a:endParaRPr b="0" i="0" sz="3786" u="none" cap="none" strike="noStrike">
              <a:solidFill>
                <a:schemeClr val="dk1"/>
              </a:solidFill>
              <a:latin typeface="Nunito Sans"/>
              <a:ea typeface="Nunito Sans"/>
              <a:cs typeface="Nunito Sans"/>
              <a:sym typeface="Nunito Sans"/>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p:txBody>
      </p:sp>
      <p:sp>
        <p:nvSpPr>
          <p:cNvPr id="391" name="Google Shape;391;p13"/>
          <p:cNvSpPr txBox="1"/>
          <p:nvPr/>
        </p:nvSpPr>
        <p:spPr>
          <a:xfrm>
            <a:off x="264367" y="504800"/>
            <a:ext cx="10288500" cy="1469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700"/>
              <a:buFont typeface="Arial"/>
              <a:buNone/>
            </a:pPr>
            <a:r>
              <a:rPr b="1" i="0" lang="en-US" sz="3700" u="none" cap="none" strike="noStrike">
                <a:solidFill>
                  <a:srgbClr val="1F4766"/>
                </a:solidFill>
                <a:latin typeface="Nunito Sans"/>
                <a:ea typeface="Nunito Sans"/>
                <a:cs typeface="Nunito Sans"/>
                <a:sym typeface="Nunito Sans"/>
              </a:rPr>
              <a:t>Accessing Resources for Today</a:t>
            </a:r>
            <a:endParaRPr b="1" i="0" sz="3700" u="none" cap="none" strike="noStrike">
              <a:solidFill>
                <a:srgbClr val="1F4766"/>
              </a:solidFill>
              <a:latin typeface="Nunito Sans"/>
              <a:ea typeface="Nunito Sans"/>
              <a:cs typeface="Nunito Sans"/>
              <a:sym typeface="Nunito Sans"/>
            </a:endParaRPr>
          </a:p>
        </p:txBody>
      </p:sp>
      <p:pic>
        <p:nvPicPr>
          <p:cNvPr id="392" name="Google Shape;392;p13"/>
          <p:cNvPicPr preferRelativeResize="0"/>
          <p:nvPr/>
        </p:nvPicPr>
        <p:blipFill rotWithShape="1">
          <a:blip r:embed="rId4">
            <a:alphaModFix/>
          </a:blip>
          <a:srcRect b="0" l="0" r="0" t="0"/>
          <a:stretch/>
        </p:blipFill>
        <p:spPr>
          <a:xfrm>
            <a:off x="8054200" y="1815950"/>
            <a:ext cx="3639407" cy="3639407"/>
          </a:xfrm>
          <a:prstGeom prst="rect">
            <a:avLst/>
          </a:prstGeom>
          <a:noFill/>
          <a:ln>
            <a:noFill/>
          </a:ln>
        </p:spPr>
      </p:pic>
      <p:sp>
        <p:nvSpPr>
          <p:cNvPr id="393" name="Google Shape;393;p13"/>
          <p:cNvSpPr txBox="1"/>
          <p:nvPr/>
        </p:nvSpPr>
        <p:spPr>
          <a:xfrm>
            <a:off x="8165300" y="5539913"/>
            <a:ext cx="3246900" cy="4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sng" cap="none" strike="noStrike">
                <a:solidFill>
                  <a:schemeClr val="hlink"/>
                </a:solidFill>
                <a:latin typeface="Nunito Sans"/>
                <a:ea typeface="Nunito Sans"/>
                <a:cs typeface="Nunito Sans"/>
                <a:sym typeface="Nunito Sans"/>
                <a:hlinkClick r:id="rId5"/>
              </a:rPr>
              <a:t>https://padlet.com/GardnerInstitute/meauxmentum-workshop-april-2025-m28ua0kcnnxy3hon</a:t>
            </a:r>
            <a:endParaRPr b="0" i="0" sz="10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Nunito Sans"/>
              <a:ea typeface="Nunito Sans"/>
              <a:cs typeface="Nunito Sans"/>
              <a:sym typeface="Nunito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7" name="Shape 397"/>
        <p:cNvGrpSpPr/>
        <p:nvPr/>
      </p:nvGrpSpPr>
      <p:grpSpPr>
        <a:xfrm>
          <a:off x="0" y="0"/>
          <a:ext cx="0" cy="0"/>
          <a:chOff x="0" y="0"/>
          <a:chExt cx="0" cy="0"/>
        </a:xfrm>
      </p:grpSpPr>
      <p:sp>
        <p:nvSpPr>
          <p:cNvPr id="398" name="Google Shape;398;g304c575df05_0_20"/>
          <p:cNvSpPr txBox="1"/>
          <p:nvPr>
            <p:ph type="title"/>
          </p:nvPr>
        </p:nvSpPr>
        <p:spPr>
          <a:xfrm>
            <a:off x="217425" y="2470775"/>
            <a:ext cx="11668200" cy="14904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rgbClr val="1F4766"/>
              </a:buClr>
              <a:buSzPts val="3700"/>
              <a:buFont typeface="Nunito Sans"/>
              <a:buNone/>
            </a:pPr>
            <a:r>
              <a:rPr lang="en-US" u="sng">
                <a:solidFill>
                  <a:srgbClr val="1F4766"/>
                </a:solidFill>
              </a:rPr>
              <a:t>Brevard College</a:t>
            </a:r>
            <a:endParaRPr u="sng">
              <a:solidFill>
                <a:srgbClr val="1F4766"/>
              </a:solidFill>
            </a:endParaRPr>
          </a:p>
          <a:p>
            <a:pPr indent="0" lvl="0" marL="0" rtl="0" algn="ctr">
              <a:lnSpc>
                <a:spcPct val="115000"/>
              </a:lnSpc>
              <a:spcBef>
                <a:spcPts val="0"/>
              </a:spcBef>
              <a:spcAft>
                <a:spcPts val="0"/>
              </a:spcAft>
              <a:buClr>
                <a:srgbClr val="1F4766"/>
              </a:buClr>
              <a:buSzPts val="3700"/>
              <a:buFont typeface="Nunito Sans"/>
              <a:buNone/>
            </a:pPr>
            <a:r>
              <a:rPr lang="en-US" u="sng">
                <a:solidFill>
                  <a:srgbClr val="1F4766"/>
                </a:solidFill>
              </a:rPr>
              <a:t>The Case for Multiple Measures</a:t>
            </a:r>
            <a:endParaRPr u="sng">
              <a:solidFill>
                <a:srgbClr val="1F4766"/>
              </a:solidFill>
            </a:endParaRPr>
          </a:p>
          <a:p>
            <a:pPr indent="0" lvl="0" marL="0" rtl="0" algn="ctr">
              <a:lnSpc>
                <a:spcPct val="115000"/>
              </a:lnSpc>
              <a:spcBef>
                <a:spcPts val="0"/>
              </a:spcBef>
              <a:spcAft>
                <a:spcPts val="0"/>
              </a:spcAft>
              <a:buClr>
                <a:srgbClr val="1F4766"/>
              </a:buClr>
              <a:buSzPts val="3700"/>
              <a:buFont typeface="Nunito Sans"/>
              <a:buNone/>
            </a:pPr>
            <a:br>
              <a:rPr lang="en-US" sz="4800" u="sng">
                <a:solidFill>
                  <a:srgbClr val="1F4766"/>
                </a:solidFill>
              </a:rPr>
            </a:br>
            <a:r>
              <a:rPr lang="en-US" sz="4200" u="sng">
                <a:solidFill>
                  <a:srgbClr val="1F4766"/>
                </a:solidFill>
              </a:rPr>
              <a:t>Lagging</a:t>
            </a:r>
            <a:r>
              <a:rPr lang="en-US" sz="4200">
                <a:solidFill>
                  <a:srgbClr val="1F4766"/>
                </a:solidFill>
              </a:rPr>
              <a:t> measures that help you locate areas for potential improvement! </a:t>
            </a:r>
            <a:br>
              <a:rPr lang="en-US" sz="4200">
                <a:solidFill>
                  <a:srgbClr val="1F4766"/>
                </a:solidFill>
              </a:rPr>
            </a:br>
            <a:r>
              <a:rPr lang="en-US" sz="4200">
                <a:solidFill>
                  <a:srgbClr val="1F4766"/>
                </a:solidFill>
              </a:rPr>
              <a:t>Note variation-desirable and undesirable.</a:t>
            </a:r>
            <a:br>
              <a:rPr lang="en-US" sz="4200">
                <a:solidFill>
                  <a:srgbClr val="1F4766"/>
                </a:solidFill>
              </a:rPr>
            </a:br>
            <a:br>
              <a:rPr lang="en-US" sz="4200">
                <a:solidFill>
                  <a:srgbClr val="1F4766"/>
                </a:solidFill>
              </a:rPr>
            </a:br>
            <a:r>
              <a:rPr lang="en-US" sz="4200" u="sng">
                <a:solidFill>
                  <a:srgbClr val="1F4766"/>
                </a:solidFill>
              </a:rPr>
              <a:t>Leading</a:t>
            </a:r>
            <a:r>
              <a:rPr lang="en-US" sz="4200">
                <a:solidFill>
                  <a:srgbClr val="1F4766"/>
                </a:solidFill>
              </a:rPr>
              <a:t> measures help you make real-time adjustments! </a:t>
            </a:r>
            <a:endParaRPr sz="4200">
              <a:solidFill>
                <a:srgbClr val="1F4766"/>
              </a:solidFill>
            </a:endParaRPr>
          </a:p>
        </p:txBody>
      </p:sp>
      <p:pic>
        <p:nvPicPr>
          <p:cNvPr descr="Logo&#10;&#10;Description automatically generated" id="399" name="Google Shape;399;g304c575df05_0_20"/>
          <p:cNvPicPr preferRelativeResize="0"/>
          <p:nvPr/>
        </p:nvPicPr>
        <p:blipFill rotWithShape="1">
          <a:blip r:embed="rId3">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0"/>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None/>
            </a:pPr>
            <a:r>
              <a:rPr lang="en-US"/>
              <a:t>Brevard College: We Needed Partnership (2014-2015)  </a:t>
            </a:r>
            <a:endParaRPr/>
          </a:p>
        </p:txBody>
      </p:sp>
      <p:sp>
        <p:nvSpPr>
          <p:cNvPr id="405" name="Google Shape;405;p20"/>
          <p:cNvSpPr txBox="1"/>
          <p:nvPr>
            <p:ph idx="1" type="body"/>
          </p:nvPr>
        </p:nvSpPr>
        <p:spPr>
          <a:xfrm>
            <a:off x="415600" y="1857900"/>
            <a:ext cx="5954100" cy="5000100"/>
          </a:xfrm>
          <a:prstGeom prst="rect">
            <a:avLst/>
          </a:prstGeom>
          <a:noFill/>
          <a:ln>
            <a:noFill/>
          </a:ln>
        </p:spPr>
        <p:txBody>
          <a:bodyPr anchorCtr="0" anchor="t" bIns="45700" lIns="91425" spcFirstLastPara="1" rIns="91425" wrap="square" tIns="45700">
            <a:normAutofit/>
          </a:bodyPr>
          <a:lstStyle/>
          <a:p>
            <a:pPr indent="-482600" lvl="0" marL="609600" rtl="0" algn="l">
              <a:lnSpc>
                <a:spcPct val="90000"/>
              </a:lnSpc>
              <a:spcBef>
                <a:spcPts val="1100"/>
              </a:spcBef>
              <a:spcAft>
                <a:spcPts val="0"/>
              </a:spcAft>
              <a:buSzPts val="2800"/>
              <a:buChar char="•"/>
            </a:pPr>
            <a:r>
              <a:rPr lang="en-US"/>
              <a:t>Historic four-year graduation rates hovered </a:t>
            </a:r>
            <a:r>
              <a:rPr b="1" lang="en-US"/>
              <a:t>around 30%</a:t>
            </a:r>
            <a:br>
              <a:rPr lang="en-US"/>
            </a:br>
            <a:endParaRPr/>
          </a:p>
          <a:p>
            <a:pPr indent="-482600" lvl="0" marL="609600" rtl="0" algn="l">
              <a:lnSpc>
                <a:spcPct val="90000"/>
              </a:lnSpc>
              <a:spcBef>
                <a:spcPts val="0"/>
              </a:spcBef>
              <a:spcAft>
                <a:spcPts val="0"/>
              </a:spcAft>
              <a:buSzPts val="2800"/>
              <a:buChar char="•"/>
            </a:pPr>
            <a:r>
              <a:rPr lang="en-US"/>
              <a:t>Historic first-year </a:t>
            </a:r>
            <a:r>
              <a:rPr b="1" lang="en-US"/>
              <a:t>retention rates around 50%</a:t>
            </a:r>
            <a:br>
              <a:rPr b="1" lang="en-US"/>
            </a:br>
            <a:endParaRPr b="1"/>
          </a:p>
          <a:p>
            <a:pPr indent="-482600" lvl="0" marL="609600" rtl="0" algn="l">
              <a:lnSpc>
                <a:spcPct val="90000"/>
              </a:lnSpc>
              <a:spcBef>
                <a:spcPts val="0"/>
              </a:spcBef>
              <a:spcAft>
                <a:spcPts val="0"/>
              </a:spcAft>
              <a:buSzPts val="2800"/>
              <a:buChar char="•"/>
            </a:pPr>
            <a:r>
              <a:rPr b="1" lang="en-US"/>
              <a:t>In 14-15 ⅔ of all classes </a:t>
            </a:r>
            <a:r>
              <a:rPr lang="en-US"/>
              <a:t>had a 30% or higher rate of D,F,W,I</a:t>
            </a:r>
            <a:br>
              <a:rPr lang="en-US"/>
            </a:br>
            <a:endParaRPr/>
          </a:p>
          <a:p>
            <a:pPr indent="-482600" lvl="0" marL="609600" rtl="0" algn="l">
              <a:lnSpc>
                <a:spcPct val="90000"/>
              </a:lnSpc>
              <a:spcBef>
                <a:spcPts val="0"/>
              </a:spcBef>
              <a:spcAft>
                <a:spcPts val="0"/>
              </a:spcAft>
              <a:buSzPts val="2800"/>
              <a:buChar char="•"/>
            </a:pPr>
            <a:r>
              <a:rPr lang="en-US"/>
              <a:t>Enrollment was declining and we weren’t serving students well…</a:t>
            </a:r>
            <a:endParaRPr/>
          </a:p>
        </p:txBody>
      </p:sp>
      <p:pic>
        <p:nvPicPr>
          <p:cNvPr id="406" name="Google Shape;406;p20"/>
          <p:cNvPicPr preferRelativeResize="0"/>
          <p:nvPr/>
        </p:nvPicPr>
        <p:blipFill rotWithShape="1">
          <a:blip r:embed="rId3">
            <a:alphaModFix/>
          </a:blip>
          <a:srcRect b="0" l="0" r="0" t="0"/>
          <a:stretch/>
        </p:blipFill>
        <p:spPr>
          <a:xfrm>
            <a:off x="6815567" y="1442683"/>
            <a:ext cx="4960834" cy="3972633"/>
          </a:xfrm>
          <a:prstGeom prst="rect">
            <a:avLst/>
          </a:prstGeom>
          <a:noFill/>
          <a:ln>
            <a:noFill/>
          </a:ln>
        </p:spPr>
      </p:pic>
      <p:pic>
        <p:nvPicPr>
          <p:cNvPr id="407" name="Google Shape;407;p20"/>
          <p:cNvPicPr preferRelativeResize="0"/>
          <p:nvPr/>
        </p:nvPicPr>
        <p:blipFill rotWithShape="1">
          <a:blip r:embed="rId4">
            <a:alphaModFix/>
          </a:blip>
          <a:srcRect b="0" l="0" r="0" t="0"/>
          <a:stretch/>
        </p:blipFill>
        <p:spPr>
          <a:xfrm>
            <a:off x="9514658" y="5730066"/>
            <a:ext cx="2261740" cy="9431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0" st="0"/>
                                            </p:txEl>
                                          </p:spTgt>
                                        </p:tgtEl>
                                        <p:attrNameLst>
                                          <p:attrName>style.visibility</p:attrName>
                                        </p:attrNameLst>
                                      </p:cBhvr>
                                      <p:to>
                                        <p:strVal val="visible"/>
                                      </p:to>
                                    </p:set>
                                    <p:animEffect filter="fade" transition="in">
                                      <p:cBhvr>
                                        <p:cTn dur="1000"/>
                                        <p:tgtEl>
                                          <p:spTgt spid="4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1" st="1"/>
                                            </p:txEl>
                                          </p:spTgt>
                                        </p:tgtEl>
                                        <p:attrNameLst>
                                          <p:attrName>style.visibility</p:attrName>
                                        </p:attrNameLst>
                                      </p:cBhvr>
                                      <p:to>
                                        <p:strVal val="visible"/>
                                      </p:to>
                                    </p:set>
                                    <p:animEffect filter="fade" transition="in">
                                      <p:cBhvr>
                                        <p:cTn dur="1000"/>
                                        <p:tgtEl>
                                          <p:spTgt spid="4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2" st="2"/>
                                            </p:txEl>
                                          </p:spTgt>
                                        </p:tgtEl>
                                        <p:attrNameLst>
                                          <p:attrName>style.visibility</p:attrName>
                                        </p:attrNameLst>
                                      </p:cBhvr>
                                      <p:to>
                                        <p:strVal val="visible"/>
                                      </p:to>
                                    </p:set>
                                    <p:animEffect filter="fade" transition="in">
                                      <p:cBhvr>
                                        <p:cTn dur="1000"/>
                                        <p:tgtEl>
                                          <p:spTgt spid="4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3" st="3"/>
                                            </p:txEl>
                                          </p:spTgt>
                                        </p:tgtEl>
                                        <p:attrNameLst>
                                          <p:attrName>style.visibility</p:attrName>
                                        </p:attrNameLst>
                                      </p:cBhvr>
                                      <p:to>
                                        <p:strVal val="visible"/>
                                      </p:to>
                                    </p:set>
                                    <p:animEffect filter="fade" transition="in">
                                      <p:cBhvr>
                                        <p:cTn dur="1000"/>
                                        <p:tgtEl>
                                          <p:spTgt spid="40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17"/>
          <p:cNvSpPr/>
          <p:nvPr/>
        </p:nvSpPr>
        <p:spPr>
          <a:xfrm>
            <a:off x="6840933" y="1677068"/>
            <a:ext cx="1295700" cy="942000"/>
          </a:xfrm>
          <a:prstGeom prst="ellipse">
            <a:avLst/>
          </a:prstGeom>
          <a:noFill/>
          <a:ln cap="flat" cmpd="sng" w="381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13" name="Google Shape;413;p17"/>
          <p:cNvSpPr txBox="1"/>
          <p:nvPr/>
        </p:nvSpPr>
        <p:spPr>
          <a:xfrm>
            <a:off x="6722625" y="1932675"/>
            <a:ext cx="15318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200" u="none" cap="none" strike="noStrike">
                <a:solidFill>
                  <a:schemeClr val="dk2"/>
                </a:solidFill>
                <a:latin typeface="Arial"/>
                <a:ea typeface="Arial"/>
                <a:cs typeface="Arial"/>
                <a:sym typeface="Arial"/>
              </a:rPr>
              <a:t>Phase 1</a:t>
            </a:r>
            <a:endParaRPr b="0" i="0" sz="1300" u="none" cap="none" strike="noStrike">
              <a:solidFill>
                <a:schemeClr val="dk2"/>
              </a:solidFill>
              <a:latin typeface="Arial"/>
              <a:ea typeface="Arial"/>
              <a:cs typeface="Arial"/>
              <a:sym typeface="Arial"/>
            </a:endParaRPr>
          </a:p>
        </p:txBody>
      </p:sp>
      <p:sp>
        <p:nvSpPr>
          <p:cNvPr id="414" name="Google Shape;414;p17"/>
          <p:cNvSpPr txBox="1"/>
          <p:nvPr>
            <p:ph idx="1" type="subTitle"/>
          </p:nvPr>
        </p:nvSpPr>
        <p:spPr>
          <a:xfrm>
            <a:off x="460325" y="1551908"/>
            <a:ext cx="5660700" cy="4821600"/>
          </a:xfrm>
          <a:prstGeom prst="rect">
            <a:avLst/>
          </a:prstGeom>
          <a:noFill/>
          <a:ln>
            <a:noFill/>
          </a:ln>
        </p:spPr>
        <p:txBody>
          <a:bodyPr anchorCtr="0" anchor="ctr" bIns="45700" lIns="457200" spcFirstLastPara="1" rIns="91425" wrap="square" tIns="45700">
            <a:noAutofit/>
          </a:bodyPr>
          <a:lstStyle/>
          <a:p>
            <a:pPr indent="0" lvl="0" marL="0" rtl="0" algn="l">
              <a:lnSpc>
                <a:spcPct val="90000"/>
              </a:lnSpc>
              <a:spcBef>
                <a:spcPts val="0"/>
              </a:spcBef>
              <a:spcAft>
                <a:spcPts val="0"/>
              </a:spcAft>
              <a:buClr>
                <a:schemeClr val="dk1"/>
              </a:buClr>
              <a:buSzPts val="3600"/>
              <a:buNone/>
            </a:pPr>
            <a:r>
              <a:rPr lang="en-US" sz="3000">
                <a:solidFill>
                  <a:schemeClr val="dk2"/>
                </a:solidFill>
              </a:rPr>
              <a:t>The Gateway Course Redesign process </a:t>
            </a:r>
            <a:r>
              <a:rPr lang="en-US" sz="3000">
                <a:solidFill>
                  <a:schemeClr val="dk2"/>
                </a:solidFill>
                <a:latin typeface="Nunito Sans"/>
                <a:ea typeface="Nunito Sans"/>
                <a:cs typeface="Nunito Sans"/>
                <a:sym typeface="Nunito Sans"/>
              </a:rPr>
              <a:t>is a </a:t>
            </a:r>
            <a:r>
              <a:rPr lang="en-US" sz="3000">
                <a:solidFill>
                  <a:schemeClr val="dk2"/>
                </a:solidFill>
              </a:rPr>
              <a:t>multi-year</a:t>
            </a:r>
            <a:r>
              <a:rPr lang="en-US" sz="3000">
                <a:solidFill>
                  <a:schemeClr val="dk2"/>
                </a:solidFill>
                <a:latin typeface="Nunito Sans"/>
                <a:ea typeface="Nunito Sans"/>
                <a:cs typeface="Nunito Sans"/>
                <a:sym typeface="Nunito Sans"/>
              </a:rPr>
              <a:t> process for improving student learning and success in high-enrollment courses that have historically resulted in </a:t>
            </a:r>
            <a:br>
              <a:rPr lang="en-US" sz="3000">
                <a:solidFill>
                  <a:schemeClr val="dk2"/>
                </a:solidFill>
                <a:latin typeface="Nunito Sans"/>
                <a:ea typeface="Nunito Sans"/>
                <a:cs typeface="Nunito Sans"/>
                <a:sym typeface="Nunito Sans"/>
              </a:rPr>
            </a:br>
            <a:r>
              <a:rPr lang="en-US" sz="3000">
                <a:solidFill>
                  <a:schemeClr val="dk2"/>
                </a:solidFill>
                <a:latin typeface="Nunito Sans"/>
                <a:ea typeface="Nunito Sans"/>
                <a:cs typeface="Nunito Sans"/>
                <a:sym typeface="Nunito Sans"/>
              </a:rPr>
              <a:t>high rates of Ds, Fs, Withdrawals, and Incompletes (DFWI).</a:t>
            </a:r>
            <a:endParaRPr sz="3000">
              <a:solidFill>
                <a:schemeClr val="dk2"/>
              </a:solidFill>
              <a:latin typeface="Nunito Sans"/>
              <a:ea typeface="Nunito Sans"/>
              <a:cs typeface="Nunito Sans"/>
              <a:sym typeface="Nunito Sans"/>
            </a:endParaRPr>
          </a:p>
        </p:txBody>
      </p:sp>
      <p:sp>
        <p:nvSpPr>
          <p:cNvPr id="415" name="Google Shape;415;p17"/>
          <p:cNvSpPr txBox="1"/>
          <p:nvPr/>
        </p:nvSpPr>
        <p:spPr>
          <a:xfrm>
            <a:off x="8303491" y="1669851"/>
            <a:ext cx="3505200" cy="6465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Analyze and Plan</a:t>
            </a:r>
            <a:endParaRPr b="0" i="0" sz="1500" u="none" cap="none" strike="noStrike">
              <a:solidFill>
                <a:srgbClr val="000000"/>
              </a:solidFill>
              <a:latin typeface="Arial"/>
              <a:ea typeface="Arial"/>
              <a:cs typeface="Arial"/>
              <a:sym typeface="Arial"/>
            </a:endParaRPr>
          </a:p>
        </p:txBody>
      </p:sp>
      <p:sp>
        <p:nvSpPr>
          <p:cNvPr id="416" name="Google Shape;416;p17"/>
          <p:cNvSpPr txBox="1"/>
          <p:nvPr/>
        </p:nvSpPr>
        <p:spPr>
          <a:xfrm>
            <a:off x="8278091" y="3124353"/>
            <a:ext cx="3505200" cy="646500"/>
          </a:xfrm>
          <a:prstGeom prst="rect">
            <a:avLst/>
          </a:prstGeom>
          <a:solidFill>
            <a:srgbClr val="34CCB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Act and Monitor</a:t>
            </a:r>
            <a:endParaRPr b="0" i="0" sz="1500" u="none" cap="none" strike="noStrike">
              <a:solidFill>
                <a:srgbClr val="000000"/>
              </a:solidFill>
              <a:latin typeface="Arial"/>
              <a:ea typeface="Arial"/>
              <a:cs typeface="Arial"/>
              <a:sym typeface="Arial"/>
            </a:endParaRPr>
          </a:p>
        </p:txBody>
      </p:sp>
      <p:sp>
        <p:nvSpPr>
          <p:cNvPr id="417" name="Google Shape;417;p17"/>
          <p:cNvSpPr txBox="1"/>
          <p:nvPr/>
        </p:nvSpPr>
        <p:spPr>
          <a:xfrm>
            <a:off x="8305800" y="4578855"/>
            <a:ext cx="3505200" cy="646500"/>
          </a:xfrm>
          <a:prstGeom prst="rect">
            <a:avLst/>
          </a:prstGeom>
          <a:solidFill>
            <a:srgbClr val="F3660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Act and Refine</a:t>
            </a:r>
            <a:endParaRPr b="0" i="0" sz="1500" u="none" cap="none" strike="noStrike">
              <a:solidFill>
                <a:srgbClr val="000000"/>
              </a:solidFill>
              <a:latin typeface="Arial"/>
              <a:ea typeface="Arial"/>
              <a:cs typeface="Arial"/>
              <a:sym typeface="Arial"/>
            </a:endParaRPr>
          </a:p>
        </p:txBody>
      </p:sp>
      <p:sp>
        <p:nvSpPr>
          <p:cNvPr id="418" name="Google Shape;418;p17"/>
          <p:cNvSpPr/>
          <p:nvPr/>
        </p:nvSpPr>
        <p:spPr>
          <a:xfrm>
            <a:off x="6840933" y="3129469"/>
            <a:ext cx="1295700" cy="911100"/>
          </a:xfrm>
          <a:prstGeom prst="ellipse">
            <a:avLst/>
          </a:prstGeom>
          <a:noFill/>
          <a:ln cap="flat" cmpd="sng" w="381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19" name="Google Shape;419;p17"/>
          <p:cNvSpPr/>
          <p:nvPr/>
        </p:nvSpPr>
        <p:spPr>
          <a:xfrm>
            <a:off x="6840933" y="4578871"/>
            <a:ext cx="1295700" cy="911100"/>
          </a:xfrm>
          <a:prstGeom prst="ellipse">
            <a:avLst/>
          </a:prstGeom>
          <a:noFill/>
          <a:ln cap="flat" cmpd="sng" w="381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cxnSp>
        <p:nvCxnSpPr>
          <p:cNvPr id="420" name="Google Shape;420;p17"/>
          <p:cNvCxnSpPr>
            <a:stCxn id="415" idx="2"/>
          </p:cNvCxnSpPr>
          <p:nvPr/>
        </p:nvCxnSpPr>
        <p:spPr>
          <a:xfrm>
            <a:off x="10056091" y="2316351"/>
            <a:ext cx="0" cy="791700"/>
          </a:xfrm>
          <a:prstGeom prst="straightConnector1">
            <a:avLst/>
          </a:prstGeom>
          <a:noFill/>
          <a:ln cap="flat" cmpd="sng" w="57150">
            <a:solidFill>
              <a:schemeClr val="dk2"/>
            </a:solidFill>
            <a:prstDash val="solid"/>
            <a:miter lim="800000"/>
            <a:headEnd len="sm" w="sm" type="none"/>
            <a:tailEnd len="med" w="med" type="triangle"/>
          </a:ln>
        </p:spPr>
      </p:cxnSp>
      <p:cxnSp>
        <p:nvCxnSpPr>
          <p:cNvPr id="421" name="Google Shape;421;p17"/>
          <p:cNvCxnSpPr/>
          <p:nvPr/>
        </p:nvCxnSpPr>
        <p:spPr>
          <a:xfrm>
            <a:off x="10056091" y="3770684"/>
            <a:ext cx="0" cy="791100"/>
          </a:xfrm>
          <a:prstGeom prst="straightConnector1">
            <a:avLst/>
          </a:prstGeom>
          <a:noFill/>
          <a:ln cap="flat" cmpd="sng" w="57150">
            <a:solidFill>
              <a:schemeClr val="dk2"/>
            </a:solidFill>
            <a:prstDash val="solid"/>
            <a:miter lim="800000"/>
            <a:headEnd len="sm" w="sm" type="none"/>
            <a:tailEnd len="med" w="med" type="triangle"/>
          </a:ln>
        </p:spPr>
      </p:cxnSp>
      <p:pic>
        <p:nvPicPr>
          <p:cNvPr id="422" name="Google Shape;422;p17"/>
          <p:cNvPicPr preferRelativeResize="0"/>
          <p:nvPr/>
        </p:nvPicPr>
        <p:blipFill rotWithShape="1">
          <a:blip r:embed="rId3">
            <a:alphaModFix/>
          </a:blip>
          <a:srcRect b="0" l="0" r="0" t="0"/>
          <a:stretch/>
        </p:blipFill>
        <p:spPr>
          <a:xfrm>
            <a:off x="9755667" y="5797367"/>
            <a:ext cx="2027639" cy="942066"/>
          </a:xfrm>
          <a:prstGeom prst="rect">
            <a:avLst/>
          </a:prstGeom>
          <a:noFill/>
          <a:ln>
            <a:noFill/>
          </a:ln>
        </p:spPr>
      </p:pic>
      <p:sp>
        <p:nvSpPr>
          <p:cNvPr id="423" name="Google Shape;423;p17"/>
          <p:cNvSpPr txBox="1"/>
          <p:nvPr/>
        </p:nvSpPr>
        <p:spPr>
          <a:xfrm>
            <a:off x="6722625" y="3383575"/>
            <a:ext cx="15318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200" u="none" cap="none" strike="noStrike">
                <a:solidFill>
                  <a:schemeClr val="dk2"/>
                </a:solidFill>
                <a:latin typeface="Arial"/>
                <a:ea typeface="Arial"/>
                <a:cs typeface="Arial"/>
                <a:sym typeface="Arial"/>
              </a:rPr>
              <a:t>Phase 2</a:t>
            </a:r>
            <a:endParaRPr b="0" i="0" sz="1300" u="none" cap="none" strike="noStrike">
              <a:solidFill>
                <a:schemeClr val="dk2"/>
              </a:solidFill>
              <a:latin typeface="Arial"/>
              <a:ea typeface="Arial"/>
              <a:cs typeface="Arial"/>
              <a:sym typeface="Arial"/>
            </a:endParaRPr>
          </a:p>
        </p:txBody>
      </p:sp>
      <p:sp>
        <p:nvSpPr>
          <p:cNvPr id="424" name="Google Shape;424;p17"/>
          <p:cNvSpPr txBox="1"/>
          <p:nvPr/>
        </p:nvSpPr>
        <p:spPr>
          <a:xfrm>
            <a:off x="6722625" y="4806575"/>
            <a:ext cx="15318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200" u="none" cap="none" strike="noStrike">
                <a:solidFill>
                  <a:schemeClr val="dk2"/>
                </a:solidFill>
                <a:latin typeface="Arial"/>
                <a:ea typeface="Arial"/>
                <a:cs typeface="Arial"/>
                <a:sym typeface="Arial"/>
              </a:rPr>
              <a:t>Phase 3</a:t>
            </a:r>
            <a:endParaRPr b="0" i="0" sz="1300" u="none" cap="none" strike="noStrike">
              <a:solidFill>
                <a:schemeClr val="dk2"/>
              </a:solidFill>
              <a:latin typeface="Arial"/>
              <a:ea typeface="Arial"/>
              <a:cs typeface="Arial"/>
              <a:sym typeface="Arial"/>
            </a:endParaRPr>
          </a:p>
        </p:txBody>
      </p:sp>
      <p:pic>
        <p:nvPicPr>
          <p:cNvPr id="425" name="Google Shape;425;p17"/>
          <p:cNvPicPr preferRelativeResize="0"/>
          <p:nvPr/>
        </p:nvPicPr>
        <p:blipFill rotWithShape="1">
          <a:blip r:embed="rId4">
            <a:alphaModFix/>
          </a:blip>
          <a:srcRect b="0" l="0" r="0" t="34245"/>
          <a:stretch/>
        </p:blipFill>
        <p:spPr>
          <a:xfrm>
            <a:off x="-3048" y="0"/>
            <a:ext cx="12192000" cy="812800"/>
          </a:xfrm>
          <a:prstGeom prst="rect">
            <a:avLst/>
          </a:prstGeom>
          <a:noFill/>
          <a:ln>
            <a:noFill/>
          </a:ln>
        </p:spPr>
      </p:pic>
      <p:sp>
        <p:nvSpPr>
          <p:cNvPr id="426" name="Google Shape;426;p17"/>
          <p:cNvSpPr txBox="1"/>
          <p:nvPr/>
        </p:nvSpPr>
        <p:spPr>
          <a:xfrm>
            <a:off x="264367" y="504800"/>
            <a:ext cx="10288500" cy="1469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700"/>
              <a:buFont typeface="Arial"/>
              <a:buNone/>
            </a:pPr>
            <a:r>
              <a:rPr b="1" i="0" lang="en-US" sz="3700" u="none" cap="none" strike="noStrike">
                <a:solidFill>
                  <a:srgbClr val="1F4766"/>
                </a:solidFill>
                <a:latin typeface="Nunito Sans"/>
                <a:ea typeface="Nunito Sans"/>
                <a:cs typeface="Nunito Sans"/>
                <a:sym typeface="Nunito Sans"/>
              </a:rPr>
              <a:t>We Needed to Redesign Gateway Courses</a:t>
            </a:r>
            <a:endParaRPr b="1" i="0" sz="3700" u="none" cap="none" strike="noStrike">
              <a:solidFill>
                <a:srgbClr val="1F4766"/>
              </a:solidFill>
              <a:latin typeface="Nunito Sans"/>
              <a:ea typeface="Nunito Sans"/>
              <a:cs typeface="Nunito Sans"/>
              <a:sym typeface="Nuni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0" name="Shape 430"/>
        <p:cNvGrpSpPr/>
        <p:nvPr/>
      </p:nvGrpSpPr>
      <p:grpSpPr>
        <a:xfrm>
          <a:off x="0" y="0"/>
          <a:ext cx="0" cy="0"/>
          <a:chOff x="0" y="0"/>
          <a:chExt cx="0" cy="0"/>
        </a:xfrm>
      </p:grpSpPr>
      <p:pic>
        <p:nvPicPr>
          <p:cNvPr id="431" name="Google Shape;431;p21"/>
          <p:cNvPicPr preferRelativeResize="0"/>
          <p:nvPr/>
        </p:nvPicPr>
        <p:blipFill rotWithShape="1">
          <a:blip r:embed="rId3">
            <a:alphaModFix/>
          </a:blip>
          <a:srcRect b="0" l="0" r="0" t="0"/>
          <a:stretch/>
        </p:blipFill>
        <p:spPr>
          <a:xfrm>
            <a:off x="10507336" y="5918707"/>
            <a:ext cx="1484600" cy="690339"/>
          </a:xfrm>
          <a:prstGeom prst="rect">
            <a:avLst/>
          </a:prstGeom>
          <a:noFill/>
          <a:ln>
            <a:noFill/>
          </a:ln>
        </p:spPr>
      </p:pic>
      <p:sp>
        <p:nvSpPr>
          <p:cNvPr id="432" name="Google Shape;432;p21"/>
          <p:cNvSpPr/>
          <p:nvPr/>
        </p:nvSpPr>
        <p:spPr>
          <a:xfrm>
            <a:off x="0" y="6096000"/>
            <a:ext cx="101136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433" name="Google Shape;433;p21"/>
          <p:cNvSpPr txBox="1"/>
          <p:nvPr/>
        </p:nvSpPr>
        <p:spPr>
          <a:xfrm>
            <a:off x="445625" y="1087080"/>
            <a:ext cx="6099900" cy="369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F55921"/>
              </a:buClr>
              <a:buSzPts val="1800"/>
              <a:buFont typeface="Nunito Sans"/>
              <a:buChar char="•"/>
            </a:pPr>
            <a:r>
              <a:rPr b="1" i="0" lang="en-US" sz="1800" u="none" cap="none" strike="noStrike">
                <a:solidFill>
                  <a:srgbClr val="F55921"/>
                </a:solidFill>
                <a:latin typeface="Nunito Sans"/>
                <a:ea typeface="Nunito Sans"/>
                <a:cs typeface="Nunito Sans"/>
                <a:sym typeface="Nunito Sans"/>
              </a:rPr>
              <a:t>First Steps: Planning to Gather, Analyze and Plan</a:t>
            </a:r>
            <a:endParaRPr b="1" i="0" sz="1800" u="none" cap="none" strike="noStrike">
              <a:solidFill>
                <a:srgbClr val="F55921"/>
              </a:solidFill>
              <a:latin typeface="Nunito Sans"/>
              <a:ea typeface="Nunito Sans"/>
              <a:cs typeface="Nunito Sans"/>
              <a:sym typeface="Nunito Sans"/>
            </a:endParaRPr>
          </a:p>
        </p:txBody>
      </p:sp>
      <p:sp>
        <p:nvSpPr>
          <p:cNvPr id="434" name="Google Shape;434;p21"/>
          <p:cNvSpPr/>
          <p:nvPr/>
        </p:nvSpPr>
        <p:spPr>
          <a:xfrm>
            <a:off x="0" y="0"/>
            <a:ext cx="12200370" cy="622300"/>
          </a:xfrm>
          <a:custGeom>
            <a:rect b="b" l="l" r="r" t="t"/>
            <a:pathLst>
              <a:path extrusionOk="0" h="622300" w="10058400">
                <a:moveTo>
                  <a:pt x="10058400" y="0"/>
                </a:moveTo>
                <a:lnTo>
                  <a:pt x="0" y="0"/>
                </a:lnTo>
                <a:lnTo>
                  <a:pt x="0" y="381469"/>
                </a:lnTo>
                <a:lnTo>
                  <a:pt x="501573" y="622261"/>
                </a:lnTo>
                <a:lnTo>
                  <a:pt x="10058400" y="71145"/>
                </a:lnTo>
                <a:lnTo>
                  <a:pt x="10058400" y="0"/>
                </a:lnTo>
                <a:close/>
              </a:path>
            </a:pathLst>
          </a:custGeom>
          <a:solidFill>
            <a:srgbClr val="1F476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55921"/>
              </a:solidFill>
              <a:latin typeface="Calibri"/>
              <a:ea typeface="Calibri"/>
              <a:cs typeface="Calibri"/>
              <a:sym typeface="Calibri"/>
            </a:endParaRPr>
          </a:p>
        </p:txBody>
      </p:sp>
      <p:sp>
        <p:nvSpPr>
          <p:cNvPr id="435" name="Google Shape;435;p21"/>
          <p:cNvSpPr txBox="1"/>
          <p:nvPr/>
        </p:nvSpPr>
        <p:spPr>
          <a:xfrm>
            <a:off x="445625" y="1658788"/>
            <a:ext cx="9852000" cy="4234800"/>
          </a:xfrm>
          <a:prstGeom prst="rect">
            <a:avLst/>
          </a:prstGeom>
          <a:noFill/>
          <a:ln>
            <a:noFill/>
          </a:ln>
        </p:spPr>
        <p:txBody>
          <a:bodyPr anchorCtr="0" anchor="t" bIns="45700" lIns="457200" spcFirstLastPara="1" rIns="91425" wrap="square" tIns="45700">
            <a:noAutofit/>
          </a:bodyPr>
          <a:lstStyle/>
          <a:p>
            <a:pPr indent="-437267" lvl="0" marL="457200" marR="0" rtl="0" algn="l">
              <a:lnSpc>
                <a:spcPct val="80000"/>
              </a:lnSpc>
              <a:spcBef>
                <a:spcPts val="0"/>
              </a:spcBef>
              <a:spcAft>
                <a:spcPts val="0"/>
              </a:spcAft>
              <a:buClr>
                <a:schemeClr val="dk1"/>
              </a:buClr>
              <a:buSzPts val="3286"/>
              <a:buFont typeface="Arial"/>
              <a:buChar char="•"/>
            </a:pPr>
            <a:r>
              <a:rPr b="0" i="0" lang="en-US" sz="3286" u="none" cap="none" strike="noStrike">
                <a:solidFill>
                  <a:schemeClr val="dk1"/>
                </a:solidFill>
                <a:latin typeface="Nunito Sans"/>
                <a:ea typeface="Nunito Sans"/>
                <a:cs typeface="Nunito Sans"/>
                <a:sym typeface="Nunito Sans"/>
              </a:rPr>
              <a:t>G</a:t>
            </a:r>
            <a:r>
              <a:rPr b="0" i="0" lang="en-US" sz="3086" u="none" cap="none" strike="noStrike">
                <a:solidFill>
                  <a:schemeClr val="dk1"/>
                </a:solidFill>
                <a:latin typeface="Nunito Sans"/>
                <a:ea typeface="Nunito Sans"/>
                <a:cs typeface="Nunito Sans"/>
                <a:sym typeface="Nunito Sans"/>
              </a:rPr>
              <a:t>athering Evidence</a:t>
            </a:r>
            <a:endParaRPr b="0" i="0" sz="3086" u="none" cap="none" strike="noStrike">
              <a:solidFill>
                <a:schemeClr val="dk1"/>
              </a:solidFill>
              <a:latin typeface="Nunito Sans"/>
              <a:ea typeface="Nunito Sans"/>
              <a:cs typeface="Nunito Sans"/>
              <a:sym typeface="Nunito Sans"/>
            </a:endParaRPr>
          </a:p>
          <a:p>
            <a:pPr indent="-424567" lvl="1" marL="914400" marR="0" rtl="0" algn="l">
              <a:lnSpc>
                <a:spcPct val="80000"/>
              </a:lnSpc>
              <a:spcBef>
                <a:spcPts val="0"/>
              </a:spcBef>
              <a:spcAft>
                <a:spcPts val="0"/>
              </a:spcAft>
              <a:buClr>
                <a:schemeClr val="dk1"/>
              </a:buClr>
              <a:buSzPts val="3086"/>
              <a:buFont typeface="Arial"/>
              <a:buChar char="○"/>
            </a:pPr>
            <a:r>
              <a:rPr b="0" i="0" lang="en-US" sz="3086" u="none" cap="none" strike="noStrike">
                <a:solidFill>
                  <a:schemeClr val="dk1"/>
                </a:solidFill>
                <a:latin typeface="Nunito Sans"/>
                <a:ea typeface="Nunito Sans"/>
                <a:cs typeface="Nunito Sans"/>
                <a:sym typeface="Nunito Sans"/>
              </a:rPr>
              <a:t>Student-level record data</a:t>
            </a:r>
            <a:endParaRPr b="0" i="0" sz="3086" u="none" cap="none" strike="noStrike">
              <a:solidFill>
                <a:schemeClr val="dk1"/>
              </a:solidFill>
              <a:latin typeface="Nunito Sans"/>
              <a:ea typeface="Nunito Sans"/>
              <a:cs typeface="Nunito Sans"/>
              <a:sym typeface="Nunito Sans"/>
            </a:endParaRPr>
          </a:p>
          <a:p>
            <a:pPr indent="-424567" lvl="2" marL="1371600" marR="0" rtl="0" algn="l">
              <a:lnSpc>
                <a:spcPct val="80000"/>
              </a:lnSpc>
              <a:spcBef>
                <a:spcPts val="0"/>
              </a:spcBef>
              <a:spcAft>
                <a:spcPts val="0"/>
              </a:spcAft>
              <a:buClr>
                <a:schemeClr val="dk1"/>
              </a:buClr>
              <a:buSzPts val="3086"/>
              <a:buFont typeface="Nunito Sans"/>
              <a:buChar char="■"/>
            </a:pPr>
            <a:r>
              <a:rPr b="0" i="0" lang="en-US" sz="3086" u="none" cap="none" strike="noStrike">
                <a:solidFill>
                  <a:schemeClr val="dk1"/>
                </a:solidFill>
                <a:latin typeface="Nunito Sans"/>
                <a:ea typeface="Nunito Sans"/>
                <a:cs typeface="Nunito Sans"/>
                <a:sym typeface="Nunito Sans"/>
              </a:rPr>
              <a:t>Disaggregated by </a:t>
            </a:r>
            <a:br>
              <a:rPr b="0" i="0" lang="en-US" sz="3086" u="none" cap="none" strike="noStrike">
                <a:solidFill>
                  <a:schemeClr val="dk1"/>
                </a:solidFill>
                <a:latin typeface="Nunito Sans"/>
                <a:ea typeface="Nunito Sans"/>
                <a:cs typeface="Nunito Sans"/>
                <a:sym typeface="Nunito Sans"/>
              </a:rPr>
            </a:br>
            <a:r>
              <a:rPr b="0" i="0" lang="en-US" sz="3086" u="none" cap="none" strike="noStrike">
                <a:solidFill>
                  <a:schemeClr val="dk1"/>
                </a:solidFill>
                <a:latin typeface="Nunito Sans"/>
                <a:ea typeface="Nunito Sans"/>
                <a:cs typeface="Nunito Sans"/>
                <a:sym typeface="Nunito Sans"/>
              </a:rPr>
              <a:t>demographics</a:t>
            </a:r>
            <a:endParaRPr b="0" i="0" sz="3086" u="none" cap="none" strike="noStrike">
              <a:solidFill>
                <a:schemeClr val="dk1"/>
              </a:solidFill>
              <a:latin typeface="Nunito Sans"/>
              <a:ea typeface="Nunito Sans"/>
              <a:cs typeface="Nunito Sans"/>
              <a:sym typeface="Nunito Sans"/>
            </a:endParaRPr>
          </a:p>
          <a:p>
            <a:pPr indent="0" lvl="0" marL="1371600" marR="0" rtl="0" algn="l">
              <a:lnSpc>
                <a:spcPct val="80000"/>
              </a:lnSpc>
              <a:spcBef>
                <a:spcPts val="0"/>
              </a:spcBef>
              <a:spcAft>
                <a:spcPts val="0"/>
              </a:spcAft>
              <a:buClr>
                <a:srgbClr val="000000"/>
              </a:buClr>
              <a:buSzPts val="3086"/>
              <a:buFont typeface="Arial"/>
              <a:buNone/>
            </a:pPr>
            <a:r>
              <a:t/>
            </a:r>
            <a:endParaRPr b="0" i="0" sz="3086" u="none" cap="none" strike="noStrike">
              <a:solidFill>
                <a:schemeClr val="dk1"/>
              </a:solidFill>
              <a:latin typeface="Nunito Sans"/>
              <a:ea typeface="Nunito Sans"/>
              <a:cs typeface="Nunito Sans"/>
              <a:sym typeface="Nunito Sans"/>
            </a:endParaRPr>
          </a:p>
          <a:p>
            <a:pPr indent="-424567" lvl="1" marL="914400" marR="0" rtl="0" algn="l">
              <a:lnSpc>
                <a:spcPct val="80000"/>
              </a:lnSpc>
              <a:spcBef>
                <a:spcPts val="0"/>
              </a:spcBef>
              <a:spcAft>
                <a:spcPts val="0"/>
              </a:spcAft>
              <a:buClr>
                <a:schemeClr val="dk1"/>
              </a:buClr>
              <a:buSzPts val="3086"/>
              <a:buFont typeface="Nunito Sans"/>
              <a:buChar char="○"/>
            </a:pPr>
            <a:r>
              <a:rPr b="0" i="0" lang="en-US" sz="3086" u="none" cap="none" strike="noStrike">
                <a:solidFill>
                  <a:schemeClr val="dk1"/>
                </a:solidFill>
                <a:latin typeface="Nunito Sans"/>
                <a:ea typeface="Nunito Sans"/>
                <a:cs typeface="Nunito Sans"/>
                <a:sym typeface="Nunito Sans"/>
              </a:rPr>
              <a:t>Student Surveys</a:t>
            </a:r>
            <a:endParaRPr b="0" i="0" sz="3086" u="none" cap="none" strike="noStrike">
              <a:solidFill>
                <a:schemeClr val="dk1"/>
              </a:solidFill>
              <a:latin typeface="Nunito Sans"/>
              <a:ea typeface="Nunito Sans"/>
              <a:cs typeface="Nunito Sans"/>
              <a:sym typeface="Nunito Sans"/>
            </a:endParaRPr>
          </a:p>
          <a:p>
            <a:pPr indent="0" lvl="0" marL="914400" marR="0" rtl="0" algn="l">
              <a:lnSpc>
                <a:spcPct val="80000"/>
              </a:lnSpc>
              <a:spcBef>
                <a:spcPts val="0"/>
              </a:spcBef>
              <a:spcAft>
                <a:spcPts val="0"/>
              </a:spcAft>
              <a:buClr>
                <a:srgbClr val="000000"/>
              </a:buClr>
              <a:buSzPts val="3086"/>
              <a:buFont typeface="Arial"/>
              <a:buNone/>
            </a:pPr>
            <a:r>
              <a:t/>
            </a:r>
            <a:endParaRPr b="0" i="0" sz="3086" u="none" cap="none" strike="noStrike">
              <a:solidFill>
                <a:schemeClr val="dk1"/>
              </a:solidFill>
              <a:latin typeface="Nunito Sans"/>
              <a:ea typeface="Nunito Sans"/>
              <a:cs typeface="Nunito Sans"/>
              <a:sym typeface="Nunito Sans"/>
            </a:endParaRPr>
          </a:p>
          <a:p>
            <a:pPr indent="-424567" lvl="1" marL="914400" marR="0" rtl="0" algn="l">
              <a:lnSpc>
                <a:spcPct val="80000"/>
              </a:lnSpc>
              <a:spcBef>
                <a:spcPts val="0"/>
              </a:spcBef>
              <a:spcAft>
                <a:spcPts val="0"/>
              </a:spcAft>
              <a:buClr>
                <a:schemeClr val="dk1"/>
              </a:buClr>
              <a:buSzPts val="3086"/>
              <a:buFont typeface="Nunito Sans"/>
              <a:buChar char="○"/>
            </a:pPr>
            <a:r>
              <a:rPr b="0" i="0" lang="en-US" sz="3086" u="none" cap="none" strike="noStrike">
                <a:solidFill>
                  <a:schemeClr val="dk1"/>
                </a:solidFill>
                <a:latin typeface="Nunito Sans"/>
                <a:ea typeface="Nunito Sans"/>
                <a:cs typeface="Nunito Sans"/>
                <a:sym typeface="Nunito Sans"/>
              </a:rPr>
              <a:t>Faculty/Staff Surveys</a:t>
            </a:r>
            <a:endParaRPr b="0" i="0" sz="3086" u="none" cap="none" strike="noStrike">
              <a:solidFill>
                <a:schemeClr val="dk1"/>
              </a:solidFill>
              <a:latin typeface="Nunito Sans"/>
              <a:ea typeface="Nunito Sans"/>
              <a:cs typeface="Nunito Sans"/>
              <a:sym typeface="Nunito Sans"/>
            </a:endParaRPr>
          </a:p>
          <a:p>
            <a:pPr indent="0" lvl="0" marL="914400" marR="0" rtl="0" algn="l">
              <a:lnSpc>
                <a:spcPct val="80000"/>
              </a:lnSpc>
              <a:spcBef>
                <a:spcPts val="0"/>
              </a:spcBef>
              <a:spcAft>
                <a:spcPts val="0"/>
              </a:spcAft>
              <a:buClr>
                <a:srgbClr val="000000"/>
              </a:buClr>
              <a:buSzPts val="3086"/>
              <a:buFont typeface="Arial"/>
              <a:buNone/>
            </a:pPr>
            <a:r>
              <a:t/>
            </a:r>
            <a:endParaRPr b="0" i="0" sz="3086" u="none" cap="none" strike="noStrike">
              <a:solidFill>
                <a:schemeClr val="dk1"/>
              </a:solidFill>
              <a:latin typeface="Nunito Sans"/>
              <a:ea typeface="Nunito Sans"/>
              <a:cs typeface="Nunito Sans"/>
              <a:sym typeface="Nunito Sans"/>
            </a:endParaRPr>
          </a:p>
          <a:p>
            <a:pPr indent="-424567" lvl="1" marL="914400" marR="0" rtl="0" algn="l">
              <a:lnSpc>
                <a:spcPct val="80000"/>
              </a:lnSpc>
              <a:spcBef>
                <a:spcPts val="0"/>
              </a:spcBef>
              <a:spcAft>
                <a:spcPts val="0"/>
              </a:spcAft>
              <a:buClr>
                <a:schemeClr val="dk1"/>
              </a:buClr>
              <a:buSzPts val="3086"/>
              <a:buFont typeface="Nunito Sans"/>
              <a:buChar char="○"/>
            </a:pPr>
            <a:r>
              <a:rPr b="0" i="0" lang="en-US" sz="3086" u="none" cap="none" strike="noStrike">
                <a:solidFill>
                  <a:schemeClr val="dk1"/>
                </a:solidFill>
                <a:latin typeface="Nunito Sans"/>
                <a:ea typeface="Nunito Sans"/>
                <a:cs typeface="Nunito Sans"/>
                <a:sym typeface="Nunito Sans"/>
              </a:rPr>
              <a:t>Other evidence</a:t>
            </a:r>
            <a:endParaRPr b="0" i="0" sz="3086" u="none" cap="none" strike="noStrike">
              <a:solidFill>
                <a:schemeClr val="dk1"/>
              </a:solidFill>
              <a:latin typeface="Nunito Sans"/>
              <a:ea typeface="Nunito Sans"/>
              <a:cs typeface="Nunito Sans"/>
              <a:sym typeface="Nunito Sans"/>
            </a:endParaRPr>
          </a:p>
          <a:p>
            <a:pPr indent="-424567" lvl="2" marL="1371600" marR="0" rtl="0" algn="l">
              <a:lnSpc>
                <a:spcPct val="80000"/>
              </a:lnSpc>
              <a:spcBef>
                <a:spcPts val="0"/>
              </a:spcBef>
              <a:spcAft>
                <a:spcPts val="0"/>
              </a:spcAft>
              <a:buClr>
                <a:schemeClr val="dk1"/>
              </a:buClr>
              <a:buSzPts val="3086"/>
              <a:buFont typeface="Nunito Sans"/>
              <a:buChar char="■"/>
            </a:pPr>
            <a:r>
              <a:rPr b="0" i="0" lang="en-US" sz="3086" u="none" cap="none" strike="noStrike">
                <a:solidFill>
                  <a:schemeClr val="dk1"/>
                </a:solidFill>
                <a:latin typeface="Nunito Sans"/>
                <a:ea typeface="Nunito Sans"/>
                <a:cs typeface="Nunito Sans"/>
                <a:sym typeface="Nunito Sans"/>
              </a:rPr>
              <a:t>Policies, Practices</a:t>
            </a:r>
            <a:endParaRPr b="0" i="0" sz="3086" u="none" cap="none" strike="noStrike">
              <a:solidFill>
                <a:schemeClr val="dk1"/>
              </a:solidFill>
              <a:latin typeface="Nunito Sans"/>
              <a:ea typeface="Nunito Sans"/>
              <a:cs typeface="Nunito Sans"/>
              <a:sym typeface="Nunito Sans"/>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p:txBody>
      </p:sp>
      <p:sp>
        <p:nvSpPr>
          <p:cNvPr id="436" name="Google Shape;436;p21"/>
          <p:cNvSpPr/>
          <p:nvPr/>
        </p:nvSpPr>
        <p:spPr>
          <a:xfrm>
            <a:off x="6840933" y="1677068"/>
            <a:ext cx="1295700" cy="942000"/>
          </a:xfrm>
          <a:prstGeom prst="ellipse">
            <a:avLst/>
          </a:prstGeom>
          <a:noFill/>
          <a:ln cap="flat" cmpd="sng" w="381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37" name="Google Shape;437;p21"/>
          <p:cNvSpPr txBox="1"/>
          <p:nvPr/>
        </p:nvSpPr>
        <p:spPr>
          <a:xfrm>
            <a:off x="6722625" y="1932675"/>
            <a:ext cx="15318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200" u="none" cap="none" strike="noStrike">
                <a:solidFill>
                  <a:schemeClr val="dk2"/>
                </a:solidFill>
                <a:latin typeface="Arial"/>
                <a:ea typeface="Arial"/>
                <a:cs typeface="Arial"/>
                <a:sym typeface="Arial"/>
              </a:rPr>
              <a:t>Phase 1</a:t>
            </a:r>
            <a:endParaRPr b="0" i="0" sz="1300" u="none" cap="none" strike="noStrike">
              <a:solidFill>
                <a:schemeClr val="dk2"/>
              </a:solidFill>
              <a:latin typeface="Arial"/>
              <a:ea typeface="Arial"/>
              <a:cs typeface="Arial"/>
              <a:sym typeface="Arial"/>
            </a:endParaRPr>
          </a:p>
        </p:txBody>
      </p:sp>
      <p:sp>
        <p:nvSpPr>
          <p:cNvPr id="438" name="Google Shape;438;p21"/>
          <p:cNvSpPr txBox="1"/>
          <p:nvPr/>
        </p:nvSpPr>
        <p:spPr>
          <a:xfrm>
            <a:off x="8303491" y="1669851"/>
            <a:ext cx="3505200" cy="6465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Analyze and Plan</a:t>
            </a:r>
            <a:endParaRPr b="0" i="0" sz="1500" u="none" cap="none" strike="noStrike">
              <a:solidFill>
                <a:srgbClr val="000000"/>
              </a:solidFill>
              <a:latin typeface="Arial"/>
              <a:ea typeface="Arial"/>
              <a:cs typeface="Arial"/>
              <a:sym typeface="Arial"/>
            </a:endParaRPr>
          </a:p>
        </p:txBody>
      </p:sp>
      <p:cxnSp>
        <p:nvCxnSpPr>
          <p:cNvPr id="439" name="Google Shape;439;p21"/>
          <p:cNvCxnSpPr>
            <a:stCxn id="438" idx="2"/>
          </p:cNvCxnSpPr>
          <p:nvPr/>
        </p:nvCxnSpPr>
        <p:spPr>
          <a:xfrm>
            <a:off x="10056091" y="2316351"/>
            <a:ext cx="0" cy="791700"/>
          </a:xfrm>
          <a:prstGeom prst="straightConnector1">
            <a:avLst/>
          </a:prstGeom>
          <a:noFill/>
          <a:ln cap="flat" cmpd="sng" w="57150">
            <a:solidFill>
              <a:schemeClr val="dk2"/>
            </a:solidFill>
            <a:prstDash val="solid"/>
            <a:miter lim="800000"/>
            <a:headEnd len="sm" w="sm" type="none"/>
            <a:tailEnd len="med" w="med" type="triangle"/>
          </a:ln>
        </p:spPr>
      </p:cxnSp>
      <p:sp>
        <p:nvSpPr>
          <p:cNvPr id="440" name="Google Shape;440;p21"/>
          <p:cNvSpPr txBox="1"/>
          <p:nvPr/>
        </p:nvSpPr>
        <p:spPr>
          <a:xfrm>
            <a:off x="6545525" y="3219850"/>
            <a:ext cx="5007900" cy="27696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Question: Which student groups are we not effectively supporting?  </a:t>
            </a:r>
            <a:r>
              <a:rPr b="1" i="0" lang="en-US" sz="2800" u="none" cap="none" strike="noStrike">
                <a:solidFill>
                  <a:schemeClr val="dk1"/>
                </a:solidFill>
                <a:latin typeface="Nunito Sans"/>
                <a:ea typeface="Nunito Sans"/>
                <a:cs typeface="Nunito Sans"/>
                <a:sym typeface="Nunito Sans"/>
              </a:rPr>
              <a:t>Where</a:t>
            </a:r>
            <a:r>
              <a:rPr b="0" i="0" lang="en-US" sz="2800" u="none" cap="none" strike="noStrike">
                <a:solidFill>
                  <a:schemeClr val="dk1"/>
                </a:solidFill>
                <a:latin typeface="Nunito Sans"/>
                <a:ea typeface="Nunito Sans"/>
                <a:cs typeface="Nunito Sans"/>
                <a:sym typeface="Nunito Sans"/>
              </a:rPr>
              <a:t> and </a:t>
            </a:r>
            <a:r>
              <a:rPr b="1" i="0" lang="en-US" sz="2800" u="none" cap="none" strike="noStrike">
                <a:solidFill>
                  <a:schemeClr val="dk1"/>
                </a:solidFill>
                <a:latin typeface="Nunito Sans"/>
                <a:ea typeface="Nunito Sans"/>
                <a:cs typeface="Nunito Sans"/>
                <a:sym typeface="Nunito Sans"/>
              </a:rPr>
              <a:t>why</a:t>
            </a:r>
            <a:r>
              <a:rPr b="0" i="0" lang="en-US" sz="2800" u="none" cap="none" strike="noStrike">
                <a:solidFill>
                  <a:schemeClr val="dk1"/>
                </a:solidFill>
                <a:latin typeface="Nunito Sans"/>
                <a:ea typeface="Nunito Sans"/>
                <a:cs typeface="Nunito Sans"/>
                <a:sym typeface="Nunito Sans"/>
              </a:rPr>
              <a:t>?</a:t>
            </a:r>
            <a:br>
              <a:rPr b="0" i="0" lang="en-US" sz="2800" u="none" cap="none" strike="noStrike">
                <a:solidFill>
                  <a:schemeClr val="dk1"/>
                </a:solidFill>
                <a:latin typeface="Nunito Sans"/>
                <a:ea typeface="Nunito Sans"/>
                <a:cs typeface="Nunito Sans"/>
                <a:sym typeface="Nunito Sans"/>
              </a:rPr>
            </a:br>
            <a:br>
              <a:rPr b="0" i="0" lang="en-US" sz="2800" u="none" cap="none" strike="noStrike">
                <a:solidFill>
                  <a:schemeClr val="dk1"/>
                </a:solidFill>
                <a:latin typeface="Nunito Sans"/>
                <a:ea typeface="Nunito Sans"/>
                <a:cs typeface="Nunito Sans"/>
                <a:sym typeface="Nunito Sans"/>
              </a:rPr>
            </a:br>
            <a:r>
              <a:rPr b="1" i="0" lang="en-US" sz="2800" u="none" cap="none" strike="noStrike">
                <a:solidFill>
                  <a:schemeClr val="dk1"/>
                </a:solidFill>
                <a:latin typeface="Nunito Sans"/>
                <a:ea typeface="Nunito Sans"/>
                <a:cs typeface="Nunito Sans"/>
                <a:sym typeface="Nunito Sans"/>
              </a:rPr>
              <a:t>HOW DO WE KNOW?</a:t>
            </a:r>
            <a:endParaRPr b="1" i="0" sz="2800" u="none" cap="none" strike="noStrike">
              <a:solidFill>
                <a:schemeClr val="dk1"/>
              </a:solidFill>
              <a:latin typeface="Nunito Sans"/>
              <a:ea typeface="Nunito Sans"/>
              <a:cs typeface="Nunito Sans"/>
              <a:sym typeface="Nuni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4" name="Shape 444"/>
        <p:cNvGrpSpPr/>
        <p:nvPr/>
      </p:nvGrpSpPr>
      <p:grpSpPr>
        <a:xfrm>
          <a:off x="0" y="0"/>
          <a:ext cx="0" cy="0"/>
          <a:chOff x="0" y="0"/>
          <a:chExt cx="0" cy="0"/>
        </a:xfrm>
      </p:grpSpPr>
      <p:pic>
        <p:nvPicPr>
          <p:cNvPr id="445" name="Google Shape;445;p22"/>
          <p:cNvPicPr preferRelativeResize="0"/>
          <p:nvPr/>
        </p:nvPicPr>
        <p:blipFill rotWithShape="1">
          <a:blip r:embed="rId4">
            <a:alphaModFix/>
          </a:blip>
          <a:srcRect b="0" l="0" r="0" t="0"/>
          <a:stretch/>
        </p:blipFill>
        <p:spPr>
          <a:xfrm>
            <a:off x="10507336" y="5918707"/>
            <a:ext cx="1484601" cy="690339"/>
          </a:xfrm>
          <a:prstGeom prst="rect">
            <a:avLst/>
          </a:prstGeom>
          <a:noFill/>
          <a:ln>
            <a:noFill/>
          </a:ln>
        </p:spPr>
      </p:pic>
      <p:sp>
        <p:nvSpPr>
          <p:cNvPr id="446" name="Google Shape;446;p22"/>
          <p:cNvSpPr/>
          <p:nvPr/>
        </p:nvSpPr>
        <p:spPr>
          <a:xfrm>
            <a:off x="0" y="6096000"/>
            <a:ext cx="101136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447" name="Google Shape;447;p22"/>
          <p:cNvSpPr txBox="1"/>
          <p:nvPr/>
        </p:nvSpPr>
        <p:spPr>
          <a:xfrm>
            <a:off x="445625" y="1087080"/>
            <a:ext cx="6099900" cy="369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F55921"/>
              </a:buClr>
              <a:buSzPts val="1800"/>
              <a:buFont typeface="Nunito Sans"/>
              <a:buChar char="•"/>
            </a:pPr>
            <a:r>
              <a:rPr b="1" i="0" lang="en-US" sz="1800" u="none" cap="none" strike="noStrike">
                <a:solidFill>
                  <a:srgbClr val="F55921"/>
                </a:solidFill>
                <a:latin typeface="Nunito Sans"/>
                <a:ea typeface="Nunito Sans"/>
                <a:cs typeface="Nunito Sans"/>
                <a:sym typeface="Nunito Sans"/>
              </a:rPr>
              <a:t>Planning to Gather, Analyze and Plan</a:t>
            </a:r>
            <a:endParaRPr b="1" i="0" sz="1800" u="none" cap="none" strike="noStrike">
              <a:solidFill>
                <a:srgbClr val="F55921"/>
              </a:solidFill>
              <a:latin typeface="Nunito Sans"/>
              <a:ea typeface="Nunito Sans"/>
              <a:cs typeface="Nunito Sans"/>
              <a:sym typeface="Nunito Sans"/>
            </a:endParaRPr>
          </a:p>
        </p:txBody>
      </p:sp>
      <p:sp>
        <p:nvSpPr>
          <p:cNvPr id="448" name="Google Shape;448;p22"/>
          <p:cNvSpPr/>
          <p:nvPr/>
        </p:nvSpPr>
        <p:spPr>
          <a:xfrm>
            <a:off x="0" y="0"/>
            <a:ext cx="12195810" cy="622300"/>
          </a:xfrm>
          <a:custGeom>
            <a:rect b="b" l="l" r="r" t="t"/>
            <a:pathLst>
              <a:path extrusionOk="0" h="622300" w="10058400">
                <a:moveTo>
                  <a:pt x="10058400" y="0"/>
                </a:moveTo>
                <a:lnTo>
                  <a:pt x="0" y="0"/>
                </a:lnTo>
                <a:lnTo>
                  <a:pt x="0" y="381469"/>
                </a:lnTo>
                <a:lnTo>
                  <a:pt x="501573" y="622261"/>
                </a:lnTo>
                <a:lnTo>
                  <a:pt x="10058400" y="71145"/>
                </a:lnTo>
                <a:lnTo>
                  <a:pt x="10058400" y="0"/>
                </a:lnTo>
                <a:close/>
              </a:path>
            </a:pathLst>
          </a:custGeom>
          <a:solidFill>
            <a:srgbClr val="1F476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55921"/>
              </a:solidFill>
              <a:latin typeface="Calibri"/>
              <a:ea typeface="Calibri"/>
              <a:cs typeface="Calibri"/>
              <a:sym typeface="Calibri"/>
            </a:endParaRPr>
          </a:p>
        </p:txBody>
      </p:sp>
      <p:sp>
        <p:nvSpPr>
          <p:cNvPr id="449" name="Google Shape;449;p22"/>
          <p:cNvSpPr txBox="1"/>
          <p:nvPr/>
        </p:nvSpPr>
        <p:spPr>
          <a:xfrm>
            <a:off x="445625" y="1508788"/>
            <a:ext cx="9852000" cy="4534800"/>
          </a:xfrm>
          <a:prstGeom prst="rect">
            <a:avLst/>
          </a:prstGeom>
          <a:noFill/>
          <a:ln>
            <a:noFill/>
          </a:ln>
        </p:spPr>
        <p:txBody>
          <a:bodyPr anchorCtr="0" anchor="t" bIns="45700" lIns="457200" spcFirstLastPara="1" rIns="91425" wrap="square" tIns="45700">
            <a:noAutofit/>
          </a:bodyPr>
          <a:lstStyle/>
          <a:p>
            <a:pPr indent="-437267" lvl="0" marL="457200" marR="0" rtl="0" algn="l">
              <a:lnSpc>
                <a:spcPct val="80000"/>
              </a:lnSpc>
              <a:spcBef>
                <a:spcPts val="0"/>
              </a:spcBef>
              <a:spcAft>
                <a:spcPts val="0"/>
              </a:spcAft>
              <a:buClr>
                <a:schemeClr val="dk1"/>
              </a:buClr>
              <a:buSzPts val="3286"/>
              <a:buFont typeface="Arial"/>
              <a:buChar char="•"/>
            </a:pPr>
            <a:r>
              <a:rPr b="1" i="0" lang="en-US" sz="3286" u="sng" cap="none" strike="noStrike">
                <a:solidFill>
                  <a:schemeClr val="dk1"/>
                </a:solidFill>
                <a:latin typeface="Nunito Sans"/>
                <a:ea typeface="Nunito Sans"/>
                <a:cs typeface="Nunito Sans"/>
                <a:sym typeface="Nunito Sans"/>
              </a:rPr>
              <a:t>Group Discussion:</a:t>
            </a:r>
            <a:br>
              <a:rPr b="0" i="0" lang="en-US" sz="3286" u="none" cap="none" strike="noStrike">
                <a:solidFill>
                  <a:schemeClr val="dk1"/>
                </a:solidFill>
                <a:latin typeface="Nunito Sans"/>
                <a:ea typeface="Nunito Sans"/>
                <a:cs typeface="Nunito Sans"/>
                <a:sym typeface="Nunito Sans"/>
              </a:rPr>
            </a:br>
            <a:br>
              <a:rPr b="0" i="0" lang="en-US" sz="3286" u="none" cap="none" strike="noStrike">
                <a:solidFill>
                  <a:schemeClr val="dk1"/>
                </a:solidFill>
                <a:latin typeface="Nunito Sans"/>
                <a:ea typeface="Nunito Sans"/>
                <a:cs typeface="Nunito Sans"/>
                <a:sym typeface="Nunito Sans"/>
              </a:rPr>
            </a:br>
            <a:r>
              <a:rPr b="0" i="0" lang="en-US" sz="3286" u="none" cap="none" strike="noStrike">
                <a:solidFill>
                  <a:schemeClr val="dk1"/>
                </a:solidFill>
                <a:latin typeface="Nunito Sans"/>
                <a:ea typeface="Nunito Sans"/>
                <a:cs typeface="Nunito Sans"/>
                <a:sym typeface="Nunito Sans"/>
              </a:rPr>
              <a:t>What data do you currently use to inform Gateway Redesign?</a:t>
            </a:r>
            <a:endParaRPr b="0" i="0" sz="3286" u="none" cap="none" strike="noStrike">
              <a:solidFill>
                <a:schemeClr val="dk1"/>
              </a:solidFill>
              <a:latin typeface="Nunito Sans"/>
              <a:ea typeface="Nunito Sans"/>
              <a:cs typeface="Nunito Sans"/>
              <a:sym typeface="Nunito Sans"/>
            </a:endParaRPr>
          </a:p>
          <a:p>
            <a:pPr indent="0" lvl="0" marL="457200" marR="0" rtl="0" algn="l">
              <a:lnSpc>
                <a:spcPct val="80000"/>
              </a:lnSpc>
              <a:spcBef>
                <a:spcPts val="0"/>
              </a:spcBef>
              <a:spcAft>
                <a:spcPts val="0"/>
              </a:spcAft>
              <a:buClr>
                <a:srgbClr val="000000"/>
              </a:buClr>
              <a:buSzPts val="3286"/>
              <a:buFont typeface="Arial"/>
              <a:buNone/>
            </a:pPr>
            <a:r>
              <a:t/>
            </a:r>
            <a:endParaRPr b="0" i="0" sz="3286" u="none" cap="none" strike="noStrike">
              <a:solidFill>
                <a:schemeClr val="dk1"/>
              </a:solidFill>
              <a:latin typeface="Nunito Sans"/>
              <a:ea typeface="Nunito Sans"/>
              <a:cs typeface="Nunito Sans"/>
              <a:sym typeface="Nunito Sans"/>
            </a:endParaRPr>
          </a:p>
          <a:p>
            <a:pPr indent="0" lvl="0" marL="457200" marR="0" rtl="0" algn="l">
              <a:lnSpc>
                <a:spcPct val="80000"/>
              </a:lnSpc>
              <a:spcBef>
                <a:spcPts val="0"/>
              </a:spcBef>
              <a:spcAft>
                <a:spcPts val="0"/>
              </a:spcAft>
              <a:buClr>
                <a:srgbClr val="000000"/>
              </a:buClr>
              <a:buSzPts val="3286"/>
              <a:buFont typeface="Arial"/>
              <a:buNone/>
            </a:pPr>
            <a:r>
              <a:rPr b="0" i="0" lang="en-US" sz="3286" u="none" cap="none" strike="noStrike">
                <a:solidFill>
                  <a:schemeClr val="dk1"/>
                </a:solidFill>
                <a:latin typeface="Nunito Sans"/>
                <a:ea typeface="Nunito Sans"/>
                <a:cs typeface="Nunito Sans"/>
                <a:sym typeface="Nunito Sans"/>
              </a:rPr>
              <a:t>What data might you want?</a:t>
            </a:r>
            <a:br>
              <a:rPr b="0" i="0" lang="en-US" sz="3286" u="none" cap="none" strike="noStrike">
                <a:solidFill>
                  <a:schemeClr val="dk1"/>
                </a:solidFill>
                <a:latin typeface="Nunito Sans"/>
                <a:ea typeface="Nunito Sans"/>
                <a:cs typeface="Nunito Sans"/>
                <a:sym typeface="Nunito Sans"/>
              </a:rPr>
            </a:br>
            <a:endParaRPr b="1" i="0" sz="3286" u="none" cap="none" strike="noStrike">
              <a:solidFill>
                <a:schemeClr val="dk1"/>
              </a:solidFill>
              <a:latin typeface="Nunito Sans"/>
              <a:ea typeface="Nunito Sans"/>
              <a:cs typeface="Nunito Sans"/>
              <a:sym typeface="Nunito Sans"/>
            </a:endParaRPr>
          </a:p>
          <a:p>
            <a:pPr indent="0" lvl="0" marL="457200" marR="0" rtl="0" algn="l">
              <a:lnSpc>
                <a:spcPct val="80000"/>
              </a:lnSpc>
              <a:spcBef>
                <a:spcPts val="0"/>
              </a:spcBef>
              <a:spcAft>
                <a:spcPts val="0"/>
              </a:spcAft>
              <a:buClr>
                <a:srgbClr val="000000"/>
              </a:buClr>
              <a:buSzPts val="3286"/>
              <a:buFont typeface="Arial"/>
              <a:buNone/>
            </a:pPr>
            <a:r>
              <a:rPr b="0" i="0" lang="en-US" sz="3286" u="none" cap="none" strike="noStrike">
                <a:solidFill>
                  <a:schemeClr val="dk1"/>
                </a:solidFill>
                <a:latin typeface="Nunito Sans"/>
                <a:ea typeface="Nunito Sans"/>
                <a:cs typeface="Nunito Sans"/>
                <a:sym typeface="Nunito Sans"/>
              </a:rPr>
              <a:t>How do you make it easy for data to be understood and actionable?</a:t>
            </a:r>
            <a:br>
              <a:rPr b="0" i="0" lang="en-US" sz="3286" u="none" cap="none" strike="noStrike">
                <a:solidFill>
                  <a:schemeClr val="dk1"/>
                </a:solidFill>
                <a:latin typeface="Nunito Sans"/>
                <a:ea typeface="Nunito Sans"/>
                <a:cs typeface="Nunito Sans"/>
                <a:sym typeface="Nunito Sans"/>
              </a:rPr>
            </a:br>
            <a:br>
              <a:rPr b="0" i="0" lang="en-US" sz="3286" u="none" cap="none" strike="noStrike">
                <a:solidFill>
                  <a:schemeClr val="dk1"/>
                </a:solidFill>
                <a:latin typeface="Nunito Sans"/>
                <a:ea typeface="Nunito Sans"/>
                <a:cs typeface="Nunito Sans"/>
                <a:sym typeface="Nunito Sans"/>
              </a:rPr>
            </a:br>
            <a:endParaRPr b="0" i="0" sz="2050" u="none" cap="none" strike="noStrike">
              <a:solidFill>
                <a:schemeClr val="dk1"/>
              </a:solidFill>
              <a:latin typeface="Arial"/>
              <a:ea typeface="Arial"/>
              <a:cs typeface="Arial"/>
              <a:sym typeface="Arial"/>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p:txBody>
      </p:sp>
      <p:sp>
        <p:nvSpPr>
          <p:cNvPr id="450" name="Google Shape;450;p22"/>
          <p:cNvSpPr/>
          <p:nvPr/>
        </p:nvSpPr>
        <p:spPr>
          <a:xfrm>
            <a:off x="6840925" y="1677075"/>
            <a:ext cx="1295700" cy="667200"/>
          </a:xfrm>
          <a:prstGeom prst="ellipse">
            <a:avLst/>
          </a:prstGeom>
          <a:noFill/>
          <a:ln cap="flat" cmpd="sng" w="381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51" name="Google Shape;451;p22"/>
          <p:cNvSpPr txBox="1"/>
          <p:nvPr/>
        </p:nvSpPr>
        <p:spPr>
          <a:xfrm>
            <a:off x="6722875" y="1795275"/>
            <a:ext cx="15318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200" u="none" cap="none" strike="noStrike">
                <a:solidFill>
                  <a:schemeClr val="dk2"/>
                </a:solidFill>
                <a:latin typeface="Arial"/>
                <a:ea typeface="Arial"/>
                <a:cs typeface="Arial"/>
                <a:sym typeface="Arial"/>
              </a:rPr>
              <a:t>Phase 1</a:t>
            </a:r>
            <a:endParaRPr b="0" i="0" sz="1300" u="none" cap="none" strike="noStrike">
              <a:solidFill>
                <a:schemeClr val="dk2"/>
              </a:solidFill>
              <a:latin typeface="Arial"/>
              <a:ea typeface="Arial"/>
              <a:cs typeface="Arial"/>
              <a:sym typeface="Arial"/>
            </a:endParaRPr>
          </a:p>
        </p:txBody>
      </p:sp>
      <p:sp>
        <p:nvSpPr>
          <p:cNvPr id="452" name="Google Shape;452;p22"/>
          <p:cNvSpPr txBox="1"/>
          <p:nvPr/>
        </p:nvSpPr>
        <p:spPr>
          <a:xfrm>
            <a:off x="8303491" y="1669851"/>
            <a:ext cx="3505200" cy="6465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Analyze and Plan</a:t>
            </a:r>
            <a:endParaRPr b="0" i="0" sz="1500" u="none" cap="none" strike="noStrike">
              <a:solidFill>
                <a:srgbClr val="000000"/>
              </a:solidFill>
              <a:latin typeface="Arial"/>
              <a:ea typeface="Arial"/>
              <a:cs typeface="Arial"/>
              <a:sym typeface="Arial"/>
            </a:endParaRPr>
          </a:p>
        </p:txBody>
      </p:sp>
      <p:cxnSp>
        <p:nvCxnSpPr>
          <p:cNvPr id="453" name="Google Shape;453;p22"/>
          <p:cNvCxnSpPr>
            <a:stCxn id="452" idx="2"/>
          </p:cNvCxnSpPr>
          <p:nvPr/>
        </p:nvCxnSpPr>
        <p:spPr>
          <a:xfrm>
            <a:off x="10056091" y="2316351"/>
            <a:ext cx="0" cy="791700"/>
          </a:xfrm>
          <a:prstGeom prst="straightConnector1">
            <a:avLst/>
          </a:prstGeom>
          <a:noFill/>
          <a:ln cap="flat" cmpd="sng" w="57150">
            <a:solidFill>
              <a:schemeClr val="dk2"/>
            </a:solidFill>
            <a:prstDash val="solid"/>
            <a:miter lim="800000"/>
            <a:headEnd len="sm" w="sm" type="none"/>
            <a:tailEnd len="med" w="med" type="triangle"/>
          </a:ln>
        </p:spPr>
      </p:cxnSp>
      <p:pic>
        <p:nvPicPr>
          <p:cNvPr id="454" name="Google Shape;454;p22" title="qr_code.png"/>
          <p:cNvPicPr preferRelativeResize="0"/>
          <p:nvPr/>
        </p:nvPicPr>
        <p:blipFill rotWithShape="1">
          <a:blip r:embed="rId5">
            <a:alphaModFix/>
          </a:blip>
          <a:srcRect b="0" l="0" r="0" t="0"/>
          <a:stretch/>
        </p:blipFill>
        <p:spPr>
          <a:xfrm>
            <a:off x="9104700" y="3441175"/>
            <a:ext cx="2321701" cy="2321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4"/>
          <p:cNvSpPr txBox="1"/>
          <p:nvPr>
            <p:ph type="title"/>
          </p:nvPr>
        </p:nvSpPr>
        <p:spPr>
          <a:xfrm>
            <a:off x="489725" y="235142"/>
            <a:ext cx="11360700" cy="763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00"/>
              </a:buClr>
              <a:buSzPct val="34090"/>
              <a:buFont typeface="Arial"/>
              <a:buNone/>
            </a:pPr>
            <a:r>
              <a:rPr lang="en-US"/>
              <a:t>Starting Gateway Redesign: </a:t>
            </a:r>
            <a:br>
              <a:rPr lang="en-US"/>
            </a:br>
            <a:r>
              <a:rPr lang="en-US"/>
              <a:t>Initial Look at Aggregate Data</a:t>
            </a:r>
            <a:endParaRPr/>
          </a:p>
        </p:txBody>
      </p:sp>
      <p:graphicFrame>
        <p:nvGraphicFramePr>
          <p:cNvPr id="460" name="Google Shape;460;p24"/>
          <p:cNvGraphicFramePr/>
          <p:nvPr/>
        </p:nvGraphicFramePr>
        <p:xfrm>
          <a:off x="1614300" y="1509100"/>
          <a:ext cx="3000000" cy="3000000"/>
        </p:xfrm>
        <a:graphic>
          <a:graphicData uri="http://schemas.openxmlformats.org/drawingml/2006/table">
            <a:tbl>
              <a:tblPr>
                <a:noFill/>
                <a:tableStyleId>{F4D156FC-380F-4886-8702-743FCF80C91E}</a:tableStyleId>
              </a:tblPr>
              <a:tblGrid>
                <a:gridCol w="2258875"/>
                <a:gridCol w="1512925"/>
              </a:tblGrid>
              <a:tr h="996625">
                <a:tc>
                  <a:txBody>
                    <a:bodyPr/>
                    <a:lstStyle/>
                    <a:p>
                      <a:pPr indent="0" lvl="0" marL="0" marR="0" rtl="0" algn="l">
                        <a:lnSpc>
                          <a:spcPct val="115000"/>
                        </a:lnSpc>
                        <a:spcBef>
                          <a:spcPts val="0"/>
                        </a:spcBef>
                        <a:spcAft>
                          <a:spcPts val="0"/>
                        </a:spcAft>
                        <a:buClr>
                          <a:srgbClr val="000000"/>
                        </a:buClr>
                        <a:buSzPts val="2700"/>
                        <a:buFont typeface="Arial"/>
                        <a:buNone/>
                      </a:pPr>
                      <a:r>
                        <a:rPr lang="en-US" sz="2700" u="none" cap="none" strike="noStrike"/>
                        <a:t>Course/Year</a:t>
                      </a:r>
                      <a:endParaRPr sz="2700" u="none" cap="none" strike="noStrike"/>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D9D9D9"/>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t>14-15</a:t>
                      </a:r>
                      <a:endParaRPr sz="2700" u="none" cap="none" strike="noStrike"/>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D9D9D9"/>
                    </a:solidFill>
                  </a:tcPr>
                </a:tc>
              </a:tr>
              <a:tr h="960525">
                <a:tc>
                  <a:txBody>
                    <a:bodyPr/>
                    <a:lstStyle/>
                    <a:p>
                      <a:pPr indent="0" lvl="0" marL="0" marR="0" rtl="0" algn="l">
                        <a:lnSpc>
                          <a:spcPct val="115000"/>
                        </a:lnSpc>
                        <a:spcBef>
                          <a:spcPts val="0"/>
                        </a:spcBef>
                        <a:spcAft>
                          <a:spcPts val="0"/>
                        </a:spcAft>
                        <a:buClr>
                          <a:srgbClr val="000000"/>
                        </a:buClr>
                        <a:buSzPts val="2700"/>
                        <a:buFont typeface="Arial"/>
                        <a:buNone/>
                      </a:pPr>
                      <a:r>
                        <a:rPr lang="en-US" sz="2700" u="none" cap="none" strike="noStrike"/>
                        <a:t>ENG 111</a:t>
                      </a:r>
                      <a:endParaRPr sz="2700" u="none" cap="none" strike="noStrike"/>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t>59%</a:t>
                      </a:r>
                      <a:endParaRPr sz="2700" u="none" cap="none" strike="noStrike"/>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r>
              <a:tr h="856800">
                <a:tc>
                  <a:txBody>
                    <a:bodyPr/>
                    <a:lstStyle/>
                    <a:p>
                      <a:pPr indent="0" lvl="0" marL="0" marR="0" rtl="0" algn="l">
                        <a:lnSpc>
                          <a:spcPct val="115000"/>
                        </a:lnSpc>
                        <a:spcBef>
                          <a:spcPts val="0"/>
                        </a:spcBef>
                        <a:spcAft>
                          <a:spcPts val="0"/>
                        </a:spcAft>
                        <a:buClr>
                          <a:srgbClr val="000000"/>
                        </a:buClr>
                        <a:buSzPts val="2700"/>
                        <a:buFont typeface="Arial"/>
                        <a:buNone/>
                      </a:pPr>
                      <a:r>
                        <a:rPr lang="en-US" sz="2700" u="none" cap="none" strike="noStrike"/>
                        <a:t>MAT 111</a:t>
                      </a:r>
                      <a:endParaRPr sz="2700" u="none" cap="none" strike="noStrike"/>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t>47%</a:t>
                      </a:r>
                      <a:endParaRPr sz="2700" u="none" cap="none" strike="noStrike"/>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FFFFFF"/>
                    </a:solidFill>
                  </a:tcPr>
                </a:tc>
              </a:tr>
              <a:tr h="1420925">
                <a:tc>
                  <a:txBody>
                    <a:bodyPr/>
                    <a:lstStyle/>
                    <a:p>
                      <a:pPr indent="0" lvl="0" marL="0" marR="0" rtl="0" algn="l">
                        <a:lnSpc>
                          <a:spcPct val="115000"/>
                        </a:lnSpc>
                        <a:spcBef>
                          <a:spcPts val="0"/>
                        </a:spcBef>
                        <a:spcAft>
                          <a:spcPts val="0"/>
                        </a:spcAft>
                        <a:buClr>
                          <a:srgbClr val="000000"/>
                        </a:buClr>
                        <a:buSzPts val="2700"/>
                        <a:buFont typeface="Arial"/>
                        <a:buNone/>
                      </a:pPr>
                      <a:r>
                        <a:rPr lang="en-US" sz="2700" u="none" cap="none" strike="noStrike"/>
                        <a:t>BIO 110</a:t>
                      </a:r>
                      <a:endParaRPr sz="2700" u="none" cap="none" strike="noStrike"/>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t>70%</a:t>
                      </a:r>
                      <a:endParaRPr sz="2700" u="none" cap="none" strike="noStrike"/>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r>
            </a:tbl>
          </a:graphicData>
        </a:graphic>
      </p:graphicFrame>
      <p:pic>
        <p:nvPicPr>
          <p:cNvPr id="461" name="Google Shape;461;p24"/>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462" name="Google Shape;462;p24"/>
          <p:cNvSpPr/>
          <p:nvPr/>
        </p:nvSpPr>
        <p:spPr>
          <a:xfrm>
            <a:off x="0" y="6096000"/>
            <a:ext cx="101136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463" name="Google Shape;463;p24"/>
          <p:cNvSpPr/>
          <p:nvPr/>
        </p:nvSpPr>
        <p:spPr>
          <a:xfrm>
            <a:off x="3720783" y="1238875"/>
            <a:ext cx="1826400" cy="4733700"/>
          </a:xfrm>
          <a:prstGeom prst="ellipse">
            <a:avLst/>
          </a:prstGeom>
          <a:noFill/>
          <a:ln cap="flat" cmpd="sng" w="7620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24"/>
          <p:cNvSpPr txBox="1"/>
          <p:nvPr/>
        </p:nvSpPr>
        <p:spPr>
          <a:xfrm>
            <a:off x="6288775" y="1741725"/>
            <a:ext cx="5185200" cy="59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This year was an outlier that sparked a critical period for the institution.  </a:t>
            </a:r>
            <a:br>
              <a:rPr b="0" i="0" lang="en-US" sz="2800" u="none" cap="none" strike="noStrike">
                <a:solidFill>
                  <a:schemeClr val="dk1"/>
                </a:solidFill>
                <a:latin typeface="Arial"/>
                <a:ea typeface="Arial"/>
                <a:cs typeface="Arial"/>
                <a:sym typeface="Arial"/>
              </a:rPr>
            </a:br>
            <a:br>
              <a:rPr b="0" i="0" lang="en-US" sz="2800" u="none" cap="none" strike="noStrike">
                <a:solidFill>
                  <a:schemeClr val="dk1"/>
                </a:solidFill>
                <a:latin typeface="Arial"/>
                <a:ea typeface="Arial"/>
                <a:cs typeface="Arial"/>
                <a:sym typeface="Arial"/>
              </a:rPr>
            </a:br>
            <a:r>
              <a:rPr b="0" i="0" lang="en-US" sz="2800" u="none" cap="none" strike="noStrike">
                <a:solidFill>
                  <a:schemeClr val="dk1"/>
                </a:solidFill>
                <a:latin typeface="Arial"/>
                <a:ea typeface="Arial"/>
                <a:cs typeface="Arial"/>
                <a:sym typeface="Arial"/>
              </a:rPr>
              <a:t>Leadership recruited faculty participants and faculty engage in the Self-study process.</a:t>
            </a:r>
            <a:br>
              <a:rPr b="0" i="0" lang="en-US" sz="2800" u="none" cap="none" strike="noStrike">
                <a:solidFill>
                  <a:schemeClr val="dk1"/>
                </a:solidFill>
                <a:latin typeface="Arial"/>
                <a:ea typeface="Arial"/>
                <a:cs typeface="Arial"/>
                <a:sym typeface="Arial"/>
              </a:rPr>
            </a:br>
            <a:br>
              <a:rPr b="0" i="0" lang="en-US" sz="2800" u="none" cap="none" strike="noStrike">
                <a:solidFill>
                  <a:schemeClr val="dk1"/>
                </a:solidFill>
                <a:latin typeface="Arial"/>
                <a:ea typeface="Arial"/>
                <a:cs typeface="Arial"/>
                <a:sym typeface="Arial"/>
              </a:rPr>
            </a:br>
            <a:r>
              <a:rPr b="1" i="0" lang="en-US" sz="2800" u="none" cap="none" strike="noStrike">
                <a:solidFill>
                  <a:schemeClr val="dk1"/>
                </a:solidFill>
                <a:latin typeface="Arial"/>
                <a:ea typeface="Arial"/>
                <a:cs typeface="Arial"/>
                <a:sym typeface="Arial"/>
              </a:rPr>
              <a:t>All changes were faculty designed and driven.</a:t>
            </a:r>
            <a:endParaRPr b="1" i="0" sz="28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EB"/>
        </a:solidFill>
      </p:bgPr>
    </p:bg>
    <p:spTree>
      <p:nvGrpSpPr>
        <p:cNvPr id="281" name="Shape 281"/>
        <p:cNvGrpSpPr/>
        <p:nvPr/>
      </p:nvGrpSpPr>
      <p:grpSpPr>
        <a:xfrm>
          <a:off x="0" y="0"/>
          <a:ext cx="0" cy="0"/>
          <a:chOff x="0" y="0"/>
          <a:chExt cx="0" cy="0"/>
        </a:xfrm>
      </p:grpSpPr>
      <p:sp>
        <p:nvSpPr>
          <p:cNvPr id="282" name="Google Shape;282;p2"/>
          <p:cNvSpPr txBox="1"/>
          <p:nvPr>
            <p:ph type="title"/>
          </p:nvPr>
        </p:nvSpPr>
        <p:spPr>
          <a:xfrm>
            <a:off x="838200" y="1505275"/>
            <a:ext cx="10515600" cy="1252500"/>
          </a:xfrm>
          <a:prstGeom prst="rect">
            <a:avLst/>
          </a:prstGeom>
          <a:noFill/>
          <a:ln>
            <a:noFill/>
          </a:ln>
        </p:spPr>
        <p:txBody>
          <a:bodyPr anchorCtr="0" anchor="b" bIns="60975" lIns="121900" spcFirstLastPara="1" rIns="121900" wrap="square" tIns="60975">
            <a:normAutofit fontScale="90000"/>
          </a:bodyPr>
          <a:lstStyle/>
          <a:p>
            <a:pPr indent="0" lvl="0" marL="0" rtl="0" algn="ctr">
              <a:lnSpc>
                <a:spcPct val="90000"/>
              </a:lnSpc>
              <a:spcBef>
                <a:spcPts val="0"/>
              </a:spcBef>
              <a:spcAft>
                <a:spcPts val="0"/>
              </a:spcAft>
              <a:buClr>
                <a:srgbClr val="1F4766"/>
              </a:buClr>
              <a:buSzPct val="100000"/>
              <a:buFont typeface="Nunito Sans"/>
              <a:buNone/>
            </a:pPr>
            <a:r>
              <a:rPr lang="en-US" sz="7500">
                <a:solidFill>
                  <a:srgbClr val="1F4766"/>
                </a:solidFill>
              </a:rPr>
              <a:t>Welcome and Introductions via Mentimeter </a:t>
            </a:r>
            <a:endParaRPr/>
          </a:p>
        </p:txBody>
      </p:sp>
      <p:pic>
        <p:nvPicPr>
          <p:cNvPr descr="Logo&#10;&#10;Description automatically generated" id="283" name="Google Shape;283;p2"/>
          <p:cNvPicPr preferRelativeResize="0"/>
          <p:nvPr/>
        </p:nvPicPr>
        <p:blipFill rotWithShape="1">
          <a:blip r:embed="rId3">
            <a:alphaModFix/>
          </a:blip>
          <a:srcRect b="0" l="0" r="0" t="0"/>
          <a:stretch/>
        </p:blipFill>
        <p:spPr>
          <a:xfrm>
            <a:off x="10207464" y="5935192"/>
            <a:ext cx="1984535" cy="922809"/>
          </a:xfrm>
          <a:prstGeom prst="rect">
            <a:avLst/>
          </a:prstGeom>
          <a:noFill/>
          <a:ln>
            <a:noFill/>
          </a:ln>
        </p:spPr>
      </p:pic>
      <p:pic>
        <p:nvPicPr>
          <p:cNvPr id="284" name="Google Shape;284;p2" title="Screenshot 2025-03-24 at 4.43.26 PM.png"/>
          <p:cNvPicPr preferRelativeResize="0"/>
          <p:nvPr/>
        </p:nvPicPr>
        <p:blipFill rotWithShape="1">
          <a:blip r:embed="rId4">
            <a:alphaModFix/>
          </a:blip>
          <a:srcRect b="0" l="0" r="0" t="0"/>
          <a:stretch/>
        </p:blipFill>
        <p:spPr>
          <a:xfrm>
            <a:off x="4396664" y="2757775"/>
            <a:ext cx="3398676" cy="3310276"/>
          </a:xfrm>
          <a:prstGeom prst="rect">
            <a:avLst/>
          </a:prstGeom>
          <a:noFill/>
          <a:ln>
            <a:noFill/>
          </a:ln>
        </p:spPr>
      </p:pic>
      <p:pic>
        <p:nvPicPr>
          <p:cNvPr id="285" name="Google Shape;285;p2" title="Screenshot 2025-03-24 at 5.05.24 PM.png"/>
          <p:cNvPicPr preferRelativeResize="0"/>
          <p:nvPr/>
        </p:nvPicPr>
        <p:blipFill rotWithShape="1">
          <a:blip r:embed="rId5">
            <a:alphaModFix/>
          </a:blip>
          <a:srcRect b="0" l="0" r="0" t="0"/>
          <a:stretch/>
        </p:blipFill>
        <p:spPr>
          <a:xfrm>
            <a:off x="3381388" y="5987025"/>
            <a:ext cx="5429250" cy="819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304c575df05_0_69"/>
          <p:cNvSpPr txBox="1"/>
          <p:nvPr>
            <p:ph type="title"/>
          </p:nvPr>
        </p:nvSpPr>
        <p:spPr>
          <a:xfrm>
            <a:off x="415600" y="276567"/>
            <a:ext cx="11360700" cy="76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 Current DFWI Rates in the Initial G2C Pilot </a:t>
            </a:r>
            <a:endParaRPr/>
          </a:p>
        </p:txBody>
      </p:sp>
      <p:graphicFrame>
        <p:nvGraphicFramePr>
          <p:cNvPr id="470" name="Google Shape;470;g304c575df05_0_69"/>
          <p:cNvGraphicFramePr/>
          <p:nvPr/>
        </p:nvGraphicFramePr>
        <p:xfrm>
          <a:off x="837533" y="1436183"/>
          <a:ext cx="3000000" cy="3000000"/>
        </p:xfrm>
        <a:graphic>
          <a:graphicData uri="http://schemas.openxmlformats.org/drawingml/2006/table">
            <a:tbl>
              <a:tblPr>
                <a:noFill/>
                <a:tableStyleId>{F4D156FC-380F-4886-8702-743FCF80C91E}</a:tableStyleId>
              </a:tblPr>
              <a:tblGrid>
                <a:gridCol w="2562400"/>
                <a:gridCol w="1275625"/>
                <a:gridCol w="1571400"/>
                <a:gridCol w="1571400"/>
                <a:gridCol w="1434200"/>
                <a:gridCol w="1434200"/>
              </a:tblGrid>
              <a:tr h="960525">
                <a:tc>
                  <a:txBody>
                    <a:bodyPr/>
                    <a:lstStyle/>
                    <a:p>
                      <a:pPr indent="0" lvl="0" marL="0" marR="0" rtl="0" algn="l">
                        <a:lnSpc>
                          <a:spcPct val="115000"/>
                        </a:lnSpc>
                        <a:spcBef>
                          <a:spcPts val="0"/>
                        </a:spcBef>
                        <a:spcAft>
                          <a:spcPts val="0"/>
                        </a:spcAft>
                        <a:buClr>
                          <a:srgbClr val="000000"/>
                        </a:buClr>
                        <a:buSzPts val="2700"/>
                        <a:buFont typeface="Arial"/>
                        <a:buNone/>
                      </a:pPr>
                      <a:r>
                        <a:rPr lang="en-US" sz="2700" u="none" cap="none" strike="noStrike">
                          <a:solidFill>
                            <a:schemeClr val="dk1"/>
                          </a:solidFill>
                        </a:rPr>
                        <a:t>Course/Year</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14-15</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15-16</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16-17</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17-18</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18-19</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chemeClr val="lt2"/>
                    </a:solidFill>
                  </a:tcPr>
                </a:tc>
              </a:tr>
              <a:tr h="960525">
                <a:tc>
                  <a:txBody>
                    <a:bodyPr/>
                    <a:lstStyle/>
                    <a:p>
                      <a:pPr indent="0" lvl="0" marL="0" marR="0" rtl="0" algn="l">
                        <a:lnSpc>
                          <a:spcPct val="115000"/>
                        </a:lnSpc>
                        <a:spcBef>
                          <a:spcPts val="0"/>
                        </a:spcBef>
                        <a:spcAft>
                          <a:spcPts val="0"/>
                        </a:spcAft>
                        <a:buClr>
                          <a:srgbClr val="000000"/>
                        </a:buClr>
                        <a:buSzPts val="2700"/>
                        <a:buFont typeface="Arial"/>
                        <a:buNone/>
                      </a:pPr>
                      <a:r>
                        <a:rPr lang="en-US" sz="2700" u="none" cap="none" strike="noStrike"/>
                        <a:t>ENG 111</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59%</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20%</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24%</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17%</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19%</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r>
              <a:tr h="856800">
                <a:tc>
                  <a:txBody>
                    <a:bodyPr/>
                    <a:lstStyle/>
                    <a:p>
                      <a:pPr indent="0" lvl="0" marL="0" marR="0" rtl="0" algn="l">
                        <a:lnSpc>
                          <a:spcPct val="115000"/>
                        </a:lnSpc>
                        <a:spcBef>
                          <a:spcPts val="0"/>
                        </a:spcBef>
                        <a:spcAft>
                          <a:spcPts val="0"/>
                        </a:spcAft>
                        <a:buClr>
                          <a:srgbClr val="000000"/>
                        </a:buClr>
                        <a:buSzPts val="2700"/>
                        <a:buFont typeface="Arial"/>
                        <a:buNone/>
                      </a:pPr>
                      <a:r>
                        <a:rPr lang="en-US" sz="2700" u="none" cap="none" strike="noStrike">
                          <a:solidFill>
                            <a:schemeClr val="dk1"/>
                          </a:solidFill>
                        </a:rPr>
                        <a:t>MAT 111</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47%</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25%</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32%</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19%</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20%</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chemeClr val="lt2"/>
                    </a:solidFill>
                  </a:tcPr>
                </a:tc>
              </a:tr>
              <a:tr h="1420925">
                <a:tc>
                  <a:txBody>
                    <a:bodyPr/>
                    <a:lstStyle/>
                    <a:p>
                      <a:pPr indent="0" lvl="0" marL="0" marR="0" rtl="0" algn="l">
                        <a:lnSpc>
                          <a:spcPct val="115000"/>
                        </a:lnSpc>
                        <a:spcBef>
                          <a:spcPts val="0"/>
                        </a:spcBef>
                        <a:spcAft>
                          <a:spcPts val="0"/>
                        </a:spcAft>
                        <a:buClr>
                          <a:srgbClr val="000000"/>
                        </a:buClr>
                        <a:buSzPts val="2700"/>
                        <a:buFont typeface="Arial"/>
                        <a:buNone/>
                      </a:pPr>
                      <a:r>
                        <a:rPr lang="en-US" sz="2700" u="none" cap="none" strike="noStrike">
                          <a:solidFill>
                            <a:schemeClr val="dk1"/>
                          </a:solidFill>
                        </a:rPr>
                        <a:t>BIO 110</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70%</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48%</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35%</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31%</a:t>
                      </a:r>
                      <a:endParaRPr sz="2700" u="none" cap="none" strike="noStrike">
                        <a:solidFill>
                          <a:schemeClr val="dk1"/>
                        </a:solidFill>
                      </a:endParaRPr>
                    </a:p>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 </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700" u="none" cap="none" strike="noStrike">
                          <a:solidFill>
                            <a:schemeClr val="dk1"/>
                          </a:solidFill>
                        </a:rPr>
                        <a:t>29%</a:t>
                      </a:r>
                      <a:endParaRPr sz="2700" u="none" cap="none" strike="noStrike">
                        <a:solidFill>
                          <a:schemeClr val="dk1"/>
                        </a:solidFill>
                      </a:endParaRPr>
                    </a:p>
                  </a:txBody>
                  <a:tcPr marT="121900" marB="121900" marR="91425" marL="91425">
                    <a:lnL cap="flat" cmpd="sng" w="12650">
                      <a:solidFill>
                        <a:schemeClr val="dk1"/>
                      </a:solidFill>
                      <a:prstDash val="solid"/>
                      <a:round/>
                      <a:headEnd len="sm" w="sm" type="none"/>
                      <a:tailEnd len="sm" w="sm" type="none"/>
                    </a:lnL>
                    <a:lnR cap="flat" cmpd="sng" w="12650">
                      <a:solidFill>
                        <a:schemeClr val="dk1"/>
                      </a:solidFill>
                      <a:prstDash val="solid"/>
                      <a:round/>
                      <a:headEnd len="sm" w="sm" type="none"/>
                      <a:tailEnd len="sm" w="sm" type="none"/>
                    </a:lnR>
                    <a:lnT cap="flat" cmpd="sng" w="12650">
                      <a:solidFill>
                        <a:schemeClr val="dk1"/>
                      </a:solidFill>
                      <a:prstDash val="solid"/>
                      <a:round/>
                      <a:headEnd len="sm" w="sm" type="none"/>
                      <a:tailEnd len="sm" w="sm" type="none"/>
                    </a:lnT>
                    <a:lnB cap="flat" cmpd="sng" w="12650">
                      <a:solidFill>
                        <a:schemeClr val="dk1"/>
                      </a:solidFill>
                      <a:prstDash val="solid"/>
                      <a:round/>
                      <a:headEnd len="sm" w="sm" type="none"/>
                      <a:tailEnd len="sm" w="sm" type="none"/>
                    </a:lnB>
                    <a:solidFill>
                      <a:srgbClr val="C9DAF8"/>
                    </a:solidFill>
                  </a:tcPr>
                </a:tc>
              </a:tr>
            </a:tbl>
          </a:graphicData>
        </a:graphic>
      </p:graphicFrame>
      <p:sp>
        <p:nvSpPr>
          <p:cNvPr id="471" name="Google Shape;471;g304c575df05_0_69"/>
          <p:cNvSpPr/>
          <p:nvPr/>
        </p:nvSpPr>
        <p:spPr>
          <a:xfrm>
            <a:off x="9073717" y="1062088"/>
            <a:ext cx="1826400" cy="4733700"/>
          </a:xfrm>
          <a:prstGeom prst="ellipse">
            <a:avLst/>
          </a:prstGeom>
          <a:noFill/>
          <a:ln cap="flat" cmpd="sng" w="762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72" name="Google Shape;472;g304c575df05_0_69"/>
          <p:cNvSpPr/>
          <p:nvPr/>
        </p:nvSpPr>
        <p:spPr>
          <a:xfrm>
            <a:off x="3094133" y="1168713"/>
            <a:ext cx="1826400" cy="4733700"/>
          </a:xfrm>
          <a:prstGeom prst="ellipse">
            <a:avLst/>
          </a:prstGeom>
          <a:noFill/>
          <a:ln cap="flat" cmpd="sng" w="7620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ogo&#10;&#10;Description automatically generated" id="473" name="Google Shape;473;g304c575df05_0_69"/>
          <p:cNvPicPr preferRelativeResize="0"/>
          <p:nvPr/>
        </p:nvPicPr>
        <p:blipFill rotWithShape="1">
          <a:blip r:embed="rId3">
            <a:alphaModFix/>
          </a:blip>
          <a:srcRect b="0" l="0" r="0" t="0"/>
          <a:stretch/>
        </p:blipFill>
        <p:spPr>
          <a:xfrm>
            <a:off x="10207464" y="5935192"/>
            <a:ext cx="1984535" cy="9228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g304c575df05_0_77"/>
          <p:cNvPicPr preferRelativeResize="0"/>
          <p:nvPr/>
        </p:nvPicPr>
        <p:blipFill rotWithShape="1">
          <a:blip r:embed="rId3">
            <a:alphaModFix/>
          </a:blip>
          <a:srcRect b="0" l="0" r="0" t="0"/>
          <a:stretch/>
        </p:blipFill>
        <p:spPr>
          <a:xfrm>
            <a:off x="505989" y="1"/>
            <a:ext cx="10311925" cy="6195725"/>
          </a:xfrm>
          <a:prstGeom prst="rect">
            <a:avLst/>
          </a:prstGeom>
          <a:noFill/>
          <a:ln>
            <a:noFill/>
          </a:ln>
        </p:spPr>
      </p:pic>
      <p:pic>
        <p:nvPicPr>
          <p:cNvPr descr="Logo&#10;&#10;Description automatically generated" id="479" name="Google Shape;479;g304c575df05_0_77"/>
          <p:cNvPicPr preferRelativeResize="0"/>
          <p:nvPr/>
        </p:nvPicPr>
        <p:blipFill rotWithShape="1">
          <a:blip r:embed="rId4">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304c575df05_0_82"/>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DFWI Rates by Population</a:t>
            </a:r>
            <a:endParaRPr/>
          </a:p>
        </p:txBody>
      </p:sp>
      <p:pic>
        <p:nvPicPr>
          <p:cNvPr id="485" name="Google Shape;485;g304c575df05_0_82"/>
          <p:cNvPicPr preferRelativeResize="0"/>
          <p:nvPr/>
        </p:nvPicPr>
        <p:blipFill rotWithShape="1">
          <a:blip r:embed="rId3">
            <a:alphaModFix/>
          </a:blip>
          <a:srcRect b="0" l="0" r="0" t="0"/>
          <a:stretch/>
        </p:blipFill>
        <p:spPr>
          <a:xfrm>
            <a:off x="327425" y="2"/>
            <a:ext cx="10207475" cy="6513974"/>
          </a:xfrm>
          <a:prstGeom prst="rect">
            <a:avLst/>
          </a:prstGeom>
          <a:noFill/>
          <a:ln>
            <a:noFill/>
          </a:ln>
        </p:spPr>
      </p:pic>
      <p:pic>
        <p:nvPicPr>
          <p:cNvPr descr="Logo&#10;&#10;Description automatically generated" id="486" name="Google Shape;486;g304c575df05_0_82"/>
          <p:cNvPicPr preferRelativeResize="0"/>
          <p:nvPr/>
        </p:nvPicPr>
        <p:blipFill rotWithShape="1">
          <a:blip r:embed="rId4">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304c575df05_0_88"/>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DFWI Rates by Population</a:t>
            </a:r>
            <a:endParaRPr/>
          </a:p>
        </p:txBody>
      </p:sp>
      <p:pic>
        <p:nvPicPr>
          <p:cNvPr id="492" name="Google Shape;492;g304c575df05_0_88"/>
          <p:cNvPicPr preferRelativeResize="0"/>
          <p:nvPr/>
        </p:nvPicPr>
        <p:blipFill rotWithShape="1">
          <a:blip r:embed="rId3">
            <a:alphaModFix/>
          </a:blip>
          <a:srcRect b="0" l="0" r="0" t="0"/>
          <a:stretch/>
        </p:blipFill>
        <p:spPr>
          <a:xfrm>
            <a:off x="0" y="2"/>
            <a:ext cx="10379387" cy="5935200"/>
          </a:xfrm>
          <a:prstGeom prst="rect">
            <a:avLst/>
          </a:prstGeom>
          <a:noFill/>
          <a:ln>
            <a:noFill/>
          </a:ln>
        </p:spPr>
      </p:pic>
      <p:pic>
        <p:nvPicPr>
          <p:cNvPr descr="Logo&#10;&#10;Description automatically generated" id="493" name="Google Shape;493;g304c575df05_0_88"/>
          <p:cNvPicPr preferRelativeResize="0"/>
          <p:nvPr/>
        </p:nvPicPr>
        <p:blipFill rotWithShape="1">
          <a:blip r:embed="rId4">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304c575df05_0_94"/>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DFWI Rates by Population</a:t>
            </a:r>
            <a:endParaRPr/>
          </a:p>
        </p:txBody>
      </p:sp>
      <p:pic>
        <p:nvPicPr>
          <p:cNvPr id="499" name="Google Shape;499;g304c575df05_0_94"/>
          <p:cNvPicPr preferRelativeResize="0"/>
          <p:nvPr/>
        </p:nvPicPr>
        <p:blipFill rotWithShape="1">
          <a:blip r:embed="rId3">
            <a:alphaModFix/>
          </a:blip>
          <a:srcRect b="0" l="0" r="0" t="0"/>
          <a:stretch/>
        </p:blipFill>
        <p:spPr>
          <a:xfrm>
            <a:off x="-2" y="2"/>
            <a:ext cx="10367575" cy="6169125"/>
          </a:xfrm>
          <a:prstGeom prst="rect">
            <a:avLst/>
          </a:prstGeom>
          <a:noFill/>
          <a:ln>
            <a:noFill/>
          </a:ln>
        </p:spPr>
      </p:pic>
      <p:pic>
        <p:nvPicPr>
          <p:cNvPr descr="Logo&#10;&#10;Description automatically generated" id="500" name="Google Shape;500;g304c575df05_0_94"/>
          <p:cNvPicPr preferRelativeResize="0"/>
          <p:nvPr/>
        </p:nvPicPr>
        <p:blipFill rotWithShape="1">
          <a:blip r:embed="rId4">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cxnSp>
        <p:nvCxnSpPr>
          <p:cNvPr id="505" name="Google Shape;505;g304c575df05_0_100"/>
          <p:cNvCxnSpPr/>
          <p:nvPr/>
        </p:nvCxnSpPr>
        <p:spPr>
          <a:xfrm>
            <a:off x="9876767" y="4304867"/>
            <a:ext cx="30300" cy="1110300"/>
          </a:xfrm>
          <a:prstGeom prst="straightConnector1">
            <a:avLst/>
          </a:prstGeom>
          <a:noFill/>
          <a:ln cap="flat" cmpd="sng" w="76200">
            <a:solidFill>
              <a:srgbClr val="FF0000"/>
            </a:solidFill>
            <a:prstDash val="solid"/>
            <a:round/>
            <a:headEnd len="sm" w="sm" type="none"/>
            <a:tailEnd len="med" w="med" type="triangle"/>
          </a:ln>
        </p:spPr>
      </p:cxnSp>
      <p:sp>
        <p:nvSpPr>
          <p:cNvPr id="506" name="Google Shape;506;g304c575df05_0_100"/>
          <p:cNvSpPr txBox="1"/>
          <p:nvPr>
            <p:ph type="title"/>
          </p:nvPr>
        </p:nvSpPr>
        <p:spPr>
          <a:xfrm>
            <a:off x="415600" y="59967"/>
            <a:ext cx="11360700" cy="76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Corresponding Trends in Enrollment </a:t>
            </a:r>
            <a:endParaRPr/>
          </a:p>
        </p:txBody>
      </p:sp>
      <p:pic>
        <p:nvPicPr>
          <p:cNvPr id="507" name="Google Shape;507;g304c575df05_0_100"/>
          <p:cNvPicPr preferRelativeResize="0"/>
          <p:nvPr/>
        </p:nvPicPr>
        <p:blipFill rotWithShape="1">
          <a:blip r:embed="rId3">
            <a:alphaModFix/>
          </a:blip>
          <a:srcRect b="0" l="0" r="0" t="0"/>
          <a:stretch/>
        </p:blipFill>
        <p:spPr>
          <a:xfrm>
            <a:off x="608900" y="1565267"/>
            <a:ext cx="7149332" cy="4304500"/>
          </a:xfrm>
          <a:prstGeom prst="rect">
            <a:avLst/>
          </a:prstGeom>
          <a:noFill/>
          <a:ln>
            <a:noFill/>
          </a:ln>
        </p:spPr>
      </p:pic>
      <p:sp>
        <p:nvSpPr>
          <p:cNvPr id="508" name="Google Shape;508;g304c575df05_0_100"/>
          <p:cNvSpPr txBox="1"/>
          <p:nvPr/>
        </p:nvSpPr>
        <p:spPr>
          <a:xfrm>
            <a:off x="9727933" y="726800"/>
            <a:ext cx="2273700" cy="763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g304c575df05_0_100"/>
          <p:cNvSpPr txBox="1"/>
          <p:nvPr/>
        </p:nvSpPr>
        <p:spPr>
          <a:xfrm>
            <a:off x="8133367" y="726800"/>
            <a:ext cx="3532500" cy="1211100"/>
          </a:xfrm>
          <a:prstGeom prst="rect">
            <a:avLst/>
          </a:prstGeom>
          <a:solidFill>
            <a:srgbClr val="FFFFFF"/>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rgbClr val="000000"/>
                </a:solidFill>
                <a:latin typeface="Arial"/>
                <a:ea typeface="Arial"/>
                <a:cs typeface="Arial"/>
                <a:sym typeface="Arial"/>
              </a:rPr>
              <a:t>FY retention up 11% </a:t>
            </a:r>
            <a:br>
              <a:rPr b="1" i="0" lang="en-US" sz="2400" u="sng" cap="none" strike="noStrike">
                <a:solidFill>
                  <a:srgbClr val="000000"/>
                </a:solidFill>
                <a:latin typeface="Arial"/>
                <a:ea typeface="Arial"/>
                <a:cs typeface="Arial"/>
                <a:sym typeface="Arial"/>
              </a:rPr>
            </a:br>
            <a:r>
              <a:rPr b="1" i="0" lang="en-US" sz="2400" u="sng" cap="none" strike="noStrike">
                <a:solidFill>
                  <a:srgbClr val="000000"/>
                </a:solidFill>
                <a:latin typeface="Arial"/>
                <a:ea typeface="Arial"/>
                <a:cs typeface="Arial"/>
                <a:sym typeface="Arial"/>
              </a:rPr>
              <a:t>year over year</a:t>
            </a:r>
            <a:endParaRPr b="1" i="0" sz="2400" u="sng" cap="none" strike="noStrike">
              <a:solidFill>
                <a:srgbClr val="000000"/>
              </a:solidFill>
              <a:latin typeface="Arial"/>
              <a:ea typeface="Arial"/>
              <a:cs typeface="Arial"/>
              <a:sym typeface="Arial"/>
            </a:endParaRPr>
          </a:p>
        </p:txBody>
      </p:sp>
      <p:sp>
        <p:nvSpPr>
          <p:cNvPr id="510" name="Google Shape;510;g304c575df05_0_100"/>
          <p:cNvSpPr txBox="1"/>
          <p:nvPr/>
        </p:nvSpPr>
        <p:spPr>
          <a:xfrm>
            <a:off x="10137900" y="2963100"/>
            <a:ext cx="1527900" cy="1006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g304c575df05_0_100"/>
          <p:cNvSpPr txBox="1"/>
          <p:nvPr/>
        </p:nvSpPr>
        <p:spPr>
          <a:xfrm>
            <a:off x="8133367" y="3093667"/>
            <a:ext cx="3532500" cy="1344900"/>
          </a:xfrm>
          <a:prstGeom prst="rect">
            <a:avLst/>
          </a:prstGeom>
          <a:solidFill>
            <a:srgbClr val="FFFFFF"/>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rgbClr val="000000"/>
                </a:solidFill>
                <a:latin typeface="Arial"/>
                <a:ea typeface="Arial"/>
                <a:cs typeface="Arial"/>
                <a:sym typeface="Arial"/>
              </a:rPr>
              <a:t>Overall enrollment up from 702 (F18) to 751 (F19) year-over-year</a:t>
            </a:r>
            <a:endParaRPr b="1" i="0" sz="2400" u="sng" cap="none" strike="noStrike">
              <a:solidFill>
                <a:srgbClr val="000000"/>
              </a:solidFill>
              <a:latin typeface="Arial"/>
              <a:ea typeface="Arial"/>
              <a:cs typeface="Arial"/>
              <a:sym typeface="Arial"/>
            </a:endParaRPr>
          </a:p>
        </p:txBody>
      </p:sp>
      <p:sp>
        <p:nvSpPr>
          <p:cNvPr id="512" name="Google Shape;512;g304c575df05_0_100"/>
          <p:cNvSpPr txBox="1"/>
          <p:nvPr/>
        </p:nvSpPr>
        <p:spPr>
          <a:xfrm>
            <a:off x="8133367" y="5442200"/>
            <a:ext cx="3532500" cy="1211100"/>
          </a:xfrm>
          <a:prstGeom prst="rect">
            <a:avLst/>
          </a:prstGeom>
          <a:solidFill>
            <a:srgbClr val="FFFFFF"/>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rgbClr val="000000"/>
                </a:solidFill>
                <a:latin typeface="Arial"/>
                <a:ea typeface="Arial"/>
                <a:cs typeface="Arial"/>
                <a:sym typeface="Arial"/>
              </a:rPr>
              <a:t>Overall enrollment increase of 7%-- based on retention</a:t>
            </a:r>
            <a:endParaRPr b="1" i="0" sz="24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cxnSp>
        <p:nvCxnSpPr>
          <p:cNvPr id="513" name="Google Shape;513;g304c575df05_0_100"/>
          <p:cNvCxnSpPr>
            <a:stCxn id="509" idx="2"/>
          </p:cNvCxnSpPr>
          <p:nvPr/>
        </p:nvCxnSpPr>
        <p:spPr>
          <a:xfrm flipH="1">
            <a:off x="9884317" y="1937900"/>
            <a:ext cx="15300" cy="1105200"/>
          </a:xfrm>
          <a:prstGeom prst="straightConnector1">
            <a:avLst/>
          </a:prstGeom>
          <a:noFill/>
          <a:ln cap="flat" cmpd="sng" w="76200">
            <a:solidFill>
              <a:srgbClr val="FF0000"/>
            </a:solidFill>
            <a:prstDash val="solid"/>
            <a:round/>
            <a:headEnd len="sm" w="sm" type="none"/>
            <a:tailEnd len="med" w="med" type="triangle"/>
          </a:ln>
        </p:spPr>
      </p:cxnSp>
      <p:cxnSp>
        <p:nvCxnSpPr>
          <p:cNvPr id="514" name="Google Shape;514;g304c575df05_0_100"/>
          <p:cNvCxnSpPr/>
          <p:nvPr/>
        </p:nvCxnSpPr>
        <p:spPr>
          <a:xfrm flipH="1">
            <a:off x="7073700" y="1769800"/>
            <a:ext cx="1130100" cy="868500"/>
          </a:xfrm>
          <a:prstGeom prst="straightConnector1">
            <a:avLst/>
          </a:prstGeom>
          <a:noFill/>
          <a:ln cap="flat" cmpd="sng" w="76200">
            <a:solidFill>
              <a:srgbClr val="FF0000"/>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32"/>
          <p:cNvSpPr txBox="1"/>
          <p:nvPr>
            <p:ph type="title"/>
          </p:nvPr>
        </p:nvSpPr>
        <p:spPr>
          <a:xfrm>
            <a:off x="1225400" y="421700"/>
            <a:ext cx="9816000" cy="860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00000"/>
              <a:buNone/>
            </a:pPr>
            <a:r>
              <a:rPr lang="en-US"/>
              <a:t>Gateway Redesign:  </a:t>
            </a:r>
            <a:br>
              <a:rPr lang="en-US"/>
            </a:br>
            <a:r>
              <a:rPr lang="en-US"/>
              <a:t>How We Used Leading Measures to Transform Outcomes</a:t>
            </a:r>
            <a:endParaRPr/>
          </a:p>
        </p:txBody>
      </p:sp>
      <p:sp>
        <p:nvSpPr>
          <p:cNvPr id="520" name="Google Shape;520;p32"/>
          <p:cNvSpPr txBox="1"/>
          <p:nvPr>
            <p:ph idx="1" type="body"/>
          </p:nvPr>
        </p:nvSpPr>
        <p:spPr>
          <a:xfrm>
            <a:off x="1225400" y="1730950"/>
            <a:ext cx="9502500" cy="4743000"/>
          </a:xfrm>
          <a:prstGeom prst="rect">
            <a:avLst/>
          </a:prstGeom>
          <a:noFill/>
          <a:ln>
            <a:noFill/>
          </a:ln>
        </p:spPr>
        <p:txBody>
          <a:bodyPr anchorCtr="0" anchor="t" bIns="45700" lIns="91425" spcFirstLastPara="1" rIns="91425" wrap="square" tIns="45700">
            <a:normAutofit lnSpcReduction="10000"/>
          </a:bodyPr>
          <a:lstStyle/>
          <a:p>
            <a:pPr indent="-457200" lvl="0" marL="609600" rtl="0" algn="l">
              <a:lnSpc>
                <a:spcPct val="100000"/>
              </a:lnSpc>
              <a:spcBef>
                <a:spcPts val="1100"/>
              </a:spcBef>
              <a:spcAft>
                <a:spcPts val="0"/>
              </a:spcAft>
              <a:buSzPts val="2400"/>
              <a:buChar char="•"/>
            </a:pPr>
            <a:r>
              <a:rPr b="1" lang="en-US" sz="2400" u="sng"/>
              <a:t>Identify the Challenging Milestones</a:t>
            </a:r>
            <a:r>
              <a:rPr b="1" lang="en-US" sz="2400"/>
              <a:t>–assignments, events, pivotal moments in the learning process</a:t>
            </a:r>
            <a:br>
              <a:rPr b="1" lang="en-US" sz="2400" u="sng"/>
            </a:br>
            <a:endParaRPr b="1" sz="2400" u="sng"/>
          </a:p>
          <a:p>
            <a:pPr indent="-368300" lvl="1" marL="914400" rtl="0" algn="l">
              <a:lnSpc>
                <a:spcPct val="100000"/>
              </a:lnSpc>
              <a:spcBef>
                <a:spcPts val="500"/>
              </a:spcBef>
              <a:spcAft>
                <a:spcPts val="0"/>
              </a:spcAft>
              <a:buSzPts val="2400"/>
              <a:buChar char="•"/>
            </a:pPr>
            <a:r>
              <a:rPr b="1" lang="en-US" sz="2400"/>
              <a:t>Data Deep Dive–Find Variation, Find Gaps, ask WHY the issues exist and WHAT you might do about it.</a:t>
            </a:r>
            <a:endParaRPr b="1" sz="2400"/>
          </a:p>
          <a:p>
            <a:pPr indent="-381000" lvl="2" marL="1371600" rtl="0" algn="l">
              <a:lnSpc>
                <a:spcPct val="100000"/>
              </a:lnSpc>
              <a:spcBef>
                <a:spcPts val="0"/>
              </a:spcBef>
              <a:spcAft>
                <a:spcPts val="0"/>
              </a:spcAft>
              <a:buSzPts val="2400"/>
              <a:buChar char="•"/>
            </a:pPr>
            <a:r>
              <a:rPr b="1" lang="en-US" sz="2400"/>
              <a:t>Milestones Identified When… </a:t>
            </a:r>
            <a:endParaRPr b="1" sz="2400"/>
          </a:p>
          <a:p>
            <a:pPr indent="-381000" lvl="3" marL="1828800" rtl="0" algn="l">
              <a:lnSpc>
                <a:spcPct val="100000"/>
              </a:lnSpc>
              <a:spcBef>
                <a:spcPts val="0"/>
              </a:spcBef>
              <a:spcAft>
                <a:spcPts val="0"/>
              </a:spcAft>
              <a:buSzPts val="2400"/>
              <a:buChar char="•"/>
            </a:pPr>
            <a:r>
              <a:rPr b="1" lang="en-US" sz="2400"/>
              <a:t>Faculty Completed the Principles and KPI</a:t>
            </a:r>
            <a:r>
              <a:rPr lang="en-US" sz="2400"/>
              <a:t> </a:t>
            </a:r>
            <a:endParaRPr sz="2400"/>
          </a:p>
          <a:p>
            <a:pPr indent="-381000" lvl="3" marL="1828800" rtl="0" algn="l">
              <a:lnSpc>
                <a:spcPct val="100000"/>
              </a:lnSpc>
              <a:spcBef>
                <a:spcPts val="0"/>
              </a:spcBef>
              <a:spcAft>
                <a:spcPts val="0"/>
              </a:spcAft>
              <a:buSzPts val="2400"/>
              <a:buChar char="•"/>
            </a:pPr>
            <a:r>
              <a:rPr b="1" lang="en-US" sz="2400"/>
              <a:t>Student Learning Gain Survey</a:t>
            </a:r>
            <a:r>
              <a:rPr lang="en-US" sz="2400"/>
              <a:t>s (Dr. Elaine Seymour)</a:t>
            </a:r>
            <a:endParaRPr sz="2400"/>
          </a:p>
          <a:p>
            <a:pPr indent="-381000" lvl="3" marL="1828800" rtl="0" algn="l">
              <a:lnSpc>
                <a:spcPct val="100000"/>
              </a:lnSpc>
              <a:spcBef>
                <a:spcPts val="0"/>
              </a:spcBef>
              <a:spcAft>
                <a:spcPts val="0"/>
              </a:spcAft>
              <a:buSzPts val="2400"/>
              <a:buChar char="•"/>
            </a:pPr>
            <a:r>
              <a:rPr lang="en-US" sz="2400"/>
              <a:t>Target changes using Redesign Framework (see padlet)</a:t>
            </a:r>
            <a:endParaRPr sz="2400"/>
          </a:p>
          <a:p>
            <a:pPr indent="0" lvl="0" marL="0" rtl="0" algn="l">
              <a:lnSpc>
                <a:spcPct val="100000"/>
              </a:lnSpc>
              <a:spcBef>
                <a:spcPts val="1100"/>
              </a:spcBef>
              <a:spcAft>
                <a:spcPts val="0"/>
              </a:spcAft>
              <a:buSzPts val="1900"/>
              <a:buNone/>
            </a:pPr>
            <a:r>
              <a:t/>
            </a:r>
            <a:endParaRPr sz="2400"/>
          </a:p>
          <a:p>
            <a:pPr indent="0" lvl="0" marL="0" rtl="0" algn="l">
              <a:lnSpc>
                <a:spcPct val="100000"/>
              </a:lnSpc>
              <a:spcBef>
                <a:spcPts val="1100"/>
              </a:spcBef>
              <a:spcAft>
                <a:spcPts val="0"/>
              </a:spcAft>
              <a:buSzPts val="1900"/>
              <a:buNone/>
            </a:pPr>
            <a:r>
              <a:rPr lang="en-US" sz="2400"/>
              <a:t>*NOTE--</a:t>
            </a:r>
            <a:r>
              <a:rPr b="1" lang="en-US" sz="2400"/>
              <a:t>All redesign is faculty-driven.</a:t>
            </a:r>
            <a:r>
              <a:rPr lang="en-US" sz="2400"/>
              <a:t>  They designed changes, tested them, and shared results regularly across disciplines. </a:t>
            </a:r>
            <a:endParaRPr sz="2400"/>
          </a:p>
        </p:txBody>
      </p:sp>
      <p:pic>
        <p:nvPicPr>
          <p:cNvPr id="521" name="Google Shape;521;p32"/>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522" name="Google Shape;522;p32"/>
          <p:cNvSpPr/>
          <p:nvPr/>
        </p:nvSpPr>
        <p:spPr>
          <a:xfrm>
            <a:off x="0" y="6096000"/>
            <a:ext cx="101136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0" st="0"/>
                                            </p:txEl>
                                          </p:spTgt>
                                        </p:tgtEl>
                                        <p:attrNameLst>
                                          <p:attrName>style.visibility</p:attrName>
                                        </p:attrNameLst>
                                      </p:cBhvr>
                                      <p:to>
                                        <p:strVal val="visible"/>
                                      </p:to>
                                    </p:set>
                                    <p:animEffect filter="fade" transition="in">
                                      <p:cBhvr>
                                        <p:cTn dur="1000"/>
                                        <p:tgtEl>
                                          <p:spTgt spid="5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1" st="1"/>
                                            </p:txEl>
                                          </p:spTgt>
                                        </p:tgtEl>
                                        <p:attrNameLst>
                                          <p:attrName>style.visibility</p:attrName>
                                        </p:attrNameLst>
                                      </p:cBhvr>
                                      <p:to>
                                        <p:strVal val="visible"/>
                                      </p:to>
                                    </p:set>
                                    <p:animEffect filter="fade" transition="in">
                                      <p:cBhvr>
                                        <p:cTn dur="1000"/>
                                        <p:tgtEl>
                                          <p:spTgt spid="5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2" st="2"/>
                                            </p:txEl>
                                          </p:spTgt>
                                        </p:tgtEl>
                                        <p:attrNameLst>
                                          <p:attrName>style.visibility</p:attrName>
                                        </p:attrNameLst>
                                      </p:cBhvr>
                                      <p:to>
                                        <p:strVal val="visible"/>
                                      </p:to>
                                    </p:set>
                                    <p:animEffect filter="fade" transition="in">
                                      <p:cBhvr>
                                        <p:cTn dur="1000"/>
                                        <p:tgtEl>
                                          <p:spTgt spid="5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3" st="3"/>
                                            </p:txEl>
                                          </p:spTgt>
                                        </p:tgtEl>
                                        <p:attrNameLst>
                                          <p:attrName>style.visibility</p:attrName>
                                        </p:attrNameLst>
                                      </p:cBhvr>
                                      <p:to>
                                        <p:strVal val="visible"/>
                                      </p:to>
                                    </p:set>
                                    <p:animEffect filter="fade" transition="in">
                                      <p:cBhvr>
                                        <p:cTn dur="1000"/>
                                        <p:tgtEl>
                                          <p:spTgt spid="5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4" st="4"/>
                                            </p:txEl>
                                          </p:spTgt>
                                        </p:tgtEl>
                                        <p:attrNameLst>
                                          <p:attrName>style.visibility</p:attrName>
                                        </p:attrNameLst>
                                      </p:cBhvr>
                                      <p:to>
                                        <p:strVal val="visible"/>
                                      </p:to>
                                    </p:set>
                                    <p:animEffect filter="fade" transition="in">
                                      <p:cBhvr>
                                        <p:cTn dur="1000"/>
                                        <p:tgtEl>
                                          <p:spTgt spid="52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5" st="5"/>
                                            </p:txEl>
                                          </p:spTgt>
                                        </p:tgtEl>
                                        <p:attrNameLst>
                                          <p:attrName>style.visibility</p:attrName>
                                        </p:attrNameLst>
                                      </p:cBhvr>
                                      <p:to>
                                        <p:strVal val="visible"/>
                                      </p:to>
                                    </p:set>
                                    <p:animEffect filter="fade" transition="in">
                                      <p:cBhvr>
                                        <p:cTn dur="1000"/>
                                        <p:tgtEl>
                                          <p:spTgt spid="52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6" st="6"/>
                                            </p:txEl>
                                          </p:spTgt>
                                        </p:tgtEl>
                                        <p:attrNameLst>
                                          <p:attrName>style.visibility</p:attrName>
                                        </p:attrNameLst>
                                      </p:cBhvr>
                                      <p:to>
                                        <p:strVal val="visible"/>
                                      </p:to>
                                    </p:set>
                                    <p:animEffect filter="fade" transition="in">
                                      <p:cBhvr>
                                        <p:cTn dur="1000"/>
                                        <p:tgtEl>
                                          <p:spTgt spid="52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xEl>
                                              <p:pRg end="7" st="7"/>
                                            </p:txEl>
                                          </p:spTgt>
                                        </p:tgtEl>
                                        <p:attrNameLst>
                                          <p:attrName>style.visibility</p:attrName>
                                        </p:attrNameLst>
                                      </p:cBhvr>
                                      <p:to>
                                        <p:strVal val="visible"/>
                                      </p:to>
                                    </p:set>
                                    <p:animEffect filter="fade" transition="in">
                                      <p:cBhvr>
                                        <p:cTn dur="1000"/>
                                        <p:tgtEl>
                                          <p:spTgt spid="520">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33"/>
          <p:cNvSpPr txBox="1"/>
          <p:nvPr>
            <p:ph type="title"/>
          </p:nvPr>
        </p:nvSpPr>
        <p:spPr>
          <a:xfrm>
            <a:off x="1188000" y="299075"/>
            <a:ext cx="9816000" cy="860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US"/>
              <a:t>“Milestones” as Leading Measures</a:t>
            </a:r>
            <a:endParaRPr/>
          </a:p>
        </p:txBody>
      </p:sp>
      <p:sp>
        <p:nvSpPr>
          <p:cNvPr id="528" name="Google Shape;528;p33"/>
          <p:cNvSpPr txBox="1"/>
          <p:nvPr>
            <p:ph idx="1" type="body"/>
          </p:nvPr>
        </p:nvSpPr>
        <p:spPr>
          <a:xfrm>
            <a:off x="438575" y="992850"/>
            <a:ext cx="9502500" cy="4872300"/>
          </a:xfrm>
          <a:prstGeom prst="rect">
            <a:avLst/>
          </a:prstGeom>
          <a:noFill/>
          <a:ln>
            <a:noFill/>
          </a:ln>
        </p:spPr>
        <p:txBody>
          <a:bodyPr anchorCtr="0" anchor="t" bIns="45700" lIns="91425" spcFirstLastPara="1" rIns="91425" wrap="square" tIns="45700">
            <a:normAutofit/>
          </a:bodyPr>
          <a:lstStyle/>
          <a:p>
            <a:pPr indent="0" lvl="0" marL="457200" rtl="0" algn="l">
              <a:lnSpc>
                <a:spcPct val="100000"/>
              </a:lnSpc>
              <a:spcBef>
                <a:spcPts val="1100"/>
              </a:spcBef>
              <a:spcAft>
                <a:spcPts val="0"/>
              </a:spcAft>
              <a:buSzPts val="1900"/>
              <a:buNone/>
            </a:pPr>
            <a:r>
              <a:t/>
            </a:r>
            <a:endParaRPr b="1" sz="2400" u="sng"/>
          </a:p>
          <a:p>
            <a:pPr indent="-381000" lvl="0" marL="457200" rtl="0" algn="l">
              <a:lnSpc>
                <a:spcPct val="100000"/>
              </a:lnSpc>
              <a:spcBef>
                <a:spcPts val="0"/>
              </a:spcBef>
              <a:spcAft>
                <a:spcPts val="0"/>
              </a:spcAft>
              <a:buSzPts val="2400"/>
              <a:buChar char="•"/>
            </a:pPr>
            <a:r>
              <a:rPr b="1" lang="en-US" sz="2400"/>
              <a:t>“Milestone” assignments</a:t>
            </a:r>
            <a:r>
              <a:rPr lang="en-US" sz="2400"/>
              <a:t> allow faculty to apply promising practices from literature, often learned in Gardner Institute Teaching and Learning Communities.</a:t>
            </a:r>
            <a:br>
              <a:rPr lang="en-US" sz="2400"/>
            </a:br>
            <a:endParaRPr sz="2400"/>
          </a:p>
          <a:p>
            <a:pPr indent="-381000" lvl="0" marL="457200" rtl="0" algn="l">
              <a:lnSpc>
                <a:spcPct val="100000"/>
              </a:lnSpc>
              <a:spcBef>
                <a:spcPts val="0"/>
              </a:spcBef>
              <a:spcAft>
                <a:spcPts val="0"/>
              </a:spcAft>
              <a:buSzPts val="2400"/>
              <a:buChar char="•"/>
            </a:pPr>
            <a:r>
              <a:rPr lang="en-US" sz="2400"/>
              <a:t>Most </a:t>
            </a:r>
            <a:r>
              <a:rPr b="1" lang="en-US" sz="2400"/>
              <a:t>professors had 3-4 Milestones </a:t>
            </a:r>
            <a:r>
              <a:rPr lang="en-US" sz="2400"/>
              <a:t>that they reported on via a spreadsheet (PDSA)--Document this is CRUCIAL.</a:t>
            </a:r>
            <a:br>
              <a:rPr lang="en-US" sz="2400"/>
            </a:br>
            <a:endParaRPr sz="2400"/>
          </a:p>
          <a:p>
            <a:pPr indent="-457200" lvl="0" marL="609600" rtl="0" algn="l">
              <a:lnSpc>
                <a:spcPct val="100000"/>
              </a:lnSpc>
              <a:spcBef>
                <a:spcPts val="0"/>
              </a:spcBef>
              <a:spcAft>
                <a:spcPts val="0"/>
              </a:spcAft>
              <a:buSzPts val="2400"/>
              <a:buChar char="•"/>
            </a:pPr>
            <a:r>
              <a:rPr b="1" lang="en-US" sz="2400"/>
              <a:t>Redesign Framework</a:t>
            </a:r>
            <a:br>
              <a:rPr b="1" lang="en-US" sz="2400"/>
            </a:br>
            <a:endParaRPr b="1" sz="2400"/>
          </a:p>
          <a:p>
            <a:pPr indent="-457200" lvl="0" marL="609600" rtl="0" algn="l">
              <a:lnSpc>
                <a:spcPct val="100000"/>
              </a:lnSpc>
              <a:spcBef>
                <a:spcPts val="0"/>
              </a:spcBef>
              <a:spcAft>
                <a:spcPts val="0"/>
              </a:spcAft>
              <a:buSzPts val="2400"/>
              <a:buChar char="•"/>
            </a:pPr>
            <a:r>
              <a:rPr b="1" lang="en-US" sz="2400"/>
              <a:t>Content Mastery Assignments</a:t>
            </a:r>
            <a:r>
              <a:rPr lang="en-US" sz="2400"/>
              <a:t> when students weren’t successful on the first attempt.</a:t>
            </a:r>
            <a:endParaRPr sz="2400"/>
          </a:p>
        </p:txBody>
      </p:sp>
      <p:pic>
        <p:nvPicPr>
          <p:cNvPr id="529" name="Google Shape;529;p33"/>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530" name="Google Shape;530;p33"/>
          <p:cNvSpPr/>
          <p:nvPr/>
        </p:nvSpPr>
        <p:spPr>
          <a:xfrm>
            <a:off x="0" y="6096000"/>
            <a:ext cx="101136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0" st="0"/>
                                            </p:txEl>
                                          </p:spTgt>
                                        </p:tgtEl>
                                        <p:attrNameLst>
                                          <p:attrName>style.visibility</p:attrName>
                                        </p:attrNameLst>
                                      </p:cBhvr>
                                      <p:to>
                                        <p:strVal val="visible"/>
                                      </p:to>
                                    </p:set>
                                    <p:animEffect filter="fade" transition="in">
                                      <p:cBhvr>
                                        <p:cTn dur="1000"/>
                                        <p:tgtEl>
                                          <p:spTgt spid="5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1" st="1"/>
                                            </p:txEl>
                                          </p:spTgt>
                                        </p:tgtEl>
                                        <p:attrNameLst>
                                          <p:attrName>style.visibility</p:attrName>
                                        </p:attrNameLst>
                                      </p:cBhvr>
                                      <p:to>
                                        <p:strVal val="visible"/>
                                      </p:to>
                                    </p:set>
                                    <p:animEffect filter="fade" transition="in">
                                      <p:cBhvr>
                                        <p:cTn dur="1000"/>
                                        <p:tgtEl>
                                          <p:spTgt spid="5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2" st="2"/>
                                            </p:txEl>
                                          </p:spTgt>
                                        </p:tgtEl>
                                        <p:attrNameLst>
                                          <p:attrName>style.visibility</p:attrName>
                                        </p:attrNameLst>
                                      </p:cBhvr>
                                      <p:to>
                                        <p:strVal val="visible"/>
                                      </p:to>
                                    </p:set>
                                    <p:animEffect filter="fade" transition="in">
                                      <p:cBhvr>
                                        <p:cTn dur="1000"/>
                                        <p:tgtEl>
                                          <p:spTgt spid="5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3" st="3"/>
                                            </p:txEl>
                                          </p:spTgt>
                                        </p:tgtEl>
                                        <p:attrNameLst>
                                          <p:attrName>style.visibility</p:attrName>
                                        </p:attrNameLst>
                                      </p:cBhvr>
                                      <p:to>
                                        <p:strVal val="visible"/>
                                      </p:to>
                                    </p:set>
                                    <p:animEffect filter="fade" transition="in">
                                      <p:cBhvr>
                                        <p:cTn dur="1000"/>
                                        <p:tgtEl>
                                          <p:spTgt spid="52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4" st="4"/>
                                            </p:txEl>
                                          </p:spTgt>
                                        </p:tgtEl>
                                        <p:attrNameLst>
                                          <p:attrName>style.visibility</p:attrName>
                                        </p:attrNameLst>
                                      </p:cBhvr>
                                      <p:to>
                                        <p:strVal val="visible"/>
                                      </p:to>
                                    </p:set>
                                    <p:animEffect filter="fade" transition="in">
                                      <p:cBhvr>
                                        <p:cTn dur="1000"/>
                                        <p:tgtEl>
                                          <p:spTgt spid="52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id="535" name="Google Shape;535;g304c575df05_0_195"/>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536" name="Google Shape;536;g304c575df05_0_195"/>
          <p:cNvSpPr/>
          <p:nvPr/>
        </p:nvSpPr>
        <p:spPr>
          <a:xfrm>
            <a:off x="0" y="6096000"/>
            <a:ext cx="101136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pic>
        <p:nvPicPr>
          <p:cNvPr id="537" name="Google Shape;537;g304c575df05_0_195" title="Screenshot 2025-03-24 at 4.57.20 PM.png"/>
          <p:cNvPicPr preferRelativeResize="0"/>
          <p:nvPr/>
        </p:nvPicPr>
        <p:blipFill rotWithShape="1">
          <a:blip r:embed="rId4">
            <a:alphaModFix/>
          </a:blip>
          <a:srcRect b="0" l="0" r="0" t="0"/>
          <a:stretch/>
        </p:blipFill>
        <p:spPr>
          <a:xfrm>
            <a:off x="1061207" y="0"/>
            <a:ext cx="9362834" cy="68579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41" name="Shape 541"/>
        <p:cNvGrpSpPr/>
        <p:nvPr/>
      </p:nvGrpSpPr>
      <p:grpSpPr>
        <a:xfrm>
          <a:off x="0" y="0"/>
          <a:ext cx="0" cy="0"/>
          <a:chOff x="0" y="0"/>
          <a:chExt cx="0" cy="0"/>
        </a:xfrm>
      </p:grpSpPr>
      <p:sp>
        <p:nvSpPr>
          <p:cNvPr id="542" name="Google Shape;542;p39"/>
          <p:cNvSpPr txBox="1"/>
          <p:nvPr>
            <p:ph type="title"/>
          </p:nvPr>
        </p:nvSpPr>
        <p:spPr>
          <a:xfrm>
            <a:off x="571800" y="2470767"/>
            <a:ext cx="11048400" cy="14904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rgbClr val="1F4766"/>
              </a:buClr>
              <a:buSzPts val="3700"/>
              <a:buFont typeface="Nunito Sans"/>
              <a:buNone/>
            </a:pPr>
            <a:r>
              <a:rPr lang="en-US" sz="6000"/>
              <a:t>Takeaway:</a:t>
            </a:r>
            <a:endParaRPr sz="6000"/>
          </a:p>
          <a:p>
            <a:pPr indent="0" lvl="0" marL="0" rtl="0" algn="ctr">
              <a:lnSpc>
                <a:spcPct val="115000"/>
              </a:lnSpc>
              <a:spcBef>
                <a:spcPts val="0"/>
              </a:spcBef>
              <a:spcAft>
                <a:spcPts val="0"/>
              </a:spcAft>
              <a:buClr>
                <a:srgbClr val="1F4766"/>
              </a:buClr>
              <a:buSzPts val="3700"/>
              <a:buFont typeface="Nunito Sans"/>
              <a:buNone/>
            </a:pPr>
            <a:r>
              <a:rPr lang="en-US" sz="6000">
                <a:solidFill>
                  <a:srgbClr val="1F4766"/>
                </a:solidFill>
              </a:rPr>
              <a:t>Targeting Interventions Based on Context and Student Needs Matters </a:t>
            </a:r>
            <a:br>
              <a:rPr lang="en-US" sz="6000">
                <a:solidFill>
                  <a:srgbClr val="1F4766"/>
                </a:solidFill>
              </a:rPr>
            </a:br>
            <a:endParaRPr sz="6000">
              <a:solidFill>
                <a:srgbClr val="1F4766"/>
              </a:solidFill>
            </a:endParaRPr>
          </a:p>
        </p:txBody>
      </p:sp>
      <p:pic>
        <p:nvPicPr>
          <p:cNvPr descr="Logo&#10;&#10;Description automatically generated" id="543" name="Google Shape;543;p39"/>
          <p:cNvPicPr preferRelativeResize="0"/>
          <p:nvPr/>
        </p:nvPicPr>
        <p:blipFill rotWithShape="1">
          <a:blip r:embed="rId3">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3435c4b0b5e_0_0"/>
          <p:cNvSpPr/>
          <p:nvPr/>
        </p:nvSpPr>
        <p:spPr>
          <a:xfrm flipH="1">
            <a:off x="1225" y="0"/>
            <a:ext cx="3383105" cy="6887882"/>
          </a:xfrm>
          <a:custGeom>
            <a:rect b="b" l="l" r="r" t="t"/>
            <a:pathLst>
              <a:path extrusionOk="0" h="2160904" w="1395095">
                <a:moveTo>
                  <a:pt x="1394917" y="0"/>
                </a:moveTo>
                <a:lnTo>
                  <a:pt x="235051" y="0"/>
                </a:lnTo>
                <a:lnTo>
                  <a:pt x="470115" y="656577"/>
                </a:lnTo>
                <a:lnTo>
                  <a:pt x="0" y="2160549"/>
                </a:lnTo>
                <a:lnTo>
                  <a:pt x="1394917" y="2160549"/>
                </a:lnTo>
                <a:lnTo>
                  <a:pt x="1394917" y="0"/>
                </a:lnTo>
                <a:close/>
              </a:path>
            </a:pathLst>
          </a:custGeom>
          <a:solidFill>
            <a:srgbClr val="F5592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1F4766"/>
              </a:solidFill>
              <a:latin typeface="Calibri"/>
              <a:ea typeface="Calibri"/>
              <a:cs typeface="Calibri"/>
              <a:sym typeface="Calibri"/>
            </a:endParaRPr>
          </a:p>
        </p:txBody>
      </p:sp>
      <p:pic>
        <p:nvPicPr>
          <p:cNvPr id="291" name="Google Shape;291;g3435c4b0b5e_0_0"/>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292" name="Google Shape;292;g3435c4b0b5e_0_0"/>
          <p:cNvSpPr txBox="1"/>
          <p:nvPr/>
        </p:nvSpPr>
        <p:spPr>
          <a:xfrm>
            <a:off x="73572" y="1730215"/>
            <a:ext cx="20829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Nunito Sans"/>
                <a:ea typeface="Nunito Sans"/>
                <a:cs typeface="Nunito Sans"/>
                <a:sym typeface="Nunito Sans"/>
              </a:rPr>
              <a:t>Agenda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alibri"/>
              <a:ea typeface="Calibri"/>
              <a:cs typeface="Calibri"/>
              <a:sym typeface="Calibri"/>
            </a:endParaRPr>
          </a:p>
        </p:txBody>
      </p:sp>
      <p:sp>
        <p:nvSpPr>
          <p:cNvPr id="293" name="Google Shape;293;g3435c4b0b5e_0_0"/>
          <p:cNvSpPr/>
          <p:nvPr/>
        </p:nvSpPr>
        <p:spPr>
          <a:xfrm>
            <a:off x="0" y="60960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294" name="Google Shape;294;g3435c4b0b5e_0_0"/>
          <p:cNvSpPr txBox="1"/>
          <p:nvPr/>
        </p:nvSpPr>
        <p:spPr>
          <a:xfrm>
            <a:off x="3466800" y="421200"/>
            <a:ext cx="7040400" cy="8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Nunito Sans"/>
                <a:ea typeface="Nunito Sans"/>
                <a:cs typeface="Nunito Sans"/>
                <a:sym typeface="Nunito Sans"/>
              </a:rPr>
              <a:t>Approaches to Empowering  Gateway/Catapult Course Redesign</a:t>
            </a:r>
            <a:endParaRPr sz="2800">
              <a:solidFill>
                <a:schemeClr val="dk1"/>
              </a:solidFill>
              <a:latin typeface="Nunito Sans"/>
              <a:ea typeface="Nunito Sans"/>
              <a:cs typeface="Nunito Sans"/>
              <a:sym typeface="Nunito Sans"/>
            </a:endParaRPr>
          </a:p>
        </p:txBody>
      </p:sp>
      <p:sp>
        <p:nvSpPr>
          <p:cNvPr id="295" name="Google Shape;295;g3435c4b0b5e_0_0"/>
          <p:cNvSpPr txBox="1"/>
          <p:nvPr/>
        </p:nvSpPr>
        <p:spPr>
          <a:xfrm>
            <a:off x="3207875" y="1473675"/>
            <a:ext cx="8132400" cy="37044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dk1"/>
              </a:buClr>
              <a:buSzPts val="2500"/>
              <a:buFont typeface="Nunito Sans"/>
              <a:buAutoNum type="arabicPeriod"/>
            </a:pPr>
            <a:r>
              <a:rPr lang="en-US" sz="2500">
                <a:solidFill>
                  <a:schemeClr val="dk1"/>
                </a:solidFill>
                <a:latin typeface="Nunito Sans"/>
                <a:ea typeface="Nunito Sans"/>
                <a:cs typeface="Nunito Sans"/>
                <a:sym typeface="Nunito Sans"/>
              </a:rPr>
              <a:t>Intros and Making Connections</a:t>
            </a:r>
            <a:endParaRPr sz="2500">
              <a:solidFill>
                <a:schemeClr val="dk1"/>
              </a:solidFill>
              <a:latin typeface="Nunito Sans"/>
              <a:ea typeface="Nunito Sans"/>
              <a:cs typeface="Nunito Sans"/>
              <a:sym typeface="Nunito Sans"/>
            </a:endParaRPr>
          </a:p>
          <a:p>
            <a:pPr indent="0" lvl="0" marL="457200" rtl="0" algn="l">
              <a:spcBef>
                <a:spcPts val="0"/>
              </a:spcBef>
              <a:spcAft>
                <a:spcPts val="0"/>
              </a:spcAft>
              <a:buNone/>
            </a:pPr>
            <a:r>
              <a:t/>
            </a:r>
            <a:endParaRPr sz="2500">
              <a:solidFill>
                <a:schemeClr val="dk1"/>
              </a:solidFill>
              <a:latin typeface="Nunito Sans"/>
              <a:ea typeface="Nunito Sans"/>
              <a:cs typeface="Nunito Sans"/>
              <a:sym typeface="Nunito Sans"/>
            </a:endParaRPr>
          </a:p>
          <a:p>
            <a:pPr indent="-387350" lvl="0" marL="457200" rtl="0" algn="l">
              <a:spcBef>
                <a:spcPts val="0"/>
              </a:spcBef>
              <a:spcAft>
                <a:spcPts val="0"/>
              </a:spcAft>
              <a:buClr>
                <a:schemeClr val="dk1"/>
              </a:buClr>
              <a:buSzPts val="2500"/>
              <a:buFont typeface="Nunito Sans"/>
              <a:buAutoNum type="arabicPeriod"/>
            </a:pPr>
            <a:r>
              <a:rPr lang="en-US" sz="2500">
                <a:solidFill>
                  <a:schemeClr val="dk1"/>
                </a:solidFill>
                <a:latin typeface="Nunito Sans"/>
                <a:ea typeface="Nunito Sans"/>
                <a:cs typeface="Nunito Sans"/>
                <a:sym typeface="Nunito Sans"/>
              </a:rPr>
              <a:t>Designing Leading Measures In Courses</a:t>
            </a:r>
            <a:br>
              <a:rPr lang="en-US" sz="2500">
                <a:solidFill>
                  <a:schemeClr val="dk1"/>
                </a:solidFill>
                <a:latin typeface="Nunito Sans"/>
                <a:ea typeface="Nunito Sans"/>
                <a:cs typeface="Nunito Sans"/>
                <a:sym typeface="Nunito Sans"/>
              </a:rPr>
            </a:br>
            <a:endParaRPr sz="2500">
              <a:solidFill>
                <a:schemeClr val="dk1"/>
              </a:solidFill>
              <a:latin typeface="Nunito Sans"/>
              <a:ea typeface="Nunito Sans"/>
              <a:cs typeface="Nunito Sans"/>
              <a:sym typeface="Nunito Sans"/>
            </a:endParaRPr>
          </a:p>
          <a:p>
            <a:pPr indent="-387350" lvl="0" marL="457200" rtl="0" algn="l">
              <a:spcBef>
                <a:spcPts val="0"/>
              </a:spcBef>
              <a:spcAft>
                <a:spcPts val="0"/>
              </a:spcAft>
              <a:buClr>
                <a:schemeClr val="dk1"/>
              </a:buClr>
              <a:buSzPts val="2500"/>
              <a:buFont typeface="Nunito Sans"/>
              <a:buAutoNum type="arabicPeriod"/>
            </a:pPr>
            <a:r>
              <a:rPr lang="en-US" sz="2500">
                <a:solidFill>
                  <a:schemeClr val="dk1"/>
                </a:solidFill>
                <a:latin typeface="Nunito Sans"/>
                <a:ea typeface="Nunito Sans"/>
                <a:cs typeface="Nunito Sans"/>
                <a:sym typeface="Nunito Sans"/>
              </a:rPr>
              <a:t>Empowering Leadership to Use Data and Manage Large-Scale Redesign</a:t>
            </a:r>
            <a:br>
              <a:rPr lang="en-US" sz="2500">
                <a:solidFill>
                  <a:schemeClr val="dk1"/>
                </a:solidFill>
                <a:latin typeface="Nunito Sans"/>
                <a:ea typeface="Nunito Sans"/>
                <a:cs typeface="Nunito Sans"/>
                <a:sym typeface="Nunito Sans"/>
              </a:rPr>
            </a:br>
            <a:endParaRPr sz="2500">
              <a:solidFill>
                <a:schemeClr val="dk1"/>
              </a:solidFill>
              <a:latin typeface="Nunito Sans"/>
              <a:ea typeface="Nunito Sans"/>
              <a:cs typeface="Nunito Sans"/>
              <a:sym typeface="Nunito Sans"/>
            </a:endParaRPr>
          </a:p>
          <a:p>
            <a:pPr indent="-387350" lvl="0" marL="457200" rtl="0" algn="l">
              <a:spcBef>
                <a:spcPts val="0"/>
              </a:spcBef>
              <a:spcAft>
                <a:spcPts val="0"/>
              </a:spcAft>
              <a:buClr>
                <a:schemeClr val="dk1"/>
              </a:buClr>
              <a:buSzPts val="2500"/>
              <a:buFont typeface="Nunito Sans"/>
              <a:buAutoNum type="arabicPeriod"/>
            </a:pPr>
            <a:r>
              <a:rPr lang="en-US" sz="2500">
                <a:solidFill>
                  <a:schemeClr val="dk1"/>
                </a:solidFill>
                <a:latin typeface="Nunito Sans"/>
                <a:ea typeface="Nunito Sans"/>
                <a:cs typeface="Nunito Sans"/>
                <a:sym typeface="Nunito Sans"/>
              </a:rPr>
              <a:t>Using Multiple Data Sources to Redesign a Critical Course–First-Year Experience  </a:t>
            </a:r>
            <a:br>
              <a:rPr lang="en-US" sz="2500">
                <a:solidFill>
                  <a:schemeClr val="dk1"/>
                </a:solidFill>
                <a:latin typeface="Nunito Sans"/>
                <a:ea typeface="Nunito Sans"/>
                <a:cs typeface="Nunito Sans"/>
                <a:sym typeface="Nunito Sans"/>
              </a:rPr>
            </a:br>
            <a:endParaRPr sz="2500">
              <a:solidFill>
                <a:schemeClr val="dk1"/>
              </a:solidFill>
              <a:latin typeface="Nunito Sans"/>
              <a:ea typeface="Nunito Sans"/>
              <a:cs typeface="Nunito Sans"/>
              <a:sym typeface="Nunito Sans"/>
            </a:endParaRPr>
          </a:p>
          <a:p>
            <a:pPr indent="-387350" lvl="0" marL="457200" rtl="0" algn="l">
              <a:spcBef>
                <a:spcPts val="0"/>
              </a:spcBef>
              <a:spcAft>
                <a:spcPts val="0"/>
              </a:spcAft>
              <a:buClr>
                <a:schemeClr val="dk1"/>
              </a:buClr>
              <a:buSzPts val="2500"/>
              <a:buFont typeface="Nunito Sans"/>
              <a:buAutoNum type="arabicPeriod"/>
            </a:pPr>
            <a:r>
              <a:rPr lang="en-US" sz="2500">
                <a:solidFill>
                  <a:schemeClr val="dk1"/>
                </a:solidFill>
                <a:latin typeface="Nunito Sans"/>
                <a:ea typeface="Nunito Sans"/>
                <a:cs typeface="Nunito Sans"/>
                <a:sym typeface="Nunito Sans"/>
              </a:rPr>
              <a:t>Working With Your Team to Plan  </a:t>
            </a:r>
            <a:br>
              <a:rPr lang="en-US" sz="2500">
                <a:solidFill>
                  <a:schemeClr val="dk1"/>
                </a:solidFill>
                <a:latin typeface="Nunito Sans"/>
                <a:ea typeface="Nunito Sans"/>
                <a:cs typeface="Nunito Sans"/>
                <a:sym typeface="Nunito Sans"/>
              </a:rPr>
            </a:br>
            <a:r>
              <a:rPr lang="en-US" sz="2500">
                <a:solidFill>
                  <a:schemeClr val="dk1"/>
                </a:solidFill>
                <a:latin typeface="Nunito Sans"/>
                <a:ea typeface="Nunito Sans"/>
                <a:cs typeface="Nunito Sans"/>
                <a:sym typeface="Nunito Sans"/>
              </a:rPr>
              <a:t>Data-Informed Redesign!</a:t>
            </a:r>
            <a:endParaRPr sz="2500">
              <a:solidFill>
                <a:schemeClr val="dk1"/>
              </a:solidFill>
              <a:latin typeface="Nunito Sans"/>
              <a:ea typeface="Nunito Sans"/>
              <a:cs typeface="Nunito Sans"/>
              <a:sym typeface="Nunito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47" name="Shape 547"/>
        <p:cNvGrpSpPr/>
        <p:nvPr/>
      </p:nvGrpSpPr>
      <p:grpSpPr>
        <a:xfrm>
          <a:off x="0" y="0"/>
          <a:ext cx="0" cy="0"/>
          <a:chOff x="0" y="0"/>
          <a:chExt cx="0" cy="0"/>
        </a:xfrm>
      </p:grpSpPr>
      <p:sp>
        <p:nvSpPr>
          <p:cNvPr id="548" name="Google Shape;548;g304c575df05_0_113"/>
          <p:cNvSpPr txBox="1"/>
          <p:nvPr>
            <p:ph type="title"/>
          </p:nvPr>
        </p:nvSpPr>
        <p:spPr>
          <a:xfrm>
            <a:off x="571800" y="2470767"/>
            <a:ext cx="11048400" cy="14904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rgbClr val="1F4766"/>
              </a:buClr>
              <a:buSzPts val="3700"/>
              <a:buFont typeface="Nunito Sans"/>
              <a:buNone/>
            </a:pPr>
            <a:r>
              <a:rPr lang="en-US" sz="6000">
                <a:solidFill>
                  <a:srgbClr val="1F4766"/>
                </a:solidFill>
              </a:rPr>
              <a:t>Want to know more? </a:t>
            </a:r>
            <a:br>
              <a:rPr lang="en-US" sz="6000">
                <a:solidFill>
                  <a:srgbClr val="1F4766"/>
                </a:solidFill>
              </a:rPr>
            </a:br>
            <a:br>
              <a:rPr lang="en-US" sz="6000">
                <a:solidFill>
                  <a:srgbClr val="1F4766"/>
                </a:solidFill>
              </a:rPr>
            </a:br>
            <a:r>
              <a:rPr lang="en-US" sz="6000">
                <a:solidFill>
                  <a:srgbClr val="1F4766"/>
                </a:solidFill>
              </a:rPr>
              <a:t>Visit Our Group Consultations</a:t>
            </a:r>
            <a:endParaRPr sz="6000">
              <a:solidFill>
                <a:srgbClr val="1F4766"/>
              </a:solidFill>
            </a:endParaRPr>
          </a:p>
        </p:txBody>
      </p:sp>
      <p:pic>
        <p:nvPicPr>
          <p:cNvPr descr="Logo&#10;&#10;Description automatically generated" id="549" name="Google Shape;549;g304c575df05_0_113"/>
          <p:cNvPicPr preferRelativeResize="0"/>
          <p:nvPr/>
        </p:nvPicPr>
        <p:blipFill rotWithShape="1">
          <a:blip r:embed="rId3">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EB"/>
        </a:solidFill>
      </p:bgPr>
    </p:bg>
    <p:spTree>
      <p:nvGrpSpPr>
        <p:cNvPr id="553" name="Shape 553"/>
        <p:cNvGrpSpPr/>
        <p:nvPr/>
      </p:nvGrpSpPr>
      <p:grpSpPr>
        <a:xfrm>
          <a:off x="0" y="0"/>
          <a:ext cx="0" cy="0"/>
          <a:chOff x="0" y="0"/>
          <a:chExt cx="0" cy="0"/>
        </a:xfrm>
      </p:grpSpPr>
      <p:pic>
        <p:nvPicPr>
          <p:cNvPr id="554" name="Google Shape;554;p41"/>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555" name="Google Shape;555;p41"/>
          <p:cNvSpPr/>
          <p:nvPr/>
        </p:nvSpPr>
        <p:spPr>
          <a:xfrm>
            <a:off x="0" y="60960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pic>
        <p:nvPicPr>
          <p:cNvPr id="556" name="Google Shape;556;p41"/>
          <p:cNvPicPr preferRelativeResize="0"/>
          <p:nvPr/>
        </p:nvPicPr>
        <p:blipFill rotWithShape="1">
          <a:blip r:embed="rId4">
            <a:alphaModFix/>
          </a:blip>
          <a:srcRect b="0" l="0" r="0" t="0"/>
          <a:stretch/>
        </p:blipFill>
        <p:spPr>
          <a:xfrm>
            <a:off x="2991300" y="304800"/>
            <a:ext cx="5827282" cy="5791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EB"/>
        </a:solidFill>
      </p:bgPr>
    </p:bg>
    <p:spTree>
      <p:nvGrpSpPr>
        <p:cNvPr id="560" name="Shape 560"/>
        <p:cNvGrpSpPr/>
        <p:nvPr/>
      </p:nvGrpSpPr>
      <p:grpSpPr>
        <a:xfrm>
          <a:off x="0" y="0"/>
          <a:ext cx="0" cy="0"/>
          <a:chOff x="0" y="0"/>
          <a:chExt cx="0" cy="0"/>
        </a:xfrm>
      </p:grpSpPr>
      <p:pic>
        <p:nvPicPr>
          <p:cNvPr id="561" name="Google Shape;561;p42"/>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562" name="Google Shape;562;p42"/>
          <p:cNvSpPr/>
          <p:nvPr/>
        </p:nvSpPr>
        <p:spPr>
          <a:xfrm>
            <a:off x="0" y="60960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563" name="Google Shape;563;p42"/>
          <p:cNvSpPr txBox="1"/>
          <p:nvPr/>
        </p:nvSpPr>
        <p:spPr>
          <a:xfrm>
            <a:off x="247425" y="159500"/>
            <a:ext cx="11944800" cy="64497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25 institutions</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Research 1</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p:txBody>
      </p:sp>
      <p:pic>
        <p:nvPicPr>
          <p:cNvPr id="564" name="Google Shape;564;p42"/>
          <p:cNvPicPr preferRelativeResize="0"/>
          <p:nvPr/>
        </p:nvPicPr>
        <p:blipFill rotWithShape="1">
          <a:blip r:embed="rId4">
            <a:alphaModFix/>
          </a:blip>
          <a:srcRect b="0" l="0" r="0" t="0"/>
          <a:stretch/>
        </p:blipFill>
        <p:spPr>
          <a:xfrm>
            <a:off x="4649700" y="47063"/>
            <a:ext cx="1876425" cy="1428750"/>
          </a:xfrm>
          <a:prstGeom prst="rect">
            <a:avLst/>
          </a:prstGeom>
          <a:noFill/>
          <a:ln>
            <a:noFill/>
          </a:ln>
        </p:spPr>
      </p:pic>
      <p:pic>
        <p:nvPicPr>
          <p:cNvPr id="565" name="Google Shape;565;p42"/>
          <p:cNvPicPr preferRelativeResize="0"/>
          <p:nvPr/>
        </p:nvPicPr>
        <p:blipFill rotWithShape="1">
          <a:blip r:embed="rId5">
            <a:alphaModFix/>
          </a:blip>
          <a:srcRect b="0" l="0" r="0" t="0"/>
          <a:stretch/>
        </p:blipFill>
        <p:spPr>
          <a:xfrm>
            <a:off x="4733063" y="2854488"/>
            <a:ext cx="1876425" cy="1428750"/>
          </a:xfrm>
          <a:prstGeom prst="rect">
            <a:avLst/>
          </a:prstGeom>
          <a:noFill/>
          <a:ln>
            <a:noFill/>
          </a:ln>
        </p:spPr>
      </p:pic>
      <p:pic>
        <p:nvPicPr>
          <p:cNvPr id="566" name="Google Shape;566;p42"/>
          <p:cNvPicPr preferRelativeResize="0"/>
          <p:nvPr/>
        </p:nvPicPr>
        <p:blipFill rotWithShape="1">
          <a:blip r:embed="rId6">
            <a:alphaModFix/>
          </a:blip>
          <a:srcRect b="0" l="0" r="0" t="0"/>
          <a:stretch/>
        </p:blipFill>
        <p:spPr>
          <a:xfrm>
            <a:off x="2986063" y="1615000"/>
            <a:ext cx="1876425" cy="1429657"/>
          </a:xfrm>
          <a:prstGeom prst="rect">
            <a:avLst/>
          </a:prstGeom>
          <a:noFill/>
          <a:ln>
            <a:noFill/>
          </a:ln>
        </p:spPr>
      </p:pic>
      <p:pic>
        <p:nvPicPr>
          <p:cNvPr id="567" name="Google Shape;567;p42"/>
          <p:cNvPicPr preferRelativeResize="0"/>
          <p:nvPr/>
        </p:nvPicPr>
        <p:blipFill rotWithShape="1">
          <a:blip r:embed="rId7">
            <a:alphaModFix/>
          </a:blip>
          <a:srcRect b="0" l="0" r="0" t="0"/>
          <a:stretch/>
        </p:blipFill>
        <p:spPr>
          <a:xfrm>
            <a:off x="247413" y="159500"/>
            <a:ext cx="1876425" cy="1428750"/>
          </a:xfrm>
          <a:prstGeom prst="rect">
            <a:avLst/>
          </a:prstGeom>
          <a:noFill/>
          <a:ln>
            <a:noFill/>
          </a:ln>
        </p:spPr>
      </p:pic>
      <p:pic>
        <p:nvPicPr>
          <p:cNvPr id="568" name="Google Shape;568;p42"/>
          <p:cNvPicPr preferRelativeResize="0"/>
          <p:nvPr/>
        </p:nvPicPr>
        <p:blipFill rotWithShape="1">
          <a:blip r:embed="rId8">
            <a:alphaModFix/>
          </a:blip>
          <a:srcRect b="0" l="0" r="0" t="0"/>
          <a:stretch/>
        </p:blipFill>
        <p:spPr>
          <a:xfrm>
            <a:off x="247413" y="5827688"/>
            <a:ext cx="1876425" cy="1203825"/>
          </a:xfrm>
          <a:prstGeom prst="rect">
            <a:avLst/>
          </a:prstGeom>
          <a:noFill/>
          <a:ln>
            <a:noFill/>
          </a:ln>
        </p:spPr>
      </p:pic>
      <p:pic>
        <p:nvPicPr>
          <p:cNvPr id="569" name="Google Shape;569;p42"/>
          <p:cNvPicPr preferRelativeResize="0"/>
          <p:nvPr/>
        </p:nvPicPr>
        <p:blipFill rotWithShape="1">
          <a:blip r:embed="rId9">
            <a:alphaModFix/>
          </a:blip>
          <a:srcRect b="0" l="0" r="0" t="0"/>
          <a:stretch/>
        </p:blipFill>
        <p:spPr>
          <a:xfrm>
            <a:off x="-33450" y="1567813"/>
            <a:ext cx="2000250" cy="1524000"/>
          </a:xfrm>
          <a:prstGeom prst="rect">
            <a:avLst/>
          </a:prstGeom>
          <a:noFill/>
          <a:ln>
            <a:noFill/>
          </a:ln>
        </p:spPr>
      </p:pic>
      <p:pic>
        <p:nvPicPr>
          <p:cNvPr id="570" name="Google Shape;570;p42"/>
          <p:cNvPicPr preferRelativeResize="0"/>
          <p:nvPr/>
        </p:nvPicPr>
        <p:blipFill rotWithShape="1">
          <a:blip r:embed="rId10">
            <a:alphaModFix/>
          </a:blip>
          <a:srcRect b="0" l="0" r="0" t="0"/>
          <a:stretch/>
        </p:blipFill>
        <p:spPr>
          <a:xfrm>
            <a:off x="6969000" y="77725"/>
            <a:ext cx="1876425" cy="1428750"/>
          </a:xfrm>
          <a:prstGeom prst="rect">
            <a:avLst/>
          </a:prstGeom>
          <a:noFill/>
          <a:ln>
            <a:noFill/>
          </a:ln>
        </p:spPr>
      </p:pic>
      <p:pic>
        <p:nvPicPr>
          <p:cNvPr id="571" name="Google Shape;571;p42"/>
          <p:cNvPicPr preferRelativeResize="0"/>
          <p:nvPr/>
        </p:nvPicPr>
        <p:blipFill rotWithShape="1">
          <a:blip r:embed="rId11">
            <a:alphaModFix/>
          </a:blip>
          <a:srcRect b="0" l="0" r="0" t="0"/>
          <a:stretch/>
        </p:blipFill>
        <p:spPr>
          <a:xfrm>
            <a:off x="2983963" y="5038488"/>
            <a:ext cx="2000250" cy="1524000"/>
          </a:xfrm>
          <a:prstGeom prst="rect">
            <a:avLst/>
          </a:prstGeom>
          <a:noFill/>
          <a:ln>
            <a:noFill/>
          </a:ln>
        </p:spPr>
      </p:pic>
      <p:pic>
        <p:nvPicPr>
          <p:cNvPr id="572" name="Google Shape;572;p42"/>
          <p:cNvPicPr preferRelativeResize="0"/>
          <p:nvPr/>
        </p:nvPicPr>
        <p:blipFill rotWithShape="1">
          <a:blip r:embed="rId12">
            <a:alphaModFix/>
          </a:blip>
          <a:srcRect b="0" l="0" r="0" t="0"/>
          <a:stretch/>
        </p:blipFill>
        <p:spPr>
          <a:xfrm>
            <a:off x="5351925" y="3785900"/>
            <a:ext cx="2000250" cy="1524000"/>
          </a:xfrm>
          <a:prstGeom prst="rect">
            <a:avLst/>
          </a:prstGeom>
          <a:noFill/>
          <a:ln>
            <a:noFill/>
          </a:ln>
        </p:spPr>
      </p:pic>
      <p:pic>
        <p:nvPicPr>
          <p:cNvPr id="573" name="Google Shape;573;p42"/>
          <p:cNvPicPr preferRelativeResize="0"/>
          <p:nvPr/>
        </p:nvPicPr>
        <p:blipFill rotWithShape="1">
          <a:blip r:embed="rId13">
            <a:alphaModFix/>
          </a:blip>
          <a:srcRect b="0" l="0" r="0" t="0"/>
          <a:stretch/>
        </p:blipFill>
        <p:spPr>
          <a:xfrm>
            <a:off x="247425" y="4141400"/>
            <a:ext cx="2000250" cy="1524000"/>
          </a:xfrm>
          <a:prstGeom prst="rect">
            <a:avLst/>
          </a:prstGeom>
          <a:noFill/>
          <a:ln>
            <a:noFill/>
          </a:ln>
        </p:spPr>
      </p:pic>
      <p:pic>
        <p:nvPicPr>
          <p:cNvPr id="574" name="Google Shape;574;p42"/>
          <p:cNvPicPr preferRelativeResize="0"/>
          <p:nvPr/>
        </p:nvPicPr>
        <p:blipFill rotWithShape="1">
          <a:blip r:embed="rId14">
            <a:alphaModFix/>
          </a:blip>
          <a:srcRect b="0" l="0" r="0" t="0"/>
          <a:stretch/>
        </p:blipFill>
        <p:spPr>
          <a:xfrm>
            <a:off x="7815975" y="3465525"/>
            <a:ext cx="2000250" cy="1524000"/>
          </a:xfrm>
          <a:prstGeom prst="rect">
            <a:avLst/>
          </a:prstGeom>
          <a:noFill/>
          <a:ln>
            <a:noFill/>
          </a:ln>
        </p:spPr>
      </p:pic>
      <p:pic>
        <p:nvPicPr>
          <p:cNvPr id="575" name="Google Shape;575;p42"/>
          <p:cNvPicPr preferRelativeResize="0"/>
          <p:nvPr/>
        </p:nvPicPr>
        <p:blipFill rotWithShape="1">
          <a:blip r:embed="rId15">
            <a:alphaModFix/>
          </a:blip>
          <a:srcRect b="0" l="0" r="0" t="0"/>
          <a:stretch/>
        </p:blipFill>
        <p:spPr>
          <a:xfrm>
            <a:off x="4915613" y="1282875"/>
            <a:ext cx="2000250" cy="1524000"/>
          </a:xfrm>
          <a:prstGeom prst="rect">
            <a:avLst/>
          </a:prstGeom>
          <a:noFill/>
          <a:ln>
            <a:noFill/>
          </a:ln>
        </p:spPr>
      </p:pic>
      <p:pic>
        <p:nvPicPr>
          <p:cNvPr id="576" name="Google Shape;576;p42"/>
          <p:cNvPicPr preferRelativeResize="0"/>
          <p:nvPr/>
        </p:nvPicPr>
        <p:blipFill rotWithShape="1">
          <a:blip r:embed="rId16">
            <a:alphaModFix/>
          </a:blip>
          <a:srcRect b="0" l="0" r="0" t="0"/>
          <a:stretch/>
        </p:blipFill>
        <p:spPr>
          <a:xfrm>
            <a:off x="7854963" y="1941525"/>
            <a:ext cx="2000250" cy="1524000"/>
          </a:xfrm>
          <a:prstGeom prst="rect">
            <a:avLst/>
          </a:prstGeom>
          <a:noFill/>
          <a:ln>
            <a:noFill/>
          </a:ln>
        </p:spPr>
      </p:pic>
      <p:pic>
        <p:nvPicPr>
          <p:cNvPr id="577" name="Google Shape;577;p42"/>
          <p:cNvPicPr preferRelativeResize="0"/>
          <p:nvPr/>
        </p:nvPicPr>
        <p:blipFill rotWithShape="1">
          <a:blip r:embed="rId17">
            <a:alphaModFix/>
          </a:blip>
          <a:srcRect b="0" l="0" r="0" t="0"/>
          <a:stretch/>
        </p:blipFill>
        <p:spPr>
          <a:xfrm>
            <a:off x="7916875" y="4989525"/>
            <a:ext cx="1876425" cy="1428750"/>
          </a:xfrm>
          <a:prstGeom prst="rect">
            <a:avLst/>
          </a:prstGeom>
          <a:noFill/>
          <a:ln>
            <a:noFill/>
          </a:ln>
        </p:spPr>
      </p:pic>
      <p:pic>
        <p:nvPicPr>
          <p:cNvPr id="578" name="Google Shape;578;p42"/>
          <p:cNvPicPr preferRelativeResize="0"/>
          <p:nvPr/>
        </p:nvPicPr>
        <p:blipFill rotWithShape="1">
          <a:blip r:embed="rId18">
            <a:alphaModFix/>
          </a:blip>
          <a:srcRect b="0" l="0" r="0" t="0"/>
          <a:stretch/>
        </p:blipFill>
        <p:spPr>
          <a:xfrm>
            <a:off x="10053588" y="4941888"/>
            <a:ext cx="2000250" cy="1524000"/>
          </a:xfrm>
          <a:prstGeom prst="rect">
            <a:avLst/>
          </a:prstGeom>
          <a:noFill/>
          <a:ln>
            <a:noFill/>
          </a:ln>
        </p:spPr>
      </p:pic>
      <p:pic>
        <p:nvPicPr>
          <p:cNvPr id="579" name="Google Shape;579;p42"/>
          <p:cNvPicPr preferRelativeResize="0"/>
          <p:nvPr/>
        </p:nvPicPr>
        <p:blipFill rotWithShape="1">
          <a:blip r:embed="rId19">
            <a:alphaModFix/>
          </a:blip>
          <a:srcRect b="0" l="0" r="0" t="0"/>
          <a:stretch/>
        </p:blipFill>
        <p:spPr>
          <a:xfrm>
            <a:off x="-33450" y="2806875"/>
            <a:ext cx="2000250" cy="1524000"/>
          </a:xfrm>
          <a:prstGeom prst="rect">
            <a:avLst/>
          </a:prstGeom>
          <a:noFill/>
          <a:ln>
            <a:noFill/>
          </a:ln>
        </p:spPr>
      </p:pic>
      <p:pic>
        <p:nvPicPr>
          <p:cNvPr id="580" name="Google Shape;580;p42"/>
          <p:cNvPicPr preferRelativeResize="0"/>
          <p:nvPr/>
        </p:nvPicPr>
        <p:blipFill rotWithShape="1">
          <a:blip r:embed="rId20">
            <a:alphaModFix/>
          </a:blip>
          <a:srcRect b="0" l="0" r="0" t="0"/>
          <a:stretch/>
        </p:blipFill>
        <p:spPr>
          <a:xfrm>
            <a:off x="10053575" y="3039225"/>
            <a:ext cx="2000250" cy="1524000"/>
          </a:xfrm>
          <a:prstGeom prst="rect">
            <a:avLst/>
          </a:prstGeom>
          <a:noFill/>
          <a:ln>
            <a:noFill/>
          </a:ln>
        </p:spPr>
      </p:pic>
      <p:pic>
        <p:nvPicPr>
          <p:cNvPr id="581" name="Google Shape;581;p42"/>
          <p:cNvPicPr preferRelativeResize="0"/>
          <p:nvPr/>
        </p:nvPicPr>
        <p:blipFill rotWithShape="1">
          <a:blip r:embed="rId21">
            <a:alphaModFix/>
          </a:blip>
          <a:srcRect b="0" l="0" r="0" t="0"/>
          <a:stretch/>
        </p:blipFill>
        <p:spPr>
          <a:xfrm>
            <a:off x="2411725" y="114550"/>
            <a:ext cx="1640091" cy="1248800"/>
          </a:xfrm>
          <a:prstGeom prst="rect">
            <a:avLst/>
          </a:prstGeom>
          <a:noFill/>
          <a:ln>
            <a:noFill/>
          </a:ln>
        </p:spPr>
      </p:pic>
      <p:pic>
        <p:nvPicPr>
          <p:cNvPr id="582" name="Google Shape;582;p42"/>
          <p:cNvPicPr preferRelativeResize="0"/>
          <p:nvPr/>
        </p:nvPicPr>
        <p:blipFill rotWithShape="1">
          <a:blip r:embed="rId22">
            <a:alphaModFix/>
          </a:blip>
          <a:srcRect b="0" l="0" r="0" t="0"/>
          <a:stretch/>
        </p:blipFill>
        <p:spPr>
          <a:xfrm>
            <a:off x="10115488" y="1615450"/>
            <a:ext cx="1876425" cy="1428750"/>
          </a:xfrm>
          <a:prstGeom prst="rect">
            <a:avLst/>
          </a:prstGeom>
          <a:noFill/>
          <a:ln>
            <a:noFill/>
          </a:ln>
        </p:spPr>
      </p:pic>
      <p:pic>
        <p:nvPicPr>
          <p:cNvPr id="583" name="Google Shape;583;p42"/>
          <p:cNvPicPr preferRelativeResize="0"/>
          <p:nvPr/>
        </p:nvPicPr>
        <p:blipFill rotWithShape="1">
          <a:blip r:embed="rId23">
            <a:alphaModFix/>
          </a:blip>
          <a:srcRect b="0" l="0" r="0" t="0"/>
          <a:stretch/>
        </p:blipFill>
        <p:spPr>
          <a:xfrm>
            <a:off x="8709775" y="-95400"/>
            <a:ext cx="2000250" cy="1524000"/>
          </a:xfrm>
          <a:prstGeom prst="rect">
            <a:avLst/>
          </a:prstGeom>
          <a:noFill/>
          <a:ln>
            <a:noFill/>
          </a:ln>
        </p:spPr>
      </p:pic>
      <p:pic>
        <p:nvPicPr>
          <p:cNvPr id="584" name="Google Shape;584;p42"/>
          <p:cNvPicPr preferRelativeResize="0"/>
          <p:nvPr/>
        </p:nvPicPr>
        <p:blipFill rotWithShape="1">
          <a:blip r:embed="rId24">
            <a:alphaModFix/>
          </a:blip>
          <a:srcRect b="0" l="0" r="0" t="0"/>
          <a:stretch/>
        </p:blipFill>
        <p:spPr>
          <a:xfrm>
            <a:off x="5460800" y="5038500"/>
            <a:ext cx="2000250" cy="1524000"/>
          </a:xfrm>
          <a:prstGeom prst="rect">
            <a:avLst/>
          </a:prstGeom>
          <a:noFill/>
          <a:ln>
            <a:noFill/>
          </a:ln>
        </p:spPr>
      </p:pic>
      <p:pic>
        <p:nvPicPr>
          <p:cNvPr id="585" name="Google Shape;585;p42"/>
          <p:cNvPicPr preferRelativeResize="0"/>
          <p:nvPr/>
        </p:nvPicPr>
        <p:blipFill rotWithShape="1">
          <a:blip r:embed="rId25">
            <a:alphaModFix/>
          </a:blip>
          <a:srcRect b="0" l="0" r="0" t="0"/>
          <a:stretch/>
        </p:blipFill>
        <p:spPr>
          <a:xfrm>
            <a:off x="10306650" y="77725"/>
            <a:ext cx="1885950" cy="1428750"/>
          </a:xfrm>
          <a:prstGeom prst="rect">
            <a:avLst/>
          </a:prstGeom>
          <a:noFill/>
          <a:ln>
            <a:noFill/>
          </a:ln>
        </p:spPr>
      </p:pic>
      <p:pic>
        <p:nvPicPr>
          <p:cNvPr id="586" name="Google Shape;586;p42"/>
          <p:cNvPicPr preferRelativeResize="0"/>
          <p:nvPr/>
        </p:nvPicPr>
        <p:blipFill rotWithShape="1">
          <a:blip r:embed="rId26">
            <a:alphaModFix/>
          </a:blip>
          <a:srcRect b="0" l="0" r="0" t="0"/>
          <a:stretch/>
        </p:blipFill>
        <p:spPr>
          <a:xfrm>
            <a:off x="2411725" y="3327200"/>
            <a:ext cx="1876425" cy="1428750"/>
          </a:xfrm>
          <a:prstGeom prst="rect">
            <a:avLst/>
          </a:prstGeom>
          <a:noFill/>
          <a:ln>
            <a:noFill/>
          </a:ln>
        </p:spPr>
      </p:pic>
      <p:pic>
        <p:nvPicPr>
          <p:cNvPr id="587" name="Google Shape;587;p42"/>
          <p:cNvPicPr preferRelativeResize="0"/>
          <p:nvPr/>
        </p:nvPicPr>
        <p:blipFill rotWithShape="1">
          <a:blip r:embed="rId27">
            <a:alphaModFix/>
          </a:blip>
          <a:srcRect b="0" l="0" r="0" t="0"/>
          <a:stretch/>
        </p:blipFill>
        <p:spPr>
          <a:xfrm>
            <a:off x="7219788" y="930300"/>
            <a:ext cx="1876425" cy="1428750"/>
          </a:xfrm>
          <a:prstGeom prst="rect">
            <a:avLst/>
          </a:prstGeom>
          <a:noFill/>
          <a:ln>
            <a:noFill/>
          </a:ln>
        </p:spPr>
      </p:pic>
      <p:pic>
        <p:nvPicPr>
          <p:cNvPr id="588" name="Google Shape;588;p42"/>
          <p:cNvPicPr preferRelativeResize="0"/>
          <p:nvPr/>
        </p:nvPicPr>
        <p:blipFill rotWithShape="1">
          <a:blip r:embed="rId28">
            <a:alphaModFix/>
          </a:blip>
          <a:srcRect b="0" l="0" r="0" t="0"/>
          <a:stretch/>
        </p:blipFill>
        <p:spPr>
          <a:xfrm>
            <a:off x="1665013" y="1065450"/>
            <a:ext cx="1876425" cy="1428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EB"/>
        </a:solidFill>
      </p:bgPr>
    </p:bg>
    <p:spTree>
      <p:nvGrpSpPr>
        <p:cNvPr id="592" name="Shape 592"/>
        <p:cNvGrpSpPr/>
        <p:nvPr/>
      </p:nvGrpSpPr>
      <p:grpSpPr>
        <a:xfrm>
          <a:off x="0" y="0"/>
          <a:ext cx="0" cy="0"/>
          <a:chOff x="0" y="0"/>
          <a:chExt cx="0" cy="0"/>
        </a:xfrm>
      </p:grpSpPr>
      <p:pic>
        <p:nvPicPr>
          <p:cNvPr id="593" name="Google Shape;593;p44"/>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594" name="Google Shape;594;p44"/>
          <p:cNvSpPr/>
          <p:nvPr/>
        </p:nvSpPr>
        <p:spPr>
          <a:xfrm>
            <a:off x="0" y="60960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595" name="Google Shape;595;p44"/>
          <p:cNvSpPr txBox="1"/>
          <p:nvPr/>
        </p:nvSpPr>
        <p:spPr>
          <a:xfrm>
            <a:off x="633025" y="172025"/>
            <a:ext cx="11358900" cy="10560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chemeClr val="dk1"/>
                </a:solidFill>
                <a:latin typeface="Nunito Sans"/>
                <a:ea typeface="Nunito Sans"/>
                <a:cs typeface="Nunito Sans"/>
                <a:sym typeface="Nunito Sans"/>
              </a:rPr>
              <a:t>USG Grad Rates Pre Intervention, 2011</a:t>
            </a:r>
            <a:endParaRPr b="1" i="0" sz="4500" u="none" cap="none" strike="noStrike">
              <a:solidFill>
                <a:schemeClr val="dk1"/>
              </a:solidFill>
              <a:latin typeface="Nunito Sans"/>
              <a:ea typeface="Nunito Sans"/>
              <a:cs typeface="Nunito Sans"/>
              <a:sym typeface="Nunito Sans"/>
            </a:endParaRPr>
          </a:p>
          <a:p>
            <a:pPr indent="0" lvl="0" marL="0" marR="0" rtl="0" algn="ctr">
              <a:lnSpc>
                <a:spcPct val="100000"/>
              </a:lnSpc>
              <a:spcBef>
                <a:spcPts val="0"/>
              </a:spcBef>
              <a:spcAft>
                <a:spcPts val="0"/>
              </a:spcAft>
              <a:buClr>
                <a:srgbClr val="000000"/>
              </a:buClr>
              <a:buSzPts val="3800"/>
              <a:buFont typeface="Arial"/>
              <a:buNone/>
            </a:pPr>
            <a:r>
              <a:t/>
            </a:r>
            <a:endParaRPr b="1" i="0" sz="3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800"/>
              <a:buFont typeface="Arial"/>
              <a:buNone/>
            </a:pPr>
            <a:r>
              <a:t/>
            </a:r>
            <a:endParaRPr b="1" i="0" sz="3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25 institutions</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Research 1</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p:txBody>
      </p:sp>
      <p:pic>
        <p:nvPicPr>
          <p:cNvPr id="596" name="Google Shape;596;p44"/>
          <p:cNvPicPr preferRelativeResize="0"/>
          <p:nvPr/>
        </p:nvPicPr>
        <p:blipFill rotWithShape="1">
          <a:blip r:embed="rId4">
            <a:alphaModFix/>
          </a:blip>
          <a:srcRect b="0" l="0" r="0" t="0"/>
          <a:stretch/>
        </p:blipFill>
        <p:spPr>
          <a:xfrm>
            <a:off x="2216050" y="1038600"/>
            <a:ext cx="7418549" cy="44470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43"/>
          <p:cNvSpPr/>
          <p:nvPr/>
        </p:nvSpPr>
        <p:spPr>
          <a:xfrm flipH="1">
            <a:off x="-411" y="0"/>
            <a:ext cx="3651661" cy="6887882"/>
          </a:xfrm>
          <a:custGeom>
            <a:rect b="b" l="l" r="r" t="t"/>
            <a:pathLst>
              <a:path extrusionOk="0" h="2160904" w="1395095">
                <a:moveTo>
                  <a:pt x="1394917" y="0"/>
                </a:moveTo>
                <a:lnTo>
                  <a:pt x="235051" y="0"/>
                </a:lnTo>
                <a:lnTo>
                  <a:pt x="470115" y="656577"/>
                </a:lnTo>
                <a:lnTo>
                  <a:pt x="0" y="2160549"/>
                </a:lnTo>
                <a:lnTo>
                  <a:pt x="1394917" y="2160549"/>
                </a:lnTo>
                <a:lnTo>
                  <a:pt x="1394917" y="0"/>
                </a:lnTo>
                <a:close/>
              </a:path>
            </a:pathLst>
          </a:custGeom>
          <a:solidFill>
            <a:srgbClr val="F5592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1F4766"/>
              </a:solidFill>
              <a:latin typeface="Calibri"/>
              <a:ea typeface="Calibri"/>
              <a:cs typeface="Calibri"/>
              <a:sym typeface="Calibri"/>
            </a:endParaRPr>
          </a:p>
        </p:txBody>
      </p:sp>
      <p:pic>
        <p:nvPicPr>
          <p:cNvPr id="602" name="Google Shape;602;p43"/>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603" name="Google Shape;603;p43"/>
          <p:cNvSpPr txBox="1"/>
          <p:nvPr/>
        </p:nvSpPr>
        <p:spPr>
          <a:xfrm>
            <a:off x="64975" y="317500"/>
            <a:ext cx="3357000" cy="464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Nunito Sans"/>
                <a:ea typeface="Nunito Sans"/>
                <a:cs typeface="Nunito Sans"/>
                <a:sym typeface="Nunito Sans"/>
              </a:rPr>
              <a:t>USG Course</a:t>
            </a:r>
            <a:endParaRPr b="1" i="0" sz="3200" u="none" cap="none" strike="noStrike">
              <a:solidFill>
                <a:schemeClr val="lt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Nunito Sans"/>
                <a:ea typeface="Nunito Sans"/>
                <a:cs typeface="Nunito Sans"/>
                <a:sym typeface="Nunito Sans"/>
              </a:rPr>
              <a:t>Redesign </a:t>
            </a:r>
            <a:endParaRPr b="1" i="0" sz="3200" u="none" cap="none" strike="noStrike">
              <a:solidFill>
                <a:schemeClr val="lt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Nunito Sans"/>
                <a:ea typeface="Nunito Sans"/>
                <a:cs typeface="Nunito Sans"/>
                <a:sym typeface="Nunito Sans"/>
              </a:rPr>
              <a:t>Project</a:t>
            </a:r>
            <a:br>
              <a:rPr b="1" i="0" lang="en-US" sz="3200" u="none" cap="none" strike="noStrike">
                <a:solidFill>
                  <a:schemeClr val="lt1"/>
                </a:solidFill>
                <a:latin typeface="Nunito Sans"/>
                <a:ea typeface="Nunito Sans"/>
                <a:cs typeface="Nunito Sans"/>
                <a:sym typeface="Nunito Sans"/>
              </a:rPr>
            </a:br>
            <a:br>
              <a:rPr b="1" i="0" lang="en-US" sz="3200" u="none" cap="none" strike="noStrike">
                <a:solidFill>
                  <a:schemeClr val="lt1"/>
                </a:solidFill>
                <a:latin typeface="Nunito Sans"/>
                <a:ea typeface="Nunito Sans"/>
                <a:cs typeface="Nunito Sans"/>
                <a:sym typeface="Nunito Sans"/>
              </a:rPr>
            </a:br>
            <a:br>
              <a:rPr b="1" i="0" lang="en-US" sz="3200" u="none" cap="none" strike="noStrike">
                <a:solidFill>
                  <a:schemeClr val="lt1"/>
                </a:solidFill>
                <a:latin typeface="Nunito Sans"/>
                <a:ea typeface="Nunito Sans"/>
                <a:cs typeface="Nunito Sans"/>
                <a:sym typeface="Nunito Sans"/>
              </a:rPr>
            </a:br>
            <a:br>
              <a:rPr b="1" i="0" lang="en-US" sz="3200" u="none" cap="none" strike="noStrike">
                <a:solidFill>
                  <a:schemeClr val="lt1"/>
                </a:solidFill>
                <a:latin typeface="Nunito Sans"/>
                <a:ea typeface="Nunito Sans"/>
                <a:cs typeface="Nunito Sans"/>
                <a:sym typeface="Nunito Sans"/>
              </a:rPr>
            </a:br>
            <a:br>
              <a:rPr b="1" i="0" lang="en-US" sz="3200" u="none" cap="none" strike="noStrike">
                <a:solidFill>
                  <a:schemeClr val="lt1"/>
                </a:solidFill>
                <a:latin typeface="Nunito Sans"/>
                <a:ea typeface="Nunito Sans"/>
                <a:cs typeface="Nunito Sans"/>
                <a:sym typeface="Nunito Sans"/>
              </a:rPr>
            </a:br>
            <a:endParaRPr b="1" i="0" sz="3200" u="none" cap="none" strike="noStrike">
              <a:solidFill>
                <a:schemeClr val="lt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alibri"/>
              <a:ea typeface="Calibri"/>
              <a:cs typeface="Calibri"/>
              <a:sym typeface="Calibri"/>
            </a:endParaRPr>
          </a:p>
        </p:txBody>
      </p:sp>
      <p:sp>
        <p:nvSpPr>
          <p:cNvPr id="604" name="Google Shape;604;p43"/>
          <p:cNvSpPr/>
          <p:nvPr/>
        </p:nvSpPr>
        <p:spPr>
          <a:xfrm>
            <a:off x="0" y="60960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grpSp>
        <p:nvGrpSpPr>
          <p:cNvPr id="605" name="Google Shape;605;p43"/>
          <p:cNvGrpSpPr/>
          <p:nvPr/>
        </p:nvGrpSpPr>
        <p:grpSpPr>
          <a:xfrm>
            <a:off x="3562350" y="12"/>
            <a:ext cx="8954130" cy="6291220"/>
            <a:chOff x="-524652" y="0"/>
            <a:chExt cx="6555000" cy="3169221"/>
          </a:xfrm>
        </p:grpSpPr>
        <p:cxnSp>
          <p:nvCxnSpPr>
            <p:cNvPr id="606" name="Google Shape;606;p43"/>
            <p:cNvCxnSpPr/>
            <p:nvPr/>
          </p:nvCxnSpPr>
          <p:spPr>
            <a:xfrm>
              <a:off x="0" y="0"/>
              <a:ext cx="5486100" cy="0"/>
            </a:xfrm>
            <a:prstGeom prst="straightConnector1">
              <a:avLst/>
            </a:prstGeom>
            <a:solidFill>
              <a:schemeClr val="accent1"/>
            </a:solidFill>
            <a:ln cap="flat" cmpd="sng" w="12700">
              <a:solidFill>
                <a:schemeClr val="accent1"/>
              </a:solidFill>
              <a:prstDash val="solid"/>
              <a:miter lim="800000"/>
              <a:headEnd len="sm" w="sm" type="none"/>
              <a:tailEnd len="sm" w="sm" type="none"/>
            </a:ln>
          </p:spPr>
        </p:cxnSp>
        <p:sp>
          <p:nvSpPr>
            <p:cNvPr id="607" name="Google Shape;607;p43"/>
            <p:cNvSpPr/>
            <p:nvPr/>
          </p:nvSpPr>
          <p:spPr>
            <a:xfrm>
              <a:off x="0" y="644"/>
              <a:ext cx="5486100" cy="1056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43"/>
            <p:cNvSpPr txBox="1"/>
            <p:nvPr/>
          </p:nvSpPr>
          <p:spPr>
            <a:xfrm>
              <a:off x="-524652" y="649"/>
              <a:ext cx="6555000" cy="1056300"/>
            </a:xfrm>
            <a:prstGeom prst="rect">
              <a:avLst/>
            </a:prstGeom>
            <a:noFill/>
            <a:ln>
              <a:noFill/>
            </a:ln>
          </p:spPr>
          <p:txBody>
            <a:bodyPr anchorCtr="0" anchor="t" bIns="106675" lIns="106675" spcFirstLastPara="1" rIns="106675" wrap="square" tIns="106675">
              <a:noAutofit/>
            </a:bodyPr>
            <a:lstStyle/>
            <a:p>
              <a:pPr indent="0" lvl="0" marL="0" marR="0" rtl="0" algn="l">
                <a:lnSpc>
                  <a:spcPct val="115000"/>
                </a:lnSpc>
                <a:spcBef>
                  <a:spcPts val="0"/>
                </a:spcBef>
                <a:spcAft>
                  <a:spcPts val="0"/>
                </a:spcAft>
                <a:buClr>
                  <a:srgbClr val="000000"/>
                </a:buClr>
                <a:buSzPts val="4200"/>
                <a:buFont typeface="Arial"/>
                <a:buNone/>
              </a:pPr>
              <a:r>
                <a:rPr b="1" i="0" lang="en-US" sz="4200" u="none" cap="none" strike="noStrike">
                  <a:solidFill>
                    <a:schemeClr val="dk2"/>
                  </a:solidFill>
                  <a:latin typeface="Nunito Sans"/>
                  <a:ea typeface="Nunito Sans"/>
                  <a:cs typeface="Nunito Sans"/>
                  <a:sym typeface="Nunito Sans"/>
                </a:rPr>
                <a:t>Use data insights to determine the courses most likely to have a grade of D, F, W, I…</a:t>
              </a:r>
              <a:endParaRPr b="0" i="0" sz="4800" u="none" cap="none" strike="noStrike">
                <a:solidFill>
                  <a:schemeClr val="dk2"/>
                </a:solidFill>
                <a:latin typeface="Nunito Sans"/>
                <a:ea typeface="Nunito Sans"/>
                <a:cs typeface="Nunito Sans"/>
                <a:sym typeface="Nunito Sans"/>
              </a:endParaRPr>
            </a:p>
          </p:txBody>
        </p:sp>
        <p:sp>
          <p:nvSpPr>
            <p:cNvPr id="609" name="Google Shape;609;p43"/>
            <p:cNvSpPr txBox="1"/>
            <p:nvPr/>
          </p:nvSpPr>
          <p:spPr>
            <a:xfrm>
              <a:off x="-524652" y="1218321"/>
              <a:ext cx="6105900" cy="1950900"/>
            </a:xfrm>
            <a:prstGeom prst="rect">
              <a:avLst/>
            </a:prstGeom>
            <a:noFill/>
            <a:ln>
              <a:noFill/>
            </a:ln>
          </p:spPr>
          <p:txBody>
            <a:bodyPr anchorCtr="0" anchor="t" bIns="106675" lIns="106675" spcFirstLastPara="1" rIns="106675" wrap="square" tIns="106675">
              <a:noAutofit/>
            </a:bodyPr>
            <a:lstStyle/>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000000"/>
                </a:solidFill>
                <a:latin typeface="Nunito Sans"/>
                <a:ea typeface="Nunito Sans"/>
                <a:cs typeface="Nunito Sans"/>
                <a:sym typeface="Nunito Sans"/>
              </a:endParaRPr>
            </a:p>
            <a:p>
              <a:pPr indent="-457200" lvl="0" marL="457200" marR="0" rtl="0" algn="l">
                <a:lnSpc>
                  <a:spcPct val="115000"/>
                </a:lnSpc>
                <a:spcBef>
                  <a:spcPts val="0"/>
                </a:spcBef>
                <a:spcAft>
                  <a:spcPts val="0"/>
                </a:spcAft>
                <a:buClr>
                  <a:srgbClr val="000000"/>
                </a:buClr>
                <a:buSzPts val="5700"/>
                <a:buFont typeface="Nunito Sans"/>
                <a:buChar char="●"/>
              </a:pPr>
              <a:r>
                <a:rPr b="0" i="0" lang="en-US" sz="5700" u="none" cap="none" strike="noStrike">
                  <a:solidFill>
                    <a:srgbClr val="000000"/>
                  </a:solidFill>
                  <a:latin typeface="Nunito Sans"/>
                  <a:ea typeface="Nunito Sans"/>
                  <a:cs typeface="Nunito Sans"/>
                  <a:sym typeface="Nunito Sans"/>
                </a:rPr>
                <a:t>College Algebra</a:t>
              </a:r>
              <a:endParaRPr b="0" i="0" sz="5700" u="none" cap="none" strike="noStrike">
                <a:solidFill>
                  <a:srgbClr val="000000"/>
                </a:solidFill>
                <a:latin typeface="Nunito Sans"/>
                <a:ea typeface="Nunito Sans"/>
                <a:cs typeface="Nunito Sans"/>
                <a:sym typeface="Nunito Sans"/>
              </a:endParaRPr>
            </a:p>
            <a:p>
              <a:pPr indent="-457200" lvl="0" marL="457200" marR="0" rtl="0" algn="l">
                <a:lnSpc>
                  <a:spcPct val="115000"/>
                </a:lnSpc>
                <a:spcBef>
                  <a:spcPts val="0"/>
                </a:spcBef>
                <a:spcAft>
                  <a:spcPts val="0"/>
                </a:spcAft>
                <a:buClr>
                  <a:srgbClr val="000000"/>
                </a:buClr>
                <a:buSzPts val="5700"/>
                <a:buFont typeface="Nunito Sans"/>
                <a:buChar char="●"/>
              </a:pPr>
              <a:r>
                <a:rPr b="0" i="0" lang="en-US" sz="5700" u="none" cap="none" strike="noStrike">
                  <a:solidFill>
                    <a:srgbClr val="000000"/>
                  </a:solidFill>
                  <a:latin typeface="Nunito Sans"/>
                  <a:ea typeface="Nunito Sans"/>
                  <a:cs typeface="Nunito Sans"/>
                  <a:sym typeface="Nunito Sans"/>
                </a:rPr>
                <a:t>English Composition 1 </a:t>
              </a:r>
              <a:endParaRPr b="0" i="0" sz="5700" u="none" cap="none" strike="noStrike">
                <a:solidFill>
                  <a:srgbClr val="000000"/>
                </a:solidFill>
                <a:latin typeface="Nunito Sans"/>
                <a:ea typeface="Nunito Sans"/>
                <a:cs typeface="Nunito Sans"/>
                <a:sym typeface="Nunito Sans"/>
              </a:endParaRPr>
            </a:p>
            <a:p>
              <a:pPr indent="-457200" lvl="0" marL="457200" marR="0" rtl="0" algn="l">
                <a:lnSpc>
                  <a:spcPct val="115000"/>
                </a:lnSpc>
                <a:spcBef>
                  <a:spcPts val="0"/>
                </a:spcBef>
                <a:spcAft>
                  <a:spcPts val="0"/>
                </a:spcAft>
                <a:buClr>
                  <a:srgbClr val="000000"/>
                </a:buClr>
                <a:buSzPts val="5700"/>
                <a:buFont typeface="Nunito Sans"/>
                <a:buChar char="●"/>
              </a:pPr>
              <a:r>
                <a:rPr b="0" i="0" lang="en-US" sz="5700" u="none" cap="none" strike="noStrike">
                  <a:solidFill>
                    <a:srgbClr val="000000"/>
                  </a:solidFill>
                  <a:latin typeface="Nunito Sans"/>
                  <a:ea typeface="Nunito Sans"/>
                  <a:cs typeface="Nunito Sans"/>
                  <a:sym typeface="Nunito Sans"/>
                </a:rPr>
                <a:t>Departmental specific </a:t>
              </a:r>
              <a:endParaRPr b="0" i="0" sz="5700" u="none" cap="none" strike="noStrike">
                <a:solidFill>
                  <a:srgbClr val="000000"/>
                </a:solidFill>
                <a:latin typeface="Nunito Sans"/>
                <a:ea typeface="Nunito Sans"/>
                <a:cs typeface="Nunito Sans"/>
                <a:sym typeface="Nunito Sans"/>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Sans"/>
                <a:ea typeface="Nunito Sans"/>
                <a:cs typeface="Nunito Sans"/>
                <a:sym typeface="Nunito Sans"/>
              </a:endParaRPr>
            </a:p>
          </p:txBody>
        </p:sp>
        <p:cxnSp>
          <p:nvCxnSpPr>
            <p:cNvPr id="610" name="Google Shape;610;p43"/>
            <p:cNvCxnSpPr/>
            <p:nvPr/>
          </p:nvCxnSpPr>
          <p:spPr>
            <a:xfrm>
              <a:off x="0" y="3169215"/>
              <a:ext cx="5486100" cy="0"/>
            </a:xfrm>
            <a:prstGeom prst="straightConnector1">
              <a:avLst/>
            </a:prstGeom>
            <a:solidFill>
              <a:schemeClr val="accent1"/>
            </a:solidFill>
            <a:ln cap="flat" cmpd="sng" w="12700">
              <a:solidFill>
                <a:schemeClr val="accent1"/>
              </a:solidFill>
              <a:prstDash val="solid"/>
              <a:miter lim="800000"/>
              <a:headEnd len="sm" w="sm" type="none"/>
              <a:tailEnd len="sm" w="sm" type="none"/>
            </a:ln>
          </p:spPr>
        </p:cxn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45"/>
          <p:cNvSpPr txBox="1"/>
          <p:nvPr>
            <p:ph idx="1" type="subTitle"/>
          </p:nvPr>
        </p:nvSpPr>
        <p:spPr>
          <a:xfrm>
            <a:off x="460325" y="1551908"/>
            <a:ext cx="5660700" cy="4821600"/>
          </a:xfrm>
          <a:prstGeom prst="rect">
            <a:avLst/>
          </a:prstGeom>
          <a:noFill/>
          <a:ln>
            <a:noFill/>
          </a:ln>
        </p:spPr>
        <p:txBody>
          <a:bodyPr anchorCtr="0" anchor="ctr" bIns="45700" lIns="457200" spcFirstLastPara="1" rIns="91425" wrap="square" tIns="45700">
            <a:noAutofit/>
          </a:bodyPr>
          <a:lstStyle/>
          <a:p>
            <a:pPr indent="0" lvl="0" marL="0" rtl="0" algn="l">
              <a:lnSpc>
                <a:spcPct val="90000"/>
              </a:lnSpc>
              <a:spcBef>
                <a:spcPts val="0"/>
              </a:spcBef>
              <a:spcAft>
                <a:spcPts val="0"/>
              </a:spcAft>
              <a:buClr>
                <a:schemeClr val="dk1"/>
              </a:buClr>
              <a:buSzPts val="3600"/>
              <a:buNone/>
            </a:pPr>
            <a:r>
              <a:rPr lang="en-US" sz="3000">
                <a:solidFill>
                  <a:schemeClr val="dk2"/>
                </a:solidFill>
              </a:rPr>
              <a:t>Designed multi - level communications between institutions via level</a:t>
            </a:r>
            <a:endParaRPr sz="3000">
              <a:solidFill>
                <a:schemeClr val="dk2"/>
              </a:solidFill>
            </a:endParaRPr>
          </a:p>
          <a:p>
            <a:pPr indent="0" lvl="0" marL="0" rtl="0" algn="l">
              <a:lnSpc>
                <a:spcPct val="90000"/>
              </a:lnSpc>
              <a:spcBef>
                <a:spcPts val="0"/>
              </a:spcBef>
              <a:spcAft>
                <a:spcPts val="0"/>
              </a:spcAft>
              <a:buClr>
                <a:schemeClr val="dk1"/>
              </a:buClr>
              <a:buSzPts val="3600"/>
              <a:buNone/>
            </a:pPr>
            <a:r>
              <a:t/>
            </a:r>
            <a:endParaRPr sz="3000">
              <a:solidFill>
                <a:schemeClr val="dk2"/>
              </a:solidFill>
            </a:endParaRPr>
          </a:p>
          <a:p>
            <a:pPr indent="0" lvl="0" marL="0" rtl="0" algn="l">
              <a:lnSpc>
                <a:spcPct val="90000"/>
              </a:lnSpc>
              <a:spcBef>
                <a:spcPts val="0"/>
              </a:spcBef>
              <a:spcAft>
                <a:spcPts val="0"/>
              </a:spcAft>
              <a:buClr>
                <a:schemeClr val="dk1"/>
              </a:buClr>
              <a:buSzPts val="3600"/>
              <a:buNone/>
            </a:pPr>
            <a:r>
              <a:rPr lang="en-US" sz="3000">
                <a:solidFill>
                  <a:schemeClr val="dk2"/>
                </a:solidFill>
              </a:rPr>
              <a:t>Designed multi - level communications between faculty doing redesigns</a:t>
            </a:r>
            <a:endParaRPr sz="3000">
              <a:solidFill>
                <a:schemeClr val="dk2"/>
              </a:solidFill>
            </a:endParaRPr>
          </a:p>
          <a:p>
            <a:pPr indent="0" lvl="0" marL="0" rtl="0" algn="l">
              <a:lnSpc>
                <a:spcPct val="90000"/>
              </a:lnSpc>
              <a:spcBef>
                <a:spcPts val="0"/>
              </a:spcBef>
              <a:spcAft>
                <a:spcPts val="0"/>
              </a:spcAft>
              <a:buClr>
                <a:schemeClr val="dk1"/>
              </a:buClr>
              <a:buSzPts val="3600"/>
              <a:buNone/>
            </a:pPr>
            <a:r>
              <a:t/>
            </a:r>
            <a:endParaRPr sz="3000">
              <a:solidFill>
                <a:schemeClr val="dk2"/>
              </a:solidFill>
            </a:endParaRPr>
          </a:p>
          <a:p>
            <a:pPr indent="0" lvl="0" marL="0" rtl="0" algn="l">
              <a:lnSpc>
                <a:spcPct val="90000"/>
              </a:lnSpc>
              <a:spcBef>
                <a:spcPts val="0"/>
              </a:spcBef>
              <a:spcAft>
                <a:spcPts val="0"/>
              </a:spcAft>
              <a:buClr>
                <a:schemeClr val="dk1"/>
              </a:buClr>
              <a:buSzPts val="3600"/>
              <a:buNone/>
            </a:pPr>
            <a:r>
              <a:rPr lang="en-US" sz="3000">
                <a:solidFill>
                  <a:schemeClr val="dk2"/>
                </a:solidFill>
              </a:rPr>
              <a:t>Gardner </a:t>
            </a:r>
            <a:r>
              <a:rPr lang="en-US" sz="3000">
                <a:solidFill>
                  <a:schemeClr val="dk2"/>
                </a:solidFill>
                <a:extLst>
                  <a:ext uri="http://customooxmlschemas.google.com/">
                    <go:slidesCustomData xmlns:go="http://customooxmlschemas.google.com/" textRoundtripDataId="0"/>
                  </a:ext>
                </a:extLst>
              </a:rPr>
              <a:t>Institute</a:t>
            </a:r>
            <a:r>
              <a:rPr lang="en-US" sz="3000">
                <a:solidFill>
                  <a:schemeClr val="dk2"/>
                </a:solidFill>
              </a:rPr>
              <a:t> Teaching &amp; Learning Community</a:t>
            </a:r>
            <a:endParaRPr sz="3000">
              <a:solidFill>
                <a:schemeClr val="dk2"/>
              </a:solidFill>
            </a:endParaRPr>
          </a:p>
        </p:txBody>
      </p:sp>
      <p:sp>
        <p:nvSpPr>
          <p:cNvPr id="616" name="Google Shape;616;p45"/>
          <p:cNvSpPr txBox="1"/>
          <p:nvPr/>
        </p:nvSpPr>
        <p:spPr>
          <a:xfrm>
            <a:off x="8303491" y="1669851"/>
            <a:ext cx="3505200" cy="6465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Coordination</a:t>
            </a:r>
            <a:endParaRPr b="0" i="0" sz="1500" u="none" cap="none" strike="noStrike">
              <a:solidFill>
                <a:srgbClr val="000000"/>
              </a:solidFill>
              <a:latin typeface="Arial"/>
              <a:ea typeface="Arial"/>
              <a:cs typeface="Arial"/>
              <a:sym typeface="Arial"/>
            </a:endParaRPr>
          </a:p>
        </p:txBody>
      </p:sp>
      <p:sp>
        <p:nvSpPr>
          <p:cNvPr id="617" name="Google Shape;617;p45"/>
          <p:cNvSpPr txBox="1"/>
          <p:nvPr/>
        </p:nvSpPr>
        <p:spPr>
          <a:xfrm>
            <a:off x="8278091" y="3124353"/>
            <a:ext cx="3505200" cy="646500"/>
          </a:xfrm>
          <a:prstGeom prst="rect">
            <a:avLst/>
          </a:prstGeom>
          <a:solidFill>
            <a:srgbClr val="34CCB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Communication</a:t>
            </a:r>
            <a:endParaRPr b="0" i="0" sz="1500" u="none" cap="none" strike="noStrike">
              <a:solidFill>
                <a:srgbClr val="000000"/>
              </a:solidFill>
              <a:latin typeface="Arial"/>
              <a:ea typeface="Arial"/>
              <a:cs typeface="Arial"/>
              <a:sym typeface="Arial"/>
            </a:endParaRPr>
          </a:p>
        </p:txBody>
      </p:sp>
      <p:sp>
        <p:nvSpPr>
          <p:cNvPr id="618" name="Google Shape;618;p45"/>
          <p:cNvSpPr txBox="1"/>
          <p:nvPr/>
        </p:nvSpPr>
        <p:spPr>
          <a:xfrm>
            <a:off x="8305800" y="4578855"/>
            <a:ext cx="3505200" cy="646500"/>
          </a:xfrm>
          <a:prstGeom prst="rect">
            <a:avLst/>
          </a:prstGeom>
          <a:solidFill>
            <a:srgbClr val="F3660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Course Redesign</a:t>
            </a:r>
            <a:endParaRPr b="0" i="0" sz="1500" u="none" cap="none" strike="noStrike">
              <a:solidFill>
                <a:srgbClr val="000000"/>
              </a:solidFill>
              <a:latin typeface="Arial"/>
              <a:ea typeface="Arial"/>
              <a:cs typeface="Arial"/>
              <a:sym typeface="Arial"/>
            </a:endParaRPr>
          </a:p>
        </p:txBody>
      </p:sp>
      <p:cxnSp>
        <p:nvCxnSpPr>
          <p:cNvPr id="619" name="Google Shape;619;p45"/>
          <p:cNvCxnSpPr>
            <a:stCxn id="616" idx="2"/>
          </p:cNvCxnSpPr>
          <p:nvPr/>
        </p:nvCxnSpPr>
        <p:spPr>
          <a:xfrm>
            <a:off x="10056091" y="2316351"/>
            <a:ext cx="0" cy="791700"/>
          </a:xfrm>
          <a:prstGeom prst="straightConnector1">
            <a:avLst/>
          </a:prstGeom>
          <a:noFill/>
          <a:ln cap="flat" cmpd="sng" w="57150">
            <a:solidFill>
              <a:schemeClr val="dk2"/>
            </a:solidFill>
            <a:prstDash val="solid"/>
            <a:miter lim="800000"/>
            <a:headEnd len="sm" w="sm" type="none"/>
            <a:tailEnd len="med" w="med" type="triangle"/>
          </a:ln>
        </p:spPr>
      </p:cxnSp>
      <p:cxnSp>
        <p:nvCxnSpPr>
          <p:cNvPr id="620" name="Google Shape;620;p45"/>
          <p:cNvCxnSpPr/>
          <p:nvPr/>
        </p:nvCxnSpPr>
        <p:spPr>
          <a:xfrm>
            <a:off x="10056091" y="3770684"/>
            <a:ext cx="0" cy="791100"/>
          </a:xfrm>
          <a:prstGeom prst="straightConnector1">
            <a:avLst/>
          </a:prstGeom>
          <a:noFill/>
          <a:ln cap="flat" cmpd="sng" w="57150">
            <a:solidFill>
              <a:schemeClr val="dk2"/>
            </a:solidFill>
            <a:prstDash val="solid"/>
            <a:miter lim="800000"/>
            <a:headEnd len="sm" w="sm" type="none"/>
            <a:tailEnd len="med" w="med" type="triangle"/>
          </a:ln>
        </p:spPr>
      </p:cxnSp>
      <p:pic>
        <p:nvPicPr>
          <p:cNvPr id="621" name="Google Shape;621;p45"/>
          <p:cNvPicPr preferRelativeResize="0"/>
          <p:nvPr/>
        </p:nvPicPr>
        <p:blipFill rotWithShape="1">
          <a:blip r:embed="rId3">
            <a:alphaModFix/>
          </a:blip>
          <a:srcRect b="0" l="0" r="0" t="0"/>
          <a:stretch/>
        </p:blipFill>
        <p:spPr>
          <a:xfrm>
            <a:off x="9755667" y="5797367"/>
            <a:ext cx="2027639" cy="942066"/>
          </a:xfrm>
          <a:prstGeom prst="rect">
            <a:avLst/>
          </a:prstGeom>
          <a:noFill/>
          <a:ln>
            <a:noFill/>
          </a:ln>
        </p:spPr>
      </p:pic>
      <p:sp>
        <p:nvSpPr>
          <p:cNvPr id="622" name="Google Shape;622;p45"/>
          <p:cNvSpPr txBox="1"/>
          <p:nvPr/>
        </p:nvSpPr>
        <p:spPr>
          <a:xfrm>
            <a:off x="6722625" y="3383575"/>
            <a:ext cx="15318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0" sz="1300" u="none" cap="none" strike="noStrike">
              <a:solidFill>
                <a:schemeClr val="dk2"/>
              </a:solidFill>
              <a:latin typeface="Arial"/>
              <a:ea typeface="Arial"/>
              <a:cs typeface="Arial"/>
              <a:sym typeface="Arial"/>
            </a:endParaRPr>
          </a:p>
        </p:txBody>
      </p:sp>
      <p:sp>
        <p:nvSpPr>
          <p:cNvPr id="623" name="Google Shape;623;p45"/>
          <p:cNvSpPr txBox="1"/>
          <p:nvPr/>
        </p:nvSpPr>
        <p:spPr>
          <a:xfrm>
            <a:off x="6722625" y="4806575"/>
            <a:ext cx="15318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0" sz="1300" u="none" cap="none" strike="noStrike">
              <a:solidFill>
                <a:schemeClr val="dk2"/>
              </a:solidFill>
              <a:latin typeface="Arial"/>
              <a:ea typeface="Arial"/>
              <a:cs typeface="Arial"/>
              <a:sym typeface="Arial"/>
            </a:endParaRPr>
          </a:p>
        </p:txBody>
      </p:sp>
      <p:pic>
        <p:nvPicPr>
          <p:cNvPr id="624" name="Google Shape;624;p45"/>
          <p:cNvPicPr preferRelativeResize="0"/>
          <p:nvPr/>
        </p:nvPicPr>
        <p:blipFill rotWithShape="1">
          <a:blip r:embed="rId4">
            <a:alphaModFix/>
          </a:blip>
          <a:srcRect b="0" l="0" r="0" t="34245"/>
          <a:stretch/>
        </p:blipFill>
        <p:spPr>
          <a:xfrm>
            <a:off x="-3048" y="0"/>
            <a:ext cx="12192000" cy="812800"/>
          </a:xfrm>
          <a:prstGeom prst="rect">
            <a:avLst/>
          </a:prstGeom>
          <a:noFill/>
          <a:ln>
            <a:noFill/>
          </a:ln>
        </p:spPr>
      </p:pic>
      <p:sp>
        <p:nvSpPr>
          <p:cNvPr id="625" name="Google Shape;625;p45"/>
          <p:cNvSpPr txBox="1"/>
          <p:nvPr/>
        </p:nvSpPr>
        <p:spPr>
          <a:xfrm>
            <a:off x="264367" y="504800"/>
            <a:ext cx="10288500" cy="1469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700"/>
              <a:buFont typeface="Arial"/>
              <a:buNone/>
            </a:pPr>
            <a:r>
              <a:rPr b="1" i="0" lang="en-US" sz="3700" u="none" cap="none" strike="noStrike">
                <a:solidFill>
                  <a:srgbClr val="1F4766"/>
                </a:solidFill>
                <a:latin typeface="Nunito Sans"/>
                <a:ea typeface="Nunito Sans"/>
                <a:cs typeface="Nunito Sans"/>
                <a:sym typeface="Nunito Sans"/>
              </a:rPr>
              <a:t>Course Redesign as a System</a:t>
            </a:r>
            <a:endParaRPr b="1" i="0" sz="3700" u="none" cap="none" strike="noStrike">
              <a:solidFill>
                <a:srgbClr val="1F4766"/>
              </a:solidFill>
              <a:latin typeface="Nunito Sans"/>
              <a:ea typeface="Nunito Sans"/>
              <a:cs typeface="Nunito Sans"/>
              <a:sym typeface="Nunito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EB"/>
        </a:solidFill>
      </p:bgPr>
    </p:bg>
    <p:spTree>
      <p:nvGrpSpPr>
        <p:cNvPr id="629" name="Shape 629"/>
        <p:cNvGrpSpPr/>
        <p:nvPr/>
      </p:nvGrpSpPr>
      <p:grpSpPr>
        <a:xfrm>
          <a:off x="0" y="0"/>
          <a:ext cx="0" cy="0"/>
          <a:chOff x="0" y="0"/>
          <a:chExt cx="0" cy="0"/>
        </a:xfrm>
      </p:grpSpPr>
      <p:pic>
        <p:nvPicPr>
          <p:cNvPr id="630" name="Google Shape;630;p46"/>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631" name="Google Shape;631;p46"/>
          <p:cNvSpPr/>
          <p:nvPr/>
        </p:nvSpPr>
        <p:spPr>
          <a:xfrm>
            <a:off x="0" y="60960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632" name="Google Shape;632;p46"/>
          <p:cNvSpPr txBox="1"/>
          <p:nvPr/>
        </p:nvSpPr>
        <p:spPr>
          <a:xfrm>
            <a:off x="643925" y="868350"/>
            <a:ext cx="10667400" cy="51213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chemeClr val="dk1"/>
                </a:solidFill>
                <a:latin typeface="Nunito Sans"/>
                <a:ea typeface="Nunito Sans"/>
                <a:cs typeface="Nunito Sans"/>
                <a:sym typeface="Nunito Sans"/>
              </a:rPr>
              <a:t>					</a:t>
            </a:r>
            <a:endParaRPr b="1" i="0" sz="35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500"/>
              <a:buFont typeface="Arial"/>
              <a:buNone/>
            </a:pPr>
            <a:r>
              <a:rPr b="1" i="0" lang="en-US" sz="3500" u="none" cap="none" strike="noStrike">
                <a:solidFill>
                  <a:schemeClr val="dk1"/>
                </a:solidFill>
                <a:latin typeface="Nunito Sans"/>
                <a:ea typeface="Nunito Sans"/>
                <a:cs typeface="Nunito Sans"/>
                <a:sym typeface="Nunito Sans"/>
              </a:rPr>
              <a:t>F</a:t>
            </a:r>
            <a:r>
              <a:rPr b="1" i="0" lang="en-US" sz="3200" u="none" cap="none" strike="noStrike">
                <a:solidFill>
                  <a:schemeClr val="dk1"/>
                </a:solidFill>
                <a:latin typeface="Nunito Sans"/>
                <a:ea typeface="Nunito Sans"/>
                <a:cs typeface="Nunito Sans"/>
                <a:sym typeface="Nunito Sans"/>
              </a:rPr>
              <a:t>aculty support				     </a:t>
            </a:r>
            <a:endParaRPr b="1" i="0" sz="29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Nunito Sans"/>
                <a:ea typeface="Nunito Sans"/>
                <a:cs typeface="Nunito Sans"/>
                <a:sym typeface="Nunito Sans"/>
              </a:rPr>
              <a:t>System problem solving     </a:t>
            </a:r>
            <a:endParaRPr b="1" i="0" sz="29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Nunito Sans"/>
                <a:ea typeface="Nunito Sans"/>
                <a:cs typeface="Nunito Sans"/>
                <a:sym typeface="Nunito Sans"/>
              </a:rPr>
              <a:t>Coalition building				</a:t>
            </a:r>
            <a:endParaRPr b="1" i="0" sz="35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900"/>
              <a:buFont typeface="Arial"/>
              <a:buNone/>
            </a:pPr>
            <a:r>
              <a:rPr b="1" i="0" lang="en-US" sz="2900" u="none" cap="none" strike="noStrike">
                <a:solidFill>
                  <a:schemeClr val="dk1"/>
                </a:solidFill>
                <a:latin typeface="Nunito Sans"/>
                <a:ea typeface="Nunito Sans"/>
                <a:cs typeface="Nunito Sans"/>
                <a:sym typeface="Nunito Sans"/>
              </a:rPr>
              <a:t>Improved retention                  </a:t>
            </a:r>
            <a:r>
              <a:rPr b="1" i="0" lang="en-US" sz="3200" u="none" cap="none" strike="noStrike">
                <a:solidFill>
                  <a:schemeClr val="dk1"/>
                </a:solidFill>
                <a:latin typeface="Nunito Sans"/>
                <a:ea typeface="Nunito Sans"/>
                <a:cs typeface="Nunito Sans"/>
                <a:sym typeface="Nunito Sans"/>
              </a:rPr>
              <a:t> Dean/Dept Chairs</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Nunito Sans"/>
                <a:ea typeface="Nunito Sans"/>
                <a:cs typeface="Nunito Sans"/>
                <a:sym typeface="Nunito Sans"/>
              </a:rPr>
              <a:t>Higher completion rates      Faculty buy-in</a:t>
            </a:r>
            <a:endParaRPr b="0" i="0" sz="2800" u="none" cap="none" strike="noStrike">
              <a:solidFill>
                <a:schemeClr val="dk1"/>
              </a:solidFill>
              <a:latin typeface="Nunito Sans"/>
              <a:ea typeface="Nunito Sans"/>
              <a:cs typeface="Nunito Sans"/>
              <a:sym typeface="Nunito Sans"/>
            </a:endParaRPr>
          </a:p>
          <a:p>
            <a:pPr indent="0" lvl="0" marL="5029200" marR="0" rtl="0" algn="l">
              <a:lnSpc>
                <a:spcPct val="100000"/>
              </a:lnSpc>
              <a:spcBef>
                <a:spcPts val="0"/>
              </a:spcBef>
              <a:spcAft>
                <a:spcPts val="0"/>
              </a:spcAft>
              <a:buClr>
                <a:srgbClr val="000000"/>
              </a:buClr>
              <a:buSzPts val="3500"/>
              <a:buFont typeface="Arial"/>
              <a:buNone/>
            </a:pPr>
            <a:r>
              <a:rPr b="1" i="0" lang="en-US" sz="3500" u="none" cap="none" strike="noStrike">
                <a:solidFill>
                  <a:schemeClr val="dk1"/>
                </a:solidFill>
                <a:latin typeface="Nunito Sans"/>
                <a:ea typeface="Nunito Sans"/>
                <a:cs typeface="Nunito Sans"/>
                <a:sym typeface="Nunito Sans"/>
              </a:rPr>
              <a:t> Natural competitors</a:t>
            </a:r>
            <a:endParaRPr b="0" i="0" sz="2800" u="none" cap="none" strike="noStrike">
              <a:solidFill>
                <a:schemeClr val="dk1"/>
              </a:solidFill>
              <a:latin typeface="Nunito Sans"/>
              <a:ea typeface="Nunito Sans"/>
              <a:cs typeface="Nunito Sans"/>
              <a:sym typeface="Nunito Sans"/>
            </a:endParaRPr>
          </a:p>
          <a:p>
            <a:pPr indent="457200" lvl="0" marL="4572000" marR="0" rtl="0" algn="l">
              <a:lnSpc>
                <a:spcPct val="100000"/>
              </a:lnSpc>
              <a:spcBef>
                <a:spcPts val="0"/>
              </a:spcBef>
              <a:spcAft>
                <a:spcPts val="0"/>
              </a:spcAft>
              <a:buClr>
                <a:srgbClr val="000000"/>
              </a:buClr>
              <a:buSzPts val="3300"/>
              <a:buFont typeface="Arial"/>
              <a:buNone/>
            </a:pPr>
            <a:r>
              <a:rPr b="1" i="0" lang="en-US" sz="3300" u="none" cap="none" strike="noStrike">
                <a:solidFill>
                  <a:schemeClr val="dk1"/>
                </a:solidFill>
                <a:latin typeface="Nunito Sans"/>
                <a:ea typeface="Nunito Sans"/>
                <a:cs typeface="Nunito Sans"/>
                <a:sym typeface="Nunito Sans"/>
              </a:rPr>
              <a:t> Organizing meetings</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25 institutions</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Research 1</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p:txBody>
      </p:sp>
      <p:pic>
        <p:nvPicPr>
          <p:cNvPr id="633" name="Google Shape;633;p46"/>
          <p:cNvPicPr preferRelativeResize="0"/>
          <p:nvPr/>
        </p:nvPicPr>
        <p:blipFill rotWithShape="1">
          <a:blip r:embed="rId4">
            <a:alphaModFix/>
          </a:blip>
          <a:srcRect b="0" l="0" r="0" t="0"/>
          <a:stretch/>
        </p:blipFill>
        <p:spPr>
          <a:xfrm>
            <a:off x="643925" y="438150"/>
            <a:ext cx="4164775" cy="1590275"/>
          </a:xfrm>
          <a:prstGeom prst="rect">
            <a:avLst/>
          </a:prstGeom>
          <a:noFill/>
          <a:ln>
            <a:noFill/>
          </a:ln>
        </p:spPr>
      </p:pic>
      <p:pic>
        <p:nvPicPr>
          <p:cNvPr id="634" name="Google Shape;634;p46"/>
          <p:cNvPicPr preferRelativeResize="0"/>
          <p:nvPr/>
        </p:nvPicPr>
        <p:blipFill rotWithShape="1">
          <a:blip r:embed="rId5">
            <a:alphaModFix/>
          </a:blip>
          <a:srcRect b="0" l="0" r="0" t="0"/>
          <a:stretch/>
        </p:blipFill>
        <p:spPr>
          <a:xfrm>
            <a:off x="5934375" y="2028413"/>
            <a:ext cx="5376950" cy="1409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cxnSp>
        <p:nvCxnSpPr>
          <p:cNvPr id="639" name="Google Shape;639;p47"/>
          <p:cNvCxnSpPr/>
          <p:nvPr/>
        </p:nvCxnSpPr>
        <p:spPr>
          <a:xfrm>
            <a:off x="10185441" y="4141759"/>
            <a:ext cx="0" cy="791100"/>
          </a:xfrm>
          <a:prstGeom prst="straightConnector1">
            <a:avLst/>
          </a:prstGeom>
          <a:noFill/>
          <a:ln cap="flat" cmpd="sng" w="57150">
            <a:solidFill>
              <a:schemeClr val="dk2"/>
            </a:solidFill>
            <a:prstDash val="solid"/>
            <a:miter lim="800000"/>
            <a:headEnd len="sm" w="sm" type="none"/>
            <a:tailEnd len="med" w="med" type="triangle"/>
          </a:ln>
        </p:spPr>
      </p:cxnSp>
      <p:sp>
        <p:nvSpPr>
          <p:cNvPr id="640" name="Google Shape;640;p47"/>
          <p:cNvSpPr txBox="1"/>
          <p:nvPr/>
        </p:nvSpPr>
        <p:spPr>
          <a:xfrm>
            <a:off x="6722625" y="1932675"/>
            <a:ext cx="15318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1300" u="none" cap="none" strike="noStrike">
              <a:solidFill>
                <a:schemeClr val="dk2"/>
              </a:solidFill>
              <a:latin typeface="Arial"/>
              <a:ea typeface="Arial"/>
              <a:cs typeface="Arial"/>
              <a:sym typeface="Arial"/>
            </a:endParaRPr>
          </a:p>
        </p:txBody>
      </p:sp>
      <p:sp>
        <p:nvSpPr>
          <p:cNvPr id="641" name="Google Shape;641;p47"/>
          <p:cNvSpPr txBox="1"/>
          <p:nvPr>
            <p:ph idx="1" type="subTitle"/>
          </p:nvPr>
        </p:nvSpPr>
        <p:spPr>
          <a:xfrm>
            <a:off x="264375" y="1551900"/>
            <a:ext cx="6155100" cy="4821600"/>
          </a:xfrm>
          <a:prstGeom prst="rect">
            <a:avLst/>
          </a:prstGeom>
          <a:noFill/>
          <a:ln>
            <a:noFill/>
          </a:ln>
        </p:spPr>
        <p:txBody>
          <a:bodyPr anchorCtr="0" anchor="ctr" bIns="45700" lIns="457200" spcFirstLastPara="1" rIns="91425" wrap="square" tIns="45700">
            <a:noAutofit/>
          </a:bodyPr>
          <a:lstStyle/>
          <a:p>
            <a:pPr indent="-419100" lvl="0" marL="457200" rtl="0" algn="l">
              <a:lnSpc>
                <a:spcPct val="90000"/>
              </a:lnSpc>
              <a:spcBef>
                <a:spcPts val="0"/>
              </a:spcBef>
              <a:spcAft>
                <a:spcPts val="0"/>
              </a:spcAft>
              <a:buClr>
                <a:schemeClr val="dk2"/>
              </a:buClr>
              <a:buSzPts val="3000"/>
              <a:buChar char="●"/>
            </a:pPr>
            <a:r>
              <a:rPr lang="en-US" sz="3000">
                <a:solidFill>
                  <a:schemeClr val="dk2"/>
                </a:solidFill>
              </a:rPr>
              <a:t>Three phased process</a:t>
            </a:r>
            <a:endParaRPr sz="3000">
              <a:solidFill>
                <a:schemeClr val="dk2"/>
              </a:solidFill>
            </a:endParaRPr>
          </a:p>
          <a:p>
            <a:pPr indent="0" lvl="0" marL="0" rtl="0" algn="l">
              <a:lnSpc>
                <a:spcPct val="90000"/>
              </a:lnSpc>
              <a:spcBef>
                <a:spcPts val="0"/>
              </a:spcBef>
              <a:spcAft>
                <a:spcPts val="0"/>
              </a:spcAft>
              <a:buClr>
                <a:schemeClr val="dk1"/>
              </a:buClr>
              <a:buSzPts val="3600"/>
              <a:buNone/>
            </a:pPr>
            <a:r>
              <a:t/>
            </a:r>
            <a:endParaRPr sz="3000">
              <a:solidFill>
                <a:schemeClr val="dk2"/>
              </a:solidFill>
            </a:endParaRPr>
          </a:p>
          <a:p>
            <a:pPr indent="-419100" lvl="0" marL="457200" rtl="0" algn="l">
              <a:lnSpc>
                <a:spcPct val="90000"/>
              </a:lnSpc>
              <a:spcBef>
                <a:spcPts val="0"/>
              </a:spcBef>
              <a:spcAft>
                <a:spcPts val="0"/>
              </a:spcAft>
              <a:buClr>
                <a:schemeClr val="dk2"/>
              </a:buClr>
              <a:buSzPts val="3000"/>
              <a:buChar char="●"/>
            </a:pPr>
            <a:r>
              <a:rPr lang="en-US" sz="3000">
                <a:solidFill>
                  <a:schemeClr val="dk2"/>
                </a:solidFill>
              </a:rPr>
              <a:t>More focus on continuous improvement</a:t>
            </a:r>
            <a:endParaRPr sz="3000">
              <a:solidFill>
                <a:schemeClr val="dk2"/>
              </a:solidFill>
            </a:endParaRPr>
          </a:p>
          <a:p>
            <a:pPr indent="0" lvl="0" marL="0" rtl="0" algn="l">
              <a:lnSpc>
                <a:spcPct val="90000"/>
              </a:lnSpc>
              <a:spcBef>
                <a:spcPts val="0"/>
              </a:spcBef>
              <a:spcAft>
                <a:spcPts val="0"/>
              </a:spcAft>
              <a:buClr>
                <a:schemeClr val="dk1"/>
              </a:buClr>
              <a:buSzPts val="3600"/>
              <a:buNone/>
            </a:pPr>
            <a:r>
              <a:t/>
            </a:r>
            <a:endParaRPr sz="3000">
              <a:solidFill>
                <a:schemeClr val="dk2"/>
              </a:solidFill>
            </a:endParaRPr>
          </a:p>
          <a:p>
            <a:pPr indent="-419100" lvl="0" marL="457200" rtl="0" algn="l">
              <a:lnSpc>
                <a:spcPct val="90000"/>
              </a:lnSpc>
              <a:spcBef>
                <a:spcPts val="0"/>
              </a:spcBef>
              <a:spcAft>
                <a:spcPts val="0"/>
              </a:spcAft>
              <a:buClr>
                <a:schemeClr val="dk2"/>
              </a:buClr>
              <a:buSzPts val="3000"/>
              <a:buChar char="●"/>
            </a:pPr>
            <a:r>
              <a:rPr lang="en-US" sz="3000">
                <a:solidFill>
                  <a:schemeClr val="dk2"/>
                </a:solidFill>
              </a:rPr>
              <a:t>How the System Office officially recognize the work</a:t>
            </a:r>
            <a:endParaRPr sz="3000">
              <a:solidFill>
                <a:schemeClr val="dk2"/>
              </a:solidFill>
            </a:endParaRPr>
          </a:p>
        </p:txBody>
      </p:sp>
      <p:sp>
        <p:nvSpPr>
          <p:cNvPr id="642" name="Google Shape;642;p47"/>
          <p:cNvSpPr txBox="1"/>
          <p:nvPr/>
        </p:nvSpPr>
        <p:spPr>
          <a:xfrm>
            <a:off x="8557600" y="1610350"/>
            <a:ext cx="3251100" cy="6465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Phases</a:t>
            </a:r>
            <a:endParaRPr b="0" i="0" sz="1500" u="none" cap="none" strike="noStrike">
              <a:solidFill>
                <a:srgbClr val="000000"/>
              </a:solidFill>
              <a:latin typeface="Arial"/>
              <a:ea typeface="Arial"/>
              <a:cs typeface="Arial"/>
              <a:sym typeface="Arial"/>
            </a:endParaRPr>
          </a:p>
        </p:txBody>
      </p:sp>
      <p:sp>
        <p:nvSpPr>
          <p:cNvPr id="643" name="Google Shape;643;p47"/>
          <p:cNvSpPr txBox="1"/>
          <p:nvPr/>
        </p:nvSpPr>
        <p:spPr>
          <a:xfrm>
            <a:off x="8532250" y="3113800"/>
            <a:ext cx="3251100" cy="1200600"/>
          </a:xfrm>
          <a:prstGeom prst="rect">
            <a:avLst/>
          </a:prstGeom>
          <a:solidFill>
            <a:srgbClr val="34CCB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Continuous Improvement</a:t>
            </a:r>
            <a:endParaRPr b="0" i="0" sz="1500" u="none" cap="none" strike="noStrike">
              <a:solidFill>
                <a:srgbClr val="000000"/>
              </a:solidFill>
              <a:latin typeface="Arial"/>
              <a:ea typeface="Arial"/>
              <a:cs typeface="Arial"/>
              <a:sym typeface="Arial"/>
            </a:endParaRPr>
          </a:p>
        </p:txBody>
      </p:sp>
      <p:sp>
        <p:nvSpPr>
          <p:cNvPr id="644" name="Google Shape;644;p47"/>
          <p:cNvSpPr txBox="1"/>
          <p:nvPr/>
        </p:nvSpPr>
        <p:spPr>
          <a:xfrm>
            <a:off x="8559900" y="4932850"/>
            <a:ext cx="3251100" cy="646500"/>
          </a:xfrm>
          <a:prstGeom prst="rect">
            <a:avLst/>
          </a:prstGeom>
          <a:solidFill>
            <a:srgbClr val="F3660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Rewards</a:t>
            </a:r>
            <a:endParaRPr b="0" i="0" sz="1500" u="none" cap="none" strike="noStrike">
              <a:solidFill>
                <a:srgbClr val="000000"/>
              </a:solidFill>
              <a:latin typeface="Arial"/>
              <a:ea typeface="Arial"/>
              <a:cs typeface="Arial"/>
              <a:sym typeface="Arial"/>
            </a:endParaRPr>
          </a:p>
        </p:txBody>
      </p:sp>
      <p:cxnSp>
        <p:nvCxnSpPr>
          <p:cNvPr id="645" name="Google Shape;645;p47"/>
          <p:cNvCxnSpPr/>
          <p:nvPr/>
        </p:nvCxnSpPr>
        <p:spPr>
          <a:xfrm>
            <a:off x="10157800" y="2225175"/>
            <a:ext cx="0" cy="791700"/>
          </a:xfrm>
          <a:prstGeom prst="straightConnector1">
            <a:avLst/>
          </a:prstGeom>
          <a:noFill/>
          <a:ln cap="flat" cmpd="sng" w="57150">
            <a:solidFill>
              <a:schemeClr val="dk2"/>
            </a:solidFill>
            <a:prstDash val="solid"/>
            <a:miter lim="800000"/>
            <a:headEnd len="sm" w="sm" type="none"/>
            <a:tailEnd len="med" w="med" type="triangle"/>
          </a:ln>
        </p:spPr>
      </p:cxnSp>
      <p:pic>
        <p:nvPicPr>
          <p:cNvPr id="646" name="Google Shape;646;p47"/>
          <p:cNvPicPr preferRelativeResize="0"/>
          <p:nvPr/>
        </p:nvPicPr>
        <p:blipFill rotWithShape="1">
          <a:blip r:embed="rId3">
            <a:alphaModFix/>
          </a:blip>
          <a:srcRect b="0" l="0" r="0" t="0"/>
          <a:stretch/>
        </p:blipFill>
        <p:spPr>
          <a:xfrm>
            <a:off x="9755667" y="5797367"/>
            <a:ext cx="2027639" cy="942066"/>
          </a:xfrm>
          <a:prstGeom prst="rect">
            <a:avLst/>
          </a:prstGeom>
          <a:noFill/>
          <a:ln>
            <a:noFill/>
          </a:ln>
        </p:spPr>
      </p:pic>
      <p:pic>
        <p:nvPicPr>
          <p:cNvPr id="647" name="Google Shape;647;p47"/>
          <p:cNvPicPr preferRelativeResize="0"/>
          <p:nvPr/>
        </p:nvPicPr>
        <p:blipFill rotWithShape="1">
          <a:blip r:embed="rId4">
            <a:alphaModFix/>
          </a:blip>
          <a:srcRect b="0" l="0" r="0" t="34245"/>
          <a:stretch/>
        </p:blipFill>
        <p:spPr>
          <a:xfrm>
            <a:off x="-3048" y="0"/>
            <a:ext cx="12192000" cy="812800"/>
          </a:xfrm>
          <a:prstGeom prst="rect">
            <a:avLst/>
          </a:prstGeom>
          <a:noFill/>
          <a:ln>
            <a:noFill/>
          </a:ln>
        </p:spPr>
      </p:pic>
      <p:sp>
        <p:nvSpPr>
          <p:cNvPr id="648" name="Google Shape;648;p47"/>
          <p:cNvSpPr txBox="1"/>
          <p:nvPr/>
        </p:nvSpPr>
        <p:spPr>
          <a:xfrm>
            <a:off x="425367" y="570250"/>
            <a:ext cx="10288500" cy="1469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700"/>
              <a:buFont typeface="Arial"/>
              <a:buNone/>
            </a:pPr>
            <a:r>
              <a:rPr b="1" i="0" lang="en-US" sz="3700" u="none" cap="none" strike="noStrike">
                <a:solidFill>
                  <a:srgbClr val="1F4766"/>
                </a:solidFill>
                <a:latin typeface="Nunito Sans"/>
                <a:ea typeface="Nunito Sans"/>
                <a:cs typeface="Nunito Sans"/>
                <a:sym typeface="Nunito Sans"/>
              </a:rPr>
              <a:t>If I had known then what I know now…</a:t>
            </a:r>
            <a:endParaRPr b="1" i="0" sz="3700" u="none" cap="none" strike="noStrike">
              <a:solidFill>
                <a:srgbClr val="1F4766"/>
              </a:solidFill>
              <a:latin typeface="Nunito Sans"/>
              <a:ea typeface="Nunito Sans"/>
              <a:cs typeface="Nunito Sans"/>
              <a:sym typeface="Nunito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EB"/>
        </a:solidFill>
      </p:bgPr>
    </p:bg>
    <p:spTree>
      <p:nvGrpSpPr>
        <p:cNvPr id="652" name="Shape 652"/>
        <p:cNvGrpSpPr/>
        <p:nvPr/>
      </p:nvGrpSpPr>
      <p:grpSpPr>
        <a:xfrm>
          <a:off x="0" y="0"/>
          <a:ext cx="0" cy="0"/>
          <a:chOff x="0" y="0"/>
          <a:chExt cx="0" cy="0"/>
        </a:xfrm>
      </p:grpSpPr>
      <p:pic>
        <p:nvPicPr>
          <p:cNvPr id="653" name="Google Shape;653;p48"/>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654" name="Google Shape;654;p48"/>
          <p:cNvSpPr/>
          <p:nvPr/>
        </p:nvSpPr>
        <p:spPr>
          <a:xfrm>
            <a:off x="0" y="62484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655" name="Google Shape;655;p48"/>
          <p:cNvSpPr txBox="1"/>
          <p:nvPr/>
        </p:nvSpPr>
        <p:spPr>
          <a:xfrm>
            <a:off x="641875" y="1487750"/>
            <a:ext cx="10669500" cy="47607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4000"/>
              <a:buFont typeface="Arial"/>
              <a:buNone/>
            </a:pPr>
            <a:r>
              <a:t/>
            </a:r>
            <a:endParaRPr b="1" i="0" sz="40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25 institutions</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Research 1</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p:txBody>
      </p:sp>
      <p:sp>
        <p:nvSpPr>
          <p:cNvPr id="656" name="Google Shape;656;p48"/>
          <p:cNvSpPr txBox="1"/>
          <p:nvPr/>
        </p:nvSpPr>
        <p:spPr>
          <a:xfrm>
            <a:off x="517825" y="731650"/>
            <a:ext cx="10399800" cy="877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500"/>
              <a:buFont typeface="Arial"/>
              <a:buNone/>
            </a:pPr>
            <a:r>
              <a:rPr b="1" i="0" lang="en-US" sz="4500" u="none" cap="none" strike="noStrike">
                <a:solidFill>
                  <a:schemeClr val="dk1"/>
                </a:solidFill>
                <a:latin typeface="Nunito Sans"/>
                <a:ea typeface="Nunito Sans"/>
                <a:cs typeface="Nunito Sans"/>
                <a:sym typeface="Nunito Sans"/>
              </a:rPr>
              <a:t>USG Impact</a:t>
            </a:r>
            <a:endParaRPr b="1" i="0" sz="4500" u="none" cap="none" strike="noStrike">
              <a:solidFill>
                <a:schemeClr val="dk1"/>
              </a:solidFill>
              <a:latin typeface="Nunito Sans"/>
              <a:ea typeface="Nunito Sans"/>
              <a:cs typeface="Nunito Sans"/>
              <a:sym typeface="Nunito Sans"/>
            </a:endParaRPr>
          </a:p>
        </p:txBody>
      </p:sp>
      <p:sp>
        <p:nvSpPr>
          <p:cNvPr id="657" name="Google Shape;657;p48"/>
          <p:cNvSpPr txBox="1"/>
          <p:nvPr/>
        </p:nvSpPr>
        <p:spPr>
          <a:xfrm>
            <a:off x="217675" y="1992925"/>
            <a:ext cx="11517900" cy="326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Nunito Sans"/>
                <a:ea typeface="Nunito Sans"/>
                <a:cs typeface="Nunito Sans"/>
                <a:sym typeface="Nunito Sans"/>
              </a:rPr>
              <a:t>881 Faculty</a:t>
            </a:r>
            <a:endParaRPr b="1" i="0" sz="40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4000"/>
              <a:buFont typeface="Arial"/>
              <a:buNone/>
            </a:pPr>
            <a:r>
              <a:t/>
            </a:r>
            <a:endParaRPr b="1" i="0" sz="40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Nunito Sans"/>
                <a:ea typeface="Nunito Sans"/>
                <a:cs typeface="Nunito Sans"/>
                <a:sym typeface="Nunito Sans"/>
              </a:rPr>
              <a:t>33,352 class sections selected for analysis</a:t>
            </a:r>
            <a:endParaRPr b="1" i="0" sz="40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4000"/>
              <a:buFont typeface="Arial"/>
              <a:buNone/>
            </a:pPr>
            <a:r>
              <a:t/>
            </a:r>
            <a:endParaRPr b="1" i="0" sz="40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Nunito Sans"/>
                <a:ea typeface="Nunito Sans"/>
                <a:cs typeface="Nunito Sans"/>
                <a:sym typeface="Nunito Sans"/>
              </a:rPr>
              <a:t>764,089 students in the courses impacted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EB"/>
        </a:solidFill>
      </p:bgPr>
    </p:bg>
    <p:spTree>
      <p:nvGrpSpPr>
        <p:cNvPr id="661" name="Shape 661"/>
        <p:cNvGrpSpPr/>
        <p:nvPr/>
      </p:nvGrpSpPr>
      <p:grpSpPr>
        <a:xfrm>
          <a:off x="0" y="0"/>
          <a:ext cx="0" cy="0"/>
          <a:chOff x="0" y="0"/>
          <a:chExt cx="0" cy="0"/>
        </a:xfrm>
      </p:grpSpPr>
      <p:sp>
        <p:nvSpPr>
          <p:cNvPr id="662" name="Google Shape;662;p49"/>
          <p:cNvSpPr/>
          <p:nvPr/>
        </p:nvSpPr>
        <p:spPr>
          <a:xfrm>
            <a:off x="0" y="62484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663" name="Google Shape;663;p49"/>
          <p:cNvSpPr txBox="1"/>
          <p:nvPr/>
        </p:nvSpPr>
        <p:spPr>
          <a:xfrm>
            <a:off x="641875" y="1487750"/>
            <a:ext cx="10669500" cy="47607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4000"/>
              <a:buFont typeface="Arial"/>
              <a:buNone/>
            </a:pPr>
            <a:r>
              <a:t/>
            </a:r>
            <a:endParaRPr b="1" i="0" sz="40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25 institutions</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Research 1</a:t>
            </a:r>
            <a:endParaRPr b="0" i="0" sz="28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Nunito Sans"/>
              <a:ea typeface="Nunito Sans"/>
              <a:cs typeface="Nunito Sans"/>
              <a:sym typeface="Nunito Sans"/>
            </a:endParaRPr>
          </a:p>
        </p:txBody>
      </p:sp>
      <p:sp>
        <p:nvSpPr>
          <p:cNvPr id="664" name="Google Shape;664;p49"/>
          <p:cNvSpPr txBox="1"/>
          <p:nvPr/>
        </p:nvSpPr>
        <p:spPr>
          <a:xfrm>
            <a:off x="1139025" y="311175"/>
            <a:ext cx="111534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chemeClr val="dk1"/>
                </a:solidFill>
                <a:latin typeface="Nunito Sans"/>
                <a:ea typeface="Nunito Sans"/>
                <a:cs typeface="Nunito Sans"/>
                <a:sym typeface="Nunito Sans"/>
              </a:rPr>
              <a:t>USG Grad Rates After Intervention</a:t>
            </a:r>
            <a:endParaRPr b="1" i="0" sz="4500" u="none" cap="none" strike="noStrike">
              <a:solidFill>
                <a:schemeClr val="dk1"/>
              </a:solidFill>
              <a:latin typeface="Nunito Sans"/>
              <a:ea typeface="Nunito Sans"/>
              <a:cs typeface="Nunito Sans"/>
              <a:sym typeface="Nunito Sans"/>
            </a:endParaRPr>
          </a:p>
        </p:txBody>
      </p:sp>
      <p:pic>
        <p:nvPicPr>
          <p:cNvPr id="665" name="Google Shape;665;p49"/>
          <p:cNvPicPr preferRelativeResize="0"/>
          <p:nvPr/>
        </p:nvPicPr>
        <p:blipFill rotWithShape="1">
          <a:blip r:embed="rId3">
            <a:alphaModFix/>
          </a:blip>
          <a:srcRect b="0" l="0" r="0" t="0"/>
          <a:stretch/>
        </p:blipFill>
        <p:spPr>
          <a:xfrm>
            <a:off x="2222825" y="1312633"/>
            <a:ext cx="8067426" cy="4849392"/>
          </a:xfrm>
          <a:prstGeom prst="rect">
            <a:avLst/>
          </a:prstGeom>
          <a:noFill/>
          <a:ln>
            <a:noFill/>
          </a:ln>
        </p:spPr>
      </p:pic>
      <p:cxnSp>
        <p:nvCxnSpPr>
          <p:cNvPr id="666" name="Google Shape;666;p49"/>
          <p:cNvCxnSpPr/>
          <p:nvPr/>
        </p:nvCxnSpPr>
        <p:spPr>
          <a:xfrm flipH="1">
            <a:off x="8892375" y="2025675"/>
            <a:ext cx="1742400" cy="654000"/>
          </a:xfrm>
          <a:prstGeom prst="straightConnector1">
            <a:avLst/>
          </a:prstGeom>
          <a:noFill/>
          <a:ln cap="flat" cmpd="sng" w="38100">
            <a:solidFill>
              <a:schemeClr val="dk2"/>
            </a:solidFill>
            <a:prstDash val="solid"/>
            <a:round/>
            <a:headEnd len="sm" w="sm" type="none"/>
            <a:tailEnd len="med" w="med" type="triangle"/>
          </a:ln>
        </p:spPr>
      </p:cxnSp>
      <p:sp>
        <p:nvSpPr>
          <p:cNvPr id="667" name="Google Shape;667;p49"/>
          <p:cNvSpPr txBox="1"/>
          <p:nvPr/>
        </p:nvSpPr>
        <p:spPr>
          <a:xfrm>
            <a:off x="10394125" y="1487750"/>
            <a:ext cx="1597800" cy="5043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+10.9%</a:t>
            </a:r>
            <a:endParaRPr b="0" i="0" sz="2800" u="none" cap="none" strike="noStrike">
              <a:solidFill>
                <a:schemeClr val="dk1"/>
              </a:solidFill>
              <a:latin typeface="Nunito Sans"/>
              <a:ea typeface="Nunito Sans"/>
              <a:cs typeface="Nunito Sans"/>
              <a:sym typeface="Nunito Sans"/>
            </a:endParaRPr>
          </a:p>
        </p:txBody>
      </p:sp>
      <p:cxnSp>
        <p:nvCxnSpPr>
          <p:cNvPr id="668" name="Google Shape;668;p49"/>
          <p:cNvCxnSpPr/>
          <p:nvPr/>
        </p:nvCxnSpPr>
        <p:spPr>
          <a:xfrm>
            <a:off x="1300775" y="2025675"/>
            <a:ext cx="3927900" cy="936900"/>
          </a:xfrm>
          <a:prstGeom prst="straightConnector1">
            <a:avLst/>
          </a:prstGeom>
          <a:noFill/>
          <a:ln cap="flat" cmpd="sng" w="38100">
            <a:solidFill>
              <a:schemeClr val="dk2"/>
            </a:solidFill>
            <a:prstDash val="solid"/>
            <a:round/>
            <a:headEnd len="sm" w="sm" type="none"/>
            <a:tailEnd len="med" w="med" type="triangle"/>
          </a:ln>
        </p:spPr>
      </p:cxnSp>
      <p:sp>
        <p:nvSpPr>
          <p:cNvPr id="669" name="Google Shape;669;p49"/>
          <p:cNvSpPr txBox="1"/>
          <p:nvPr/>
        </p:nvSpPr>
        <p:spPr>
          <a:xfrm>
            <a:off x="541050" y="1487750"/>
            <a:ext cx="1597800" cy="5043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+9.5%</a:t>
            </a:r>
            <a:endParaRPr b="0" i="0" sz="2800" u="none" cap="none" strike="noStrike">
              <a:solidFill>
                <a:schemeClr val="dk1"/>
              </a:solidFill>
              <a:latin typeface="Nunito Sans"/>
              <a:ea typeface="Nunito Sans"/>
              <a:cs typeface="Nunito Sans"/>
              <a:sym typeface="Nunito Sans"/>
            </a:endParaRPr>
          </a:p>
        </p:txBody>
      </p:sp>
      <p:pic>
        <p:nvPicPr>
          <p:cNvPr id="670" name="Google Shape;670;p49"/>
          <p:cNvPicPr preferRelativeResize="0"/>
          <p:nvPr/>
        </p:nvPicPr>
        <p:blipFill rotWithShape="1">
          <a:blip r:embed="rId4">
            <a:alphaModFix/>
          </a:blip>
          <a:srcRect b="0" l="0" r="0" t="0"/>
          <a:stretch/>
        </p:blipFill>
        <p:spPr>
          <a:xfrm>
            <a:off x="10507336" y="5918707"/>
            <a:ext cx="1484601" cy="6903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
          <p:cNvSpPr/>
          <p:nvPr/>
        </p:nvSpPr>
        <p:spPr>
          <a:xfrm flipH="1">
            <a:off x="1225" y="0"/>
            <a:ext cx="3383105" cy="6887882"/>
          </a:xfrm>
          <a:custGeom>
            <a:rect b="b" l="l" r="r" t="t"/>
            <a:pathLst>
              <a:path extrusionOk="0" h="2160904" w="1395095">
                <a:moveTo>
                  <a:pt x="1394917" y="0"/>
                </a:moveTo>
                <a:lnTo>
                  <a:pt x="235051" y="0"/>
                </a:lnTo>
                <a:lnTo>
                  <a:pt x="470115" y="656577"/>
                </a:lnTo>
                <a:lnTo>
                  <a:pt x="0" y="2160549"/>
                </a:lnTo>
                <a:lnTo>
                  <a:pt x="1394917" y="2160549"/>
                </a:lnTo>
                <a:lnTo>
                  <a:pt x="1394917" y="0"/>
                </a:lnTo>
                <a:close/>
              </a:path>
            </a:pathLst>
          </a:custGeom>
          <a:solidFill>
            <a:srgbClr val="F5592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1F4766"/>
              </a:solidFill>
              <a:latin typeface="Calibri"/>
              <a:ea typeface="Calibri"/>
              <a:cs typeface="Calibri"/>
              <a:sym typeface="Calibri"/>
            </a:endParaRPr>
          </a:p>
        </p:txBody>
      </p:sp>
      <p:pic>
        <p:nvPicPr>
          <p:cNvPr id="301" name="Google Shape;301;p4"/>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302" name="Google Shape;302;p4"/>
          <p:cNvSpPr txBox="1"/>
          <p:nvPr/>
        </p:nvSpPr>
        <p:spPr>
          <a:xfrm>
            <a:off x="-74675" y="419750"/>
            <a:ext cx="3255600" cy="169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Nunito Sans"/>
                <a:ea typeface="Nunito Sans"/>
                <a:cs typeface="Nunito Sans"/>
                <a:sym typeface="Nunito Sans"/>
              </a:rPr>
              <a:t>Workshop </a:t>
            </a:r>
            <a:br>
              <a:rPr b="1" i="0" lang="en-US" sz="3200" u="none" cap="none" strike="noStrike">
                <a:solidFill>
                  <a:schemeClr val="lt1"/>
                </a:solidFill>
                <a:latin typeface="Nunito Sans"/>
                <a:ea typeface="Nunito Sans"/>
                <a:cs typeface="Nunito Sans"/>
                <a:sym typeface="Nunito Sans"/>
              </a:rPr>
            </a:br>
            <a:r>
              <a:rPr b="1" i="0" lang="en-US" sz="3200" u="none" cap="none" strike="noStrike">
                <a:solidFill>
                  <a:schemeClr val="lt1"/>
                </a:solidFill>
                <a:latin typeface="Nunito Sans"/>
                <a:ea typeface="Nunito Sans"/>
                <a:cs typeface="Nunito Sans"/>
                <a:sym typeface="Nunito Sans"/>
              </a:rPr>
              <a:t>Objectives</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alibri"/>
              <a:ea typeface="Calibri"/>
              <a:cs typeface="Calibri"/>
              <a:sym typeface="Calibri"/>
            </a:endParaRPr>
          </a:p>
        </p:txBody>
      </p:sp>
      <p:sp>
        <p:nvSpPr>
          <p:cNvPr id="303" name="Google Shape;303;p4"/>
          <p:cNvSpPr/>
          <p:nvPr/>
        </p:nvSpPr>
        <p:spPr>
          <a:xfrm>
            <a:off x="0" y="60960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grpSp>
        <p:nvGrpSpPr>
          <p:cNvPr id="304" name="Google Shape;304;p4"/>
          <p:cNvGrpSpPr/>
          <p:nvPr/>
        </p:nvGrpSpPr>
        <p:grpSpPr>
          <a:xfrm>
            <a:off x="3384324" y="748175"/>
            <a:ext cx="6987918" cy="5347917"/>
            <a:chOff x="0" y="0"/>
            <a:chExt cx="6030305" cy="3169324"/>
          </a:xfrm>
        </p:grpSpPr>
        <p:cxnSp>
          <p:nvCxnSpPr>
            <p:cNvPr id="305" name="Google Shape;305;p4"/>
            <p:cNvCxnSpPr/>
            <p:nvPr/>
          </p:nvCxnSpPr>
          <p:spPr>
            <a:xfrm>
              <a:off x="0" y="0"/>
              <a:ext cx="5486100" cy="0"/>
            </a:xfrm>
            <a:prstGeom prst="straightConnector1">
              <a:avLst/>
            </a:prstGeom>
            <a:solidFill>
              <a:schemeClr val="accent1"/>
            </a:solidFill>
            <a:ln cap="flat" cmpd="sng" w="12700">
              <a:solidFill>
                <a:schemeClr val="accent1"/>
              </a:solidFill>
              <a:prstDash val="solid"/>
              <a:miter lim="800000"/>
              <a:headEnd len="sm" w="sm" type="none"/>
              <a:tailEnd len="sm" w="sm" type="none"/>
            </a:ln>
          </p:spPr>
        </p:cxnSp>
        <p:sp>
          <p:nvSpPr>
            <p:cNvPr id="306" name="Google Shape;306;p4"/>
            <p:cNvSpPr/>
            <p:nvPr/>
          </p:nvSpPr>
          <p:spPr>
            <a:xfrm>
              <a:off x="0" y="644"/>
              <a:ext cx="5486100" cy="1056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4"/>
            <p:cNvSpPr txBox="1"/>
            <p:nvPr/>
          </p:nvSpPr>
          <p:spPr>
            <a:xfrm>
              <a:off x="5" y="655"/>
              <a:ext cx="6030300" cy="1056300"/>
            </a:xfrm>
            <a:prstGeom prst="rect">
              <a:avLst/>
            </a:prstGeom>
            <a:noFill/>
            <a:ln>
              <a:noFill/>
            </a:ln>
          </p:spPr>
          <p:txBody>
            <a:bodyPr anchorCtr="0" anchor="t" bIns="106675" lIns="106675" spcFirstLastPara="1" rIns="106675" wrap="square" tIns="106675">
              <a:noAutofit/>
            </a:bodyPr>
            <a:lstStyle/>
            <a:p>
              <a:pPr indent="0" lvl="0" marL="0" marR="0" rtl="0" algn="l">
                <a:lnSpc>
                  <a:spcPct val="115000"/>
                </a:lnSpc>
                <a:spcBef>
                  <a:spcPts val="0"/>
                </a:spcBef>
                <a:spcAft>
                  <a:spcPts val="0"/>
                </a:spcAft>
                <a:buClr>
                  <a:srgbClr val="000000"/>
                </a:buClr>
                <a:buSzPts val="2800"/>
                <a:buFont typeface="Arial"/>
                <a:buNone/>
              </a:pPr>
              <a:r>
                <a:rPr b="0" i="0" lang="en-US" sz="2800" u="none" cap="none" strike="noStrike">
                  <a:solidFill>
                    <a:srgbClr val="000000"/>
                  </a:solidFill>
                  <a:latin typeface="Nunito"/>
                  <a:ea typeface="Nunito"/>
                  <a:cs typeface="Nunito"/>
                  <a:sym typeface="Nunito"/>
                </a:rPr>
                <a:t>Teach administrators to analyze institutional data to </a:t>
              </a:r>
              <a:r>
                <a:rPr b="1" i="0" lang="en-US" sz="2800" u="none" cap="none" strike="noStrike">
                  <a:solidFill>
                    <a:srgbClr val="000000"/>
                  </a:solidFill>
                  <a:latin typeface="Nunito"/>
                  <a:ea typeface="Nunito"/>
                  <a:cs typeface="Nunito"/>
                  <a:sym typeface="Nunito"/>
                </a:rPr>
                <a:t>identify target courses for redesign and track success</a:t>
              </a:r>
              <a:r>
                <a:rPr b="0" i="0" lang="en-US" sz="2800" u="none" cap="none" strike="noStrike">
                  <a:solidFill>
                    <a:srgbClr val="000000"/>
                  </a:solidFill>
                  <a:latin typeface="Nunito"/>
                  <a:ea typeface="Nunito"/>
                  <a:cs typeface="Nunito"/>
                  <a:sym typeface="Nunito"/>
                </a:rPr>
                <a:t>.</a:t>
              </a:r>
              <a:endParaRPr b="0" i="0" sz="28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2800"/>
                <a:buFont typeface="Nunito Sans"/>
                <a:buNone/>
              </a:pPr>
              <a:r>
                <a:t/>
              </a:r>
              <a:endParaRPr b="0" i="0" sz="3100" u="none" cap="none" strike="noStrike">
                <a:solidFill>
                  <a:schemeClr val="dk1"/>
                </a:solidFill>
                <a:latin typeface="Nunito Sans"/>
                <a:ea typeface="Nunito Sans"/>
                <a:cs typeface="Nunito Sans"/>
                <a:sym typeface="Nunito Sans"/>
              </a:endParaRPr>
            </a:p>
          </p:txBody>
        </p:sp>
        <p:cxnSp>
          <p:nvCxnSpPr>
            <p:cNvPr id="308" name="Google Shape;308;p4"/>
            <p:cNvCxnSpPr/>
            <p:nvPr/>
          </p:nvCxnSpPr>
          <p:spPr>
            <a:xfrm>
              <a:off x="0" y="1056834"/>
              <a:ext cx="5486100" cy="0"/>
            </a:xfrm>
            <a:prstGeom prst="straightConnector1">
              <a:avLst/>
            </a:prstGeom>
            <a:solidFill>
              <a:schemeClr val="accent1"/>
            </a:solidFill>
            <a:ln cap="flat" cmpd="sng" w="12700">
              <a:solidFill>
                <a:schemeClr val="accent1"/>
              </a:solidFill>
              <a:prstDash val="solid"/>
              <a:miter lim="800000"/>
              <a:headEnd len="sm" w="sm" type="none"/>
              <a:tailEnd len="sm" w="sm" type="none"/>
            </a:ln>
          </p:spPr>
        </p:cxnSp>
        <p:sp>
          <p:nvSpPr>
            <p:cNvPr id="309" name="Google Shape;309;p4"/>
            <p:cNvSpPr/>
            <p:nvPr/>
          </p:nvSpPr>
          <p:spPr>
            <a:xfrm>
              <a:off x="0" y="1056834"/>
              <a:ext cx="5486100" cy="1056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4"/>
            <p:cNvSpPr txBox="1"/>
            <p:nvPr/>
          </p:nvSpPr>
          <p:spPr>
            <a:xfrm>
              <a:off x="0" y="1056834"/>
              <a:ext cx="5486100" cy="1056300"/>
            </a:xfrm>
            <a:prstGeom prst="rect">
              <a:avLst/>
            </a:prstGeom>
            <a:noFill/>
            <a:ln>
              <a:noFill/>
            </a:ln>
          </p:spPr>
          <p:txBody>
            <a:bodyPr anchorCtr="0" anchor="t" bIns="106675" lIns="106675" spcFirstLastPara="1" rIns="106675" wrap="square" tIns="106675">
              <a:noAutofit/>
            </a:bodyPr>
            <a:lstStyle/>
            <a:p>
              <a:pPr indent="0" lvl="0" marL="0" marR="0" rtl="0" algn="l">
                <a:lnSpc>
                  <a:spcPct val="115000"/>
                </a:lnSpc>
                <a:spcBef>
                  <a:spcPts val="0"/>
                </a:spcBef>
                <a:spcAft>
                  <a:spcPts val="0"/>
                </a:spcAft>
                <a:buClr>
                  <a:srgbClr val="000000"/>
                </a:buClr>
                <a:buSzPts val="2800"/>
                <a:buFont typeface="Arial"/>
                <a:buNone/>
              </a:pPr>
              <a:r>
                <a:rPr b="1" i="0" lang="en-US" sz="2800" u="none" cap="none" strike="noStrike">
                  <a:solidFill>
                    <a:srgbClr val="000000"/>
                  </a:solidFill>
                  <a:latin typeface="Nunito"/>
                  <a:ea typeface="Nunito"/>
                  <a:cs typeface="Nunito"/>
                  <a:sym typeface="Nunito"/>
                </a:rPr>
                <a:t>Implement data collection tools</a:t>
              </a:r>
              <a:r>
                <a:rPr b="0" i="0" lang="en-US" sz="2800" u="none" cap="none" strike="noStrike">
                  <a:solidFill>
                    <a:srgbClr val="000000"/>
                  </a:solidFill>
                  <a:latin typeface="Nunito"/>
                  <a:ea typeface="Nunito"/>
                  <a:cs typeface="Nunito"/>
                  <a:sym typeface="Nunito"/>
                </a:rPr>
                <a:t> that monitor learning outcomes and gaps in redesigned courses.</a:t>
              </a:r>
              <a:endParaRPr b="0" i="0" sz="2800" u="none" cap="none" strike="noStrike">
                <a:solidFill>
                  <a:srgbClr val="000000"/>
                </a:solidFill>
                <a:latin typeface="Nunito"/>
                <a:ea typeface="Nunito"/>
                <a:cs typeface="Nunito"/>
                <a:sym typeface="Nunito"/>
              </a:endParaRPr>
            </a:p>
            <a:p>
              <a:pPr indent="0" lvl="0" marL="0" marR="0" rtl="0" algn="l">
                <a:lnSpc>
                  <a:spcPct val="90000"/>
                </a:lnSpc>
                <a:spcBef>
                  <a:spcPts val="0"/>
                </a:spcBef>
                <a:spcAft>
                  <a:spcPts val="0"/>
                </a:spcAft>
                <a:buClr>
                  <a:schemeClr val="dk1"/>
                </a:buClr>
                <a:buSzPts val="2800"/>
                <a:buFont typeface="Nunito Sans"/>
                <a:buNone/>
              </a:pPr>
              <a:r>
                <a:t/>
              </a:r>
              <a:endParaRPr b="0" i="0" sz="2800" u="none" cap="none" strike="noStrike">
                <a:solidFill>
                  <a:srgbClr val="000000"/>
                </a:solidFill>
                <a:latin typeface="Nunito"/>
                <a:ea typeface="Nunito"/>
                <a:cs typeface="Nunito"/>
                <a:sym typeface="Nunito"/>
              </a:endParaRPr>
            </a:p>
          </p:txBody>
        </p:sp>
        <p:cxnSp>
          <p:nvCxnSpPr>
            <p:cNvPr id="311" name="Google Shape;311;p4"/>
            <p:cNvCxnSpPr/>
            <p:nvPr/>
          </p:nvCxnSpPr>
          <p:spPr>
            <a:xfrm>
              <a:off x="0" y="2113024"/>
              <a:ext cx="5486100" cy="0"/>
            </a:xfrm>
            <a:prstGeom prst="straightConnector1">
              <a:avLst/>
            </a:prstGeom>
            <a:solidFill>
              <a:schemeClr val="accent1"/>
            </a:solidFill>
            <a:ln cap="flat" cmpd="sng" w="12700">
              <a:solidFill>
                <a:schemeClr val="accent1"/>
              </a:solidFill>
              <a:prstDash val="solid"/>
              <a:miter lim="800000"/>
              <a:headEnd len="sm" w="sm" type="none"/>
              <a:tailEnd len="sm" w="sm" type="none"/>
            </a:ln>
          </p:spPr>
        </p:cxnSp>
        <p:sp>
          <p:nvSpPr>
            <p:cNvPr id="312" name="Google Shape;312;p4"/>
            <p:cNvSpPr/>
            <p:nvPr/>
          </p:nvSpPr>
          <p:spPr>
            <a:xfrm>
              <a:off x="0" y="2113024"/>
              <a:ext cx="5486100" cy="1056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4"/>
            <p:cNvSpPr txBox="1"/>
            <p:nvPr/>
          </p:nvSpPr>
          <p:spPr>
            <a:xfrm>
              <a:off x="0" y="2113024"/>
              <a:ext cx="5486100" cy="1056300"/>
            </a:xfrm>
            <a:prstGeom prst="rect">
              <a:avLst/>
            </a:prstGeom>
            <a:noFill/>
            <a:ln>
              <a:noFill/>
            </a:ln>
          </p:spPr>
          <p:txBody>
            <a:bodyPr anchorCtr="0" anchor="t" bIns="106675" lIns="106675" spcFirstLastPara="1" rIns="106675" wrap="square" tIns="106675">
              <a:noAutofit/>
            </a:bodyPr>
            <a:lstStyle/>
            <a:p>
              <a:pPr indent="0" lvl="0" marL="0" marR="0" rtl="0" algn="l">
                <a:lnSpc>
                  <a:spcPct val="115000"/>
                </a:lnSpc>
                <a:spcBef>
                  <a:spcPts val="0"/>
                </a:spcBef>
                <a:spcAft>
                  <a:spcPts val="0"/>
                </a:spcAft>
                <a:buClr>
                  <a:srgbClr val="000000"/>
                </a:buClr>
                <a:buSzPts val="2800"/>
                <a:buFont typeface="Arial"/>
                <a:buNone/>
              </a:pPr>
              <a:r>
                <a:rPr b="1" i="0" lang="en-US" sz="2800" u="none" cap="none" strike="noStrike">
                  <a:solidFill>
                    <a:srgbClr val="000000"/>
                  </a:solidFill>
                  <a:latin typeface="Nunito"/>
                  <a:ea typeface="Nunito"/>
                  <a:cs typeface="Nunito"/>
                  <a:sym typeface="Nunito"/>
                </a:rPr>
                <a:t>Use data insights to refine redesign </a:t>
              </a:r>
              <a:r>
                <a:rPr b="0" i="0" lang="en-US" sz="2800" u="none" cap="none" strike="noStrike">
                  <a:solidFill>
                    <a:srgbClr val="000000"/>
                  </a:solidFill>
                  <a:latin typeface="Nunito"/>
                  <a:ea typeface="Nunito"/>
                  <a:cs typeface="Nunito"/>
                  <a:sym typeface="Nunito"/>
                </a:rPr>
                <a:t>processes and make </a:t>
              </a:r>
              <a:r>
                <a:rPr b="1" i="0" lang="en-US" sz="2800" u="none" cap="none" strike="noStrike">
                  <a:solidFill>
                    <a:srgbClr val="000000"/>
                  </a:solidFill>
                  <a:latin typeface="Nunito"/>
                  <a:ea typeface="Nunito"/>
                  <a:cs typeface="Nunito"/>
                  <a:sym typeface="Nunito"/>
                </a:rPr>
                <a:t>evidence-based improvements.</a:t>
              </a:r>
              <a:endParaRPr b="1" i="0" sz="2800" u="none" cap="none" strike="noStrike">
                <a:solidFill>
                  <a:srgbClr val="000000"/>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800"/>
                <a:buFont typeface="Arial"/>
                <a:buNone/>
              </a:pPr>
              <a:r>
                <a:t/>
              </a:r>
              <a:endParaRPr b="0" i="0" sz="2800" u="none" cap="none" strike="noStrike">
                <a:solidFill>
                  <a:srgbClr val="000000"/>
                </a:solidFill>
                <a:latin typeface="Nunito"/>
                <a:ea typeface="Nunito"/>
                <a:cs typeface="Nunito"/>
                <a:sym typeface="Nunito"/>
              </a:endParaRPr>
            </a:p>
          </p:txBody>
        </p:sp>
        <p:cxnSp>
          <p:nvCxnSpPr>
            <p:cNvPr id="314" name="Google Shape;314;p4"/>
            <p:cNvCxnSpPr/>
            <p:nvPr/>
          </p:nvCxnSpPr>
          <p:spPr>
            <a:xfrm>
              <a:off x="0" y="3169215"/>
              <a:ext cx="5486100" cy="0"/>
            </a:xfrm>
            <a:prstGeom prst="straightConnector1">
              <a:avLst/>
            </a:prstGeom>
            <a:solidFill>
              <a:schemeClr val="accent1"/>
            </a:solidFill>
            <a:ln cap="flat" cmpd="sng" w="12700">
              <a:solidFill>
                <a:schemeClr val="accent1"/>
              </a:solidFill>
              <a:prstDash val="solid"/>
              <a:miter lim="800000"/>
              <a:headEnd len="sm" w="sm" type="none"/>
              <a:tailEnd len="sm" w="sm" type="none"/>
            </a:ln>
          </p:spPr>
        </p:cxn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74" name="Shape 674"/>
        <p:cNvGrpSpPr/>
        <p:nvPr/>
      </p:nvGrpSpPr>
      <p:grpSpPr>
        <a:xfrm>
          <a:off x="0" y="0"/>
          <a:ext cx="0" cy="0"/>
          <a:chOff x="0" y="0"/>
          <a:chExt cx="0" cy="0"/>
        </a:xfrm>
      </p:grpSpPr>
      <p:sp>
        <p:nvSpPr>
          <p:cNvPr id="675" name="Google Shape;675;g304c575df05_0_124"/>
          <p:cNvSpPr txBox="1"/>
          <p:nvPr>
            <p:ph type="title"/>
          </p:nvPr>
        </p:nvSpPr>
        <p:spPr>
          <a:xfrm>
            <a:off x="571800" y="2470767"/>
            <a:ext cx="11048400" cy="14904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rgbClr val="1F4766"/>
              </a:buClr>
              <a:buSzPts val="3700"/>
              <a:buFont typeface="Nunito Sans"/>
              <a:buNone/>
            </a:pPr>
            <a:r>
              <a:rPr lang="en-US" sz="6000"/>
              <a:t>Takeaway:</a:t>
            </a:r>
            <a:endParaRPr sz="6000"/>
          </a:p>
          <a:p>
            <a:pPr indent="0" lvl="0" marL="0" rtl="0" algn="ctr">
              <a:lnSpc>
                <a:spcPct val="115000"/>
              </a:lnSpc>
              <a:spcBef>
                <a:spcPts val="0"/>
              </a:spcBef>
              <a:spcAft>
                <a:spcPts val="0"/>
              </a:spcAft>
              <a:buClr>
                <a:srgbClr val="1F4766"/>
              </a:buClr>
              <a:buSzPts val="3700"/>
              <a:buFont typeface="Nunito Sans"/>
              <a:buNone/>
            </a:pPr>
            <a:r>
              <a:rPr lang="en-US" sz="4000"/>
              <a:t>Institutional Leaders Can Work with </a:t>
            </a:r>
            <a:br>
              <a:rPr lang="en-US" sz="4000"/>
            </a:br>
            <a:r>
              <a:rPr lang="en-US" sz="4000"/>
              <a:t>System Leaders to Leverage Data at Scale</a:t>
            </a:r>
            <a:br>
              <a:rPr lang="en-US" sz="6000">
                <a:solidFill>
                  <a:srgbClr val="1F4766"/>
                </a:solidFill>
              </a:rPr>
            </a:br>
            <a:endParaRPr sz="6000">
              <a:solidFill>
                <a:srgbClr val="1F4766"/>
              </a:solidFill>
            </a:endParaRPr>
          </a:p>
        </p:txBody>
      </p:sp>
      <p:pic>
        <p:nvPicPr>
          <p:cNvPr descr="Logo&#10;&#10;Description automatically generated" id="676" name="Google Shape;676;g304c575df05_0_124"/>
          <p:cNvPicPr preferRelativeResize="0"/>
          <p:nvPr/>
        </p:nvPicPr>
        <p:blipFill rotWithShape="1">
          <a:blip r:embed="rId3">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80" name="Shape 680"/>
        <p:cNvGrpSpPr/>
        <p:nvPr/>
      </p:nvGrpSpPr>
      <p:grpSpPr>
        <a:xfrm>
          <a:off x="0" y="0"/>
          <a:ext cx="0" cy="0"/>
          <a:chOff x="0" y="0"/>
          <a:chExt cx="0" cy="0"/>
        </a:xfrm>
      </p:grpSpPr>
      <p:sp>
        <p:nvSpPr>
          <p:cNvPr id="681" name="Google Shape;681;g304c575df05_0_118"/>
          <p:cNvSpPr txBox="1"/>
          <p:nvPr>
            <p:ph type="title"/>
          </p:nvPr>
        </p:nvSpPr>
        <p:spPr>
          <a:xfrm>
            <a:off x="571800" y="2470767"/>
            <a:ext cx="11048400" cy="14904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rgbClr val="1F4766"/>
              </a:buClr>
              <a:buSzPts val="3700"/>
              <a:buFont typeface="Nunito Sans"/>
              <a:buNone/>
            </a:pPr>
            <a:r>
              <a:rPr lang="en-US" sz="6000">
                <a:solidFill>
                  <a:srgbClr val="1F4766"/>
                </a:solidFill>
              </a:rPr>
              <a:t>Want to know more? </a:t>
            </a:r>
            <a:br>
              <a:rPr lang="en-US" sz="6000">
                <a:solidFill>
                  <a:srgbClr val="1F4766"/>
                </a:solidFill>
              </a:rPr>
            </a:br>
            <a:br>
              <a:rPr lang="en-US" sz="6000">
                <a:solidFill>
                  <a:srgbClr val="1F4766"/>
                </a:solidFill>
              </a:rPr>
            </a:br>
            <a:r>
              <a:rPr lang="en-US" sz="6000">
                <a:solidFill>
                  <a:srgbClr val="1F4766"/>
                </a:solidFill>
              </a:rPr>
              <a:t>Visit Our Group Consultations</a:t>
            </a:r>
            <a:endParaRPr sz="6000">
              <a:solidFill>
                <a:srgbClr val="1F4766"/>
              </a:solidFill>
            </a:endParaRPr>
          </a:p>
        </p:txBody>
      </p:sp>
      <p:pic>
        <p:nvPicPr>
          <p:cNvPr descr="Logo&#10;&#10;Description automatically generated" id="682" name="Google Shape;682;g304c575df05_0_118"/>
          <p:cNvPicPr preferRelativeResize="0"/>
          <p:nvPr/>
        </p:nvPicPr>
        <p:blipFill rotWithShape="1">
          <a:blip r:embed="rId3">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51"/>
          <p:cNvSpPr txBox="1"/>
          <p:nvPr>
            <p:ph type="ctrTitle"/>
          </p:nvPr>
        </p:nvSpPr>
        <p:spPr>
          <a:xfrm>
            <a:off x="1524000" y="356303"/>
            <a:ext cx="9144000" cy="30600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6000"/>
              <a:buNone/>
            </a:pPr>
            <a:r>
              <a:rPr lang="en-US"/>
              <a:t>  Louisiana State University  Shreveport      </a:t>
            </a:r>
            <a:endParaRPr/>
          </a:p>
        </p:txBody>
      </p:sp>
      <p:sp>
        <p:nvSpPr>
          <p:cNvPr id="689" name="Google Shape;689;p51"/>
          <p:cNvSpPr txBox="1"/>
          <p:nvPr>
            <p:ph idx="1" type="subTitle"/>
          </p:nvPr>
        </p:nvSpPr>
        <p:spPr>
          <a:xfrm>
            <a:off x="7240725" y="2706750"/>
            <a:ext cx="4054800" cy="3060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1000"/>
              </a:spcBef>
              <a:spcAft>
                <a:spcPts val="0"/>
              </a:spcAft>
              <a:buSzPts val="2400"/>
              <a:buNone/>
            </a:pPr>
            <a:r>
              <a:rPr b="1" lang="en-US"/>
              <a:t>First-Year Experience &amp; First-Year Seminar </a:t>
            </a:r>
            <a:endParaRPr b="1"/>
          </a:p>
          <a:p>
            <a:pPr indent="0" lvl="0" marL="0" rtl="0" algn="ctr">
              <a:lnSpc>
                <a:spcPct val="100000"/>
              </a:lnSpc>
              <a:spcBef>
                <a:spcPts val="1500"/>
              </a:spcBef>
              <a:spcAft>
                <a:spcPts val="0"/>
              </a:spcAft>
              <a:buSzPts val="2400"/>
              <a:buNone/>
            </a:pPr>
            <a:r>
              <a:rPr lang="en-US"/>
              <a:t>Redesign &amp; </a:t>
            </a:r>
            <a:endParaRPr/>
          </a:p>
          <a:p>
            <a:pPr indent="0" lvl="0" marL="0" rtl="0" algn="ctr">
              <a:lnSpc>
                <a:spcPct val="100000"/>
              </a:lnSpc>
              <a:spcBef>
                <a:spcPts val="0"/>
              </a:spcBef>
              <a:spcAft>
                <a:spcPts val="0"/>
              </a:spcAft>
              <a:buSzPts val="2400"/>
              <a:buNone/>
            </a:pPr>
            <a:r>
              <a:rPr lang="en-US"/>
              <a:t>Continuous Improvement Process</a:t>
            </a:r>
            <a:endParaRPr/>
          </a:p>
          <a:p>
            <a:pPr indent="0" lvl="0" marL="0" rtl="0" algn="ctr">
              <a:lnSpc>
                <a:spcPct val="150000"/>
              </a:lnSpc>
              <a:spcBef>
                <a:spcPts val="1500"/>
              </a:spcBef>
              <a:spcAft>
                <a:spcPts val="0"/>
              </a:spcAft>
              <a:buSzPts val="2400"/>
              <a:buNone/>
            </a:pPr>
            <a:r>
              <a:rPr lang="en-US"/>
              <a:t>2022-Present</a:t>
            </a:r>
            <a:endParaRPr/>
          </a:p>
        </p:txBody>
      </p:sp>
      <p:pic>
        <p:nvPicPr>
          <p:cNvPr id="690" name="Google Shape;690;p51"/>
          <p:cNvPicPr preferRelativeResize="0"/>
          <p:nvPr/>
        </p:nvPicPr>
        <p:blipFill rotWithShape="1">
          <a:blip r:embed="rId3">
            <a:alphaModFix/>
          </a:blip>
          <a:srcRect b="0" l="0" r="0" t="0"/>
          <a:stretch/>
        </p:blipFill>
        <p:spPr>
          <a:xfrm>
            <a:off x="724263" y="2706738"/>
            <a:ext cx="6124575" cy="31146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697" name="Google Shape;697;p5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698" name="Google Shape;698;p5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2" name="Shape 702"/>
        <p:cNvGrpSpPr/>
        <p:nvPr/>
      </p:nvGrpSpPr>
      <p:grpSpPr>
        <a:xfrm>
          <a:off x="0" y="0"/>
          <a:ext cx="0" cy="0"/>
          <a:chOff x="0" y="0"/>
          <a:chExt cx="0" cy="0"/>
        </a:xfrm>
      </p:grpSpPr>
      <p:sp>
        <p:nvSpPr>
          <p:cNvPr id="703" name="Google Shape;703;g3436b0290b4_0_195"/>
          <p:cNvSpPr/>
          <p:nvPr/>
        </p:nvSpPr>
        <p:spPr>
          <a:xfrm>
            <a:off x="0" y="0"/>
            <a:ext cx="12192000" cy="685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EFFFF"/>
              </a:solidFill>
              <a:latin typeface="Calibri"/>
              <a:ea typeface="Calibri"/>
              <a:cs typeface="Calibri"/>
              <a:sym typeface="Calibri"/>
            </a:endParaRPr>
          </a:p>
        </p:txBody>
      </p:sp>
      <p:sp>
        <p:nvSpPr>
          <p:cNvPr id="704" name="Google Shape;704;g3436b0290b4_0_195"/>
          <p:cNvSpPr txBox="1"/>
          <p:nvPr>
            <p:ph type="title"/>
          </p:nvPr>
        </p:nvSpPr>
        <p:spPr>
          <a:xfrm>
            <a:off x="589560" y="856180"/>
            <a:ext cx="4560600" cy="1128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200"/>
              <a:buFont typeface="Nunito Sans"/>
              <a:buNone/>
            </a:pPr>
            <a:r>
              <a:rPr b="0" lang="en-US" sz="2200"/>
              <a:t>Innovating to Transform Institutions so Every Student Can Graduate: Support for Action</a:t>
            </a:r>
            <a:endParaRPr b="0" sz="2200"/>
          </a:p>
        </p:txBody>
      </p:sp>
      <p:grpSp>
        <p:nvGrpSpPr>
          <p:cNvPr id="705" name="Google Shape;705;g3436b0290b4_0_195"/>
          <p:cNvGrpSpPr/>
          <p:nvPr/>
        </p:nvGrpSpPr>
        <p:grpSpPr>
          <a:xfrm>
            <a:off x="0" y="1083484"/>
            <a:ext cx="355241" cy="673500"/>
            <a:chOff x="0" y="823811"/>
            <a:chExt cx="355241" cy="673500"/>
          </a:xfrm>
        </p:grpSpPr>
        <p:sp>
          <p:nvSpPr>
            <p:cNvPr id="706" name="Google Shape;706;g3436b0290b4_0_195"/>
            <p:cNvSpPr/>
            <p:nvPr/>
          </p:nvSpPr>
          <p:spPr>
            <a:xfrm>
              <a:off x="0" y="823811"/>
              <a:ext cx="873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EFFFF"/>
                </a:solidFill>
                <a:latin typeface="Calibri"/>
                <a:ea typeface="Calibri"/>
                <a:cs typeface="Calibri"/>
                <a:sym typeface="Calibri"/>
              </a:endParaRPr>
            </a:p>
          </p:txBody>
        </p:sp>
        <p:sp>
          <p:nvSpPr>
            <p:cNvPr id="707" name="Google Shape;707;g3436b0290b4_0_195"/>
            <p:cNvSpPr/>
            <p:nvPr/>
          </p:nvSpPr>
          <p:spPr>
            <a:xfrm>
              <a:off x="159341" y="823811"/>
              <a:ext cx="195900" cy="67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EFFFF"/>
                </a:solidFill>
                <a:latin typeface="Calibri"/>
                <a:ea typeface="Calibri"/>
                <a:cs typeface="Calibri"/>
                <a:sym typeface="Calibri"/>
              </a:endParaRPr>
            </a:p>
          </p:txBody>
        </p:sp>
      </p:grpSp>
      <p:sp>
        <p:nvSpPr>
          <p:cNvPr id="708" name="Google Shape;708;g3436b0290b4_0_195"/>
          <p:cNvSpPr/>
          <p:nvPr/>
        </p:nvSpPr>
        <p:spPr>
          <a:xfrm flipH="1">
            <a:off x="664965" y="2090569"/>
            <a:ext cx="4297800" cy="27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EFFFF"/>
              </a:solidFill>
              <a:latin typeface="Calibri"/>
              <a:ea typeface="Calibri"/>
              <a:cs typeface="Calibri"/>
              <a:sym typeface="Calibri"/>
            </a:endParaRPr>
          </a:p>
        </p:txBody>
      </p:sp>
      <p:pic>
        <p:nvPicPr>
          <p:cNvPr descr="A close-up of a logo&#10;&#10;Description automatically generated with medium confidence" id="709" name="Google Shape;709;g3436b0290b4_0_195"/>
          <p:cNvPicPr preferRelativeResize="0"/>
          <p:nvPr>
            <p:ph idx="1" type="body"/>
          </p:nvPr>
        </p:nvPicPr>
        <p:blipFill rotWithShape="1">
          <a:blip r:embed="rId3">
            <a:alphaModFix/>
          </a:blip>
          <a:srcRect b="0" l="0" r="0" t="0"/>
          <a:stretch/>
        </p:blipFill>
        <p:spPr>
          <a:xfrm>
            <a:off x="2869852" y="2777963"/>
            <a:ext cx="2067300" cy="1329000"/>
          </a:xfrm>
          <a:prstGeom prst="rect">
            <a:avLst/>
          </a:prstGeom>
          <a:noFill/>
          <a:ln>
            <a:noFill/>
          </a:ln>
        </p:spPr>
      </p:pic>
      <p:sp>
        <p:nvSpPr>
          <p:cNvPr id="710" name="Google Shape;710;g3436b0290b4_0_195"/>
          <p:cNvSpPr/>
          <p:nvPr/>
        </p:nvSpPr>
        <p:spPr>
          <a:xfrm flipH="1">
            <a:off x="10697700" y="0"/>
            <a:ext cx="14943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EFFFF"/>
              </a:solidFill>
              <a:latin typeface="Calibri"/>
              <a:ea typeface="Calibri"/>
              <a:cs typeface="Calibri"/>
              <a:sym typeface="Calibri"/>
            </a:endParaRPr>
          </a:p>
        </p:txBody>
      </p:sp>
      <p:sp>
        <p:nvSpPr>
          <p:cNvPr id="711" name="Google Shape;711;g3436b0290b4_0_195"/>
          <p:cNvSpPr/>
          <p:nvPr/>
        </p:nvSpPr>
        <p:spPr>
          <a:xfrm>
            <a:off x="5685810" y="513853"/>
            <a:ext cx="6009300" cy="5834700"/>
          </a:xfrm>
          <a:prstGeom prst="rect">
            <a:avLst/>
          </a:prstGeom>
          <a:solidFill>
            <a:schemeClr val="lt1"/>
          </a:solidFill>
          <a:ln>
            <a:noFill/>
          </a:ln>
          <a:effectLst>
            <a:outerShdw blurRad="139700" rotWithShape="0" algn="t" dir="5400000" dist="127000">
              <a:srgbClr val="000000">
                <a:alpha val="1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EFFFF"/>
              </a:solidFill>
              <a:latin typeface="Calibri"/>
              <a:ea typeface="Calibri"/>
              <a:cs typeface="Calibri"/>
              <a:sym typeface="Calibri"/>
            </a:endParaRPr>
          </a:p>
        </p:txBody>
      </p:sp>
      <p:pic>
        <p:nvPicPr>
          <p:cNvPr descr="A magnifying glass looking at a pin on a map&#10;&#10;Description automatically generated with medium confidence" id="712" name="Google Shape;712;g3436b0290b4_0_195"/>
          <p:cNvPicPr preferRelativeResize="0"/>
          <p:nvPr/>
        </p:nvPicPr>
        <p:blipFill rotWithShape="1">
          <a:blip r:embed="rId4">
            <a:alphaModFix/>
          </a:blip>
          <a:srcRect b="0" l="0" r="0" t="0"/>
          <a:stretch/>
        </p:blipFill>
        <p:spPr>
          <a:xfrm>
            <a:off x="5977788" y="799352"/>
            <a:ext cx="5425409" cy="5259296"/>
          </a:xfrm>
          <a:prstGeom prst="rect">
            <a:avLst/>
          </a:prstGeom>
          <a:noFill/>
          <a:ln>
            <a:noFill/>
          </a:ln>
        </p:spPr>
      </p:pic>
      <p:grpSp>
        <p:nvGrpSpPr>
          <p:cNvPr id="713" name="Google Shape;713;g3436b0290b4_0_195"/>
          <p:cNvGrpSpPr/>
          <p:nvPr/>
        </p:nvGrpSpPr>
        <p:grpSpPr>
          <a:xfrm>
            <a:off x="0" y="5918707"/>
            <a:ext cx="12192000" cy="844493"/>
            <a:chOff x="0" y="5918707"/>
            <a:chExt cx="12192000" cy="844493"/>
          </a:xfrm>
        </p:grpSpPr>
        <p:sp>
          <p:nvSpPr>
            <p:cNvPr id="714" name="Google Shape;714;g3436b0290b4_0_195"/>
            <p:cNvSpPr/>
            <p:nvPr/>
          </p:nvSpPr>
          <p:spPr>
            <a:xfrm>
              <a:off x="0" y="60960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1F4766"/>
                </a:buClr>
                <a:buSzPts val="1800"/>
                <a:buFont typeface="Nunito Sans"/>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pic>
          <p:nvPicPr>
            <p:cNvPr id="715" name="Google Shape;715;g3436b0290b4_0_195"/>
            <p:cNvPicPr preferRelativeResize="0"/>
            <p:nvPr/>
          </p:nvPicPr>
          <p:blipFill rotWithShape="1">
            <a:blip r:embed="rId5">
              <a:alphaModFix/>
            </a:blip>
            <a:srcRect b="0" l="0" r="0" t="0"/>
            <a:stretch/>
          </p:blipFill>
          <p:spPr>
            <a:xfrm>
              <a:off x="10507336" y="5918707"/>
              <a:ext cx="1484600" cy="690339"/>
            </a:xfrm>
            <a:prstGeom prst="rect">
              <a:avLst/>
            </a:prstGeom>
            <a:noFill/>
            <a:ln>
              <a:noFill/>
            </a:ln>
          </p:spPr>
        </p:pic>
      </p:grpSp>
      <p:pic>
        <p:nvPicPr>
          <p:cNvPr descr="A picture containing font, text, logo, graphics&#10;&#10;Description automatically generated" id="716" name="Google Shape;716;g3436b0290b4_0_195"/>
          <p:cNvPicPr preferRelativeResize="0"/>
          <p:nvPr/>
        </p:nvPicPr>
        <p:blipFill rotWithShape="1">
          <a:blip r:embed="rId6">
            <a:alphaModFix/>
          </a:blip>
          <a:srcRect b="0" l="0" r="0" t="0"/>
          <a:stretch/>
        </p:blipFill>
        <p:spPr>
          <a:xfrm>
            <a:off x="589560" y="2330945"/>
            <a:ext cx="1995364" cy="2004272"/>
          </a:xfrm>
          <a:prstGeom prst="rect">
            <a:avLst/>
          </a:prstGeom>
          <a:noFill/>
          <a:ln>
            <a:noFill/>
          </a:ln>
        </p:spPr>
      </p:pic>
      <p:pic>
        <p:nvPicPr>
          <p:cNvPr descr="A close-up of a logo&#10;&#10;Description automatically generated with medium confidence" id="717" name="Google Shape;717;g3436b0290b4_0_195"/>
          <p:cNvPicPr preferRelativeResize="0"/>
          <p:nvPr/>
        </p:nvPicPr>
        <p:blipFill rotWithShape="1">
          <a:blip r:embed="rId7">
            <a:alphaModFix/>
          </a:blip>
          <a:srcRect b="0" l="0" r="0" t="0"/>
          <a:stretch/>
        </p:blipFill>
        <p:spPr>
          <a:xfrm>
            <a:off x="589559" y="3745031"/>
            <a:ext cx="1825681" cy="1825681"/>
          </a:xfrm>
          <a:prstGeom prst="rect">
            <a:avLst/>
          </a:prstGeom>
          <a:noFill/>
          <a:ln>
            <a:noFill/>
          </a:ln>
        </p:spPr>
      </p:pic>
      <p:pic>
        <p:nvPicPr>
          <p:cNvPr descr="A black text on a white background&#10;&#10;Description automatically generated with low confidence" id="718" name="Google Shape;718;g3436b0290b4_0_195"/>
          <p:cNvPicPr preferRelativeResize="0"/>
          <p:nvPr/>
        </p:nvPicPr>
        <p:blipFill rotWithShape="1">
          <a:blip r:embed="rId8">
            <a:alphaModFix/>
          </a:blip>
          <a:srcRect b="0" l="0" r="0" t="0"/>
          <a:stretch/>
        </p:blipFill>
        <p:spPr>
          <a:xfrm>
            <a:off x="2876902" y="4077641"/>
            <a:ext cx="1825681" cy="963061"/>
          </a:xfrm>
          <a:prstGeom prst="rect">
            <a:avLst/>
          </a:prstGeom>
          <a:noFill/>
          <a:ln>
            <a:noFill/>
          </a:ln>
        </p:spPr>
      </p:pic>
      <p:pic>
        <p:nvPicPr>
          <p:cNvPr id="719" name="Google Shape;719;g3436b0290b4_0_195"/>
          <p:cNvPicPr preferRelativeResize="0"/>
          <p:nvPr/>
        </p:nvPicPr>
        <p:blipFill>
          <a:blip r:embed="rId9">
            <a:alphaModFix/>
          </a:blip>
          <a:stretch>
            <a:fillRect/>
          </a:stretch>
        </p:blipFill>
        <p:spPr>
          <a:xfrm>
            <a:off x="938349" y="5040699"/>
            <a:ext cx="3126500" cy="1266525"/>
          </a:xfrm>
          <a:prstGeom prst="rect">
            <a:avLst/>
          </a:prstGeom>
          <a:solidFill>
            <a:schemeClr val="lt1"/>
          </a:solid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g3436b0290b4_0_215"/>
          <p:cNvSpPr txBox="1"/>
          <p:nvPr/>
        </p:nvSpPr>
        <p:spPr>
          <a:xfrm>
            <a:off x="280073" y="1543925"/>
            <a:ext cx="2055600" cy="3078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A map of the united states with a map of the united states&#10;&#10;Description automatically generated" id="725" name="Google Shape;725;g3436b0290b4_0_215"/>
          <p:cNvPicPr preferRelativeResize="0"/>
          <p:nvPr/>
        </p:nvPicPr>
        <p:blipFill rotWithShape="1">
          <a:blip r:embed="rId3">
            <a:alphaModFix/>
          </a:blip>
          <a:srcRect b="0" l="0" r="0" t="0"/>
          <a:stretch/>
        </p:blipFill>
        <p:spPr>
          <a:xfrm>
            <a:off x="2545906" y="844514"/>
            <a:ext cx="9200470" cy="5585087"/>
          </a:xfrm>
          <a:prstGeom prst="rect">
            <a:avLst/>
          </a:prstGeom>
          <a:noFill/>
          <a:ln>
            <a:noFill/>
          </a:ln>
        </p:spPr>
      </p:pic>
      <p:sp>
        <p:nvSpPr>
          <p:cNvPr id="726" name="Google Shape;726;g3436b0290b4_0_215"/>
          <p:cNvSpPr/>
          <p:nvPr/>
        </p:nvSpPr>
        <p:spPr>
          <a:xfrm>
            <a:off x="0" y="60960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727" name="Google Shape;727;g3436b0290b4_0_215"/>
          <p:cNvSpPr/>
          <p:nvPr/>
        </p:nvSpPr>
        <p:spPr>
          <a:xfrm>
            <a:off x="0" y="0"/>
            <a:ext cx="12195810" cy="622300"/>
          </a:xfrm>
          <a:custGeom>
            <a:rect b="b" l="l" r="r" t="t"/>
            <a:pathLst>
              <a:path extrusionOk="0" h="622300" w="10058400">
                <a:moveTo>
                  <a:pt x="10058400" y="0"/>
                </a:moveTo>
                <a:lnTo>
                  <a:pt x="0" y="0"/>
                </a:lnTo>
                <a:lnTo>
                  <a:pt x="0" y="381469"/>
                </a:lnTo>
                <a:lnTo>
                  <a:pt x="501573" y="622261"/>
                </a:lnTo>
                <a:lnTo>
                  <a:pt x="10058400" y="71145"/>
                </a:lnTo>
                <a:lnTo>
                  <a:pt x="10058400" y="0"/>
                </a:lnTo>
                <a:close/>
              </a:path>
            </a:pathLst>
          </a:custGeom>
          <a:solidFill>
            <a:srgbClr val="F559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F4766"/>
              </a:solidFill>
              <a:latin typeface="Calibri"/>
              <a:ea typeface="Calibri"/>
              <a:cs typeface="Calibri"/>
              <a:sym typeface="Calibri"/>
            </a:endParaRPr>
          </a:p>
        </p:txBody>
      </p:sp>
      <p:sp>
        <p:nvSpPr>
          <p:cNvPr id="728" name="Google Shape;728;g3436b0290b4_0_215"/>
          <p:cNvSpPr txBox="1"/>
          <p:nvPr/>
        </p:nvSpPr>
        <p:spPr>
          <a:xfrm>
            <a:off x="4416438" y="640797"/>
            <a:ext cx="5705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766"/>
              </a:buClr>
              <a:buSzPts val="1800"/>
              <a:buFont typeface="Arial"/>
              <a:buNone/>
            </a:pPr>
            <a:r>
              <a:rPr b="1" i="0" lang="en-US" sz="2400" u="none" cap="none" strike="noStrike">
                <a:solidFill>
                  <a:srgbClr val="1F4766"/>
                </a:solidFill>
                <a:latin typeface="Nunito Sans"/>
                <a:ea typeface="Nunito Sans"/>
                <a:cs typeface="Nunito Sans"/>
                <a:sym typeface="Nunito Sans"/>
              </a:rPr>
              <a:t>The Phase I Approach (Cohorts 1 &amp; 2</a:t>
            </a:r>
            <a:r>
              <a:rPr b="1" i="0" lang="en-US" sz="2400" u="none" cap="none" strike="noStrike">
                <a:solidFill>
                  <a:srgbClr val="1F4766"/>
                </a:solidFill>
                <a:latin typeface="Nunito Sans"/>
                <a:ea typeface="Nunito Sans"/>
                <a:cs typeface="Nunito Sans"/>
                <a:sym typeface="Nunito Sans"/>
              </a:rPr>
              <a:t>)</a:t>
            </a:r>
            <a:endParaRPr b="1" i="0" sz="2400" u="none" cap="none" strike="noStrike">
              <a:solidFill>
                <a:srgbClr val="1F4766"/>
              </a:solidFill>
              <a:latin typeface="Nunito Sans"/>
              <a:ea typeface="Nunito Sans"/>
              <a:cs typeface="Nunito Sans"/>
              <a:sym typeface="Nunito Sans"/>
            </a:endParaRPr>
          </a:p>
        </p:txBody>
      </p:sp>
      <p:pic>
        <p:nvPicPr>
          <p:cNvPr descr="A black text on a white background&#10;&#10;Description automatically generated" id="729" name="Google Shape;729;g3436b0290b4_0_215"/>
          <p:cNvPicPr preferRelativeResize="0"/>
          <p:nvPr/>
        </p:nvPicPr>
        <p:blipFill rotWithShape="1">
          <a:blip r:embed="rId4">
            <a:alphaModFix/>
          </a:blip>
          <a:srcRect b="0" l="0" r="0" t="0"/>
          <a:stretch/>
        </p:blipFill>
        <p:spPr>
          <a:xfrm>
            <a:off x="360195" y="2510364"/>
            <a:ext cx="1825517" cy="434647"/>
          </a:xfrm>
          <a:prstGeom prst="rect">
            <a:avLst/>
          </a:prstGeom>
          <a:noFill/>
          <a:ln>
            <a:noFill/>
          </a:ln>
        </p:spPr>
      </p:pic>
      <p:pic>
        <p:nvPicPr>
          <p:cNvPr descr="A close-up of a logo&#10;&#10;Description automatically generated" id="730" name="Google Shape;730;g3436b0290b4_0_215"/>
          <p:cNvPicPr preferRelativeResize="0"/>
          <p:nvPr/>
        </p:nvPicPr>
        <p:blipFill rotWithShape="1">
          <a:blip r:embed="rId5">
            <a:alphaModFix/>
          </a:blip>
          <a:srcRect b="0" l="0" r="0" t="0"/>
          <a:stretch/>
        </p:blipFill>
        <p:spPr>
          <a:xfrm>
            <a:off x="445624" y="3912989"/>
            <a:ext cx="1193990" cy="688203"/>
          </a:xfrm>
          <a:prstGeom prst="rect">
            <a:avLst/>
          </a:prstGeom>
          <a:noFill/>
          <a:ln>
            <a:noFill/>
          </a:ln>
        </p:spPr>
      </p:pic>
      <p:pic>
        <p:nvPicPr>
          <p:cNvPr descr="A green and black logo&#10;&#10;Description automatically generated" id="731" name="Google Shape;731;g3436b0290b4_0_215"/>
          <p:cNvPicPr preferRelativeResize="0"/>
          <p:nvPr/>
        </p:nvPicPr>
        <p:blipFill rotWithShape="1">
          <a:blip r:embed="rId6">
            <a:alphaModFix/>
          </a:blip>
          <a:srcRect b="0" l="0" r="0" t="0"/>
          <a:stretch/>
        </p:blipFill>
        <p:spPr>
          <a:xfrm>
            <a:off x="445624" y="3176157"/>
            <a:ext cx="1020569" cy="503294"/>
          </a:xfrm>
          <a:prstGeom prst="rect">
            <a:avLst/>
          </a:prstGeom>
          <a:noFill/>
          <a:ln>
            <a:noFill/>
          </a:ln>
        </p:spPr>
      </p:pic>
      <p:pic>
        <p:nvPicPr>
          <p:cNvPr descr="A logo with blue and red text&#10;&#10;Description automatically generated" id="732" name="Google Shape;732;g3436b0290b4_0_215"/>
          <p:cNvPicPr preferRelativeResize="0"/>
          <p:nvPr/>
        </p:nvPicPr>
        <p:blipFill rotWithShape="1">
          <a:blip r:embed="rId7">
            <a:alphaModFix/>
          </a:blip>
          <a:srcRect b="0" l="0" r="0" t="0"/>
          <a:stretch/>
        </p:blipFill>
        <p:spPr>
          <a:xfrm>
            <a:off x="360195" y="1792221"/>
            <a:ext cx="1765300" cy="520700"/>
          </a:xfrm>
          <a:prstGeom prst="rect">
            <a:avLst/>
          </a:prstGeom>
          <a:noFill/>
          <a:ln>
            <a:noFill/>
          </a:ln>
        </p:spPr>
      </p:pic>
      <p:pic>
        <p:nvPicPr>
          <p:cNvPr descr="A logo for a company&#10;&#10;Description automatically generated" id="733" name="Google Shape;733;g3436b0290b4_0_215"/>
          <p:cNvPicPr preferRelativeResize="0"/>
          <p:nvPr/>
        </p:nvPicPr>
        <p:blipFill rotWithShape="1">
          <a:blip r:embed="rId8">
            <a:alphaModFix/>
          </a:blip>
          <a:srcRect b="0" l="0" r="0" t="0"/>
          <a:stretch/>
        </p:blipFill>
        <p:spPr>
          <a:xfrm>
            <a:off x="445624" y="4744843"/>
            <a:ext cx="1437311" cy="569232"/>
          </a:xfrm>
          <a:prstGeom prst="rect">
            <a:avLst/>
          </a:prstGeom>
          <a:noFill/>
          <a:ln>
            <a:noFill/>
          </a:ln>
        </p:spPr>
      </p:pic>
      <p:sp>
        <p:nvSpPr>
          <p:cNvPr id="734" name="Google Shape;734;g3436b0290b4_0_215"/>
          <p:cNvSpPr/>
          <p:nvPr/>
        </p:nvSpPr>
        <p:spPr>
          <a:xfrm>
            <a:off x="138175" y="1521200"/>
            <a:ext cx="2339400" cy="897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cxnSp>
        <p:nvCxnSpPr>
          <p:cNvPr id="735" name="Google Shape;735;g3436b0290b4_0_215"/>
          <p:cNvCxnSpPr/>
          <p:nvPr/>
        </p:nvCxnSpPr>
        <p:spPr>
          <a:xfrm>
            <a:off x="2254300" y="2073575"/>
            <a:ext cx="4178100" cy="19677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5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742" name="Google Shape;742;p5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743" name="Google Shape;743;p5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750" name="Google Shape;750;p5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751" name="Google Shape;751;p5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52" name="Google Shape;752;p54"/>
          <p:cNvSpPr txBox="1"/>
          <p:nvPr/>
        </p:nvSpPr>
        <p:spPr>
          <a:xfrm>
            <a:off x="1428725" y="51775"/>
            <a:ext cx="9925200" cy="38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Nunito Sans"/>
                <a:ea typeface="Nunito Sans"/>
                <a:cs typeface="Nunito Sans"/>
                <a:sym typeface="Nunito Sans"/>
              </a:rPr>
              <a:t>Important Data Cons</a:t>
            </a:r>
            <a:r>
              <a:rPr lang="en-US" sz="2800">
                <a:solidFill>
                  <a:schemeClr val="lt1"/>
                </a:solidFill>
                <a:latin typeface="Nunito Sans"/>
                <a:ea typeface="Nunito Sans"/>
                <a:cs typeface="Nunito Sans"/>
                <a:sym typeface="Nunito Sans"/>
              </a:rPr>
              <a:t>ideration</a:t>
            </a:r>
            <a:r>
              <a:rPr b="0" i="0" lang="en-US" sz="2800" u="none" cap="none" strike="noStrike">
                <a:solidFill>
                  <a:schemeClr val="lt1"/>
                </a:solidFill>
                <a:latin typeface="Nunito Sans"/>
                <a:ea typeface="Nunito Sans"/>
                <a:cs typeface="Nunito Sans"/>
                <a:sym typeface="Nunito Sans"/>
              </a:rPr>
              <a:t> For Course Redesign </a:t>
            </a:r>
            <a:endParaRPr b="0" i="0" sz="2800" u="none" cap="none" strike="noStrike">
              <a:solidFill>
                <a:schemeClr val="lt1"/>
              </a:solidFill>
              <a:latin typeface="Nunito Sans"/>
              <a:ea typeface="Nunito Sans"/>
              <a:cs typeface="Nunito Sans"/>
              <a:sym typeface="Nunito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5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759" name="Google Shape;759;p5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760" name="Google Shape;760;p55"/>
          <p:cNvPicPr preferRelativeResize="0"/>
          <p:nvPr/>
        </p:nvPicPr>
        <p:blipFill rotWithShape="1">
          <a:blip r:embed="rId4">
            <a:alphaModFix/>
          </a:blip>
          <a:srcRect b="0" l="0" r="0" t="0"/>
          <a:stretch/>
        </p:blipFill>
        <p:spPr>
          <a:xfrm>
            <a:off x="0" y="0"/>
            <a:ext cx="121920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767" name="Google Shape;767;p5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768" name="Google Shape;768;p5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7"/>
          <p:cNvSpPr txBox="1"/>
          <p:nvPr/>
        </p:nvSpPr>
        <p:spPr>
          <a:xfrm>
            <a:off x="274200" y="82200"/>
            <a:ext cx="11643600" cy="615600"/>
          </a:xfrm>
          <a:prstGeom prst="rect">
            <a:avLst/>
          </a:prstGeom>
          <a:solidFill>
            <a:schemeClr val="dk2"/>
          </a:solidFill>
          <a:ln>
            <a:noFill/>
          </a:ln>
        </p:spPr>
        <p:txBody>
          <a:bodyPr anchorCtr="0" anchor="t" bIns="121900" lIns="121900" spcFirstLastPara="1" rIns="121900" wrap="square" tIns="121900">
            <a:spAutoFit/>
          </a:bodyPr>
          <a:lstStyle/>
          <a:p>
            <a:pPr indent="0" lvl="0" marL="0" marR="0" rtl="0" algn="l">
              <a:lnSpc>
                <a:spcPct val="120000"/>
              </a:lnSpc>
              <a:spcBef>
                <a:spcPts val="0"/>
              </a:spcBef>
              <a:spcAft>
                <a:spcPts val="500"/>
              </a:spcAft>
              <a:buClr>
                <a:schemeClr val="dk1"/>
              </a:buClr>
              <a:buSzPts val="1500"/>
              <a:buFont typeface="Arial"/>
              <a:buNone/>
            </a:pPr>
            <a:r>
              <a:rPr b="1" i="0" lang="en-US" sz="2400" u="none" cap="none" strike="noStrike">
                <a:solidFill>
                  <a:schemeClr val="lt1"/>
                </a:solidFill>
                <a:latin typeface="Nunito Sans"/>
                <a:ea typeface="Nunito Sans"/>
                <a:cs typeface="Nunito Sans"/>
                <a:sym typeface="Nunito Sans"/>
              </a:rPr>
              <a:t>Gateway/Catapult Courses and Meauxmentum Strategy Alignment</a:t>
            </a:r>
            <a:endParaRPr b="1" i="0" sz="2300" u="none" cap="none" strike="noStrike">
              <a:solidFill>
                <a:schemeClr val="lt1"/>
              </a:solidFill>
              <a:latin typeface="Nunito Sans"/>
              <a:ea typeface="Nunito Sans"/>
              <a:cs typeface="Nunito Sans"/>
              <a:sym typeface="Nunito Sans"/>
            </a:endParaRPr>
          </a:p>
        </p:txBody>
      </p:sp>
      <p:pic>
        <p:nvPicPr>
          <p:cNvPr descr="A picture containing screenshot, design&#10;&#10;Description automatically generated" id="320" name="Google Shape;320;p7"/>
          <p:cNvPicPr preferRelativeResize="0"/>
          <p:nvPr/>
        </p:nvPicPr>
        <p:blipFill rotWithShape="1">
          <a:blip r:embed="rId3">
            <a:alphaModFix/>
          </a:blip>
          <a:srcRect b="0" l="0" r="0" t="0"/>
          <a:stretch/>
        </p:blipFill>
        <p:spPr>
          <a:xfrm>
            <a:off x="10299833" y="5987847"/>
            <a:ext cx="1871299" cy="870152"/>
          </a:xfrm>
          <a:prstGeom prst="rect">
            <a:avLst/>
          </a:prstGeom>
          <a:noFill/>
          <a:ln>
            <a:noFill/>
          </a:ln>
        </p:spPr>
      </p:pic>
      <p:pic>
        <p:nvPicPr>
          <p:cNvPr id="321" name="Google Shape;321;p7" title="Screenshot 2025-03-18 at 10.28.21 AM.png"/>
          <p:cNvPicPr preferRelativeResize="0"/>
          <p:nvPr/>
        </p:nvPicPr>
        <p:blipFill rotWithShape="1">
          <a:blip r:embed="rId4">
            <a:alphaModFix/>
          </a:blip>
          <a:srcRect b="0" l="0" r="0" t="0"/>
          <a:stretch/>
        </p:blipFill>
        <p:spPr>
          <a:xfrm>
            <a:off x="1358900" y="754950"/>
            <a:ext cx="8668608" cy="5855400"/>
          </a:xfrm>
          <a:prstGeom prst="rect">
            <a:avLst/>
          </a:prstGeom>
          <a:noFill/>
          <a:ln>
            <a:noFill/>
          </a:ln>
        </p:spPr>
      </p:pic>
      <p:sp>
        <p:nvSpPr>
          <p:cNvPr id="322" name="Google Shape;322;p7"/>
          <p:cNvSpPr/>
          <p:nvPr/>
        </p:nvSpPr>
        <p:spPr>
          <a:xfrm>
            <a:off x="7037925" y="3841750"/>
            <a:ext cx="2910300" cy="11853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23" name="Google Shape;323;p7"/>
          <p:cNvCxnSpPr/>
          <p:nvPr/>
        </p:nvCxnSpPr>
        <p:spPr>
          <a:xfrm flipH="1">
            <a:off x="10033125" y="3598300"/>
            <a:ext cx="862200" cy="582000"/>
          </a:xfrm>
          <a:prstGeom prst="straightConnector1">
            <a:avLst/>
          </a:prstGeom>
          <a:noFill/>
          <a:ln cap="flat" cmpd="sng" w="38100">
            <a:solidFill>
              <a:schemeClr val="dk2"/>
            </a:solidFill>
            <a:prstDash val="solid"/>
            <a:round/>
            <a:headEnd len="sm" w="sm" type="none"/>
            <a:tailEnd len="med" w="med" type="triangle"/>
          </a:ln>
        </p:spPr>
      </p:cxnSp>
      <p:sp>
        <p:nvSpPr>
          <p:cNvPr id="324" name="Google Shape;324;p7"/>
          <p:cNvSpPr txBox="1"/>
          <p:nvPr/>
        </p:nvSpPr>
        <p:spPr>
          <a:xfrm>
            <a:off x="9863675" y="814925"/>
            <a:ext cx="1735800" cy="27834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US" sz="2100" u="none" cap="none" strike="noStrike">
                <a:solidFill>
                  <a:schemeClr val="dk1"/>
                </a:solidFill>
                <a:latin typeface="Arial"/>
                <a:ea typeface="Arial"/>
                <a:cs typeface="Arial"/>
                <a:sym typeface="Arial"/>
              </a:rPr>
              <a:t>Primary Impact. However, success in Gateways impacts all “Strands and Threads.” </a:t>
            </a:r>
            <a:endParaRPr b="0" i="0" sz="2100" u="none" cap="none" strike="noStrike">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775" name="Google Shape;775;p5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776" name="Google Shape;776;p5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77" name="Google Shape;777;p58"/>
          <p:cNvSpPr txBox="1"/>
          <p:nvPr/>
        </p:nvSpPr>
        <p:spPr>
          <a:xfrm>
            <a:off x="10177250" y="4493300"/>
            <a:ext cx="1842900" cy="24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150% of Time</a:t>
            </a:r>
            <a:endParaRPr b="0" i="0" sz="2800" u="none" cap="none" strike="noStrike">
              <a:solidFill>
                <a:schemeClr val="dk1"/>
              </a:solidFill>
              <a:latin typeface="Nunito Sans"/>
              <a:ea typeface="Nunito Sans"/>
              <a:cs typeface="Nunito Sans"/>
              <a:sym typeface="Nunito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5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784" name="Google Shape;784;p5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785" name="Google Shape;785;p5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86" name="Google Shape;786;p59"/>
          <p:cNvSpPr txBox="1"/>
          <p:nvPr/>
        </p:nvSpPr>
        <p:spPr>
          <a:xfrm>
            <a:off x="3606150" y="3025"/>
            <a:ext cx="4979700" cy="3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Nunito Sans"/>
                <a:ea typeface="Nunito Sans"/>
                <a:cs typeface="Nunito Sans"/>
                <a:sym typeface="Nunito Sans"/>
              </a:rPr>
              <a:t>Putting the Data to Work</a:t>
            </a:r>
            <a:endParaRPr sz="2800">
              <a:solidFill>
                <a:schemeClr val="dk1"/>
              </a:solidFill>
              <a:latin typeface="Nunito Sans"/>
              <a:ea typeface="Nunito Sans"/>
              <a:cs typeface="Nunito Sans"/>
              <a:sym typeface="Nunito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6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793" name="Google Shape;793;p6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794" name="Google Shape;794;p6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g3436b0290b4_0_24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801" name="Google Shape;801;g3436b0290b4_0_24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802" name="Google Shape;802;g3436b0290b4_0_24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g3436b0290b4_1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2023-24 FYE &amp; FYS Redesign Pilot </a:t>
            </a:r>
            <a:endParaRPr/>
          </a:p>
        </p:txBody>
      </p:sp>
      <p:sp>
        <p:nvSpPr>
          <p:cNvPr id="809" name="Google Shape;809;g3436b0290b4_1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a:t>First-Year Seminar Grade Outcomes </a:t>
            </a:r>
            <a:endParaRPr b="1"/>
          </a:p>
          <a:p>
            <a:pPr indent="-342900" lvl="0" marL="457200" rtl="0" algn="l">
              <a:spcBef>
                <a:spcPts val="1000"/>
              </a:spcBef>
              <a:spcAft>
                <a:spcPts val="0"/>
              </a:spcAft>
              <a:buSzPts val="1800"/>
              <a:buChar char="•"/>
            </a:pPr>
            <a:r>
              <a:rPr b="1" lang="en-US"/>
              <a:t>BEFORE</a:t>
            </a:r>
            <a:r>
              <a:rPr lang="en-US"/>
              <a:t>: Approx. </a:t>
            </a:r>
            <a:r>
              <a:rPr b="1" lang="en-US"/>
              <a:t>25%</a:t>
            </a:r>
            <a:r>
              <a:rPr lang="en-US"/>
              <a:t> DFW rate</a:t>
            </a:r>
            <a:endParaRPr/>
          </a:p>
          <a:p>
            <a:pPr indent="-342900" lvl="0" marL="457200" rtl="0" algn="l">
              <a:spcBef>
                <a:spcPts val="0"/>
              </a:spcBef>
              <a:spcAft>
                <a:spcPts val="0"/>
              </a:spcAft>
              <a:buSzPts val="1800"/>
              <a:buChar char="•"/>
            </a:pPr>
            <a:r>
              <a:rPr b="1" lang="en-US"/>
              <a:t>AFTER</a:t>
            </a:r>
            <a:r>
              <a:rPr lang="en-US"/>
              <a:t>: </a:t>
            </a:r>
            <a:r>
              <a:rPr b="1" lang="en-US"/>
              <a:t>12.7%</a:t>
            </a:r>
            <a:r>
              <a:rPr lang="en-US"/>
              <a:t> DFW rate</a:t>
            </a:r>
            <a:endParaRPr/>
          </a:p>
          <a:p>
            <a:pPr indent="0" lvl="0" marL="0" rtl="0" algn="l">
              <a:spcBef>
                <a:spcPts val="1000"/>
              </a:spcBef>
              <a:spcAft>
                <a:spcPts val="0"/>
              </a:spcAft>
              <a:buNone/>
            </a:pPr>
            <a:r>
              <a:rPr b="1" lang="en-US"/>
              <a:t>Fall-to-Spring Retention </a:t>
            </a:r>
            <a:r>
              <a:rPr lang="en-US"/>
              <a:t>(+1.6%)</a:t>
            </a:r>
            <a:endParaRPr/>
          </a:p>
          <a:p>
            <a:pPr indent="-342900" lvl="0" marL="457200" rtl="0" algn="l">
              <a:spcBef>
                <a:spcPts val="1000"/>
              </a:spcBef>
              <a:spcAft>
                <a:spcPts val="0"/>
              </a:spcAft>
              <a:buSzPts val="1800"/>
              <a:buChar char="•"/>
            </a:pPr>
            <a:r>
              <a:rPr b="1" lang="en-US"/>
              <a:t>BEFORE</a:t>
            </a:r>
            <a:r>
              <a:rPr lang="en-US"/>
              <a:t>: 84.7%</a:t>
            </a:r>
            <a:endParaRPr/>
          </a:p>
          <a:p>
            <a:pPr indent="-342900" lvl="0" marL="457200" rtl="0" algn="l">
              <a:spcBef>
                <a:spcPts val="0"/>
              </a:spcBef>
              <a:spcAft>
                <a:spcPts val="0"/>
              </a:spcAft>
              <a:buSzPts val="1800"/>
              <a:buChar char="•"/>
            </a:pPr>
            <a:r>
              <a:rPr b="1" lang="en-US"/>
              <a:t>AFTER</a:t>
            </a:r>
            <a:r>
              <a:rPr lang="en-US"/>
              <a:t>: 86.3%</a:t>
            </a:r>
            <a:endParaRPr/>
          </a:p>
          <a:p>
            <a:pPr indent="0" lvl="0" marL="0" rtl="0" algn="l">
              <a:spcBef>
                <a:spcPts val="1000"/>
              </a:spcBef>
              <a:spcAft>
                <a:spcPts val="0"/>
              </a:spcAft>
              <a:buNone/>
            </a:pPr>
            <a:r>
              <a:rPr b="1" lang="en-US"/>
              <a:t>Fall-to-Fall Retention </a:t>
            </a:r>
            <a:r>
              <a:rPr lang="en-US"/>
              <a:t>(+8.4%)</a:t>
            </a:r>
            <a:endParaRPr/>
          </a:p>
          <a:p>
            <a:pPr indent="-342900" lvl="0" marL="457200" rtl="0" algn="l">
              <a:spcBef>
                <a:spcPts val="1000"/>
              </a:spcBef>
              <a:spcAft>
                <a:spcPts val="0"/>
              </a:spcAft>
              <a:buSzPts val="1800"/>
              <a:buChar char="•"/>
            </a:pPr>
            <a:r>
              <a:rPr b="1" lang="en-US"/>
              <a:t>BEFORE</a:t>
            </a:r>
            <a:r>
              <a:rPr lang="en-US"/>
              <a:t>: 62.5%</a:t>
            </a:r>
            <a:endParaRPr/>
          </a:p>
          <a:p>
            <a:pPr indent="-342900" lvl="0" marL="457200" rtl="0" algn="l">
              <a:spcBef>
                <a:spcPts val="0"/>
              </a:spcBef>
              <a:spcAft>
                <a:spcPts val="0"/>
              </a:spcAft>
              <a:buSzPts val="1800"/>
              <a:buChar char="•"/>
            </a:pPr>
            <a:r>
              <a:rPr b="1" lang="en-US"/>
              <a:t>AFTER</a:t>
            </a:r>
            <a:r>
              <a:rPr lang="en-US"/>
              <a:t>: 70.9%</a:t>
            </a:r>
            <a:endParaRPr/>
          </a:p>
        </p:txBody>
      </p:sp>
      <p:pic>
        <p:nvPicPr>
          <p:cNvPr id="810" name="Google Shape;810;g3436b0290b4_1_0"/>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811" name="Google Shape;811;g3436b0290b4_1_0"/>
          <p:cNvPicPr preferRelativeResize="0"/>
          <p:nvPr/>
        </p:nvPicPr>
        <p:blipFill>
          <a:blip r:embed="rId4">
            <a:alphaModFix/>
          </a:blip>
          <a:stretch>
            <a:fillRect/>
          </a:stretch>
        </p:blipFill>
        <p:spPr>
          <a:xfrm>
            <a:off x="4362350" y="762675"/>
            <a:ext cx="7508974" cy="552873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6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818" name="Google Shape;818;p6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819" name="Google Shape;819;p6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6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826" name="Google Shape;826;p6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827" name="Google Shape;827;p64"/>
          <p:cNvPicPr preferRelativeResize="0"/>
          <p:nvPr/>
        </p:nvPicPr>
        <p:blipFill rotWithShape="1">
          <a:blip r:embed="rId3">
            <a:alphaModFix/>
          </a:blip>
          <a:srcRect b="0" l="0" r="0" t="0"/>
          <a:stretch/>
        </p:blipFill>
        <p:spPr>
          <a:xfrm>
            <a:off x="152400" y="152400"/>
            <a:ext cx="12192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6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834" name="Google Shape;834;p6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835" name="Google Shape;835;p6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842" name="Google Shape;842;p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843" name="Google Shape;843;p66"/>
          <p:cNvPicPr preferRelativeResize="0"/>
          <p:nvPr/>
        </p:nvPicPr>
        <p:blipFill rotWithShape="1">
          <a:blip r:embed="rId3">
            <a:alphaModFix/>
          </a:blip>
          <a:srcRect b="0" l="0" r="0" t="0"/>
          <a:stretch/>
        </p:blipFill>
        <p:spPr>
          <a:xfrm>
            <a:off x="0" y="12"/>
            <a:ext cx="12192000" cy="6858013"/>
          </a:xfrm>
          <a:prstGeom prst="rect">
            <a:avLst/>
          </a:prstGeom>
          <a:noFill/>
          <a:ln>
            <a:noFill/>
          </a:ln>
        </p:spPr>
      </p:pic>
      <p:pic>
        <p:nvPicPr>
          <p:cNvPr descr="Logo&#10;&#10;Description automatically generated" id="844" name="Google Shape;844;p66"/>
          <p:cNvPicPr preferRelativeResize="0"/>
          <p:nvPr/>
        </p:nvPicPr>
        <p:blipFill rotWithShape="1">
          <a:blip r:embed="rId4">
            <a:alphaModFix/>
          </a:blip>
          <a:srcRect b="0" l="0" r="0" t="0"/>
          <a:stretch/>
        </p:blipFill>
        <p:spPr>
          <a:xfrm>
            <a:off x="10275939" y="6013467"/>
            <a:ext cx="1984535" cy="92280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851" name="Google Shape;851;p6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852" name="Google Shape;852;p6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
          <p:cNvSpPr txBox="1"/>
          <p:nvPr/>
        </p:nvSpPr>
        <p:spPr>
          <a:xfrm>
            <a:off x="310733" y="323833"/>
            <a:ext cx="8799900" cy="1621500"/>
          </a:xfrm>
          <a:prstGeom prst="rect">
            <a:avLst/>
          </a:prstGeom>
          <a:solidFill>
            <a:srgbClr val="1F4767"/>
          </a:solidFill>
          <a:ln>
            <a:noFill/>
          </a:ln>
        </p:spPr>
        <p:txBody>
          <a:bodyPr anchorCtr="0" anchor="t" bIns="45700" lIns="365775" spcFirstLastPara="1" rIns="91425" wrap="square" tIns="45700">
            <a:noAutofit/>
          </a:bodyPr>
          <a:lstStyle/>
          <a:p>
            <a:pPr indent="0" lvl="0" marL="0" marR="0" rtl="0" algn="l">
              <a:lnSpc>
                <a:spcPct val="100000"/>
              </a:lnSpc>
              <a:spcBef>
                <a:spcPts val="0"/>
              </a:spcBef>
              <a:spcAft>
                <a:spcPts val="0"/>
              </a:spcAft>
              <a:buClr>
                <a:schemeClr val="dk1"/>
              </a:buClr>
              <a:buSzPts val="1500"/>
              <a:buFont typeface="Arial"/>
              <a:buNone/>
            </a:pPr>
            <a:r>
              <a:t/>
            </a:r>
            <a:endParaRPr b="0" i="0" sz="1900" u="none" cap="none" strike="noStrike">
              <a:solidFill>
                <a:schemeClr val="lt1"/>
              </a:solidFill>
              <a:latin typeface="Arial"/>
              <a:ea typeface="Arial"/>
              <a:cs typeface="Arial"/>
              <a:sym typeface="Arial"/>
            </a:endParaRPr>
          </a:p>
        </p:txBody>
      </p:sp>
      <p:sp>
        <p:nvSpPr>
          <p:cNvPr id="330" name="Google Shape;330;p5"/>
          <p:cNvSpPr txBox="1"/>
          <p:nvPr/>
        </p:nvSpPr>
        <p:spPr>
          <a:xfrm>
            <a:off x="310723" y="2062325"/>
            <a:ext cx="11262600" cy="54597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200"/>
              </a:spcBef>
              <a:spcAft>
                <a:spcPts val="0"/>
              </a:spcAft>
              <a:buClr>
                <a:schemeClr val="dk1"/>
              </a:buClr>
              <a:buSzPts val="1100"/>
              <a:buFont typeface="Arial"/>
              <a:buNone/>
            </a:pPr>
            <a:r>
              <a:rPr b="0" i="0" lang="en-US" sz="2300" u="none" cap="none" strike="noStrike">
                <a:solidFill>
                  <a:schemeClr val="dk1"/>
                </a:solidFill>
                <a:latin typeface="Nunito"/>
                <a:ea typeface="Nunito"/>
                <a:cs typeface="Nunito"/>
                <a:sym typeface="Nunito"/>
              </a:rPr>
              <a:t>Who we are: </a:t>
            </a:r>
            <a:br>
              <a:rPr b="0" i="0" lang="en-US" sz="2300" u="none" cap="none" strike="noStrike">
                <a:solidFill>
                  <a:schemeClr val="dk1"/>
                </a:solidFill>
                <a:latin typeface="Nunito"/>
                <a:ea typeface="Nunito"/>
                <a:cs typeface="Nunito"/>
                <a:sym typeface="Nunito"/>
              </a:rPr>
            </a:br>
            <a:endParaRPr b="0" i="0" sz="2300" u="none" cap="none" strike="noStrike">
              <a:solidFill>
                <a:schemeClr val="dk1"/>
              </a:solidFill>
              <a:latin typeface="Nunito"/>
              <a:ea typeface="Nunito"/>
              <a:cs typeface="Nunito"/>
              <a:sym typeface="Nunito"/>
            </a:endParaRPr>
          </a:p>
          <a:p>
            <a:pPr indent="0" lvl="0" marL="0" marR="0" rtl="0" algn="l">
              <a:lnSpc>
                <a:spcPct val="115000"/>
              </a:lnSpc>
              <a:spcBef>
                <a:spcPts val="1200"/>
              </a:spcBef>
              <a:spcAft>
                <a:spcPts val="0"/>
              </a:spcAft>
              <a:buClr>
                <a:schemeClr val="dk1"/>
              </a:buClr>
              <a:buSzPts val="1100"/>
              <a:buFont typeface="Arial"/>
              <a:buNone/>
            </a:pPr>
            <a:r>
              <a:rPr b="0" i="0" lang="en-US" sz="2300" u="none" cap="none" strike="noStrike">
                <a:solidFill>
                  <a:schemeClr val="dk1"/>
                </a:solidFill>
                <a:latin typeface="Nunito"/>
                <a:ea typeface="Nunito"/>
                <a:cs typeface="Nunito"/>
                <a:sym typeface="Nunito"/>
              </a:rPr>
              <a:t>The John N. Gardner Institute for Excellence in Higher Education is a non-profit organization dedicated to partnering with colleges, universities, philanthropic organizations, educators, and other entities to increase institutional responsibility for improving outcomes associated with teaching, learning, retention, and completion. The Institute supports postsecondary education’s efforts to ensure that every learner earns a credential that leads to a meaningful career and a highly fulfilling life. Through its work, the Institute will advance higher education’s broader mission of expanding opportunity and success for all students.</a:t>
            </a:r>
            <a:endParaRPr b="0" i="0" sz="1300" u="none" cap="none" strike="noStrike">
              <a:solidFill>
                <a:srgbClr val="212121"/>
              </a:solidFill>
              <a:latin typeface="Georgia"/>
              <a:ea typeface="Georgia"/>
              <a:cs typeface="Georgia"/>
              <a:sym typeface="Georgia"/>
            </a:endParaRPr>
          </a:p>
          <a:p>
            <a:pPr indent="0" lvl="0" marL="0" marR="0" rtl="0" algn="l">
              <a:lnSpc>
                <a:spcPct val="115000"/>
              </a:lnSpc>
              <a:spcBef>
                <a:spcPts val="1200"/>
              </a:spcBef>
              <a:spcAft>
                <a:spcPts val="0"/>
              </a:spcAft>
              <a:buClr>
                <a:schemeClr val="dk1"/>
              </a:buClr>
              <a:buSzPts val="1100"/>
              <a:buFont typeface="Arial"/>
              <a:buNone/>
            </a:pPr>
            <a:r>
              <a:t/>
            </a:r>
            <a:endParaRPr b="0" i="0" sz="1800" u="none" cap="none" strike="noStrike">
              <a:solidFill>
                <a:schemeClr val="dk1"/>
              </a:solidFill>
              <a:latin typeface="Georgia"/>
              <a:ea typeface="Georgia"/>
              <a:cs typeface="Georgia"/>
              <a:sym typeface="Georgia"/>
            </a:endParaRPr>
          </a:p>
          <a:p>
            <a:pPr indent="0" lvl="0" marL="0" marR="0" rtl="0" algn="l">
              <a:lnSpc>
                <a:spcPct val="140000"/>
              </a:lnSpc>
              <a:spcBef>
                <a:spcPts val="1500"/>
              </a:spcBef>
              <a:spcAft>
                <a:spcPts val="500"/>
              </a:spcAft>
              <a:buClr>
                <a:srgbClr val="000000"/>
              </a:buClr>
              <a:buSzPts val="2200"/>
              <a:buFont typeface="Arial"/>
              <a:buNone/>
            </a:pPr>
            <a:r>
              <a:t/>
            </a:r>
            <a:endParaRPr b="0" i="0" sz="2100" u="none" cap="none" strike="noStrike">
              <a:solidFill>
                <a:srgbClr val="214099"/>
              </a:solidFill>
              <a:latin typeface="Nunito Sans"/>
              <a:ea typeface="Nunito Sans"/>
              <a:cs typeface="Nunito Sans"/>
              <a:sym typeface="Nunito Sans"/>
            </a:endParaRPr>
          </a:p>
        </p:txBody>
      </p:sp>
      <p:sp>
        <p:nvSpPr>
          <p:cNvPr id="331" name="Google Shape;331;p5"/>
          <p:cNvSpPr txBox="1"/>
          <p:nvPr/>
        </p:nvSpPr>
        <p:spPr>
          <a:xfrm>
            <a:off x="366233" y="410299"/>
            <a:ext cx="8622300" cy="1502400"/>
          </a:xfrm>
          <a:prstGeom prst="rect">
            <a:avLst/>
          </a:prstGeom>
          <a:noFill/>
          <a:ln>
            <a:noFill/>
          </a:ln>
        </p:spPr>
        <p:txBody>
          <a:bodyPr anchorCtr="0" anchor="t" bIns="121900" lIns="121900" spcFirstLastPara="1" rIns="121900" wrap="square" tIns="121900">
            <a:spAutoFit/>
          </a:bodyPr>
          <a:lstStyle/>
          <a:p>
            <a:pPr indent="0" lvl="0" marL="0" marR="0" rtl="0" algn="l">
              <a:lnSpc>
                <a:spcPct val="120000"/>
              </a:lnSpc>
              <a:spcBef>
                <a:spcPts val="0"/>
              </a:spcBef>
              <a:spcAft>
                <a:spcPts val="500"/>
              </a:spcAft>
              <a:buClr>
                <a:schemeClr val="dk1"/>
              </a:buClr>
              <a:buSzPts val="1500"/>
              <a:buFont typeface="Arial"/>
              <a:buNone/>
            </a:pPr>
            <a:r>
              <a:rPr b="1" i="0" lang="en-US" sz="2400" u="none" cap="none" strike="noStrike">
                <a:solidFill>
                  <a:schemeClr val="lt1"/>
                </a:solidFill>
                <a:latin typeface="Nunito Sans"/>
                <a:ea typeface="Nunito Sans"/>
                <a:cs typeface="Nunito Sans"/>
                <a:sym typeface="Nunito Sans"/>
              </a:rPr>
              <a:t>Located in Brevard, NC, the John N. Gardner Institute for Excellence in Higher Education is a 25-year-old, nonprofit organization. </a:t>
            </a:r>
            <a:endParaRPr b="1" i="0" sz="2300" u="none" cap="none" strike="noStrike">
              <a:solidFill>
                <a:schemeClr val="lt1"/>
              </a:solidFill>
              <a:latin typeface="Nunito Sans"/>
              <a:ea typeface="Nunito Sans"/>
              <a:cs typeface="Nunito Sans"/>
              <a:sym typeface="Nunito Sans"/>
            </a:endParaRPr>
          </a:p>
        </p:txBody>
      </p:sp>
      <p:pic>
        <p:nvPicPr>
          <p:cNvPr descr="A picture containing screenshot, design&#10;&#10;Description automatically generated" id="332" name="Google Shape;332;p5"/>
          <p:cNvPicPr preferRelativeResize="0"/>
          <p:nvPr/>
        </p:nvPicPr>
        <p:blipFill rotWithShape="1">
          <a:blip r:embed="rId3">
            <a:alphaModFix/>
          </a:blip>
          <a:srcRect b="0" l="0" r="0" t="0"/>
          <a:stretch/>
        </p:blipFill>
        <p:spPr>
          <a:xfrm>
            <a:off x="10299833" y="5987847"/>
            <a:ext cx="1871299" cy="87015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859" name="Google Shape;859;p6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860" name="Google Shape;860;p6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861" name="Google Shape;861;p67"/>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862" name="Google Shape;862;p67"/>
          <p:cNvSpPr txBox="1"/>
          <p:nvPr/>
        </p:nvSpPr>
        <p:spPr>
          <a:xfrm>
            <a:off x="655475" y="0"/>
            <a:ext cx="4177500" cy="4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Nunito Sans"/>
                <a:ea typeface="Nunito Sans"/>
                <a:cs typeface="Nunito Sans"/>
                <a:sym typeface="Nunito Sans"/>
              </a:rPr>
              <a:t>LSUS Transformation</a:t>
            </a:r>
            <a:endParaRPr sz="2800">
              <a:solidFill>
                <a:schemeClr val="dk1"/>
              </a:solidFill>
              <a:latin typeface="Nunito Sans"/>
              <a:ea typeface="Nunito Sans"/>
              <a:cs typeface="Nunito Sans"/>
              <a:sym typeface="Nunito Sans"/>
            </a:endParaRPr>
          </a:p>
        </p:txBody>
      </p:sp>
      <p:pic>
        <p:nvPicPr>
          <p:cNvPr descr="Logo&#10;&#10;Description automatically generated" id="863" name="Google Shape;863;p67"/>
          <p:cNvPicPr preferRelativeResize="0"/>
          <p:nvPr/>
        </p:nvPicPr>
        <p:blipFill rotWithShape="1">
          <a:blip r:embed="rId5">
            <a:alphaModFix/>
          </a:blip>
          <a:srcRect b="0" l="0" r="0" t="0"/>
          <a:stretch/>
        </p:blipFill>
        <p:spPr>
          <a:xfrm>
            <a:off x="4259289" y="-8"/>
            <a:ext cx="1984535" cy="92280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6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900"/>
              <a:buNone/>
            </a:pPr>
            <a:r>
              <a:t/>
            </a:r>
            <a:endParaRPr/>
          </a:p>
        </p:txBody>
      </p:sp>
      <p:sp>
        <p:nvSpPr>
          <p:cNvPr id="870" name="Google Shape;870;p6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100"/>
              </a:spcBef>
              <a:spcAft>
                <a:spcPts val="0"/>
              </a:spcAft>
              <a:buSzPts val="1900"/>
              <a:buNone/>
            </a:pPr>
            <a:r>
              <a:t/>
            </a:r>
            <a:endParaRPr/>
          </a:p>
        </p:txBody>
      </p:sp>
      <p:pic>
        <p:nvPicPr>
          <p:cNvPr id="871" name="Google Shape;871;p6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Logo&#10;&#10;Description automatically generated" id="872" name="Google Shape;872;p69"/>
          <p:cNvPicPr preferRelativeResize="0"/>
          <p:nvPr/>
        </p:nvPicPr>
        <p:blipFill rotWithShape="1">
          <a:blip r:embed="rId4">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76" name="Shape 876"/>
        <p:cNvGrpSpPr/>
        <p:nvPr/>
      </p:nvGrpSpPr>
      <p:grpSpPr>
        <a:xfrm>
          <a:off x="0" y="0"/>
          <a:ext cx="0" cy="0"/>
          <a:chOff x="0" y="0"/>
          <a:chExt cx="0" cy="0"/>
        </a:xfrm>
      </p:grpSpPr>
      <p:sp>
        <p:nvSpPr>
          <p:cNvPr id="877" name="Google Shape;877;g304c575df05_0_129"/>
          <p:cNvSpPr txBox="1"/>
          <p:nvPr>
            <p:ph type="title"/>
          </p:nvPr>
        </p:nvSpPr>
        <p:spPr>
          <a:xfrm>
            <a:off x="571800" y="2470767"/>
            <a:ext cx="11048400" cy="14904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rgbClr val="1F4766"/>
              </a:buClr>
              <a:buSzPts val="3700"/>
              <a:buFont typeface="Nunito Sans"/>
              <a:buNone/>
            </a:pPr>
            <a:r>
              <a:rPr lang="en-US" sz="6000"/>
              <a:t>Takeaway:</a:t>
            </a:r>
            <a:endParaRPr sz="6000"/>
          </a:p>
          <a:p>
            <a:pPr indent="0" lvl="0" marL="0" rtl="0" algn="ctr">
              <a:lnSpc>
                <a:spcPct val="115000"/>
              </a:lnSpc>
              <a:spcBef>
                <a:spcPts val="0"/>
              </a:spcBef>
              <a:spcAft>
                <a:spcPts val="0"/>
              </a:spcAft>
              <a:buClr>
                <a:srgbClr val="1F4766"/>
              </a:buClr>
              <a:buSzPts val="3700"/>
              <a:buFont typeface="Nunito Sans"/>
              <a:buNone/>
            </a:pPr>
            <a:r>
              <a:rPr lang="en-US" sz="4000"/>
              <a:t>Meauxmentum tools can be used along with new and existing data at the institution to drive decision making. </a:t>
            </a:r>
            <a:br>
              <a:rPr lang="en-US" sz="6000">
                <a:solidFill>
                  <a:srgbClr val="1F4766"/>
                </a:solidFill>
              </a:rPr>
            </a:br>
            <a:endParaRPr sz="6000">
              <a:solidFill>
                <a:srgbClr val="1F4766"/>
              </a:solidFill>
            </a:endParaRPr>
          </a:p>
        </p:txBody>
      </p:sp>
      <p:pic>
        <p:nvPicPr>
          <p:cNvPr descr="Logo&#10;&#10;Description automatically generated" id="878" name="Google Shape;878;g304c575df05_0_129"/>
          <p:cNvPicPr preferRelativeResize="0"/>
          <p:nvPr/>
        </p:nvPicPr>
        <p:blipFill rotWithShape="1">
          <a:blip r:embed="rId3">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2" name="Shape 882"/>
        <p:cNvGrpSpPr/>
        <p:nvPr/>
      </p:nvGrpSpPr>
      <p:grpSpPr>
        <a:xfrm>
          <a:off x="0" y="0"/>
          <a:ext cx="0" cy="0"/>
          <a:chOff x="0" y="0"/>
          <a:chExt cx="0" cy="0"/>
        </a:xfrm>
      </p:grpSpPr>
      <p:pic>
        <p:nvPicPr>
          <p:cNvPr id="883" name="Google Shape;883;g3436b0290b4_0_230"/>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884" name="Google Shape;884;g3436b0290b4_0_230"/>
          <p:cNvSpPr/>
          <p:nvPr/>
        </p:nvSpPr>
        <p:spPr>
          <a:xfrm>
            <a:off x="0" y="60960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885" name="Google Shape;885;g3436b0290b4_0_230"/>
          <p:cNvSpPr txBox="1"/>
          <p:nvPr/>
        </p:nvSpPr>
        <p:spPr>
          <a:xfrm>
            <a:off x="445625" y="1087075"/>
            <a:ext cx="9852300" cy="10467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3100"/>
              <a:buFont typeface="Arial"/>
              <a:buNone/>
            </a:pPr>
            <a:r>
              <a:rPr b="1" i="0" lang="en-US" sz="3100" u="none" cap="none" strike="noStrike">
                <a:solidFill>
                  <a:srgbClr val="F55921"/>
                </a:solidFill>
                <a:latin typeface="Nunito Sans"/>
                <a:ea typeface="Nunito Sans"/>
                <a:cs typeface="Nunito Sans"/>
                <a:sym typeface="Nunito Sans"/>
              </a:rPr>
              <a:t>Synthesis: Breakouts to Apply Learning and Plan</a:t>
            </a:r>
            <a:br>
              <a:rPr b="1" i="0" lang="en-US" sz="3100" u="none" cap="none" strike="noStrike">
                <a:solidFill>
                  <a:srgbClr val="F55921"/>
                </a:solidFill>
                <a:latin typeface="Nunito Sans"/>
                <a:ea typeface="Nunito Sans"/>
                <a:cs typeface="Nunito Sans"/>
                <a:sym typeface="Nunito Sans"/>
              </a:rPr>
            </a:br>
            <a:r>
              <a:rPr b="1" i="0" lang="en-US" sz="3100" u="none" cap="none" strike="noStrike">
                <a:solidFill>
                  <a:srgbClr val="F55921"/>
                </a:solidFill>
                <a:latin typeface="Nunito Sans"/>
                <a:ea typeface="Nunito Sans"/>
                <a:cs typeface="Nunito Sans"/>
                <a:sym typeface="Nunito Sans"/>
              </a:rPr>
              <a:t>Se</a:t>
            </a:r>
            <a:r>
              <a:rPr b="1" lang="en-US" sz="3100">
                <a:solidFill>
                  <a:srgbClr val="F55921"/>
                </a:solidFill>
                <a:latin typeface="Nunito Sans"/>
                <a:ea typeface="Nunito Sans"/>
                <a:cs typeface="Nunito Sans"/>
                <a:sym typeface="Nunito Sans"/>
              </a:rPr>
              <a:t>ssion 1</a:t>
            </a:r>
            <a:r>
              <a:rPr b="1" i="0" lang="en-US" sz="3100" u="none" cap="none" strike="noStrike">
                <a:solidFill>
                  <a:srgbClr val="F55921"/>
                </a:solidFill>
                <a:latin typeface="Nunito Sans"/>
                <a:ea typeface="Nunito Sans"/>
                <a:cs typeface="Nunito Sans"/>
                <a:sym typeface="Nunito Sans"/>
              </a:rPr>
              <a:t> </a:t>
            </a:r>
            <a:endParaRPr b="1" i="0" sz="3100" u="none" cap="none" strike="noStrike">
              <a:solidFill>
                <a:srgbClr val="F55921"/>
              </a:solidFill>
              <a:latin typeface="Nunito Sans"/>
              <a:ea typeface="Nunito Sans"/>
              <a:cs typeface="Nunito Sans"/>
              <a:sym typeface="Nunito Sans"/>
            </a:endParaRPr>
          </a:p>
        </p:txBody>
      </p:sp>
      <p:sp>
        <p:nvSpPr>
          <p:cNvPr id="886" name="Google Shape;886;g3436b0290b4_0_230"/>
          <p:cNvSpPr/>
          <p:nvPr/>
        </p:nvSpPr>
        <p:spPr>
          <a:xfrm>
            <a:off x="0" y="0"/>
            <a:ext cx="12195810" cy="622300"/>
          </a:xfrm>
          <a:custGeom>
            <a:rect b="b" l="l" r="r" t="t"/>
            <a:pathLst>
              <a:path extrusionOk="0" h="622300" w="10058400">
                <a:moveTo>
                  <a:pt x="10058400" y="0"/>
                </a:moveTo>
                <a:lnTo>
                  <a:pt x="0" y="0"/>
                </a:lnTo>
                <a:lnTo>
                  <a:pt x="0" y="381469"/>
                </a:lnTo>
                <a:lnTo>
                  <a:pt x="501573" y="622261"/>
                </a:lnTo>
                <a:lnTo>
                  <a:pt x="10058400" y="71145"/>
                </a:lnTo>
                <a:lnTo>
                  <a:pt x="10058400" y="0"/>
                </a:lnTo>
                <a:close/>
              </a:path>
            </a:pathLst>
          </a:custGeom>
          <a:solidFill>
            <a:srgbClr val="1F476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55921"/>
              </a:solidFill>
              <a:latin typeface="Calibri"/>
              <a:ea typeface="Calibri"/>
              <a:cs typeface="Calibri"/>
              <a:sym typeface="Calibri"/>
            </a:endParaRPr>
          </a:p>
        </p:txBody>
      </p:sp>
      <p:sp>
        <p:nvSpPr>
          <p:cNvPr id="887" name="Google Shape;887;g3436b0290b4_0_230"/>
          <p:cNvSpPr txBox="1"/>
          <p:nvPr/>
        </p:nvSpPr>
        <p:spPr>
          <a:xfrm>
            <a:off x="315225" y="1627512"/>
            <a:ext cx="9144000" cy="4245000"/>
          </a:xfrm>
          <a:prstGeom prst="rect">
            <a:avLst/>
          </a:prstGeom>
          <a:noFill/>
          <a:ln>
            <a:noFill/>
          </a:ln>
        </p:spPr>
        <p:txBody>
          <a:bodyPr anchorCtr="0" anchor="t" bIns="45700" lIns="457200" spcFirstLastPara="1" rIns="91425" wrap="square" tIns="45700">
            <a:noAutofit/>
          </a:bodyPr>
          <a:lstStyle/>
          <a:p>
            <a:pPr indent="0" lvl="0" marL="0" marR="0" rtl="0" algn="l">
              <a:lnSpc>
                <a:spcPct val="80000"/>
              </a:lnSpc>
              <a:spcBef>
                <a:spcPts val="0"/>
              </a:spcBef>
              <a:spcAft>
                <a:spcPts val="0"/>
              </a:spcAft>
              <a:buClr>
                <a:srgbClr val="000000"/>
              </a:buClr>
              <a:buSzPts val="3786"/>
              <a:buFont typeface="Arial"/>
              <a:buNone/>
            </a:pPr>
            <a:r>
              <a:t/>
            </a:r>
            <a:endParaRPr b="0" i="0" sz="3786" u="none" cap="none" strike="noStrike">
              <a:solidFill>
                <a:schemeClr val="dk1"/>
              </a:solidFill>
              <a:latin typeface="Nunito Sans"/>
              <a:ea typeface="Nunito Sans"/>
              <a:cs typeface="Nunito Sans"/>
              <a:sym typeface="Nunito Sans"/>
            </a:endParaRPr>
          </a:p>
          <a:p>
            <a:pPr indent="0" lvl="0" marL="0" marR="0" rtl="0" algn="l">
              <a:lnSpc>
                <a:spcPct val="80000"/>
              </a:lnSpc>
              <a:spcBef>
                <a:spcPts val="0"/>
              </a:spcBef>
              <a:spcAft>
                <a:spcPts val="0"/>
              </a:spcAft>
              <a:buClr>
                <a:srgbClr val="000000"/>
              </a:buClr>
              <a:buSzPts val="3786"/>
              <a:buFont typeface="Arial"/>
              <a:buNone/>
            </a:pPr>
            <a:r>
              <a:rPr b="0" i="0" lang="en-US" sz="3786" u="none" cap="none" strike="noStrike">
                <a:solidFill>
                  <a:schemeClr val="dk1"/>
                </a:solidFill>
                <a:latin typeface="Nunito Sans"/>
                <a:ea typeface="Nunito Sans"/>
                <a:cs typeface="Nunito Sans"/>
                <a:sym typeface="Nunito Sans"/>
              </a:rPr>
              <a:t>Hop into Padlet and respond to three</a:t>
            </a:r>
            <a:br>
              <a:rPr b="0" i="0" lang="en-US" sz="3786" u="none" cap="none" strike="noStrike">
                <a:solidFill>
                  <a:schemeClr val="dk1"/>
                </a:solidFill>
                <a:latin typeface="Nunito Sans"/>
                <a:ea typeface="Nunito Sans"/>
                <a:cs typeface="Nunito Sans"/>
                <a:sym typeface="Nunito Sans"/>
              </a:rPr>
            </a:br>
            <a:r>
              <a:rPr b="0" i="0" lang="en-US" sz="3786" u="none" cap="none" strike="noStrike">
                <a:solidFill>
                  <a:schemeClr val="dk1"/>
                </a:solidFill>
                <a:latin typeface="Nunito Sans"/>
                <a:ea typeface="Nunito Sans"/>
                <a:cs typeface="Nunito Sans"/>
                <a:sym typeface="Nunito Sans"/>
              </a:rPr>
              <a:t>critical questions.</a:t>
            </a:r>
            <a:br>
              <a:rPr b="0" i="0" lang="en-US" sz="3786" u="none" cap="none" strike="noStrike">
                <a:solidFill>
                  <a:schemeClr val="dk1"/>
                </a:solidFill>
                <a:latin typeface="Nunito Sans"/>
                <a:ea typeface="Nunito Sans"/>
                <a:cs typeface="Nunito Sans"/>
                <a:sym typeface="Nunito Sans"/>
              </a:rPr>
            </a:br>
            <a:r>
              <a:rPr b="0" i="0" lang="en-US" sz="1200" u="sng" cap="none" strike="noStrike">
                <a:solidFill>
                  <a:schemeClr val="hlink"/>
                </a:solidFill>
                <a:latin typeface="Nunito Sans"/>
                <a:ea typeface="Nunito Sans"/>
                <a:cs typeface="Nunito Sans"/>
                <a:sym typeface="Nunito Sans"/>
                <a:hlinkClick r:id="rId4"/>
              </a:rPr>
              <a:t>https://padlet.com/GardnerInstitute/meauxmentum-discussions-april-2025-1ock9gjjwdfj8uba</a:t>
            </a:r>
            <a:endParaRPr b="0" i="0" sz="1200" u="none" cap="none" strike="noStrike">
              <a:solidFill>
                <a:schemeClr val="dk1"/>
              </a:solidFill>
              <a:latin typeface="Nunito Sans"/>
              <a:ea typeface="Nunito Sans"/>
              <a:cs typeface="Nunito Sans"/>
              <a:sym typeface="Nunito Sans"/>
            </a:endParaRPr>
          </a:p>
          <a:p>
            <a:pPr indent="0" lvl="0" marL="0" marR="0" rtl="0" algn="l">
              <a:lnSpc>
                <a:spcPct val="80000"/>
              </a:lnSpc>
              <a:spcBef>
                <a:spcPts val="0"/>
              </a:spcBef>
              <a:spcAft>
                <a:spcPts val="0"/>
              </a:spcAft>
              <a:buClr>
                <a:srgbClr val="000000"/>
              </a:buClr>
              <a:buSzPts val="3786"/>
              <a:buFont typeface="Arial"/>
              <a:buNone/>
            </a:pPr>
            <a:r>
              <a:t/>
            </a:r>
            <a:endParaRPr b="0" i="0" sz="3786" u="none" cap="none" strike="noStrike">
              <a:solidFill>
                <a:schemeClr val="dk1"/>
              </a:solidFill>
              <a:latin typeface="Nunito Sans"/>
              <a:ea typeface="Nunito Sans"/>
              <a:cs typeface="Nunito Sans"/>
              <a:sym typeface="Nunito Sans"/>
            </a:endParaRPr>
          </a:p>
          <a:p>
            <a:pPr indent="0" lvl="0" marL="0" marR="0" rtl="0" algn="l">
              <a:lnSpc>
                <a:spcPct val="80000"/>
              </a:lnSpc>
              <a:spcBef>
                <a:spcPts val="0"/>
              </a:spcBef>
              <a:spcAft>
                <a:spcPts val="0"/>
              </a:spcAft>
              <a:buClr>
                <a:srgbClr val="000000"/>
              </a:buClr>
              <a:buSzPts val="3786"/>
              <a:buFont typeface="Arial"/>
              <a:buNone/>
            </a:pPr>
            <a:r>
              <a:rPr b="0" i="0" lang="en-US" sz="3786" u="none" cap="none" strike="noStrike">
                <a:solidFill>
                  <a:schemeClr val="dk1"/>
                </a:solidFill>
                <a:latin typeface="Nunito Sans"/>
                <a:ea typeface="Nunito Sans"/>
                <a:cs typeface="Nunito Sans"/>
                <a:sym typeface="Nunito Sans"/>
              </a:rPr>
              <a:t>Share out with the group </a:t>
            </a:r>
            <a:br>
              <a:rPr b="0" i="0" lang="en-US" sz="3786" u="none" cap="none" strike="noStrike">
                <a:solidFill>
                  <a:schemeClr val="dk1"/>
                </a:solidFill>
                <a:latin typeface="Nunito Sans"/>
                <a:ea typeface="Nunito Sans"/>
                <a:cs typeface="Nunito Sans"/>
                <a:sym typeface="Nunito Sans"/>
              </a:rPr>
            </a:br>
            <a:r>
              <a:rPr b="0" i="0" lang="en-US" sz="3786" u="none" cap="none" strike="noStrike">
                <a:solidFill>
                  <a:schemeClr val="dk1"/>
                </a:solidFill>
                <a:latin typeface="Nunito Sans"/>
                <a:ea typeface="Nunito Sans"/>
                <a:cs typeface="Nunito Sans"/>
                <a:sym typeface="Nunito Sans"/>
              </a:rPr>
              <a:t>(free books for participation).</a:t>
            </a:r>
            <a:endParaRPr b="0" i="0" sz="3786" u="none" cap="none" strike="noStrike">
              <a:solidFill>
                <a:schemeClr val="dk1"/>
              </a:solidFill>
              <a:latin typeface="Nunito Sans"/>
              <a:ea typeface="Nunito Sans"/>
              <a:cs typeface="Nunito Sans"/>
              <a:sym typeface="Nunito Sans"/>
            </a:endParaRPr>
          </a:p>
          <a:p>
            <a:pPr indent="0" lvl="0" marL="457200" marR="0" rtl="0" algn="l">
              <a:lnSpc>
                <a:spcPct val="80000"/>
              </a:lnSpc>
              <a:spcBef>
                <a:spcPts val="0"/>
              </a:spcBef>
              <a:spcAft>
                <a:spcPts val="0"/>
              </a:spcAft>
              <a:buClr>
                <a:srgbClr val="000000"/>
              </a:buClr>
              <a:buSzPts val="3786"/>
              <a:buFont typeface="Arial"/>
              <a:buNone/>
            </a:pPr>
            <a:r>
              <a:t/>
            </a:r>
            <a:endParaRPr b="0" i="0" sz="3786" u="none" cap="none" strike="noStrike">
              <a:solidFill>
                <a:schemeClr val="dk1"/>
              </a:solidFill>
              <a:latin typeface="Nunito Sans"/>
              <a:ea typeface="Nunito Sans"/>
              <a:cs typeface="Nunito Sans"/>
              <a:sym typeface="Nunito Sans"/>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p:txBody>
      </p:sp>
      <p:pic>
        <p:nvPicPr>
          <p:cNvPr id="888" name="Google Shape;888;g3436b0290b4_0_230" title="qr_code (1).png"/>
          <p:cNvPicPr preferRelativeResize="0"/>
          <p:nvPr/>
        </p:nvPicPr>
        <p:blipFill rotWithShape="1">
          <a:blip r:embed="rId5">
            <a:alphaModFix/>
          </a:blip>
          <a:srcRect b="0" l="0" r="0" t="0"/>
          <a:stretch/>
        </p:blipFill>
        <p:spPr>
          <a:xfrm>
            <a:off x="8103150" y="2545975"/>
            <a:ext cx="3191026" cy="3191026"/>
          </a:xfrm>
          <a:prstGeom prst="rect">
            <a:avLst/>
          </a:prstGeom>
          <a:noFill/>
          <a:ln>
            <a:noFill/>
          </a:ln>
        </p:spPr>
      </p:pic>
      <p:sp>
        <p:nvSpPr>
          <p:cNvPr id="889" name="Google Shape;889;g3436b0290b4_0_230"/>
          <p:cNvSpPr txBox="1"/>
          <p:nvPr/>
        </p:nvSpPr>
        <p:spPr>
          <a:xfrm>
            <a:off x="8351625" y="5701200"/>
            <a:ext cx="2457300" cy="31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SESSION 1</a:t>
            </a:r>
            <a:endParaRPr b="0" i="0" sz="2800" u="none" cap="none" strike="noStrike">
              <a:solidFill>
                <a:schemeClr val="dk1"/>
              </a:solidFill>
              <a:latin typeface="Nunito Sans"/>
              <a:ea typeface="Nunito Sans"/>
              <a:cs typeface="Nunito Sans"/>
              <a:sym typeface="Nunito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3" name="Shape 893"/>
        <p:cNvGrpSpPr/>
        <p:nvPr/>
      </p:nvGrpSpPr>
      <p:grpSpPr>
        <a:xfrm>
          <a:off x="0" y="0"/>
          <a:ext cx="0" cy="0"/>
          <a:chOff x="0" y="0"/>
          <a:chExt cx="0" cy="0"/>
        </a:xfrm>
      </p:grpSpPr>
      <p:pic>
        <p:nvPicPr>
          <p:cNvPr id="894" name="Google Shape;894;g304c575df05_0_137"/>
          <p:cNvPicPr preferRelativeResize="0"/>
          <p:nvPr/>
        </p:nvPicPr>
        <p:blipFill rotWithShape="1">
          <a:blip r:embed="rId3">
            <a:alphaModFix/>
          </a:blip>
          <a:srcRect b="0" l="0" r="0" t="0"/>
          <a:stretch/>
        </p:blipFill>
        <p:spPr>
          <a:xfrm>
            <a:off x="10507336" y="5918707"/>
            <a:ext cx="1484601" cy="690339"/>
          </a:xfrm>
          <a:prstGeom prst="rect">
            <a:avLst/>
          </a:prstGeom>
          <a:noFill/>
          <a:ln>
            <a:noFill/>
          </a:ln>
        </p:spPr>
      </p:pic>
      <p:sp>
        <p:nvSpPr>
          <p:cNvPr id="895" name="Google Shape;895;g304c575df05_0_137"/>
          <p:cNvSpPr/>
          <p:nvPr/>
        </p:nvSpPr>
        <p:spPr>
          <a:xfrm>
            <a:off x="0" y="6096000"/>
            <a:ext cx="12192000" cy="667200"/>
          </a:xfrm>
          <a:prstGeom prst="rect">
            <a:avLst/>
          </a:prstGeom>
          <a:noFill/>
          <a:ln>
            <a:noFill/>
          </a:ln>
        </p:spPr>
        <p:txBody>
          <a:bodyPr anchorCtr="0" anchor="ctr" bIns="45700" lIns="457200"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F4766"/>
                </a:solidFill>
                <a:latin typeface="Nunito Sans"/>
                <a:ea typeface="Nunito Sans"/>
                <a:cs typeface="Nunito Sans"/>
                <a:sym typeface="Nunito Sans"/>
              </a:rPr>
              <a:t>gardnerinstitute.org</a:t>
            </a:r>
            <a:endParaRPr b="0" i="0" sz="1800" u="none" cap="none" strike="noStrike">
              <a:solidFill>
                <a:srgbClr val="1F4766"/>
              </a:solidFill>
              <a:latin typeface="Nunito Sans"/>
              <a:ea typeface="Nunito Sans"/>
              <a:cs typeface="Nunito Sans"/>
              <a:sym typeface="Nunito Sans"/>
            </a:endParaRPr>
          </a:p>
        </p:txBody>
      </p:sp>
      <p:sp>
        <p:nvSpPr>
          <p:cNvPr id="896" name="Google Shape;896;g304c575df05_0_137"/>
          <p:cNvSpPr txBox="1"/>
          <p:nvPr/>
        </p:nvSpPr>
        <p:spPr>
          <a:xfrm>
            <a:off x="445625" y="1087075"/>
            <a:ext cx="9852300" cy="10467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3100"/>
              <a:buFont typeface="Arial"/>
              <a:buNone/>
            </a:pPr>
            <a:r>
              <a:rPr b="1" i="0" lang="en-US" sz="3100" u="none" cap="none" strike="noStrike">
                <a:solidFill>
                  <a:srgbClr val="F55921"/>
                </a:solidFill>
                <a:latin typeface="Nunito Sans"/>
                <a:ea typeface="Nunito Sans"/>
                <a:cs typeface="Nunito Sans"/>
                <a:sym typeface="Nunito Sans"/>
              </a:rPr>
              <a:t>Synthesis: Breakouts to Apply Learning and Plan</a:t>
            </a:r>
            <a:endParaRPr b="1" i="0" sz="3100" u="none" cap="none" strike="noStrike">
              <a:solidFill>
                <a:srgbClr val="F55921"/>
              </a:solidFill>
              <a:latin typeface="Nunito Sans"/>
              <a:ea typeface="Nunito Sans"/>
              <a:cs typeface="Nunito Sans"/>
              <a:sym typeface="Nunito Sans"/>
            </a:endParaRPr>
          </a:p>
          <a:p>
            <a:pPr indent="0" lvl="0" marL="457200" marR="0" rtl="0" algn="l">
              <a:lnSpc>
                <a:spcPct val="100000"/>
              </a:lnSpc>
              <a:spcBef>
                <a:spcPts val="0"/>
              </a:spcBef>
              <a:spcAft>
                <a:spcPts val="0"/>
              </a:spcAft>
              <a:buClr>
                <a:srgbClr val="000000"/>
              </a:buClr>
              <a:buSzPts val="3100"/>
              <a:buFont typeface="Arial"/>
              <a:buNone/>
            </a:pPr>
            <a:r>
              <a:rPr b="1" lang="en-US" sz="3100">
                <a:solidFill>
                  <a:srgbClr val="F55921"/>
                </a:solidFill>
                <a:latin typeface="Nunito Sans"/>
                <a:ea typeface="Nunito Sans"/>
                <a:cs typeface="Nunito Sans"/>
                <a:sym typeface="Nunito Sans"/>
              </a:rPr>
              <a:t>Session 2</a:t>
            </a:r>
            <a:r>
              <a:rPr b="1" i="0" lang="en-US" sz="3100" u="none" cap="none" strike="noStrike">
                <a:solidFill>
                  <a:srgbClr val="F55921"/>
                </a:solidFill>
                <a:latin typeface="Nunito Sans"/>
                <a:ea typeface="Nunito Sans"/>
                <a:cs typeface="Nunito Sans"/>
                <a:sym typeface="Nunito Sans"/>
              </a:rPr>
              <a:t> </a:t>
            </a:r>
            <a:endParaRPr b="1" i="0" sz="3100" u="none" cap="none" strike="noStrike">
              <a:solidFill>
                <a:srgbClr val="F55921"/>
              </a:solidFill>
              <a:latin typeface="Nunito Sans"/>
              <a:ea typeface="Nunito Sans"/>
              <a:cs typeface="Nunito Sans"/>
              <a:sym typeface="Nunito Sans"/>
            </a:endParaRPr>
          </a:p>
        </p:txBody>
      </p:sp>
      <p:sp>
        <p:nvSpPr>
          <p:cNvPr id="897" name="Google Shape;897;g304c575df05_0_137"/>
          <p:cNvSpPr/>
          <p:nvPr/>
        </p:nvSpPr>
        <p:spPr>
          <a:xfrm>
            <a:off x="0" y="0"/>
            <a:ext cx="12195810" cy="622300"/>
          </a:xfrm>
          <a:custGeom>
            <a:rect b="b" l="l" r="r" t="t"/>
            <a:pathLst>
              <a:path extrusionOk="0" h="622300" w="10058400">
                <a:moveTo>
                  <a:pt x="10058400" y="0"/>
                </a:moveTo>
                <a:lnTo>
                  <a:pt x="0" y="0"/>
                </a:lnTo>
                <a:lnTo>
                  <a:pt x="0" y="381469"/>
                </a:lnTo>
                <a:lnTo>
                  <a:pt x="501573" y="622261"/>
                </a:lnTo>
                <a:lnTo>
                  <a:pt x="10058400" y="71145"/>
                </a:lnTo>
                <a:lnTo>
                  <a:pt x="10058400" y="0"/>
                </a:lnTo>
                <a:close/>
              </a:path>
            </a:pathLst>
          </a:custGeom>
          <a:solidFill>
            <a:srgbClr val="1F476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55921"/>
              </a:solidFill>
              <a:latin typeface="Calibri"/>
              <a:ea typeface="Calibri"/>
              <a:cs typeface="Calibri"/>
              <a:sym typeface="Calibri"/>
            </a:endParaRPr>
          </a:p>
        </p:txBody>
      </p:sp>
      <p:sp>
        <p:nvSpPr>
          <p:cNvPr id="898" name="Google Shape;898;g304c575df05_0_137"/>
          <p:cNvSpPr txBox="1"/>
          <p:nvPr/>
        </p:nvSpPr>
        <p:spPr>
          <a:xfrm>
            <a:off x="315225" y="1627512"/>
            <a:ext cx="9144000" cy="4245000"/>
          </a:xfrm>
          <a:prstGeom prst="rect">
            <a:avLst/>
          </a:prstGeom>
          <a:noFill/>
          <a:ln>
            <a:noFill/>
          </a:ln>
        </p:spPr>
        <p:txBody>
          <a:bodyPr anchorCtr="0" anchor="t" bIns="45700" lIns="457200" spcFirstLastPara="1" rIns="91425" wrap="square" tIns="45700">
            <a:noAutofit/>
          </a:bodyPr>
          <a:lstStyle/>
          <a:p>
            <a:pPr indent="0" lvl="0" marL="0" marR="0" rtl="0" algn="l">
              <a:lnSpc>
                <a:spcPct val="80000"/>
              </a:lnSpc>
              <a:spcBef>
                <a:spcPts val="0"/>
              </a:spcBef>
              <a:spcAft>
                <a:spcPts val="0"/>
              </a:spcAft>
              <a:buClr>
                <a:srgbClr val="000000"/>
              </a:buClr>
              <a:buSzPts val="3786"/>
              <a:buFont typeface="Arial"/>
              <a:buNone/>
            </a:pPr>
            <a:r>
              <a:t/>
            </a:r>
            <a:endParaRPr b="0" i="0" sz="3786" u="none" cap="none" strike="noStrike">
              <a:solidFill>
                <a:schemeClr val="dk1"/>
              </a:solidFill>
              <a:latin typeface="Nunito Sans"/>
              <a:ea typeface="Nunito Sans"/>
              <a:cs typeface="Nunito Sans"/>
              <a:sym typeface="Nunito Sans"/>
            </a:endParaRPr>
          </a:p>
          <a:p>
            <a:pPr indent="0" lvl="0" marL="0" marR="0" rtl="0" algn="l">
              <a:lnSpc>
                <a:spcPct val="80000"/>
              </a:lnSpc>
              <a:spcBef>
                <a:spcPts val="0"/>
              </a:spcBef>
              <a:spcAft>
                <a:spcPts val="0"/>
              </a:spcAft>
              <a:buClr>
                <a:srgbClr val="000000"/>
              </a:buClr>
              <a:buSzPts val="3786"/>
              <a:buFont typeface="Arial"/>
              <a:buNone/>
            </a:pPr>
            <a:r>
              <a:rPr b="0" i="0" lang="en-US" sz="3786" u="none" cap="none" strike="noStrike">
                <a:solidFill>
                  <a:schemeClr val="dk1"/>
                </a:solidFill>
                <a:latin typeface="Nunito Sans"/>
                <a:ea typeface="Nunito Sans"/>
                <a:cs typeface="Nunito Sans"/>
                <a:sym typeface="Nunito Sans"/>
              </a:rPr>
              <a:t>Hop into Padlet and respond to three</a:t>
            </a:r>
            <a:br>
              <a:rPr b="0" i="0" lang="en-US" sz="3786" u="none" cap="none" strike="noStrike">
                <a:solidFill>
                  <a:schemeClr val="dk1"/>
                </a:solidFill>
                <a:latin typeface="Nunito Sans"/>
                <a:ea typeface="Nunito Sans"/>
                <a:cs typeface="Nunito Sans"/>
                <a:sym typeface="Nunito Sans"/>
              </a:rPr>
            </a:br>
            <a:r>
              <a:rPr b="0" i="0" lang="en-US" sz="3786" u="none" cap="none" strike="noStrike">
                <a:solidFill>
                  <a:schemeClr val="dk1"/>
                </a:solidFill>
                <a:latin typeface="Nunito Sans"/>
                <a:ea typeface="Nunito Sans"/>
                <a:cs typeface="Nunito Sans"/>
                <a:sym typeface="Nunito Sans"/>
              </a:rPr>
              <a:t>critical questions.</a:t>
            </a:r>
            <a:br>
              <a:rPr b="0" i="0" lang="en-US" sz="3786" u="none" cap="none" strike="noStrike">
                <a:solidFill>
                  <a:schemeClr val="dk1"/>
                </a:solidFill>
                <a:latin typeface="Nunito Sans"/>
                <a:ea typeface="Nunito Sans"/>
                <a:cs typeface="Nunito Sans"/>
                <a:sym typeface="Nunito Sans"/>
              </a:rPr>
            </a:br>
            <a:r>
              <a:rPr lang="en-US" sz="1200" u="sng">
                <a:solidFill>
                  <a:schemeClr val="hlink"/>
                </a:solidFill>
                <a:latin typeface="Nunito Sans"/>
                <a:ea typeface="Nunito Sans"/>
                <a:cs typeface="Nunito Sans"/>
                <a:sym typeface="Nunito Sans"/>
                <a:hlinkClick r:id="rId4"/>
              </a:rPr>
              <a:t>https://padlet.com/GardnerInstitute/remake-of-meauxmentum-discussions-session-2-april-2025-f9z4bhwmpt6uyixj</a:t>
            </a:r>
            <a:endParaRPr sz="1200" u="none">
              <a:solidFill>
                <a:schemeClr val="dk1"/>
              </a:solidFill>
              <a:latin typeface="Nunito Sans"/>
              <a:ea typeface="Nunito Sans"/>
              <a:cs typeface="Nunito Sans"/>
              <a:sym typeface="Nunito Sans"/>
            </a:endParaRPr>
          </a:p>
          <a:p>
            <a:pPr indent="0" lvl="0" marL="0" marR="0" rtl="0" algn="l">
              <a:lnSpc>
                <a:spcPct val="80000"/>
              </a:lnSpc>
              <a:spcBef>
                <a:spcPts val="0"/>
              </a:spcBef>
              <a:spcAft>
                <a:spcPts val="0"/>
              </a:spcAft>
              <a:buClr>
                <a:srgbClr val="000000"/>
              </a:buClr>
              <a:buSzPts val="3786"/>
              <a:buFont typeface="Arial"/>
              <a:buNone/>
            </a:pPr>
            <a:r>
              <a:t/>
            </a:r>
            <a:endParaRPr sz="1200">
              <a:solidFill>
                <a:schemeClr val="dk1"/>
              </a:solidFill>
              <a:latin typeface="Nunito Sans"/>
              <a:ea typeface="Nunito Sans"/>
              <a:cs typeface="Nunito Sans"/>
              <a:sym typeface="Nunito Sans"/>
            </a:endParaRPr>
          </a:p>
          <a:p>
            <a:pPr indent="0" lvl="0" marL="0" marR="0" rtl="0" algn="l">
              <a:lnSpc>
                <a:spcPct val="80000"/>
              </a:lnSpc>
              <a:spcBef>
                <a:spcPts val="0"/>
              </a:spcBef>
              <a:spcAft>
                <a:spcPts val="0"/>
              </a:spcAft>
              <a:buClr>
                <a:srgbClr val="000000"/>
              </a:buClr>
              <a:buSzPts val="3786"/>
              <a:buFont typeface="Arial"/>
              <a:buNone/>
            </a:pPr>
            <a:r>
              <a:t/>
            </a:r>
            <a:endParaRPr b="0" i="0" sz="3786" u="none" cap="none" strike="noStrike">
              <a:solidFill>
                <a:schemeClr val="dk1"/>
              </a:solidFill>
              <a:latin typeface="Nunito Sans"/>
              <a:ea typeface="Nunito Sans"/>
              <a:cs typeface="Nunito Sans"/>
              <a:sym typeface="Nunito Sans"/>
            </a:endParaRPr>
          </a:p>
          <a:p>
            <a:pPr indent="0" lvl="0" marL="0" marR="0" rtl="0" algn="l">
              <a:lnSpc>
                <a:spcPct val="80000"/>
              </a:lnSpc>
              <a:spcBef>
                <a:spcPts val="0"/>
              </a:spcBef>
              <a:spcAft>
                <a:spcPts val="0"/>
              </a:spcAft>
              <a:buClr>
                <a:srgbClr val="000000"/>
              </a:buClr>
              <a:buSzPts val="3786"/>
              <a:buFont typeface="Arial"/>
              <a:buNone/>
            </a:pPr>
            <a:r>
              <a:rPr b="0" i="0" lang="en-US" sz="3786" u="none" cap="none" strike="noStrike">
                <a:solidFill>
                  <a:schemeClr val="dk1"/>
                </a:solidFill>
                <a:latin typeface="Nunito Sans"/>
                <a:ea typeface="Nunito Sans"/>
                <a:cs typeface="Nunito Sans"/>
                <a:sym typeface="Nunito Sans"/>
              </a:rPr>
              <a:t>Share out with the group </a:t>
            </a:r>
            <a:br>
              <a:rPr b="0" i="0" lang="en-US" sz="3786" u="none" cap="none" strike="noStrike">
                <a:solidFill>
                  <a:schemeClr val="dk1"/>
                </a:solidFill>
                <a:latin typeface="Nunito Sans"/>
                <a:ea typeface="Nunito Sans"/>
                <a:cs typeface="Nunito Sans"/>
                <a:sym typeface="Nunito Sans"/>
              </a:rPr>
            </a:br>
            <a:r>
              <a:rPr b="0" i="0" lang="en-US" sz="3786" u="none" cap="none" strike="noStrike">
                <a:solidFill>
                  <a:schemeClr val="dk1"/>
                </a:solidFill>
                <a:latin typeface="Nunito Sans"/>
                <a:ea typeface="Nunito Sans"/>
                <a:cs typeface="Nunito Sans"/>
                <a:sym typeface="Nunito Sans"/>
              </a:rPr>
              <a:t>(free books for participation).</a:t>
            </a:r>
            <a:endParaRPr b="0" i="0" sz="3786" u="none" cap="none" strike="noStrike">
              <a:solidFill>
                <a:schemeClr val="dk1"/>
              </a:solidFill>
              <a:latin typeface="Nunito Sans"/>
              <a:ea typeface="Nunito Sans"/>
              <a:cs typeface="Nunito Sans"/>
              <a:sym typeface="Nunito Sans"/>
            </a:endParaRPr>
          </a:p>
          <a:p>
            <a:pPr indent="0" lvl="0" marL="457200" marR="0" rtl="0" algn="l">
              <a:lnSpc>
                <a:spcPct val="80000"/>
              </a:lnSpc>
              <a:spcBef>
                <a:spcPts val="0"/>
              </a:spcBef>
              <a:spcAft>
                <a:spcPts val="0"/>
              </a:spcAft>
              <a:buClr>
                <a:srgbClr val="000000"/>
              </a:buClr>
              <a:buSzPts val="3786"/>
              <a:buFont typeface="Arial"/>
              <a:buNone/>
            </a:pPr>
            <a:r>
              <a:t/>
            </a:r>
            <a:endParaRPr b="0" i="0" sz="3786" u="none" cap="none" strike="noStrike">
              <a:solidFill>
                <a:schemeClr val="dk1"/>
              </a:solidFill>
              <a:latin typeface="Nunito Sans"/>
              <a:ea typeface="Nunito Sans"/>
              <a:cs typeface="Nunito Sans"/>
              <a:sym typeface="Nunito Sans"/>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a:p>
            <a:pPr indent="0" lvl="0" marL="0" marR="0" rtl="0" algn="l">
              <a:lnSpc>
                <a:spcPct val="80000"/>
              </a:lnSpc>
              <a:spcBef>
                <a:spcPts val="1000"/>
              </a:spcBef>
              <a:spcAft>
                <a:spcPts val="0"/>
              </a:spcAft>
              <a:buClr>
                <a:schemeClr val="dk1"/>
              </a:buClr>
              <a:buSzPts val="1750"/>
              <a:buFont typeface="Arial"/>
              <a:buNone/>
            </a:pPr>
            <a:r>
              <a:t/>
            </a:r>
            <a:endParaRPr b="0" i="0" sz="2050" u="none" cap="none" strike="noStrike">
              <a:solidFill>
                <a:schemeClr val="dk1"/>
              </a:solidFill>
              <a:latin typeface="Arial"/>
              <a:ea typeface="Arial"/>
              <a:cs typeface="Arial"/>
              <a:sym typeface="Arial"/>
            </a:endParaRPr>
          </a:p>
        </p:txBody>
      </p:sp>
      <p:sp>
        <p:nvSpPr>
          <p:cNvPr id="899" name="Google Shape;899;g304c575df05_0_137"/>
          <p:cNvSpPr txBox="1"/>
          <p:nvPr/>
        </p:nvSpPr>
        <p:spPr>
          <a:xfrm>
            <a:off x="8351625" y="5701200"/>
            <a:ext cx="2457300" cy="31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Sans"/>
                <a:ea typeface="Nunito Sans"/>
                <a:cs typeface="Nunito Sans"/>
                <a:sym typeface="Nunito Sans"/>
              </a:rPr>
              <a:t>SESSION </a:t>
            </a:r>
            <a:r>
              <a:rPr lang="en-US" sz="2800">
                <a:solidFill>
                  <a:schemeClr val="dk1"/>
                </a:solidFill>
                <a:latin typeface="Nunito Sans"/>
                <a:ea typeface="Nunito Sans"/>
                <a:cs typeface="Nunito Sans"/>
                <a:sym typeface="Nunito Sans"/>
              </a:rPr>
              <a:t>2</a:t>
            </a:r>
            <a:endParaRPr b="0" i="0" sz="2800" u="none" cap="none" strike="noStrike">
              <a:solidFill>
                <a:schemeClr val="dk1"/>
              </a:solidFill>
              <a:latin typeface="Nunito Sans"/>
              <a:ea typeface="Nunito Sans"/>
              <a:cs typeface="Nunito Sans"/>
              <a:sym typeface="Nunito Sans"/>
            </a:endParaRPr>
          </a:p>
        </p:txBody>
      </p:sp>
      <p:pic>
        <p:nvPicPr>
          <p:cNvPr id="900" name="Google Shape;900;g304c575df05_0_137" title="qr_code (2).png"/>
          <p:cNvPicPr preferRelativeResize="0"/>
          <p:nvPr/>
        </p:nvPicPr>
        <p:blipFill>
          <a:blip r:embed="rId5">
            <a:alphaModFix/>
          </a:blip>
          <a:stretch>
            <a:fillRect/>
          </a:stretch>
        </p:blipFill>
        <p:spPr>
          <a:xfrm>
            <a:off x="8819175" y="2912800"/>
            <a:ext cx="2871675" cy="28716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04" name="Shape 904"/>
        <p:cNvGrpSpPr/>
        <p:nvPr/>
      </p:nvGrpSpPr>
      <p:grpSpPr>
        <a:xfrm>
          <a:off x="0" y="0"/>
          <a:ext cx="0" cy="0"/>
          <a:chOff x="0" y="0"/>
          <a:chExt cx="0" cy="0"/>
        </a:xfrm>
      </p:grpSpPr>
      <p:sp>
        <p:nvSpPr>
          <p:cNvPr id="905" name="Google Shape;905;p72"/>
          <p:cNvSpPr txBox="1"/>
          <p:nvPr>
            <p:ph type="title"/>
          </p:nvPr>
        </p:nvSpPr>
        <p:spPr>
          <a:xfrm>
            <a:off x="571800" y="2470767"/>
            <a:ext cx="11048400" cy="14904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rgbClr val="1F4766"/>
              </a:buClr>
              <a:buSzPts val="3700"/>
              <a:buFont typeface="Nunito Sans"/>
              <a:buNone/>
            </a:pPr>
            <a:r>
              <a:rPr lang="en-US" sz="6000">
                <a:solidFill>
                  <a:srgbClr val="1F4766"/>
                </a:solidFill>
              </a:rPr>
              <a:t>Want to know more? </a:t>
            </a:r>
            <a:br>
              <a:rPr lang="en-US" sz="6000">
                <a:solidFill>
                  <a:srgbClr val="1F4766"/>
                </a:solidFill>
              </a:rPr>
            </a:br>
            <a:br>
              <a:rPr lang="en-US" sz="6000">
                <a:solidFill>
                  <a:srgbClr val="1F4766"/>
                </a:solidFill>
              </a:rPr>
            </a:br>
            <a:r>
              <a:rPr lang="en-US" sz="6000">
                <a:solidFill>
                  <a:srgbClr val="1F4766"/>
                </a:solidFill>
              </a:rPr>
              <a:t>Visit Our Group Consultations</a:t>
            </a:r>
            <a:endParaRPr sz="6000">
              <a:solidFill>
                <a:srgbClr val="1F4766"/>
              </a:solidFill>
            </a:endParaRPr>
          </a:p>
        </p:txBody>
      </p:sp>
      <p:pic>
        <p:nvPicPr>
          <p:cNvPr descr="Logo&#10;&#10;Description automatically generated" id="906" name="Google Shape;906;p72"/>
          <p:cNvPicPr preferRelativeResize="0"/>
          <p:nvPr/>
        </p:nvPicPr>
        <p:blipFill rotWithShape="1">
          <a:blip r:embed="rId3">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0EB"/>
        </a:solidFill>
      </p:bgPr>
    </p:bg>
    <p:spTree>
      <p:nvGrpSpPr>
        <p:cNvPr id="910" name="Shape 910"/>
        <p:cNvGrpSpPr/>
        <p:nvPr/>
      </p:nvGrpSpPr>
      <p:grpSpPr>
        <a:xfrm>
          <a:off x="0" y="0"/>
          <a:ext cx="0" cy="0"/>
          <a:chOff x="0" y="0"/>
          <a:chExt cx="0" cy="0"/>
        </a:xfrm>
      </p:grpSpPr>
      <p:sp>
        <p:nvSpPr>
          <p:cNvPr id="911" name="Google Shape;911;p70"/>
          <p:cNvSpPr txBox="1"/>
          <p:nvPr>
            <p:ph type="title"/>
          </p:nvPr>
        </p:nvSpPr>
        <p:spPr>
          <a:xfrm>
            <a:off x="838200" y="1448859"/>
            <a:ext cx="10515600" cy="3123141"/>
          </a:xfrm>
          <a:prstGeom prst="rect">
            <a:avLst/>
          </a:prstGeom>
          <a:noFill/>
          <a:ln>
            <a:noFill/>
          </a:ln>
        </p:spPr>
        <p:txBody>
          <a:bodyPr anchorCtr="0" anchor="b" bIns="60950" lIns="121900" spcFirstLastPara="1" rIns="121900" wrap="square" tIns="60950">
            <a:normAutofit/>
          </a:bodyPr>
          <a:lstStyle/>
          <a:p>
            <a:pPr indent="0" lvl="0" marL="0" rtl="0" algn="ctr">
              <a:lnSpc>
                <a:spcPct val="90000"/>
              </a:lnSpc>
              <a:spcBef>
                <a:spcPts val="0"/>
              </a:spcBef>
              <a:spcAft>
                <a:spcPts val="0"/>
              </a:spcAft>
              <a:buClr>
                <a:srgbClr val="1F4766"/>
              </a:buClr>
              <a:buSzPts val="7466"/>
              <a:buFont typeface="Nunito Sans"/>
              <a:buNone/>
            </a:pPr>
            <a:r>
              <a:rPr lang="en-US" sz="7466">
                <a:solidFill>
                  <a:srgbClr val="1F4766"/>
                </a:solidFill>
              </a:rPr>
              <a:t>Discussion &amp; Questions</a:t>
            </a:r>
            <a:endParaRPr/>
          </a:p>
        </p:txBody>
      </p:sp>
      <p:pic>
        <p:nvPicPr>
          <p:cNvPr descr="Logo&#10;&#10;Description automatically generated" id="912" name="Google Shape;912;p70"/>
          <p:cNvPicPr preferRelativeResize="0"/>
          <p:nvPr/>
        </p:nvPicPr>
        <p:blipFill rotWithShape="1">
          <a:blip r:embed="rId3">
            <a:alphaModFix/>
          </a:blip>
          <a:srcRect b="0" l="0" r="0" t="0"/>
          <a:stretch/>
        </p:blipFill>
        <p:spPr>
          <a:xfrm>
            <a:off x="10207464" y="5935192"/>
            <a:ext cx="1984536" cy="92280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71"/>
          <p:cNvSpPr txBox="1"/>
          <p:nvPr/>
        </p:nvSpPr>
        <p:spPr>
          <a:xfrm>
            <a:off x="9880400" y="6663633"/>
            <a:ext cx="2332500" cy="194400"/>
          </a:xfrm>
          <a:prstGeom prst="rect">
            <a:avLst/>
          </a:prstGeom>
          <a:solidFill>
            <a:srgbClr val="FFFFFF">
              <a:alpha val="67058"/>
            </a:srgbClr>
          </a:solidFill>
          <a:ln>
            <a:noFill/>
          </a:ln>
        </p:spPr>
        <p:txBody>
          <a:bodyPr anchorCtr="0" anchor="ctr" bIns="45700" lIns="822975" spcFirstLastPara="1" rIns="91425" wrap="square" tIns="45700">
            <a:noAutofit/>
          </a:bodyPr>
          <a:lstStyle/>
          <a:p>
            <a:pPr indent="0" lvl="0" marL="0" marR="0" rtl="0" algn="l">
              <a:lnSpc>
                <a:spcPct val="90000"/>
              </a:lnSpc>
              <a:spcBef>
                <a:spcPts val="1100"/>
              </a:spcBef>
              <a:spcAft>
                <a:spcPts val="0"/>
              </a:spcAft>
              <a:buClr>
                <a:srgbClr val="000000"/>
              </a:buClr>
              <a:buSzPts val="2300"/>
              <a:buFont typeface="Arial"/>
              <a:buNone/>
            </a:pPr>
            <a:r>
              <a:t/>
            </a:r>
            <a:endParaRPr b="0" i="0" sz="2300" u="none" cap="none" strike="noStrike">
              <a:solidFill>
                <a:schemeClr val="accent2"/>
              </a:solidFill>
              <a:latin typeface="Arial"/>
              <a:ea typeface="Arial"/>
              <a:cs typeface="Arial"/>
              <a:sym typeface="Arial"/>
            </a:endParaRPr>
          </a:p>
        </p:txBody>
      </p:sp>
      <p:pic>
        <p:nvPicPr>
          <p:cNvPr id="918" name="Google Shape;918;p71"/>
          <p:cNvPicPr preferRelativeResize="0"/>
          <p:nvPr/>
        </p:nvPicPr>
        <p:blipFill rotWithShape="1">
          <a:blip r:embed="rId3">
            <a:alphaModFix/>
          </a:blip>
          <a:srcRect b="0" l="0" r="0" t="0"/>
          <a:stretch/>
        </p:blipFill>
        <p:spPr>
          <a:xfrm>
            <a:off x="9755667" y="5797367"/>
            <a:ext cx="2027639" cy="942066"/>
          </a:xfrm>
          <a:prstGeom prst="rect">
            <a:avLst/>
          </a:prstGeom>
          <a:noFill/>
          <a:ln>
            <a:noFill/>
          </a:ln>
        </p:spPr>
      </p:pic>
      <p:sp>
        <p:nvSpPr>
          <p:cNvPr id="919" name="Google Shape;919;p71"/>
          <p:cNvSpPr txBox="1"/>
          <p:nvPr/>
        </p:nvSpPr>
        <p:spPr>
          <a:xfrm>
            <a:off x="1170500" y="1718367"/>
            <a:ext cx="10612800" cy="1585500"/>
          </a:xfrm>
          <a:prstGeom prst="rect">
            <a:avLst/>
          </a:prstGeom>
          <a:noFill/>
          <a:ln>
            <a:noFill/>
          </a:ln>
        </p:spPr>
        <p:txBody>
          <a:bodyPr anchorCtr="0" anchor="t" bIns="121900" lIns="121900" spcFirstLastPara="1" rIns="121900" wrap="square" tIns="121900">
            <a:spAutoFit/>
          </a:bodyPr>
          <a:lstStyle/>
          <a:p>
            <a:pPr indent="304800" lvl="0" marL="1524000" marR="0" rtl="0" algn="l">
              <a:lnSpc>
                <a:spcPct val="100000"/>
              </a:lnSpc>
              <a:spcBef>
                <a:spcPts val="0"/>
              </a:spcBef>
              <a:spcAft>
                <a:spcPts val="0"/>
              </a:spcAft>
              <a:buClr>
                <a:srgbClr val="000000"/>
              </a:buClr>
              <a:buSzPts val="2900"/>
              <a:buFont typeface="Arial"/>
              <a:buNone/>
            </a:pPr>
            <a:r>
              <a:rPr b="1" i="0" lang="en-US" sz="2900" u="none" cap="none" strike="noStrike">
                <a:solidFill>
                  <a:schemeClr val="dk2"/>
                </a:solidFill>
                <a:latin typeface="Nunito Sans"/>
                <a:ea typeface="Nunito Sans"/>
                <a:cs typeface="Nunito Sans"/>
                <a:sym typeface="Nunito Sans"/>
              </a:rPr>
              <a:t>     </a:t>
            </a:r>
            <a:endParaRPr b="0" i="0" sz="2900" u="none" cap="none" strike="noStrike">
              <a:solidFill>
                <a:schemeClr val="dk2"/>
              </a:solidFill>
              <a:latin typeface="Nunito Sans"/>
              <a:ea typeface="Nunito Sans"/>
              <a:cs typeface="Nunito Sans"/>
              <a:sym typeface="Nunito Sans"/>
            </a:endParaRPr>
          </a:p>
          <a:p>
            <a:pPr indent="0" lvl="0" marL="60960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2"/>
              </a:solidFill>
              <a:latin typeface="Nunito Sans"/>
              <a:ea typeface="Nunito Sans"/>
              <a:cs typeface="Nunito Sans"/>
              <a:sym typeface="Nunito Sans"/>
            </a:endParaRPr>
          </a:p>
          <a:p>
            <a:pPr indent="0" lvl="0" marL="60960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2"/>
              </a:solidFill>
              <a:latin typeface="Nunito Sans"/>
              <a:ea typeface="Nunito Sans"/>
              <a:cs typeface="Nunito Sans"/>
              <a:sym typeface="Nunito Sans"/>
            </a:endParaRPr>
          </a:p>
        </p:txBody>
      </p:sp>
      <p:pic>
        <p:nvPicPr>
          <p:cNvPr id="920" name="Google Shape;920;p71"/>
          <p:cNvPicPr preferRelativeResize="0"/>
          <p:nvPr/>
        </p:nvPicPr>
        <p:blipFill rotWithShape="1">
          <a:blip r:embed="rId4">
            <a:alphaModFix/>
          </a:blip>
          <a:srcRect b="0" l="0" r="0" t="34245"/>
          <a:stretch/>
        </p:blipFill>
        <p:spPr>
          <a:xfrm>
            <a:off x="-3048" y="0"/>
            <a:ext cx="12192000" cy="812800"/>
          </a:xfrm>
          <a:prstGeom prst="rect">
            <a:avLst/>
          </a:prstGeom>
          <a:noFill/>
          <a:ln>
            <a:noFill/>
          </a:ln>
        </p:spPr>
      </p:pic>
      <p:sp>
        <p:nvSpPr>
          <p:cNvPr id="921" name="Google Shape;921;p71"/>
          <p:cNvSpPr txBox="1"/>
          <p:nvPr/>
        </p:nvSpPr>
        <p:spPr>
          <a:xfrm>
            <a:off x="264367" y="504800"/>
            <a:ext cx="10288500" cy="1469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700"/>
              <a:buFont typeface="Arial"/>
              <a:buNone/>
            </a:pPr>
            <a:r>
              <a:rPr b="1" i="0" lang="en-US" sz="3700" u="none" cap="none" strike="noStrike">
                <a:solidFill>
                  <a:srgbClr val="1F4766"/>
                </a:solidFill>
                <a:latin typeface="Nunito Sans"/>
                <a:ea typeface="Nunito Sans"/>
                <a:cs typeface="Nunito Sans"/>
                <a:sym typeface="Nunito Sans"/>
              </a:rPr>
              <a:t>Contact Us</a:t>
            </a:r>
            <a:endParaRPr b="1" i="0" sz="3700" u="none" cap="none" strike="noStrike">
              <a:solidFill>
                <a:srgbClr val="1F4766"/>
              </a:solidFill>
              <a:latin typeface="Nunito Sans"/>
              <a:ea typeface="Nunito Sans"/>
              <a:cs typeface="Nunito Sans"/>
              <a:sym typeface="Nunito Sans"/>
            </a:endParaRPr>
          </a:p>
        </p:txBody>
      </p:sp>
      <p:pic>
        <p:nvPicPr>
          <p:cNvPr descr="A list of words on a white background&#10;&#10;AI-generated content may be incorrect." id="922" name="Google Shape;922;p71"/>
          <p:cNvPicPr preferRelativeResize="0"/>
          <p:nvPr/>
        </p:nvPicPr>
        <p:blipFill rotWithShape="1">
          <a:blip r:embed="rId5">
            <a:alphaModFix/>
          </a:blip>
          <a:srcRect b="-3463" l="0" r="0" t="-2772"/>
          <a:stretch/>
        </p:blipFill>
        <p:spPr>
          <a:xfrm>
            <a:off x="-6350" y="504800"/>
            <a:ext cx="12014199" cy="6555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8"/>
          <p:cNvSpPr txBox="1"/>
          <p:nvPr/>
        </p:nvSpPr>
        <p:spPr>
          <a:xfrm>
            <a:off x="271575" y="55225"/>
            <a:ext cx="8703000" cy="53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a:ea typeface="Nunito"/>
                <a:cs typeface="Nunito"/>
                <a:sym typeface="Nunito"/>
              </a:rPr>
              <a:t>Where have our course redesign methods been used? </a:t>
            </a:r>
            <a:br>
              <a:rPr b="0" i="0" lang="en-US" sz="2800" u="none" cap="none" strike="noStrike">
                <a:solidFill>
                  <a:schemeClr val="dk1"/>
                </a:solidFill>
                <a:latin typeface="Nunito"/>
                <a:ea typeface="Nunito"/>
                <a:cs typeface="Nunito"/>
                <a:sym typeface="Nunito"/>
              </a:rPr>
            </a:br>
            <a:endParaRPr b="0" i="0" sz="28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Nunito"/>
                <a:ea typeface="Nunito"/>
                <a:cs typeface="Nunito"/>
                <a:sym typeface="Nunito"/>
              </a:rPr>
              <a:t>The Gardner Institute has been partnering with institutions for well over a decade to improve gateway course outcomes. </a:t>
            </a:r>
            <a:endParaRPr b="0" i="0" sz="2800" u="none" cap="none" strike="noStrike">
              <a:solidFill>
                <a:schemeClr val="dk1"/>
              </a:solidFill>
              <a:latin typeface="Nunito"/>
              <a:ea typeface="Nunito"/>
              <a:cs typeface="Nunito"/>
              <a:sym typeface="Nunito"/>
            </a:endParaRPr>
          </a:p>
        </p:txBody>
      </p:sp>
      <p:pic>
        <p:nvPicPr>
          <p:cNvPr descr="Free picture: gate, decoration, iron, architecture, fence, old, design" id="339" name="Google Shape;339;p8"/>
          <p:cNvPicPr preferRelativeResize="0"/>
          <p:nvPr/>
        </p:nvPicPr>
        <p:blipFill rotWithShape="1">
          <a:blip r:embed="rId3">
            <a:alphaModFix/>
          </a:blip>
          <a:srcRect b="0" l="0" r="0" t="0"/>
          <a:stretch/>
        </p:blipFill>
        <p:spPr>
          <a:xfrm>
            <a:off x="8719325" y="979350"/>
            <a:ext cx="2912625" cy="3883500"/>
          </a:xfrm>
          <a:prstGeom prst="rect">
            <a:avLst/>
          </a:prstGeom>
          <a:noFill/>
          <a:ln>
            <a:noFill/>
          </a:ln>
        </p:spPr>
      </p:pic>
      <p:pic>
        <p:nvPicPr>
          <p:cNvPr descr="Catapult Free Stock Photo - Public Domain Pictures" id="340" name="Google Shape;340;p8"/>
          <p:cNvPicPr preferRelativeResize="0"/>
          <p:nvPr/>
        </p:nvPicPr>
        <p:blipFill rotWithShape="1">
          <a:blip r:embed="rId4">
            <a:alphaModFix/>
          </a:blip>
          <a:srcRect b="0" l="0" r="0" t="0"/>
          <a:stretch/>
        </p:blipFill>
        <p:spPr>
          <a:xfrm>
            <a:off x="11" y="3889949"/>
            <a:ext cx="5164775" cy="2897325"/>
          </a:xfrm>
          <a:prstGeom prst="rect">
            <a:avLst/>
          </a:prstGeom>
          <a:noFill/>
          <a:ln>
            <a:noFill/>
          </a:ln>
        </p:spPr>
      </p:pic>
      <p:pic>
        <p:nvPicPr>
          <p:cNvPr descr="Logo&#10;&#10;Description automatically generated" id="341" name="Google Shape;341;p8"/>
          <p:cNvPicPr preferRelativeResize="0"/>
          <p:nvPr/>
        </p:nvPicPr>
        <p:blipFill rotWithShape="1">
          <a:blip r:embed="rId5">
            <a:alphaModFix/>
          </a:blip>
          <a:srcRect b="0" l="0" r="0" t="0"/>
          <a:stretch/>
        </p:blipFill>
        <p:spPr>
          <a:xfrm>
            <a:off x="10207464" y="5935192"/>
            <a:ext cx="1984535" cy="9228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9"/>
          <p:cNvSpPr txBox="1"/>
          <p:nvPr/>
        </p:nvSpPr>
        <p:spPr>
          <a:xfrm>
            <a:off x="310725" y="323825"/>
            <a:ext cx="8799900" cy="870000"/>
          </a:xfrm>
          <a:prstGeom prst="rect">
            <a:avLst/>
          </a:prstGeom>
          <a:solidFill>
            <a:srgbClr val="1F4767"/>
          </a:solidFill>
          <a:ln>
            <a:noFill/>
          </a:ln>
        </p:spPr>
        <p:txBody>
          <a:bodyPr anchorCtr="0" anchor="t" bIns="45700" lIns="365775" spcFirstLastPara="1" rIns="91425" wrap="square" tIns="45700">
            <a:noAutofit/>
          </a:bodyPr>
          <a:lstStyle/>
          <a:p>
            <a:pPr indent="0" lvl="0" marL="0" marR="0" rtl="0" algn="l">
              <a:lnSpc>
                <a:spcPct val="100000"/>
              </a:lnSpc>
              <a:spcBef>
                <a:spcPts val="0"/>
              </a:spcBef>
              <a:spcAft>
                <a:spcPts val="0"/>
              </a:spcAft>
              <a:buClr>
                <a:schemeClr val="dk1"/>
              </a:buClr>
              <a:buSzPts val="1500"/>
              <a:buFont typeface="Arial"/>
              <a:buNone/>
            </a:pPr>
            <a:r>
              <a:t/>
            </a:r>
            <a:endParaRPr b="0" i="0" sz="1900" u="none" cap="none" strike="noStrike">
              <a:solidFill>
                <a:schemeClr val="lt1"/>
              </a:solidFill>
              <a:latin typeface="Arial"/>
              <a:ea typeface="Arial"/>
              <a:cs typeface="Arial"/>
              <a:sym typeface="Arial"/>
            </a:endParaRPr>
          </a:p>
        </p:txBody>
      </p:sp>
      <p:sp>
        <p:nvSpPr>
          <p:cNvPr id="347" name="Google Shape;347;p9"/>
          <p:cNvSpPr txBox="1"/>
          <p:nvPr/>
        </p:nvSpPr>
        <p:spPr>
          <a:xfrm>
            <a:off x="310725" y="1010600"/>
            <a:ext cx="11262600" cy="7200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Georgia Institute of Technology					Georgia State University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Kennesaw State University						</a:t>
            </a:r>
            <a:r>
              <a:rPr b="1" i="0" lang="en-US" sz="2100" u="none" cap="none" strike="noStrike">
                <a:solidFill>
                  <a:srgbClr val="231F1E"/>
                </a:solidFill>
                <a:latin typeface="Nunito Sans"/>
                <a:ea typeface="Nunito Sans"/>
                <a:cs typeface="Nunito Sans"/>
                <a:sym typeface="Nunito Sans"/>
              </a:rPr>
              <a:t>M</a:t>
            </a:r>
            <a:r>
              <a:rPr b="1" i="0" lang="en-US" sz="2200" u="none" cap="none" strike="noStrike">
                <a:solidFill>
                  <a:srgbClr val="231F1E"/>
                </a:solidFill>
                <a:latin typeface="Nunito Sans"/>
                <a:ea typeface="Nunito Sans"/>
                <a:cs typeface="Nunito Sans"/>
                <a:sym typeface="Nunito Sans"/>
              </a:rPr>
              <a:t>ississippi State University				Montana State University Billings				New Jersey Institute of Technology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North Carolina Central University				</a:t>
            </a:r>
            <a:r>
              <a:rPr b="1" i="0" lang="en-US" sz="1900" u="none" cap="none" strike="noStrike">
                <a:solidFill>
                  <a:srgbClr val="231F1E"/>
                </a:solidFill>
                <a:latin typeface="Nunito Sans"/>
                <a:ea typeface="Nunito Sans"/>
                <a:cs typeface="Nunito Sans"/>
                <a:sym typeface="Nunito Sans"/>
              </a:rPr>
              <a:t>North Dakota State University-Main Campus</a:t>
            </a:r>
            <a:r>
              <a:rPr b="1" i="0" lang="en-US" sz="1700" u="none" cap="none" strike="noStrike">
                <a:solidFill>
                  <a:srgbClr val="231F1E"/>
                </a:solidFill>
                <a:latin typeface="Nunito Sans"/>
                <a:ea typeface="Nunito Sans"/>
                <a:cs typeface="Nunito Sans"/>
                <a:sym typeface="Nunito Sans"/>
              </a:rPr>
              <a:t>	</a:t>
            </a:r>
            <a:endParaRPr b="1" i="0" sz="17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Oklahoma State University						Oakland University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Purdue University								Roosevelt University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Rutgers University-New Brunswick				Rutgers University-Newark</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Shaw University									Texas Southern University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University of California-Santa Barbara			University of Central Arkansas</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University of Georgia								University of Houston</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University of Houston Downtown				University of Illinois Chicago</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University of Michigan							University of Michigan-Dearborn</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University of New Mexico-Main Campus		University of North Georgia</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University of Rhode Island						University of Southern Mississippi</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University of West Georgia						Valdosta State University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Wayne State University							Western Michigan University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Wingate University								Xavier University of Louisiana</a:t>
            </a:r>
            <a:endParaRPr b="1" i="0" sz="2200" u="none" cap="none" strike="noStrike">
              <a:solidFill>
                <a:srgbClr val="231F1E"/>
              </a:solidFill>
              <a:latin typeface="Nunito Sans"/>
              <a:ea typeface="Nunito Sans"/>
              <a:cs typeface="Nunito Sans"/>
              <a:sym typeface="Nunito Sans"/>
            </a:endParaRPr>
          </a:p>
          <a:p>
            <a:pPr indent="0" lvl="0" marL="0" marR="0" rtl="0" algn="l">
              <a:lnSpc>
                <a:spcPct val="140000"/>
              </a:lnSpc>
              <a:spcBef>
                <a:spcPts val="1500"/>
              </a:spcBef>
              <a:spcAft>
                <a:spcPts val="0"/>
              </a:spcAft>
              <a:buClr>
                <a:srgbClr val="000000"/>
              </a:buClr>
              <a:buSzPts val="2200"/>
              <a:buFont typeface="Arial"/>
              <a:buNone/>
            </a:pPr>
            <a:r>
              <a:t/>
            </a:r>
            <a:endParaRPr b="1" i="0" sz="2200" u="none" cap="none" strike="noStrike">
              <a:solidFill>
                <a:srgbClr val="231F1E"/>
              </a:solidFill>
              <a:latin typeface="Nunito Sans"/>
              <a:ea typeface="Nunito Sans"/>
              <a:cs typeface="Nunito Sans"/>
              <a:sym typeface="Nunito Sans"/>
            </a:endParaRPr>
          </a:p>
          <a:p>
            <a:pPr indent="0" lvl="0" marL="0" marR="0" rtl="0" algn="l">
              <a:lnSpc>
                <a:spcPct val="140000"/>
              </a:lnSpc>
              <a:spcBef>
                <a:spcPts val="1500"/>
              </a:spcBef>
              <a:spcAft>
                <a:spcPts val="500"/>
              </a:spcAft>
              <a:buClr>
                <a:srgbClr val="000000"/>
              </a:buClr>
              <a:buSzPts val="2200"/>
              <a:buFont typeface="Arial"/>
              <a:buNone/>
            </a:pPr>
            <a:r>
              <a:t/>
            </a:r>
            <a:endParaRPr b="1" i="0" sz="2200" u="none" cap="none" strike="noStrike">
              <a:solidFill>
                <a:srgbClr val="231F1E"/>
              </a:solidFill>
              <a:latin typeface="Nunito Sans"/>
              <a:ea typeface="Nunito Sans"/>
              <a:cs typeface="Nunito Sans"/>
              <a:sym typeface="Nunito Sans"/>
            </a:endParaRPr>
          </a:p>
        </p:txBody>
      </p:sp>
      <p:sp>
        <p:nvSpPr>
          <p:cNvPr id="348" name="Google Shape;348;p9"/>
          <p:cNvSpPr txBox="1"/>
          <p:nvPr/>
        </p:nvSpPr>
        <p:spPr>
          <a:xfrm>
            <a:off x="366225" y="410300"/>
            <a:ext cx="8622300" cy="600300"/>
          </a:xfrm>
          <a:prstGeom prst="rect">
            <a:avLst/>
          </a:prstGeom>
          <a:noFill/>
          <a:ln>
            <a:noFill/>
          </a:ln>
        </p:spPr>
        <p:txBody>
          <a:bodyPr anchorCtr="0" anchor="t" bIns="121900" lIns="121900" spcFirstLastPara="1" rIns="121900" wrap="square" tIns="121900">
            <a:spAutoFit/>
          </a:bodyPr>
          <a:lstStyle/>
          <a:p>
            <a:pPr indent="0" lvl="0" marL="0" marR="0" rtl="0" algn="l">
              <a:lnSpc>
                <a:spcPct val="120000"/>
              </a:lnSpc>
              <a:spcBef>
                <a:spcPts val="0"/>
              </a:spcBef>
              <a:spcAft>
                <a:spcPts val="500"/>
              </a:spcAft>
              <a:buClr>
                <a:schemeClr val="dk1"/>
              </a:buClr>
              <a:buSzPts val="1500"/>
              <a:buFont typeface="Arial"/>
              <a:buNone/>
            </a:pPr>
            <a:r>
              <a:rPr b="1" i="0" lang="en-US" sz="2300" u="none" cap="none" strike="noStrike">
                <a:solidFill>
                  <a:schemeClr val="lt1"/>
                </a:solidFill>
                <a:latin typeface="Nunito Sans"/>
                <a:ea typeface="Nunito Sans"/>
                <a:cs typeface="Nunito Sans"/>
                <a:sym typeface="Nunito Sans"/>
              </a:rPr>
              <a:t>Research Universities</a:t>
            </a:r>
            <a:endParaRPr b="1" i="0" sz="2300" u="none" cap="none" strike="noStrike">
              <a:solidFill>
                <a:schemeClr val="lt1"/>
              </a:solidFill>
              <a:latin typeface="Nunito Sans"/>
              <a:ea typeface="Nunito Sans"/>
              <a:cs typeface="Nunito Sans"/>
              <a:sym typeface="Nunito Sans"/>
            </a:endParaRPr>
          </a:p>
        </p:txBody>
      </p:sp>
      <p:pic>
        <p:nvPicPr>
          <p:cNvPr descr="A picture containing screenshot, design&#10;&#10;Description automatically generated" id="349" name="Google Shape;349;p9"/>
          <p:cNvPicPr preferRelativeResize="0"/>
          <p:nvPr/>
        </p:nvPicPr>
        <p:blipFill rotWithShape="1">
          <a:blip r:embed="rId3">
            <a:alphaModFix/>
          </a:blip>
          <a:srcRect b="0" l="0" r="0" t="0"/>
          <a:stretch/>
        </p:blipFill>
        <p:spPr>
          <a:xfrm>
            <a:off x="10299833" y="5987847"/>
            <a:ext cx="1871299" cy="8701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0"/>
          <p:cNvSpPr txBox="1"/>
          <p:nvPr/>
        </p:nvSpPr>
        <p:spPr>
          <a:xfrm>
            <a:off x="310725" y="323825"/>
            <a:ext cx="8799900" cy="870000"/>
          </a:xfrm>
          <a:prstGeom prst="rect">
            <a:avLst/>
          </a:prstGeom>
          <a:solidFill>
            <a:srgbClr val="1F4767"/>
          </a:solidFill>
          <a:ln>
            <a:noFill/>
          </a:ln>
        </p:spPr>
        <p:txBody>
          <a:bodyPr anchorCtr="0" anchor="t" bIns="45700" lIns="365775" spcFirstLastPara="1" rIns="91425" wrap="square" tIns="45700">
            <a:noAutofit/>
          </a:bodyPr>
          <a:lstStyle/>
          <a:p>
            <a:pPr indent="0" lvl="0" marL="0" marR="0" rtl="0" algn="l">
              <a:lnSpc>
                <a:spcPct val="100000"/>
              </a:lnSpc>
              <a:spcBef>
                <a:spcPts val="0"/>
              </a:spcBef>
              <a:spcAft>
                <a:spcPts val="0"/>
              </a:spcAft>
              <a:buClr>
                <a:schemeClr val="dk1"/>
              </a:buClr>
              <a:buSzPts val="1500"/>
              <a:buFont typeface="Arial"/>
              <a:buNone/>
            </a:pPr>
            <a:r>
              <a:t/>
            </a:r>
            <a:endParaRPr b="0" i="0" sz="1900" u="none" cap="none" strike="noStrike">
              <a:solidFill>
                <a:schemeClr val="lt1"/>
              </a:solidFill>
              <a:latin typeface="Arial"/>
              <a:ea typeface="Arial"/>
              <a:cs typeface="Arial"/>
              <a:sym typeface="Arial"/>
            </a:endParaRPr>
          </a:p>
        </p:txBody>
      </p:sp>
      <p:sp>
        <p:nvSpPr>
          <p:cNvPr id="355" name="Google Shape;355;p10"/>
          <p:cNvSpPr txBox="1"/>
          <p:nvPr/>
        </p:nvSpPr>
        <p:spPr>
          <a:xfrm>
            <a:off x="464700" y="1193825"/>
            <a:ext cx="11262600" cy="6861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Albany State University							Arkansas Tech University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Ashford University								Augusta University						Bemidji State University						      </a:t>
            </a:r>
            <a:r>
              <a:rPr b="1" i="0" lang="en-US" sz="2000" u="none" cap="none" strike="noStrike">
                <a:solidFill>
                  <a:srgbClr val="231F1E"/>
                </a:solidFill>
                <a:latin typeface="Nunito Sans"/>
                <a:ea typeface="Nunito Sans"/>
                <a:cs typeface="Nunito Sans"/>
                <a:sym typeface="Nunito Sans"/>
              </a:rPr>
              <a:t>California State University-San Bernardino</a:t>
            </a:r>
            <a:endParaRPr b="1" i="0" sz="20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Campbell University								Capital University						Chowan University								Clayton State University					Columbus State University						East Central University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Eastern Michigan University						Florida International University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Fort Valley State University						Georgia College &amp; State University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Georgia Southern University                              Georgia Southwestern State University Grand Valley State University					Holy Family University		</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Kean University									McMurry University						Metropolitan State University of Denver		Middle Georgia State University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Montana State University Billings                     Northern Vermont University			  </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Qatar University									Roosevelt University</a:t>
            </a:r>
            <a:endParaRPr b="1" i="0" sz="22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31F1E"/>
                </a:solidFill>
                <a:latin typeface="Nunito Sans"/>
                <a:ea typeface="Nunito Sans"/>
                <a:cs typeface="Nunito Sans"/>
                <a:sym typeface="Nunito Sans"/>
              </a:rPr>
              <a:t>Savannah State University						</a:t>
            </a:r>
            <a:r>
              <a:rPr b="1" i="0" lang="en-US" sz="2100" u="none" cap="none" strike="noStrike">
                <a:solidFill>
                  <a:srgbClr val="231F1E"/>
                </a:solidFill>
                <a:latin typeface="Nunito Sans"/>
                <a:ea typeface="Nunito Sans"/>
                <a:cs typeface="Nunito Sans"/>
                <a:sym typeface="Nunito Sans"/>
              </a:rPr>
              <a:t>Southern University</a:t>
            </a:r>
            <a:endParaRPr b="1" i="0" sz="2100" u="none" cap="none" strike="noStrike">
              <a:solidFill>
                <a:srgbClr val="231F1E"/>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2000"/>
              <a:buFont typeface="Arial"/>
              <a:buNone/>
            </a:pPr>
            <a:r>
              <a:rPr b="1" i="0" lang="en-US" sz="2200" u="none" cap="none" strike="noStrike">
                <a:solidFill>
                  <a:srgbClr val="231F1E"/>
                </a:solidFill>
                <a:latin typeface="Nunito Sans"/>
                <a:ea typeface="Nunito Sans"/>
                <a:cs typeface="Nunito Sans"/>
                <a:sym typeface="Nunito Sans"/>
              </a:rPr>
              <a:t>Southwestern Oklahoma State University		and A&amp;M College</a:t>
            </a:r>
            <a:endParaRPr b="1" i="0" sz="2200" u="none" cap="none" strike="noStrike">
              <a:solidFill>
                <a:srgbClr val="231F1E"/>
              </a:solidFill>
              <a:latin typeface="Nunito Sans"/>
              <a:ea typeface="Nunito Sans"/>
              <a:cs typeface="Nunito Sans"/>
              <a:sym typeface="Nunito Sans"/>
            </a:endParaRPr>
          </a:p>
          <a:p>
            <a:pPr indent="0" lvl="0" marL="0" marR="0" rtl="0" algn="l">
              <a:lnSpc>
                <a:spcPct val="140000"/>
              </a:lnSpc>
              <a:spcBef>
                <a:spcPts val="1500"/>
              </a:spcBef>
              <a:spcAft>
                <a:spcPts val="0"/>
              </a:spcAft>
              <a:buClr>
                <a:srgbClr val="000000"/>
              </a:buClr>
              <a:buSzPts val="2200"/>
              <a:buFont typeface="Arial"/>
              <a:buNone/>
            </a:pPr>
            <a:r>
              <a:t/>
            </a:r>
            <a:endParaRPr b="1" i="0" sz="2200" u="none" cap="none" strike="noStrike">
              <a:solidFill>
                <a:srgbClr val="231F1E"/>
              </a:solidFill>
              <a:latin typeface="Nunito Sans"/>
              <a:ea typeface="Nunito Sans"/>
              <a:cs typeface="Nunito Sans"/>
              <a:sym typeface="Nunito Sans"/>
            </a:endParaRPr>
          </a:p>
          <a:p>
            <a:pPr indent="0" lvl="0" marL="0" marR="0" rtl="0" algn="l">
              <a:lnSpc>
                <a:spcPct val="140000"/>
              </a:lnSpc>
              <a:spcBef>
                <a:spcPts val="1500"/>
              </a:spcBef>
              <a:spcAft>
                <a:spcPts val="500"/>
              </a:spcAft>
              <a:buClr>
                <a:srgbClr val="000000"/>
              </a:buClr>
              <a:buSzPts val="2200"/>
              <a:buFont typeface="Arial"/>
              <a:buNone/>
            </a:pPr>
            <a:r>
              <a:t/>
            </a:r>
            <a:endParaRPr b="1" i="0" sz="2200" u="none" cap="none" strike="noStrike">
              <a:solidFill>
                <a:srgbClr val="231F1E"/>
              </a:solidFill>
              <a:latin typeface="Nunito Sans"/>
              <a:ea typeface="Nunito Sans"/>
              <a:cs typeface="Nunito Sans"/>
              <a:sym typeface="Nunito Sans"/>
            </a:endParaRPr>
          </a:p>
        </p:txBody>
      </p:sp>
      <p:sp>
        <p:nvSpPr>
          <p:cNvPr id="356" name="Google Shape;356;p10"/>
          <p:cNvSpPr txBox="1"/>
          <p:nvPr/>
        </p:nvSpPr>
        <p:spPr>
          <a:xfrm>
            <a:off x="366233" y="410299"/>
            <a:ext cx="8622300" cy="600300"/>
          </a:xfrm>
          <a:prstGeom prst="rect">
            <a:avLst/>
          </a:prstGeom>
          <a:noFill/>
          <a:ln>
            <a:noFill/>
          </a:ln>
        </p:spPr>
        <p:txBody>
          <a:bodyPr anchorCtr="0" anchor="t" bIns="121900" lIns="121900" spcFirstLastPara="1" rIns="121900" wrap="square" tIns="121900">
            <a:spAutoFit/>
          </a:bodyPr>
          <a:lstStyle/>
          <a:p>
            <a:pPr indent="0" lvl="0" marL="0" marR="0" rtl="0" algn="l">
              <a:lnSpc>
                <a:spcPct val="120000"/>
              </a:lnSpc>
              <a:spcBef>
                <a:spcPts val="0"/>
              </a:spcBef>
              <a:spcAft>
                <a:spcPts val="500"/>
              </a:spcAft>
              <a:buClr>
                <a:schemeClr val="dk1"/>
              </a:buClr>
              <a:buSzPts val="1500"/>
              <a:buFont typeface="Arial"/>
              <a:buNone/>
            </a:pPr>
            <a:r>
              <a:rPr b="1" i="0" lang="en-US" sz="2300" u="none" cap="none" strike="noStrike">
                <a:solidFill>
                  <a:schemeClr val="lt1"/>
                </a:solidFill>
                <a:latin typeface="Nunito Sans"/>
                <a:ea typeface="Nunito Sans"/>
                <a:cs typeface="Nunito Sans"/>
                <a:sym typeface="Nunito Sans"/>
              </a:rPr>
              <a:t>Universities</a:t>
            </a:r>
            <a:endParaRPr b="1" i="0" sz="2300" u="none" cap="none" strike="noStrike">
              <a:solidFill>
                <a:schemeClr val="lt1"/>
              </a:solidFill>
              <a:latin typeface="Nunito Sans"/>
              <a:ea typeface="Nunito Sans"/>
              <a:cs typeface="Nunito Sans"/>
              <a:sym typeface="Nunito Sans"/>
            </a:endParaRPr>
          </a:p>
        </p:txBody>
      </p:sp>
      <p:pic>
        <p:nvPicPr>
          <p:cNvPr descr="A picture containing screenshot, design&#10;&#10;Description automatically generated" id="357" name="Google Shape;357;p10"/>
          <p:cNvPicPr preferRelativeResize="0"/>
          <p:nvPr/>
        </p:nvPicPr>
        <p:blipFill rotWithShape="1">
          <a:blip r:embed="rId3">
            <a:alphaModFix/>
          </a:blip>
          <a:srcRect b="0" l="0" r="0" t="0"/>
          <a:stretch/>
        </p:blipFill>
        <p:spPr>
          <a:xfrm>
            <a:off x="10299833" y="5987847"/>
            <a:ext cx="1871299" cy="8701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4">
      <a:dk1>
        <a:srgbClr val="1F4766"/>
      </a:dk1>
      <a:lt1>
        <a:srgbClr val="FEFFFF"/>
      </a:lt1>
      <a:dk2>
        <a:srgbClr val="084868"/>
      </a:dk2>
      <a:lt2>
        <a:srgbClr val="FCF0EB"/>
      </a:lt2>
      <a:accent1>
        <a:srgbClr val="1F4766"/>
      </a:accent1>
      <a:accent2>
        <a:srgbClr val="F55920"/>
      </a:accent2>
      <a:accent3>
        <a:srgbClr val="57CCA6"/>
      </a:accent3>
      <a:accent4>
        <a:srgbClr val="FFC000"/>
      </a:accent4>
      <a:accent5>
        <a:srgbClr val="4472C4"/>
      </a:accent5>
      <a:accent6>
        <a:srgbClr val="F5592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4">
      <a:dk1>
        <a:srgbClr val="1F4766"/>
      </a:dk1>
      <a:lt1>
        <a:srgbClr val="FEFFFF"/>
      </a:lt1>
      <a:dk2>
        <a:srgbClr val="084868"/>
      </a:dk2>
      <a:lt2>
        <a:srgbClr val="FCF0EB"/>
      </a:lt2>
      <a:accent1>
        <a:srgbClr val="1F4766"/>
      </a:accent1>
      <a:accent2>
        <a:srgbClr val="F55920"/>
      </a:accent2>
      <a:accent3>
        <a:srgbClr val="57CCA6"/>
      </a:accent3>
      <a:accent4>
        <a:srgbClr val="FFC000"/>
      </a:accent4>
      <a:accent5>
        <a:srgbClr val="4472C4"/>
      </a:accent5>
      <a:accent6>
        <a:srgbClr val="F5592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A58A8E7360C94AB1CB08B2BA2B6D1D" ma:contentTypeVersion="13" ma:contentTypeDescription="Create a new document." ma:contentTypeScope="" ma:versionID="84ab6e0110175816cf1423e754ae55df">
  <xsd:schema xmlns:xsd="http://www.w3.org/2001/XMLSchema" xmlns:xs="http://www.w3.org/2001/XMLSchema" xmlns:p="http://schemas.microsoft.com/office/2006/metadata/properties" xmlns:ns2="feb517c0-2246-45d3-8aca-d499e4f369cc" xmlns:ns3="faa8d098-e3df-4722-995c-7cb19f7cf4c0" targetNamespace="http://schemas.microsoft.com/office/2006/metadata/properties" ma:root="true" ma:fieldsID="d69d1632f1bd186244aab2168c0082aa" ns2:_="" ns3:_="">
    <xsd:import namespace="feb517c0-2246-45d3-8aca-d499e4f369cc"/>
    <xsd:import namespace="faa8d098-e3df-4722-995c-7cb19f7cf4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517c0-2246-45d3-8aca-d499e4f369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a73a218-6032-4b43-b4af-c84c0049d5f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8d098-e3df-4722-995c-7cb19f7cf4c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1c019e2-003a-45ee-b341-f266ceba547e}" ma:internalName="TaxCatchAll" ma:showField="CatchAllData" ma:web="faa8d098-e3df-4722-995c-7cb19f7cf4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aa8d098-e3df-4722-995c-7cb19f7cf4c0" xsi:nil="true"/>
    <lcf76f155ced4ddcb4097134ff3c332f xmlns="feb517c0-2246-45d3-8aca-d499e4f369c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BD4DA38-A5CE-4051-A643-50ABB995A35A}"/>
</file>

<file path=customXml/itemProps2.xml><?xml version="1.0" encoding="utf-8"?>
<ds:datastoreItem xmlns:ds="http://schemas.openxmlformats.org/officeDocument/2006/customXml" ds:itemID="{C48FAF2D-6916-494B-9BBD-7A647847521F}"/>
</file>

<file path=customXml/itemProps3.xml><?xml version="1.0" encoding="utf-8"?>
<ds:datastoreItem xmlns:ds="http://schemas.openxmlformats.org/officeDocument/2006/customXml" ds:itemID="{5854302F-934E-48F4-90BB-13C8709C52E0}"/>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0x010100F0A58A8E7360C94AB1CB08B2BA2B6D1D</vt:lpwstr>
  </property>
</Properties>
</file>