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Lst>
  <p:sldSz cy="5143500" cx="9144000"/>
  <p:notesSz cx="6858000" cy="9144000"/>
  <p:embeddedFontLst>
    <p:embeddedFont>
      <p:font typeface="Roboto"/>
      <p:regular r:id="rId103"/>
      <p:bold r:id="rId104"/>
      <p:italic r:id="rId105"/>
      <p:boldItalic r:id="rId106"/>
    </p:embeddedFont>
    <p:embeddedFont>
      <p:font typeface="Playfair Display"/>
      <p:regular r:id="rId107"/>
      <p:bold r:id="rId108"/>
      <p:italic r:id="rId109"/>
      <p:boldItalic r:id="rId110"/>
    </p:embeddedFont>
    <p:embeddedFont>
      <p:font typeface="Montserrat"/>
      <p:regular r:id="rId111"/>
      <p:bold r:id="rId112"/>
      <p:italic r:id="rId113"/>
      <p:boldItalic r:id="rId114"/>
    </p:embeddedFont>
    <p:embeddedFont>
      <p:font typeface="Lato"/>
      <p:regular r:id="rId115"/>
      <p:bold r:id="rId116"/>
      <p:italic r:id="rId117"/>
      <p:boldItalic r:id="rId1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font" Target="fonts/Lato-italic.fntdata"/><Relationship Id="rId42" Type="http://schemas.openxmlformats.org/officeDocument/2006/relationships/slide" Target="slides/slide37.xml"/><Relationship Id="rId47" Type="http://schemas.openxmlformats.org/officeDocument/2006/relationships/slide" Target="slides/slide42.xml"/><Relationship Id="rId21" Type="http://schemas.openxmlformats.org/officeDocument/2006/relationships/slide" Target="slides/slide16.xml"/><Relationship Id="rId112" Type="http://schemas.openxmlformats.org/officeDocument/2006/relationships/font" Target="fonts/Montserrat-bold.fntdata"/><Relationship Id="rId84" Type="http://schemas.openxmlformats.org/officeDocument/2006/relationships/slide" Target="slides/slide79.xml"/><Relationship Id="rId89" Type="http://schemas.openxmlformats.org/officeDocument/2006/relationships/slide" Target="slides/slide84.xml"/><Relationship Id="rId63" Type="http://schemas.openxmlformats.org/officeDocument/2006/relationships/slide" Target="slides/slide58.xml"/><Relationship Id="rId68" Type="http://schemas.openxmlformats.org/officeDocument/2006/relationships/slide" Target="slides/slide63.xml"/><Relationship Id="rId107" Type="http://schemas.openxmlformats.org/officeDocument/2006/relationships/font" Target="fonts/PlayfairDisplay-regular.fntdata"/><Relationship Id="rId16" Type="http://schemas.openxmlformats.org/officeDocument/2006/relationships/slide" Target="slides/slide11.xml"/><Relationship Id="rId102" Type="http://schemas.openxmlformats.org/officeDocument/2006/relationships/slide" Target="slides/slide97.xml"/><Relationship Id="rId32" Type="http://schemas.openxmlformats.org/officeDocument/2006/relationships/slide" Target="slides/slide27.xml"/><Relationship Id="rId37" Type="http://schemas.openxmlformats.org/officeDocument/2006/relationships/slide" Target="slides/slide32.xml"/><Relationship Id="rId11" Type="http://schemas.openxmlformats.org/officeDocument/2006/relationships/slide" Target="slides/slide6.xml"/><Relationship Id="rId74" Type="http://schemas.openxmlformats.org/officeDocument/2006/relationships/slide" Target="slides/slide69.xml"/><Relationship Id="rId79" Type="http://schemas.openxmlformats.org/officeDocument/2006/relationships/slide" Target="slides/slide74.xml"/><Relationship Id="rId53" Type="http://schemas.openxmlformats.org/officeDocument/2006/relationships/slide" Target="slides/slide48.xml"/><Relationship Id="rId58" Type="http://schemas.openxmlformats.org/officeDocument/2006/relationships/slide" Target="slides/slide53.xml"/><Relationship Id="rId95" Type="http://schemas.openxmlformats.org/officeDocument/2006/relationships/slide" Target="slides/slide90.xml"/><Relationship Id="rId90" Type="http://schemas.openxmlformats.org/officeDocument/2006/relationships/slide" Target="slides/slide85.xml"/><Relationship Id="rId5" Type="http://schemas.openxmlformats.org/officeDocument/2006/relationships/notesMaster" Target="notesMasters/notesMaster1.xml"/><Relationship Id="rId43" Type="http://schemas.openxmlformats.org/officeDocument/2006/relationships/slide" Target="slides/slide38.xml"/><Relationship Id="rId48" Type="http://schemas.openxmlformats.org/officeDocument/2006/relationships/slide" Target="slides/slide43.xml"/><Relationship Id="rId22" Type="http://schemas.openxmlformats.org/officeDocument/2006/relationships/slide" Target="slides/slide17.xml"/><Relationship Id="rId27" Type="http://schemas.openxmlformats.org/officeDocument/2006/relationships/slide" Target="slides/slide22.xml"/><Relationship Id="rId118" Type="http://schemas.openxmlformats.org/officeDocument/2006/relationships/font" Target="fonts/Lato-boldItalic.fntdata"/><Relationship Id="rId113" Type="http://schemas.openxmlformats.org/officeDocument/2006/relationships/font" Target="fonts/Montserrat-italic.fntdata"/><Relationship Id="rId64" Type="http://schemas.openxmlformats.org/officeDocument/2006/relationships/slide" Target="slides/slide59.xml"/><Relationship Id="rId69" Type="http://schemas.openxmlformats.org/officeDocument/2006/relationships/slide" Target="slides/slide64.xml"/><Relationship Id="rId85" Type="http://schemas.openxmlformats.org/officeDocument/2006/relationships/slide" Target="slides/slide80.xml"/><Relationship Id="rId80" Type="http://schemas.openxmlformats.org/officeDocument/2006/relationships/slide" Target="slides/slide75.xml"/><Relationship Id="rId108" Type="http://schemas.openxmlformats.org/officeDocument/2006/relationships/font" Target="fonts/PlayfairDisplay-bold.fntdata"/><Relationship Id="rId103" Type="http://schemas.openxmlformats.org/officeDocument/2006/relationships/font" Target="fonts/Roboto-regular.fntdata"/><Relationship Id="rId33" Type="http://schemas.openxmlformats.org/officeDocument/2006/relationships/slide" Target="slides/slide28.xml"/><Relationship Id="rId38" Type="http://schemas.openxmlformats.org/officeDocument/2006/relationships/slide" Target="slides/slide33.xml"/><Relationship Id="rId12" Type="http://schemas.openxmlformats.org/officeDocument/2006/relationships/slide" Target="slides/slide7.xml"/><Relationship Id="rId17" Type="http://schemas.openxmlformats.org/officeDocument/2006/relationships/slide" Target="slides/slide12.xml"/><Relationship Id="rId59" Type="http://schemas.openxmlformats.org/officeDocument/2006/relationships/slide" Target="slides/slide54.xml"/><Relationship Id="rId96" Type="http://schemas.openxmlformats.org/officeDocument/2006/relationships/slide" Target="slides/slide91.xml"/><Relationship Id="rId91" Type="http://schemas.openxmlformats.org/officeDocument/2006/relationships/slide" Target="slides/slide86.xml"/><Relationship Id="rId75" Type="http://schemas.openxmlformats.org/officeDocument/2006/relationships/slide" Target="slides/slide70.xml"/><Relationship Id="rId70" Type="http://schemas.openxmlformats.org/officeDocument/2006/relationships/slide" Target="slides/slide65.xml"/><Relationship Id="rId54" Type="http://schemas.openxmlformats.org/officeDocument/2006/relationships/slide" Target="slides/slide49.xml"/><Relationship Id="rId1" Type="http://schemas.openxmlformats.org/officeDocument/2006/relationships/theme" Target="theme/theme2.xml"/><Relationship Id="rId6" Type="http://schemas.openxmlformats.org/officeDocument/2006/relationships/slide" Target="slides/slide1.xml"/><Relationship Id="rId49" Type="http://schemas.openxmlformats.org/officeDocument/2006/relationships/slide" Target="slides/slide44.xml"/><Relationship Id="rId23" Type="http://schemas.openxmlformats.org/officeDocument/2006/relationships/slide" Target="slides/slide18.xml"/><Relationship Id="rId28" Type="http://schemas.openxmlformats.org/officeDocument/2006/relationships/slide" Target="slides/slide23.xml"/><Relationship Id="rId114" Type="http://schemas.openxmlformats.org/officeDocument/2006/relationships/font" Target="fonts/Montserrat-boldItalic.fntdata"/><Relationship Id="rId119" Type="http://schemas.openxmlformats.org/officeDocument/2006/relationships/customXml" Target="../customXml/item1.xml"/><Relationship Id="rId44" Type="http://schemas.openxmlformats.org/officeDocument/2006/relationships/slide" Target="slides/slide39.xml"/><Relationship Id="rId86" Type="http://schemas.openxmlformats.org/officeDocument/2006/relationships/slide" Target="slides/slide81.xml"/><Relationship Id="rId81" Type="http://schemas.openxmlformats.org/officeDocument/2006/relationships/slide" Target="slides/slide76.xml"/><Relationship Id="rId65" Type="http://schemas.openxmlformats.org/officeDocument/2006/relationships/slide" Target="slides/slide60.xml"/><Relationship Id="rId60" Type="http://schemas.openxmlformats.org/officeDocument/2006/relationships/slide" Target="slides/slide55.xml"/><Relationship Id="rId4" Type="http://schemas.openxmlformats.org/officeDocument/2006/relationships/slideMaster" Target="slideMasters/slideMaster1.xml"/><Relationship Id="rId9" Type="http://schemas.openxmlformats.org/officeDocument/2006/relationships/slide" Target="slides/slide4.xml"/><Relationship Id="rId109" Type="http://schemas.openxmlformats.org/officeDocument/2006/relationships/font" Target="fonts/PlayfairDisplay-italic.fntdata"/><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 Id="rId104" Type="http://schemas.openxmlformats.org/officeDocument/2006/relationships/font" Target="fonts/Roboto-bold.fntdata"/><Relationship Id="rId34" Type="http://schemas.openxmlformats.org/officeDocument/2006/relationships/slide" Target="slides/slide29.xml"/><Relationship Id="rId97" Type="http://schemas.openxmlformats.org/officeDocument/2006/relationships/slide" Target="slides/slide92.xml"/><Relationship Id="rId76" Type="http://schemas.openxmlformats.org/officeDocument/2006/relationships/slide" Target="slides/slide71.xml"/><Relationship Id="rId50" Type="http://schemas.openxmlformats.org/officeDocument/2006/relationships/slide" Target="slides/slide45.xml"/><Relationship Id="rId55" Type="http://schemas.openxmlformats.org/officeDocument/2006/relationships/slide" Target="slides/slide50.xml"/><Relationship Id="rId120" Type="http://schemas.openxmlformats.org/officeDocument/2006/relationships/customXml" Target="../customXml/item2.xml"/><Relationship Id="rId92" Type="http://schemas.openxmlformats.org/officeDocument/2006/relationships/slide" Target="slides/slide87.xml"/><Relationship Id="rId7" Type="http://schemas.openxmlformats.org/officeDocument/2006/relationships/slide" Target="slides/slide2.xml"/><Relationship Id="rId71" Type="http://schemas.openxmlformats.org/officeDocument/2006/relationships/slide" Target="slides/slide66.xml"/><Relationship Id="rId29" Type="http://schemas.openxmlformats.org/officeDocument/2006/relationships/slide" Target="slides/slide24.xml"/><Relationship Id="rId2" Type="http://schemas.openxmlformats.org/officeDocument/2006/relationships/viewProps" Target="viewProps.xml"/><Relationship Id="rId40" Type="http://schemas.openxmlformats.org/officeDocument/2006/relationships/slide" Target="slides/slide35.xml"/><Relationship Id="rId45" Type="http://schemas.openxmlformats.org/officeDocument/2006/relationships/slide" Target="slides/slide40.xml"/><Relationship Id="rId24" Type="http://schemas.openxmlformats.org/officeDocument/2006/relationships/slide" Target="slides/slide19.xml"/><Relationship Id="rId115" Type="http://schemas.openxmlformats.org/officeDocument/2006/relationships/font" Target="fonts/Lato-regular.fntdata"/><Relationship Id="rId110" Type="http://schemas.openxmlformats.org/officeDocument/2006/relationships/font" Target="fonts/PlayfairDisplay-boldItalic.fntdata"/><Relationship Id="rId87" Type="http://schemas.openxmlformats.org/officeDocument/2006/relationships/slide" Target="slides/slide82.xml"/><Relationship Id="rId66" Type="http://schemas.openxmlformats.org/officeDocument/2006/relationships/slide" Target="slides/slide61.xml"/><Relationship Id="rId82" Type="http://schemas.openxmlformats.org/officeDocument/2006/relationships/slide" Target="slides/slide77.xml"/><Relationship Id="rId61" Type="http://schemas.openxmlformats.org/officeDocument/2006/relationships/slide" Target="slides/slide56.xml"/><Relationship Id="rId19" Type="http://schemas.openxmlformats.org/officeDocument/2006/relationships/slide" Target="slides/slide14.xml"/><Relationship Id="rId105" Type="http://schemas.openxmlformats.org/officeDocument/2006/relationships/font" Target="fonts/Roboto-italic.fntdata"/><Relationship Id="rId100" Type="http://schemas.openxmlformats.org/officeDocument/2006/relationships/slide" Target="slides/slide95.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77" Type="http://schemas.openxmlformats.org/officeDocument/2006/relationships/slide" Target="slides/slide72.xml"/><Relationship Id="rId56" Type="http://schemas.openxmlformats.org/officeDocument/2006/relationships/slide" Target="slides/slide51.xml"/><Relationship Id="rId98" Type="http://schemas.openxmlformats.org/officeDocument/2006/relationships/slide" Target="slides/slide93.xml"/><Relationship Id="rId93" Type="http://schemas.openxmlformats.org/officeDocument/2006/relationships/slide" Target="slides/slide88.xml"/><Relationship Id="rId8" Type="http://schemas.openxmlformats.org/officeDocument/2006/relationships/slide" Target="slides/slide3.xml"/><Relationship Id="rId72" Type="http://schemas.openxmlformats.org/officeDocument/2006/relationships/slide" Target="slides/slide67.xml"/><Relationship Id="rId51" Type="http://schemas.openxmlformats.org/officeDocument/2006/relationships/slide" Target="slides/slide46.xml"/><Relationship Id="rId121" Type="http://schemas.openxmlformats.org/officeDocument/2006/relationships/customXml" Target="../customXml/item3.xml"/><Relationship Id="rId3" Type="http://schemas.openxmlformats.org/officeDocument/2006/relationships/presProps" Target="presProps.xml"/><Relationship Id="rId46" Type="http://schemas.openxmlformats.org/officeDocument/2006/relationships/slide" Target="slides/slide41.xml"/><Relationship Id="rId25" Type="http://schemas.openxmlformats.org/officeDocument/2006/relationships/slide" Target="slides/slide20.xml"/><Relationship Id="rId116" Type="http://schemas.openxmlformats.org/officeDocument/2006/relationships/font" Target="fonts/Lato-bold.fntdata"/><Relationship Id="rId67" Type="http://schemas.openxmlformats.org/officeDocument/2006/relationships/slide" Target="slides/slide62.xml"/><Relationship Id="rId41" Type="http://schemas.openxmlformats.org/officeDocument/2006/relationships/slide" Target="slides/slide36.xml"/><Relationship Id="rId20" Type="http://schemas.openxmlformats.org/officeDocument/2006/relationships/slide" Target="slides/slide15.xml"/><Relationship Id="rId111" Type="http://schemas.openxmlformats.org/officeDocument/2006/relationships/font" Target="fonts/Montserrat-regular.fntdata"/><Relationship Id="rId83" Type="http://schemas.openxmlformats.org/officeDocument/2006/relationships/slide" Target="slides/slide78.xml"/><Relationship Id="rId88" Type="http://schemas.openxmlformats.org/officeDocument/2006/relationships/slide" Target="slides/slide83.xml"/><Relationship Id="rId62" Type="http://schemas.openxmlformats.org/officeDocument/2006/relationships/slide" Target="slides/slide57.xml"/><Relationship Id="rId106" Type="http://schemas.openxmlformats.org/officeDocument/2006/relationships/font" Target="fonts/Roboto-boldItalic.fntdata"/><Relationship Id="rId36" Type="http://schemas.openxmlformats.org/officeDocument/2006/relationships/slide" Target="slides/slide31.xml"/><Relationship Id="rId15" Type="http://schemas.openxmlformats.org/officeDocument/2006/relationships/slide" Target="slides/slide10.xml"/><Relationship Id="rId57" Type="http://schemas.openxmlformats.org/officeDocument/2006/relationships/slide" Target="slides/slide52.xml"/><Relationship Id="rId101" Type="http://schemas.openxmlformats.org/officeDocument/2006/relationships/slide" Target="slides/slide96.xml"/><Relationship Id="rId31" Type="http://schemas.openxmlformats.org/officeDocument/2006/relationships/slide" Target="slides/slide26.xml"/><Relationship Id="rId94" Type="http://schemas.openxmlformats.org/officeDocument/2006/relationships/slide" Target="slides/slide89.xml"/><Relationship Id="rId99" Type="http://schemas.openxmlformats.org/officeDocument/2006/relationships/slide" Target="slides/slide94.xml"/><Relationship Id="rId10" Type="http://schemas.openxmlformats.org/officeDocument/2006/relationships/slide" Target="slides/slide5.xml"/><Relationship Id="rId73" Type="http://schemas.openxmlformats.org/officeDocument/2006/relationships/slide" Target="slides/slide68.xml"/><Relationship Id="rId78" Type="http://schemas.openxmlformats.org/officeDocument/2006/relationships/slide" Target="slides/slide73.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c44MjJZruPhTUH7-r6Ycce7FJUDzets1/view?usp=shar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c44MjJZruPhTUH7-r6Ycce7FJUDzets1/view?usp=shar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decisionlab.com/reference-guide/organizational-behavior/impostor-syndrome"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2qV7JXm"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DCCCTAD"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3XwwTIb"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3XwwTIb"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3XwwTIb"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thomasbormans?utm_content=creditCopyText&amp;utm_medium=referral&amp;utm_source=unsplash" TargetMode="External"/><Relationship Id="rId3" Type="http://schemas.openxmlformats.org/officeDocument/2006/relationships/hyperlink" Target="https://unsplash.com/@thomasbormans?utm_content=creditCopyText&amp;utm_medium=referral&amp;utm_source=unsplash" TargetMode="External"/><Relationship Id="rId4" Type="http://schemas.openxmlformats.org/officeDocument/2006/relationships/hyperlink" Target="https://unsplash.com/photos/a-notepad-with-a-pen-on-top-of-it-pcpsVsyFp_s?utm_content=creditCopyText&amp;utm_medium=referral&amp;utm_source=unsplash" TargetMode="External"/><Relationship Id="rId5" Type="http://schemas.openxmlformats.org/officeDocument/2006/relationships/hyperlink" Target="https://unsplash.com/photos/a-notepad-with-a-pen-on-top-of-it-pcpsVsyFp_s?utm_content=creditCopyText&amp;utm_medium=referral&amp;utm_source=unsplash"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30aTkps" TargetMode="External"/><Relationship Id="rId3" Type="http://schemas.openxmlformats.org/officeDocument/2006/relationships/hyperlink" Target="https://bit.ly/31jtBMl" TargetMode="External"/><Relationship Id="rId4" Type="http://schemas.openxmlformats.org/officeDocument/2006/relationships/hyperlink" Target="https://bit.ly/3eNjjrI" TargetMode="Externa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TADStudentVersion" TargetMode="Externa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31jtBMl" TargetMode="External"/><Relationship Id="rId3" Type="http://schemas.openxmlformats.org/officeDocument/2006/relationships/hyperlink" Target="https://bit.ly/3eNjjrI"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1200"/>
              </a:spcBef>
              <a:spcAft>
                <a:spcPts val="0"/>
              </a:spcAft>
              <a:buNone/>
            </a:pPr>
            <a:r>
              <a:t/>
            </a:r>
            <a:endParaRPr b="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e28c4a5cd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3e28c4a5cd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3e28c4a5cd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3e28c4a5cd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
                <a:solidFill>
                  <a:schemeClr val="dk1"/>
                </a:solidFill>
              </a:rPr>
              <a:t>0:15 – 0:25 | A Research-Based Rationale: The TILT Study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We’ll turn briefly to the research—to what we’re learning from Mary-Ann Winkelmes, Tia McNair, and others about the connection between transparency in assignment design and student outcomes. Especially for students historically underserved by our institutions, clear purpose, clearly articulated tasks, and well-defined success criteria aren’t just helpful—they’re transformative. This is not about lowering standards; it’s about making learning more visible and more doable.</a:t>
            </a:r>
            <a:endParaRPr i="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3e28c4a5cd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3e28c4a5cd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Char char="●"/>
            </a:pPr>
            <a:r>
              <a:rPr lang="en" sz="1000">
                <a:solidFill>
                  <a:schemeClr val="dk1"/>
                </a:solidFill>
              </a:rPr>
              <a:t>Slide Adapted from Winkelmes </a:t>
            </a:r>
            <a:r>
              <a:rPr b="1" lang="en" sz="1000">
                <a:solidFill>
                  <a:schemeClr val="dk1"/>
                </a:solidFill>
              </a:rPr>
              <a:t>et al</a:t>
            </a:r>
            <a:r>
              <a:rPr lang="en" sz="1000">
                <a:solidFill>
                  <a:schemeClr val="dk1"/>
                </a:solidFill>
              </a:rPr>
              <a:t>., 2016: “</a:t>
            </a:r>
            <a:r>
              <a:rPr lang="en" sz="1000" u="sng">
                <a:solidFill>
                  <a:srgbClr val="2200CC"/>
                </a:solidFill>
                <a:hlinkClick r:id="rId2">
                  <a:extLst>
                    <a:ext uri="{A12FA001-AC4F-418D-AE19-62706E023703}">
                      <ahyp:hlinkClr val="tx"/>
                    </a:ext>
                  </a:extLst>
                </a:hlinkClick>
              </a:rPr>
              <a:t>A Teaching Intervention that Increases Underserved College Students’ Success</a:t>
            </a:r>
            <a:r>
              <a:rPr lang="en" sz="1000">
                <a:solidFill>
                  <a:schemeClr val="dk1"/>
                </a:solidFill>
              </a:rPr>
              <a:t>”: </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Colleges and universities have of course made valuable efforts to address these skewed and inequitable outcomes, relying upon predictive analytics and resources including advising, scholarships, tutoring, and community-building programs. </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But there has been little systematic study of the role that faculty can play collectively in improving learning outcomes and success for underserved students. </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The Transparency and Problem-Centered Learning project aimed to complement existing student support efforts by training faculty and instructors to implement a teaching intervention that showed promise for increasing underserved students’ success, and to research the impact of the intervention on students’ learning experiences.</a:t>
            </a:r>
            <a:endParaRPr sz="9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3e28c4a5cd_1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3e28c4a5cd_1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teachers doing a good job in their own classrooms</a:t>
            </a:r>
            <a:endParaRPr/>
          </a:p>
          <a:p>
            <a:pPr indent="0" lvl="0" marL="0" rtl="0" algn="l">
              <a:spcBef>
                <a:spcPts val="0"/>
              </a:spcBef>
              <a:spcAft>
                <a:spcPts val="0"/>
              </a:spcAft>
              <a:buNone/>
            </a:pPr>
            <a:r>
              <a:rPr lang="en"/>
              <a:t>Reinforcing silos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3e28c4a5cd_1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3e28c4a5cd_1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sz="1200">
              <a:solidFill>
                <a:srgbClr val="595959"/>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3e28c4a5cd_1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3e28c4a5cd_1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3e28c4a5cd_1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3e28c4a5cd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ontserrat"/>
              <a:buChar char="●"/>
            </a:pPr>
            <a:r>
              <a:rPr lang="en" sz="1200">
                <a:solidFill>
                  <a:schemeClr val="dk1"/>
                </a:solidFill>
                <a:highlight>
                  <a:schemeClr val="lt2"/>
                </a:highlight>
                <a:latin typeface="Montserrat"/>
                <a:ea typeface="Montserrat"/>
                <a:cs typeface="Montserrat"/>
                <a:sym typeface="Montserrat"/>
              </a:rPr>
              <a:t>Citation: Winkelmes et al., 2016:</a:t>
            </a:r>
            <a:r>
              <a:rPr lang="en" sz="1200">
                <a:solidFill>
                  <a:srgbClr val="2200CC"/>
                </a:solidFill>
                <a:highlight>
                  <a:schemeClr val="lt2"/>
                </a:highlight>
                <a:latin typeface="Montserrat"/>
                <a:ea typeface="Montserrat"/>
                <a:cs typeface="Montserrat"/>
                <a:sym typeface="Montserrat"/>
              </a:rPr>
              <a:t>“</a:t>
            </a:r>
            <a:r>
              <a:rPr lang="en" sz="1200" u="sng">
                <a:solidFill>
                  <a:srgbClr val="2200CC"/>
                </a:solidFill>
                <a:highlight>
                  <a:schemeClr val="lt2"/>
                </a:highlight>
                <a:latin typeface="Montserrat"/>
                <a:ea typeface="Montserrat"/>
                <a:cs typeface="Montserrat"/>
                <a:sym typeface="Montserrat"/>
                <a:hlinkClick r:id="rId2">
                  <a:extLst>
                    <a:ext uri="{A12FA001-AC4F-418D-AE19-62706E023703}">
                      <ahyp:hlinkClr val="tx"/>
                    </a:ext>
                  </a:extLst>
                </a:hlinkClick>
              </a:rPr>
              <a:t>A Teaching Intervention that Increases Underserved College Students Success</a:t>
            </a:r>
            <a:r>
              <a:rPr lang="en" sz="1200">
                <a:solidFill>
                  <a:srgbClr val="2200CC"/>
                </a:solidFill>
                <a:highlight>
                  <a:schemeClr val="lt2"/>
                </a:highlight>
                <a:latin typeface="Montserrat"/>
                <a:ea typeface="Montserrat"/>
                <a:cs typeface="Montserrat"/>
                <a:sym typeface="Montserrat"/>
              </a:rPr>
              <a:t>”</a:t>
            </a:r>
            <a:endParaRPr sz="1200">
              <a:solidFill>
                <a:srgbClr val="2200CC"/>
              </a:solidFill>
              <a:highlight>
                <a:schemeClr val="lt2"/>
              </a:highlight>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highlight>
                <a:schemeClr val="lt2"/>
              </a:highlight>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b="1" lang="en" sz="1200">
                <a:solidFill>
                  <a:schemeClr val="dk1"/>
                </a:solidFill>
                <a:highlight>
                  <a:schemeClr val="lt2"/>
                </a:highlight>
                <a:latin typeface="Montserrat"/>
                <a:ea typeface="Montserrat"/>
                <a:cs typeface="Montserrat"/>
                <a:sym typeface="Montserrat"/>
              </a:rPr>
              <a:t>Intentionality</a:t>
            </a:r>
            <a:r>
              <a:rPr lang="en" sz="1200">
                <a:solidFill>
                  <a:schemeClr val="dk1"/>
                </a:solidFill>
                <a:highlight>
                  <a:schemeClr val="lt2"/>
                </a:highlight>
                <a:latin typeface="Montserrat"/>
                <a:ea typeface="Montserrat"/>
                <a:cs typeface="Montserrat"/>
                <a:sym typeface="Montserrat"/>
              </a:rPr>
              <a:t>: You need to be intentional. Don’t use TILT to “check the box.”</a:t>
            </a:r>
            <a:endParaRPr sz="1200">
              <a:solidFill>
                <a:schemeClr val="dk1"/>
              </a:solidFill>
              <a:highlight>
                <a:schemeClr val="lt2"/>
              </a:highlight>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highlight>
                  <a:schemeClr val="lt2"/>
                </a:highlight>
                <a:latin typeface="Montserrat"/>
                <a:ea typeface="Montserrat"/>
                <a:cs typeface="Montserrat"/>
                <a:sym typeface="Montserrat"/>
              </a:rPr>
              <a:t>Transparency goes beyond TILT-ing your assignments. Transparency is a state of mind you employ as you design learning experiences for your students. </a:t>
            </a:r>
            <a:endParaRPr sz="1200">
              <a:solidFill>
                <a:schemeClr val="dk1"/>
              </a:solidFill>
              <a:highlight>
                <a:schemeClr val="lt2"/>
              </a:highlight>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highlight>
                  <a:schemeClr val="lt2"/>
                </a:highlight>
                <a:latin typeface="Montserrat"/>
                <a:ea typeface="Montserrat"/>
                <a:cs typeface="Montserrat"/>
                <a:sym typeface="Montserrat"/>
              </a:rPr>
              <a:t>Using the framework versus the TILT-ing of the assignment: Putting a purpose, task, criteria on your assignment is just one way to be transparent. Transparent assignment design template (TAD) versus the entire framework</a:t>
            </a:r>
            <a:endParaRPr sz="1200">
              <a:solidFill>
                <a:schemeClr val="dk1"/>
              </a:solidFill>
              <a:highlight>
                <a:schemeClr val="lt2"/>
              </a:highlight>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highlight>
                  <a:schemeClr val="lt2"/>
                </a:highlight>
                <a:latin typeface="Montserrat"/>
                <a:ea typeface="Montserrat"/>
                <a:cs typeface="Montserrat"/>
                <a:sym typeface="Montserrat"/>
              </a:rPr>
              <a:t>Transparency is WAYYYYYYYYYYY MORE THAN the template!!!!!!!!! </a:t>
            </a:r>
            <a:endParaRPr sz="1200">
              <a:solidFill>
                <a:schemeClr val="dk1"/>
              </a:solidFill>
              <a:highlight>
                <a:schemeClr val="lt2"/>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3e28c4a5cd_1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3e28c4a5cd_1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3e28c4a5cd_1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3e28c4a5cd_1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3e28c4a5cd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3e28c4a5cd_1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3b1a56a13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3b1a56a13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3e28c4a5cd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3e28c4a5cd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a:solidFill>
                  <a:schemeClr val="dk1"/>
                </a:solidFill>
              </a:rPr>
              <a:t>0:25 – 0:45 | TILT in Practice: A Closer Look at Assignment Design</a:t>
            </a:r>
            <a:br>
              <a:rPr b="1" lang="en">
                <a:solidFill>
                  <a:schemeClr val="dk1"/>
                </a:solidFill>
              </a:rPr>
            </a:br>
            <a:br>
              <a:rPr lang="en">
                <a:solidFill>
                  <a:schemeClr val="dk1"/>
                </a:solidFill>
              </a:rPr>
            </a:br>
            <a:r>
              <a:rPr lang="en">
                <a:solidFill>
                  <a:schemeClr val="dk1"/>
                </a:solidFill>
              </a:rPr>
              <a:t>Here, we’ll dig into the framework itself. Using two versions of a real assignment—one typical, one revised with TILT principles—we’ll explore how attention to </a:t>
            </a:r>
            <a:r>
              <a:rPr i="1" lang="en">
                <a:solidFill>
                  <a:schemeClr val="dk1"/>
                </a:solidFill>
              </a:rPr>
              <a:t>purpose</a:t>
            </a:r>
            <a:r>
              <a:rPr lang="en">
                <a:solidFill>
                  <a:schemeClr val="dk1"/>
                </a:solidFill>
              </a:rPr>
              <a:t>, </a:t>
            </a:r>
            <a:r>
              <a:rPr i="1" lang="en">
                <a:solidFill>
                  <a:schemeClr val="dk1"/>
                </a:solidFill>
              </a:rPr>
              <a:t>task</a:t>
            </a:r>
            <a:r>
              <a:rPr lang="en">
                <a:solidFill>
                  <a:schemeClr val="dk1"/>
                </a:solidFill>
              </a:rPr>
              <a:t>, and </a:t>
            </a:r>
            <a:r>
              <a:rPr i="1" lang="en">
                <a:solidFill>
                  <a:schemeClr val="dk1"/>
                </a:solidFill>
              </a:rPr>
              <a:t>criteria for success</a:t>
            </a:r>
            <a:r>
              <a:rPr lang="en">
                <a:solidFill>
                  <a:schemeClr val="dk1"/>
                </a:solidFill>
              </a:rPr>
              <a:t> can make a significant difference. This is close-up work: small shifts in language or structure that carry real power. It’s also an invitation to slow down and reflect on how we signal our expectations—and what students take from those signals.</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3e28c4a5cd_1_1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3e28c4a5cd_1_1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As you review this assignment, note that it is a less transparent assignment, so this activity is not as clear and you will naturally struggle with the clarity.  Reflect on it and the context of this being your first experience with college, this professor, and your experience as compared to your classmates.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3e28c4a5cd_1_1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3e28c4a5cd_1_1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9:22 AM to 9:23 AM (Jen Lead)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Research shows these are the three most important predictors of student success: academic confidence, sense of belonging, sense of gaining employer-valued skills.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Thanks to Martin Cockroft of Olympic college who came up with this great explanation of the three terms.</a:t>
            </a:r>
            <a:endParaRPr>
              <a:solidFill>
                <a:schemeClr val="dk1"/>
              </a:solidFill>
            </a:endParaRPr>
          </a:p>
          <a:p>
            <a:pPr indent="-298450" lvl="1" marL="914400" rtl="0" algn="l">
              <a:spcBef>
                <a:spcPts val="0"/>
              </a:spcBef>
              <a:spcAft>
                <a:spcPts val="0"/>
              </a:spcAft>
              <a:buClr>
                <a:schemeClr val="dk1"/>
              </a:buClr>
              <a:buSzPts val="1100"/>
              <a:buChar char="○"/>
            </a:pPr>
            <a:r>
              <a:rPr lang="en" sz="1050">
                <a:solidFill>
                  <a:srgbClr val="444746"/>
                </a:solidFill>
                <a:highlight>
                  <a:srgbClr val="EEFF41"/>
                </a:highlight>
                <a:latin typeface="Roboto"/>
                <a:ea typeface="Roboto"/>
                <a:cs typeface="Roboto"/>
                <a:sym typeface="Roboto"/>
              </a:rPr>
              <a:t>if you were a student with previous trepidation about the subject. What if you were a student who never took Bio or feels they are "bad at science”</a:t>
            </a:r>
            <a:r>
              <a:rPr lang="en" sz="1050">
                <a:solidFill>
                  <a:srgbClr val="444746"/>
                </a:solidFill>
                <a:latin typeface="Roboto"/>
                <a:ea typeface="Roboto"/>
                <a:cs typeface="Roboto"/>
                <a:sym typeface="Roboto"/>
              </a:rPr>
              <a:t>?</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3e28c4a5cd_1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3e28c4a5cd_1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https://thedecisionlab.com/reference-guide/organizational-behavior/impostor-syndrome</a:t>
            </a:r>
            <a:endParaRPr/>
          </a:p>
          <a:p>
            <a:pPr indent="0" lvl="0" marL="0" rtl="0" algn="l">
              <a:spcBef>
                <a:spcPts val="0"/>
              </a:spcBef>
              <a:spcAft>
                <a:spcPts val="0"/>
              </a:spcAft>
              <a:buNone/>
            </a:pPr>
            <a:r>
              <a:t/>
            </a:r>
            <a:endParaRPr/>
          </a:p>
          <a:p>
            <a:pPr indent="0" lvl="0" marL="0" rtl="0" algn="l">
              <a:lnSpc>
                <a:spcPct val="175000"/>
              </a:lnSpc>
              <a:spcBef>
                <a:spcPts val="0"/>
              </a:spcBef>
              <a:spcAft>
                <a:spcPts val="0"/>
              </a:spcAft>
              <a:buClr>
                <a:schemeClr val="dk1"/>
              </a:buClr>
              <a:buSzPts val="1100"/>
              <a:buFont typeface="Arial"/>
              <a:buNone/>
            </a:pPr>
            <a:r>
              <a:rPr b="1" lang="en" sz="1700">
                <a:solidFill>
                  <a:srgbClr val="334445"/>
                </a:solidFill>
              </a:rPr>
              <a:t>Key Terms</a:t>
            </a:r>
            <a:endParaRPr b="1" sz="1700">
              <a:solidFill>
                <a:srgbClr val="334445"/>
              </a:solidFill>
            </a:endParaRPr>
          </a:p>
          <a:p>
            <a:pPr indent="0" lvl="0" marL="0" rtl="0" algn="l">
              <a:lnSpc>
                <a:spcPct val="150000"/>
              </a:lnSpc>
              <a:spcBef>
                <a:spcPts val="0"/>
              </a:spcBef>
              <a:spcAft>
                <a:spcPts val="0"/>
              </a:spcAft>
              <a:buClr>
                <a:schemeClr val="dk1"/>
              </a:buClr>
              <a:buSzPts val="1100"/>
              <a:buFont typeface="Arial"/>
              <a:buNone/>
            </a:pPr>
            <a:r>
              <a:rPr b="1" lang="en">
                <a:solidFill>
                  <a:srgbClr val="334445"/>
                </a:solidFill>
                <a:latin typeface="Times New Roman"/>
                <a:ea typeface="Times New Roman"/>
                <a:cs typeface="Times New Roman"/>
                <a:sym typeface="Times New Roman"/>
              </a:rPr>
              <a:t>Imposter Syndrome:</a:t>
            </a:r>
            <a:r>
              <a:rPr lang="en">
                <a:solidFill>
                  <a:srgbClr val="334445"/>
                </a:solidFill>
                <a:latin typeface="Times New Roman"/>
                <a:ea typeface="Times New Roman"/>
                <a:cs typeface="Times New Roman"/>
                <a:sym typeface="Times New Roman"/>
              </a:rPr>
              <a:t> The psychological pattern in which one downplays their achievements and believes that they are secretly a fraud undeserving of their accolades.</a:t>
            </a:r>
            <a:endParaRPr>
              <a:solidFill>
                <a:srgbClr val="334445"/>
              </a:solidFill>
              <a:latin typeface="Times New Roman"/>
              <a:ea typeface="Times New Roman"/>
              <a:cs typeface="Times New Roman"/>
              <a:sym typeface="Times New Roman"/>
            </a:endParaRPr>
          </a:p>
          <a:p>
            <a:pPr indent="0" lvl="0" marL="0" rtl="0" algn="l">
              <a:lnSpc>
                <a:spcPct val="150000"/>
              </a:lnSpc>
              <a:spcBef>
                <a:spcPts val="1800"/>
              </a:spcBef>
              <a:spcAft>
                <a:spcPts val="0"/>
              </a:spcAft>
              <a:buClr>
                <a:schemeClr val="dk1"/>
              </a:buClr>
              <a:buSzPts val="1100"/>
              <a:buFont typeface="Arial"/>
              <a:buNone/>
            </a:pPr>
            <a:r>
              <a:rPr b="1" lang="en">
                <a:solidFill>
                  <a:srgbClr val="334445"/>
                </a:solidFill>
                <a:latin typeface="Times New Roman"/>
                <a:ea typeface="Times New Roman"/>
                <a:cs typeface="Times New Roman"/>
                <a:sym typeface="Times New Roman"/>
              </a:rPr>
              <a:t>Imposter Cycle: </a:t>
            </a:r>
            <a:r>
              <a:rPr lang="en">
                <a:solidFill>
                  <a:srgbClr val="334445"/>
                </a:solidFill>
                <a:latin typeface="Times New Roman"/>
                <a:ea typeface="Times New Roman"/>
                <a:cs typeface="Times New Roman"/>
                <a:sym typeface="Times New Roman"/>
              </a:rPr>
              <a:t>A cyclical pattern of thoughts and behaviors characteristic of people experiencing imposter syndrome.</a:t>
            </a:r>
            <a:r>
              <a:rPr lang="en" sz="1000">
                <a:solidFill>
                  <a:srgbClr val="334445"/>
                </a:solidFill>
                <a:latin typeface="Times New Roman"/>
                <a:ea typeface="Times New Roman"/>
                <a:cs typeface="Times New Roman"/>
                <a:sym typeface="Times New Roman"/>
              </a:rPr>
              <a:t>11</a:t>
            </a:r>
            <a:r>
              <a:rPr lang="en">
                <a:solidFill>
                  <a:srgbClr val="334445"/>
                </a:solidFill>
                <a:latin typeface="Times New Roman"/>
                <a:ea typeface="Times New Roman"/>
                <a:cs typeface="Times New Roman"/>
                <a:sym typeface="Times New Roman"/>
              </a:rPr>
              <a:t> The imposter cycle is triggered when facing a new assignment or other task. Someone with imposter syndrome typically responds to new projects with either procrastination or over-preparation, both of which reinforce the belief that they are frauds. This reinforcement causes the cycle to repeat itself as feelings of inadequacy carry over into the next task.</a:t>
            </a:r>
            <a:endParaRPr>
              <a:solidFill>
                <a:srgbClr val="334445"/>
              </a:solidFill>
              <a:latin typeface="Times New Roman"/>
              <a:ea typeface="Times New Roman"/>
              <a:cs typeface="Times New Roman"/>
              <a:sym typeface="Times New Roman"/>
            </a:endParaRPr>
          </a:p>
          <a:p>
            <a:pPr indent="0" lvl="0" marL="0" rtl="0" algn="l">
              <a:lnSpc>
                <a:spcPct val="150000"/>
              </a:lnSpc>
              <a:spcBef>
                <a:spcPts val="1800"/>
              </a:spcBef>
              <a:spcAft>
                <a:spcPts val="0"/>
              </a:spcAft>
              <a:buClr>
                <a:schemeClr val="dk1"/>
              </a:buClr>
              <a:buSzPts val="1100"/>
              <a:buFont typeface="Arial"/>
              <a:buNone/>
            </a:pPr>
            <a:r>
              <a:rPr b="1" lang="en">
                <a:solidFill>
                  <a:srgbClr val="334445"/>
                </a:solidFill>
                <a:latin typeface="Times New Roman"/>
                <a:ea typeface="Times New Roman"/>
                <a:cs typeface="Times New Roman"/>
                <a:sym typeface="Times New Roman"/>
              </a:rPr>
              <a:t>Perfectionism:</a:t>
            </a:r>
            <a:r>
              <a:rPr lang="en">
                <a:solidFill>
                  <a:srgbClr val="334445"/>
                </a:solidFill>
                <a:latin typeface="Times New Roman"/>
                <a:ea typeface="Times New Roman"/>
                <a:cs typeface="Times New Roman"/>
                <a:sym typeface="Times New Roman"/>
              </a:rPr>
              <a:t> The tendency to strive for flawlessness in order to meet one’s own exceptionally high standards. People with imposter syndrome often self-imposed, impossible-to-reach goals which can exacerbate feelings of imposterism.</a:t>
            </a:r>
            <a:r>
              <a:rPr lang="en" sz="1000">
                <a:solidFill>
                  <a:srgbClr val="334445"/>
                </a:solidFill>
                <a:latin typeface="Times New Roman"/>
                <a:ea typeface="Times New Roman"/>
                <a:cs typeface="Times New Roman"/>
                <a:sym typeface="Times New Roman"/>
              </a:rPr>
              <a:t>11</a:t>
            </a:r>
            <a:endParaRPr sz="1000">
              <a:solidFill>
                <a:srgbClr val="334445"/>
              </a:solidFill>
              <a:latin typeface="Times New Roman"/>
              <a:ea typeface="Times New Roman"/>
              <a:cs typeface="Times New Roman"/>
              <a:sym typeface="Times New Roman"/>
            </a:endParaRPr>
          </a:p>
          <a:p>
            <a:pPr indent="0" lvl="0" marL="0" rtl="0" algn="l">
              <a:lnSpc>
                <a:spcPct val="150000"/>
              </a:lnSpc>
              <a:spcBef>
                <a:spcPts val="1800"/>
              </a:spcBef>
              <a:spcAft>
                <a:spcPts val="0"/>
              </a:spcAft>
              <a:buClr>
                <a:schemeClr val="dk1"/>
              </a:buClr>
              <a:buSzPts val="1100"/>
              <a:buFont typeface="Arial"/>
              <a:buNone/>
            </a:pPr>
            <a:r>
              <a:rPr b="1" lang="en">
                <a:solidFill>
                  <a:srgbClr val="334445"/>
                </a:solidFill>
                <a:latin typeface="Times New Roman"/>
                <a:ea typeface="Times New Roman"/>
                <a:cs typeface="Times New Roman"/>
                <a:sym typeface="Times New Roman"/>
              </a:rPr>
              <a:t>Overachievement: </a:t>
            </a:r>
            <a:r>
              <a:rPr lang="en">
                <a:solidFill>
                  <a:srgbClr val="334445"/>
                </a:solidFill>
                <a:latin typeface="Times New Roman"/>
                <a:ea typeface="Times New Roman"/>
                <a:cs typeface="Times New Roman"/>
                <a:sym typeface="Times New Roman"/>
              </a:rPr>
              <a:t>A key component of imposter syndrome in which people work excessively hard to prove their worth and appear more than capable of completing the tasks given to them. In the context of imposter syndrome, striving for overachievement is sometimes called super-heroism.</a:t>
            </a:r>
            <a:r>
              <a:rPr lang="en" sz="1000">
                <a:solidFill>
                  <a:srgbClr val="334445"/>
                </a:solidFill>
                <a:latin typeface="Times New Roman"/>
                <a:ea typeface="Times New Roman"/>
                <a:cs typeface="Times New Roman"/>
                <a:sym typeface="Times New Roman"/>
              </a:rPr>
              <a:t>11</a:t>
            </a:r>
            <a:endParaRPr sz="1000">
              <a:solidFill>
                <a:srgbClr val="334445"/>
              </a:solidFill>
              <a:latin typeface="Times New Roman"/>
              <a:ea typeface="Times New Roman"/>
              <a:cs typeface="Times New Roman"/>
              <a:sym typeface="Times New Roman"/>
            </a:endParaRPr>
          </a:p>
          <a:p>
            <a:pPr indent="0" lvl="0" marL="0" rtl="0" algn="l">
              <a:lnSpc>
                <a:spcPct val="150000"/>
              </a:lnSpc>
              <a:spcBef>
                <a:spcPts val="1800"/>
              </a:spcBef>
              <a:spcAft>
                <a:spcPts val="0"/>
              </a:spcAft>
              <a:buClr>
                <a:schemeClr val="dk1"/>
              </a:buClr>
              <a:buSzPts val="1100"/>
              <a:buFont typeface="Arial"/>
              <a:buNone/>
            </a:pPr>
            <a:r>
              <a:rPr b="1" lang="en">
                <a:solidFill>
                  <a:srgbClr val="334445"/>
                </a:solidFill>
                <a:latin typeface="Times New Roman"/>
                <a:ea typeface="Times New Roman"/>
                <a:cs typeface="Times New Roman"/>
                <a:sym typeface="Times New Roman"/>
              </a:rPr>
              <a:t>Comorbidity:</a:t>
            </a:r>
            <a:r>
              <a:rPr lang="en">
                <a:solidFill>
                  <a:srgbClr val="334445"/>
                </a:solidFill>
                <a:latin typeface="Times New Roman"/>
                <a:ea typeface="Times New Roman"/>
                <a:cs typeface="Times New Roman"/>
                <a:sym typeface="Times New Roman"/>
              </a:rPr>
              <a:t> This term describes the presence of one or more conditions co-occurring with another condition. For example, imposter syndrome is often comorbid with mental health disorders like anxiety and depression.</a:t>
            </a:r>
            <a:r>
              <a:rPr lang="en" sz="1000">
                <a:solidFill>
                  <a:srgbClr val="334445"/>
                </a:solidFill>
                <a:latin typeface="Times New Roman"/>
                <a:ea typeface="Times New Roman"/>
                <a:cs typeface="Times New Roman"/>
                <a:sym typeface="Times New Roman"/>
              </a:rPr>
              <a:t>1</a:t>
            </a:r>
            <a:endParaRPr sz="1000">
              <a:solidFill>
                <a:srgbClr val="334445"/>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3e28c4a5cd_1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3e28c4a5cd_1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 sz="1300">
                <a:solidFill>
                  <a:schemeClr val="dk1"/>
                </a:solidFill>
              </a:rPr>
              <a:t>Invisible Curriculum</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Definition:</a:t>
            </a:r>
            <a:r>
              <a:rPr lang="en">
                <a:solidFill>
                  <a:schemeClr val="dk1"/>
                </a:solidFill>
              </a:rPr>
              <a:t> The invisible curriculum is often used to describe the knowledge, perspectives, and cultural capital that are assumed but not explicitly taught. These are concepts or skills that educators or institutions may assume all students inherently know, even though they may not.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Example:</a:t>
            </a:r>
            <a:r>
              <a:rPr lang="en">
                <a:solidFill>
                  <a:schemeClr val="dk1"/>
                </a:solidFill>
              </a:rPr>
              <a:t> An invisible curriculum might be the assumption that students understand academic language, norms of professional communication, or unspoken rules around networking or self-advocacy.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Implication:</a:t>
            </a:r>
            <a:r>
              <a:rPr lang="en">
                <a:solidFill>
                  <a:schemeClr val="dk1"/>
                </a:solidFill>
              </a:rPr>
              <a:t> This curriculum is “invisible” in that it often favors students from certain backgrounds who are already familiar with these unspoken expectations. It can disadvantage those who don’t come with this assumed knowledge, making success more difficult to attain.</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invisible curriculum assumes prior knowledge or cultural capital that isn't explicitly provided.</a:t>
            </a:r>
            <a:endParaRPr>
              <a:solidFill>
                <a:schemeClr val="dk1"/>
              </a:solidFill>
            </a:endParaRPr>
          </a:p>
          <a:p>
            <a:pPr indent="0" lvl="0" marL="0" rtl="0" algn="l">
              <a:lnSpc>
                <a:spcPct val="150000"/>
              </a:lnSpc>
              <a:spcBef>
                <a:spcPts val="1800"/>
              </a:spcBef>
              <a:spcAft>
                <a:spcPts val="0"/>
              </a:spcAft>
              <a:buNone/>
            </a:pPr>
            <a:r>
              <a:t/>
            </a:r>
            <a:endParaRPr>
              <a:solidFill>
                <a:srgbClr val="334445"/>
              </a:solidFill>
            </a:endParaRPr>
          </a:p>
          <a:p>
            <a:pPr indent="0" lvl="0" marL="0" rtl="0" algn="l">
              <a:lnSpc>
                <a:spcPct val="150000"/>
              </a:lnSpc>
              <a:spcBef>
                <a:spcPts val="1800"/>
              </a:spcBef>
              <a:spcAft>
                <a:spcPts val="0"/>
              </a:spcAft>
              <a:buNone/>
            </a:pPr>
            <a:r>
              <a:t/>
            </a:r>
            <a:endParaRPr>
              <a:solidFill>
                <a:srgbClr val="334445"/>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3e28c4a5cd_1_1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3e28c4a5cd_1_1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9:21 AM to 9:22 AM Emily to lead (add graphic)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3e28c4a5cd_1_1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3e28c4a5cd_1_1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9:23 AM to 9:24 AM (Jen lead)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3e28c4a5cd_1_1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3e28c4a5cd_1_1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solidFill>
                  <a:schemeClr val="dk1"/>
                </a:solidFill>
              </a:rPr>
              <a:t>9:24 AM to 9:27 AM Emily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1 minute to review the slide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2 minutes to read</a:t>
            </a:r>
            <a:endParaRPr>
              <a:solidFill>
                <a:schemeClr val="dk1"/>
              </a:solidFill>
            </a:endParaRPr>
          </a:p>
          <a:p>
            <a:pPr indent="-298450" lvl="0" marL="457200" rtl="0" algn="l">
              <a:spcBef>
                <a:spcPts val="0"/>
              </a:spcBef>
              <a:spcAft>
                <a:spcPts val="0"/>
              </a:spcAft>
              <a:buSzPts val="1100"/>
              <a:buChar char="●"/>
            </a:pPr>
            <a:r>
              <a:rPr lang="en"/>
              <a:t>As you review this assignment, note that it is a less transparent assignment, so this activity is not as clear and you will naturally struggle with the clarity.  Reflect on it and the context of this being your first experience with college, this professor, and your experience as compared to your classmates. </a:t>
            </a:r>
            <a:endParaRPr/>
          </a:p>
          <a:p>
            <a:pPr indent="-298450" lvl="0" marL="457200" rtl="0" algn="l">
              <a:spcBef>
                <a:spcPts val="0"/>
              </a:spcBef>
              <a:spcAft>
                <a:spcPts val="0"/>
              </a:spcAft>
              <a:buSzPts val="1100"/>
              <a:buChar char="●"/>
            </a:pPr>
            <a:r>
              <a:rPr lang="en"/>
              <a:t>How many of you had a little anxiety as you were thinking about your artifact selection? I couldn’t help but think about what was shared in our first reflection as it relates to challenges - knowing what to TILT, lack of confidence, and not knowing what I don’t know. </a:t>
            </a:r>
            <a:endParaRPr/>
          </a:p>
          <a:p>
            <a:pPr indent="-298450" lvl="0" marL="457200" rtl="0" algn="l">
              <a:spcBef>
                <a:spcPts val="0"/>
              </a:spcBef>
              <a:spcAft>
                <a:spcPts val="0"/>
              </a:spcAft>
              <a:buSzPts val="1100"/>
              <a:buChar char="●"/>
            </a:pPr>
            <a:r>
              <a:rPr lang="en"/>
              <a:t>Total time 8 minutes</a:t>
            </a:r>
            <a:endParaRPr/>
          </a:p>
          <a:p>
            <a:pPr indent="-298450" lvl="1" marL="914400" rtl="0" algn="l">
              <a:spcBef>
                <a:spcPts val="0"/>
              </a:spcBef>
              <a:spcAft>
                <a:spcPts val="0"/>
              </a:spcAft>
              <a:buSzPts val="1100"/>
              <a:buChar char="○"/>
            </a:pPr>
            <a:r>
              <a:rPr lang="en"/>
              <a:t>Set up: 2 minutes to explain what they are doing</a:t>
            </a:r>
            <a:endParaRPr/>
          </a:p>
          <a:p>
            <a:pPr indent="-298450" lvl="1" marL="914400" rtl="0" algn="l">
              <a:spcBef>
                <a:spcPts val="0"/>
              </a:spcBef>
              <a:spcAft>
                <a:spcPts val="0"/>
              </a:spcAft>
              <a:buSzPts val="1100"/>
              <a:buChar char="○"/>
            </a:pPr>
            <a:r>
              <a:rPr lang="en"/>
              <a:t>Reading: 2 minutes to actually read (2 minutes padding)</a:t>
            </a:r>
            <a:endParaRPr/>
          </a:p>
          <a:p>
            <a:pPr indent="-298450" lvl="1" marL="914400" rtl="0" algn="l">
              <a:spcBef>
                <a:spcPts val="0"/>
              </a:spcBef>
              <a:spcAft>
                <a:spcPts val="0"/>
              </a:spcAft>
              <a:buSzPts val="1100"/>
              <a:buChar char="○"/>
            </a:pPr>
            <a:r>
              <a:rPr lang="en">
                <a:solidFill>
                  <a:schemeClr val="dk1"/>
                </a:solidFill>
              </a:rPr>
              <a:t>Sharing Large Group: 4 minutes to discuss how this assignment is not transparent</a:t>
            </a:r>
            <a:endParaRPr>
              <a:solidFill>
                <a:schemeClr val="dk1"/>
              </a:solidFill>
            </a:endParaRPr>
          </a:p>
          <a:p>
            <a:pPr indent="-298450" lvl="1" marL="914400" rtl="0" algn="l">
              <a:spcBef>
                <a:spcPts val="0"/>
              </a:spcBef>
              <a:spcAft>
                <a:spcPts val="0"/>
              </a:spcAft>
              <a:buSzPts val="1100"/>
              <a:buChar char="○"/>
            </a:pPr>
            <a:r>
              <a:rPr lang="en">
                <a:solidFill>
                  <a:schemeClr val="dk1"/>
                </a:solidFill>
              </a:rPr>
              <a:t>REMOVE:  Invite participants to either type their comments in chat OR unmute and share comments for 1 minute.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Will be in packets at their seats. REMOVE: Wendy put link into the chat: </a:t>
            </a:r>
            <a:r>
              <a:rPr lang="en" u="sng">
                <a:solidFill>
                  <a:schemeClr val="hlink"/>
                </a:solidFill>
                <a:hlinkClick r:id="rId2"/>
              </a:rPr>
              <a:t>https://bit.ly/2qV7JXm</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3e28c4a5cd_1_1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3e28c4a5cd_1_1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9:27 AM to </a:t>
            </a:r>
            <a:r>
              <a:rPr lang="en">
                <a:solidFill>
                  <a:schemeClr val="dk1"/>
                </a:solidFill>
              </a:rPr>
              <a:t>9:37</a:t>
            </a:r>
            <a:r>
              <a:rPr lang="en"/>
              <a:t> AM (Jodi facilitate the conversation)</a:t>
            </a:r>
            <a:endParaRPr/>
          </a:p>
          <a:p>
            <a:pPr indent="-298450" lvl="1" marL="914400" rtl="0" algn="l">
              <a:spcBef>
                <a:spcPts val="0"/>
              </a:spcBef>
              <a:spcAft>
                <a:spcPts val="0"/>
              </a:spcAft>
              <a:buSzPts val="1100"/>
              <a:buChar char="○"/>
            </a:pPr>
            <a:r>
              <a:rPr lang="en">
                <a:solidFill>
                  <a:schemeClr val="dk1"/>
                </a:solidFill>
              </a:rPr>
              <a:t>Total time: 10 minutes</a:t>
            </a:r>
            <a:endParaRPr>
              <a:solidFill>
                <a:schemeClr val="dk1"/>
              </a:solidFill>
            </a:endParaRPr>
          </a:p>
          <a:p>
            <a:pPr indent="-298450" lvl="2" marL="1371600" rtl="0" algn="l">
              <a:spcBef>
                <a:spcPts val="0"/>
              </a:spcBef>
              <a:spcAft>
                <a:spcPts val="0"/>
              </a:spcAft>
              <a:buSzPts val="1100"/>
              <a:buChar char="■"/>
            </a:pPr>
            <a:r>
              <a:rPr lang="en">
                <a:solidFill>
                  <a:schemeClr val="dk1"/>
                </a:solidFill>
              </a:rPr>
              <a:t>1 minutes to explain: Now that we have discussed transparency … With the same assignment, how would this impact the three most important indicators of student success.</a:t>
            </a:r>
            <a:endParaRPr>
              <a:solidFill>
                <a:schemeClr val="dk1"/>
              </a:solidFill>
            </a:endParaRPr>
          </a:p>
          <a:p>
            <a:pPr indent="-298450" lvl="2" marL="1371600" rtl="0" algn="l">
              <a:spcBef>
                <a:spcPts val="0"/>
              </a:spcBef>
              <a:spcAft>
                <a:spcPts val="0"/>
              </a:spcAft>
              <a:buSzPts val="1100"/>
              <a:buChar char="■"/>
            </a:pPr>
            <a:r>
              <a:rPr lang="en">
                <a:solidFill>
                  <a:schemeClr val="dk1"/>
                </a:solidFill>
              </a:rPr>
              <a:t>Sharing: 9 minutes</a:t>
            </a:r>
            <a:endParaRPr>
              <a:solidFill>
                <a:schemeClr val="dk1"/>
              </a:solidFill>
            </a:endParaRPr>
          </a:p>
          <a:p>
            <a:pPr indent="-298450" lvl="2" marL="1371600" rtl="0" algn="l">
              <a:spcBef>
                <a:spcPts val="0"/>
              </a:spcBef>
              <a:spcAft>
                <a:spcPts val="0"/>
              </a:spcAft>
              <a:buSzPts val="1100"/>
              <a:buChar char="■"/>
            </a:pPr>
            <a:r>
              <a:rPr lang="en">
                <a:solidFill>
                  <a:schemeClr val="dk1"/>
                </a:solidFill>
              </a:rPr>
              <a:t>Invite participants to share comments for 3 minutes for each question. </a:t>
            </a:r>
            <a:endParaRPr>
              <a:solidFill>
                <a:schemeClr val="dk1"/>
              </a:solidFill>
            </a:endParaRPr>
          </a:p>
          <a:p>
            <a:pPr indent="-298450" lvl="2" marL="1371600" rtl="0" algn="l">
              <a:spcBef>
                <a:spcPts val="0"/>
              </a:spcBef>
              <a:spcAft>
                <a:spcPts val="0"/>
              </a:spcAft>
              <a:buSzPts val="1100"/>
              <a:buChar char="■"/>
            </a:pPr>
            <a:r>
              <a:rPr lang="en">
                <a:solidFill>
                  <a:schemeClr val="dk1"/>
                </a:solidFill>
              </a:rPr>
              <a:t>Jodi and Emily facilitate</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We will record it</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Jen will take notes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Notes</a:t>
            </a:r>
            <a:endParaRPr>
              <a:solidFill>
                <a:schemeClr val="dk1"/>
              </a:solidFill>
            </a:endParaRPr>
          </a:p>
          <a:p>
            <a:pPr indent="0" lvl="0" marL="0" rtl="0" algn="l">
              <a:spcBef>
                <a:spcPts val="0"/>
              </a:spcBef>
              <a:spcAft>
                <a:spcPts val="0"/>
              </a:spcAft>
              <a:buNone/>
            </a:pPr>
            <a:r>
              <a:rPr lang="en">
                <a:solidFill>
                  <a:schemeClr val="dk1"/>
                </a:solidFill>
              </a:rPr>
              <a:t>Academic Confidence: What the heck is a phenotype? First generation student who took– made me rethink my medical school goals. Peer reviewed study– oh my god I’ve never done this before. Short assignment, but feels overwhelming. I don’t even know where to stop. I would feel stupid: I don’t know anything. I don’t know where to go. Where do I get the resources to help me? Am I supposed to be here? I don’t even know if I should be there. Imagine if they give the “Gatekeeper” talk. Context of teaching online. “Cold” reaching out to the professor. With other students in the room … I felt less alone. You don’t make those connections. The other students are sometimes our saving grace. Peer reviewed study– I don’t allow my students to use academic journals. Those are the peer reviewed studies. Very statistical. Very specific audience. Presentation. Sometimes PhD study or Masters. I do not allow those because for them, trying to synthesize a case study. Zone of Proximal development. Classroom observations. Credit to our faculty. Study buddies– established. ASk that student first– did you understand this? Pros and cons– choose wisely kids. Shout out– these are happening. What does this mean to me 5 to 10 years. Strive and read accommodation– a Bio exam. Proctors were not familiar with the curriculum. Looking at each other. Specific career– “yes but no.” Add to the last part– first gen student– navigating this assignment. Domino effect. What do I want to do? Decreased my confidence, I don’t even know if I should be here. You almost visually think … Cascade effect. Thinking about the points the two of you just made … designing assignments/teaching … be intentional about tasks beyond the specific content. We might not use this exact knowledge– but hypothesis. That has value beyond the content. Yes, we are learning this content. A skill set. Hypothesis. STEM career or other careers. Poverty– a lot of our students. Long-term thinking. Hard to think long-term when you have faced resource scarcity. Hard for students to even think of. Not used to the luxury of thinking that far ahead. Not just first gen, but EVERY student who has experienced content. Cheating– why do I have to do this with literature. Or a class they desperately need. So focused on their future they make a bad decision (to cheat). It is important to say– I’m asking you to do this … being more explicit and transparent. Take for granted … increase your communication. Connection to lifelong learning. WHen you are experiencing a lot of different things in your life– part of my journey. Critically think for all of my life. Curriculums in college– end of the day– have to think at that level. Disadvantage. They come with all different kinds of strengths. Looking. TILT-ing is important for all of our students. Difference in backgrounds, size of high school, demographics, wealth. JuliA– research– the wealth of some students.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3e28c4a5cd_1_1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3e28c4a5cd_1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solidFill>
                  <a:schemeClr val="dk1"/>
                </a:solidFill>
              </a:rPr>
              <a:t>9:42 AM to 10:00</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1 minute to set up the small group conversation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8 minutes to actually discuss in the small group</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1 minute to call them back</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8 minutes for each group to share</a:t>
            </a:r>
            <a:endParaRPr>
              <a:solidFill>
                <a:schemeClr val="dk1"/>
              </a:solidFill>
            </a:endParaRPr>
          </a:p>
          <a:p>
            <a:pPr indent="0" lvl="0" marL="0" rtl="0" algn="l">
              <a:spcBef>
                <a:spcPts val="1000"/>
              </a:spcBef>
              <a:spcAft>
                <a:spcPts val="1000"/>
              </a:spcAft>
              <a:buNone/>
            </a:pPr>
            <a:r>
              <a:rPr lang="en">
                <a:solidFill>
                  <a:schemeClr val="dk1"/>
                </a:solidFill>
              </a:rPr>
              <a:t>Notes</a:t>
            </a:r>
            <a:br>
              <a:rPr lang="en">
                <a:solidFill>
                  <a:schemeClr val="dk1"/>
                </a:solidFill>
              </a:rPr>
            </a:br>
            <a:r>
              <a:rPr lang="en">
                <a:solidFill>
                  <a:schemeClr val="dk1"/>
                </a:solidFill>
              </a:rPr>
              <a:t>Broken down, I can go through step by step. Helps me allocate my time. Imagine my stress at 11:59 PM.</a:t>
            </a:r>
            <a:br>
              <a:rPr lang="en">
                <a:solidFill>
                  <a:schemeClr val="dk1"/>
                </a:solidFill>
              </a:rPr>
            </a:br>
            <a:r>
              <a:rPr lang="en">
                <a:solidFill>
                  <a:schemeClr val="dk1"/>
                </a:solidFill>
              </a:rPr>
              <a:t>Artifact Selection: How long your artifacts are … theme. </a:t>
            </a:r>
            <a:br>
              <a:rPr lang="en">
                <a:solidFill>
                  <a:schemeClr val="dk1"/>
                </a:solidFill>
              </a:rPr>
            </a:br>
            <a:r>
              <a:rPr lang="en">
                <a:solidFill>
                  <a:schemeClr val="dk1"/>
                </a:solidFill>
              </a:rPr>
              <a:t>I felt it appealed to multiple learning styles. The video. The model. The kinesthetic. The visual. Opportunity to formulate pointed questions I might ask. More confident going to a professor– relevant. </a:t>
            </a:r>
            <a:br>
              <a:rPr lang="en">
                <a:solidFill>
                  <a:schemeClr val="dk1"/>
                </a:solidFill>
              </a:rPr>
            </a:br>
            <a:r>
              <a:rPr lang="en">
                <a:solidFill>
                  <a:schemeClr val="dk1"/>
                </a:solidFill>
              </a:rPr>
              <a:t>Difference I noticed– sample answer. When I looked at this … I’m writing paragraphs in my head. What I’m envisioning. Hadn’t flipped it over. Oh! I would have psyched myself out … instead of three numerical bullet pointed answers. I would have mentally over complicated how to answer the question. 1) answer the question. 2) Answer the question. Much cleaner. My brain would not have formatted the responses in that way. How many of our students will over complicate. And then we say, “This is not what I asked for.” I would want to tell students what they had done in previous weeks to get ready. A lot of words. I didn’t try to LEARN– I just did rote activities. I did it to get it doen versus actual learning and retain. I don’t think that transferred. COnfirmed in these studies and that result. Having that purpose. Why are we doing this? To understand helps with that learning. For us with policies and staff and different things. Having that purpose. WHY do we have this policy? Not just to provide clarity– but break down the siloes. This impacts this department. So many that I see. Isn’t a larger conversation about the WHY. I have an assignment that is a case study. A real life thing. Pitch new software. Attending the TILT in August. I started adding more and more things. I know that sounds distressing. Someone’s lightbulb will go off. Adding videos. Set up computer rooms. Help them find artifacts. Still not perfect. Speak to students that it is not about getting it right– encouraged to make mistakes.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3e28c4a5c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3e28c4a5c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1">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3e28c4a5cd_1_1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3e28c4a5cd_1_1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3e28c4a5cd_1_1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3e28c4a5cd_1_1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3e28c4a5cd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3e28c4a5cd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0:45 – 1:00 | Charrettes: Making the Work Public and Collaborative</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We won’t engage in a charrette today, but we’ll describe the process and its value. Charrettes create space for faculty to share works-in-progress, receive appreciative and constructive feedback, and see their own teaching through fresh eyes. This isn’t about perfecting a product—it’s about deepening a practice. Charrettes support both individual insight and the kind of collective sensemaking that fuels sustainable change.</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Assignment Charrettes: Reflective Teaching in Action</a:t>
            </a:r>
            <a:endParaRPr b="1" sz="1300">
              <a:solidFill>
                <a:schemeClr val="dk1"/>
              </a:solidFill>
            </a:endParaRPr>
          </a:p>
          <a:p>
            <a:pPr indent="0" lvl="0" marL="0" rtl="0" algn="l">
              <a:lnSpc>
                <a:spcPct val="115000"/>
              </a:lnSpc>
              <a:spcBef>
                <a:spcPts val="1200"/>
              </a:spcBef>
              <a:spcAft>
                <a:spcPts val="0"/>
              </a:spcAft>
              <a:buNone/>
            </a:pPr>
            <a:r>
              <a:rPr b="1" lang="en">
                <a:solidFill>
                  <a:schemeClr val="dk1"/>
                </a:solidFill>
              </a:rPr>
              <a:t>What is a Charrette?</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Adapted from architecture’s “little cart”—a design sprint with urgency and collaboration</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Structured feedback on in-progress assignments</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Encourages revision through fresh perspectives</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b="1" lang="en">
                <a:solidFill>
                  <a:schemeClr val="dk1"/>
                </a:solidFill>
              </a:rPr>
              <a:t>Why It Works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Based on change management: silence, reflection, stepping into the student role</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Encourages questions over quick fixes</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b="1" lang="en">
                <a:solidFill>
                  <a:schemeClr val="dk1"/>
                </a:solidFill>
              </a:rPr>
              <a:t>Power in Giving Feedback</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Sharpen assignment design instincts</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Build empathy for student experience</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Deepen metacognitive awareness</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b="1" lang="en">
                <a:solidFill>
                  <a:schemeClr val="dk1"/>
                </a:solidFill>
              </a:rPr>
              <a:t>The Disciplinary Stranger</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Offers “outsider” clarity</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Models how students encounter unfamiliar tasks</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Makes the invisible visible</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b="1" lang="en">
                <a:solidFill>
                  <a:schemeClr val="dk1"/>
                </a:solidFill>
              </a:rPr>
              <a:t>Faculty Say…</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 left inspired, not overwhelmed.”</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“Best feedback I’ve ever received.”</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 loved giving feedback even more than receiving it.”</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b="1" lang="en">
                <a:solidFill>
                  <a:schemeClr val="dk1"/>
                </a:solidFill>
              </a:rPr>
              <a:t>More Benefits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Reveals horizontal learning outcomes across disciplines</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Fosters asset-based, collegial learning culture</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Centers teaching as a scholarly, collaborative craft</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3e28c4a5cd_1_1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3e28c4a5cd_1_1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3e28c4a5cd_1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3e28c4a5cd_1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3e28c4a5cd_1_10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3e28c4a5cd_1_10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10:31 Jen</a:t>
            </a:r>
            <a:endParaRPr/>
          </a:p>
          <a:p>
            <a:pPr indent="0" lvl="0" marL="0" rtl="0" algn="l">
              <a:spcBef>
                <a:spcPts val="0"/>
              </a:spcBef>
              <a:spcAft>
                <a:spcPts val="0"/>
              </a:spcAft>
              <a:buNone/>
            </a:pPr>
            <a:r>
              <a:rPr lang="en"/>
              <a:t>Transparent Artifact Template: https://bit.ly/DCCCTAD</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3e28c4a5cd_1_149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3e28c4a5cd_1_1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3e28c4a5cd_1_150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3e28c4a5cd_1_1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3e28c4a5cd_1_1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3e28c4a5cd_1_1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Send broadcast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3e28c4a5cd_1_1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3e28c4a5cd_1_1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3e28c4a5cd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3e28c4a5cd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600"/>
              </a:spcAft>
              <a:buNone/>
            </a:pPr>
            <a:r>
              <a:t/>
            </a:r>
            <a:endParaRPr i="1">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3e28c4a5cd_1_1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3e28c4a5cd_1_1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3e28c4a5cd_1_10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3e28c4a5cd_1_10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10:31 to 10:32 Jen</a:t>
            </a:r>
            <a:endParaRPr/>
          </a:p>
          <a:p>
            <a:pPr indent="0" lvl="0" marL="0" rtl="0" algn="l">
              <a:spcBef>
                <a:spcPts val="0"/>
              </a:spcBef>
              <a:spcAft>
                <a:spcPts val="0"/>
              </a:spcAft>
              <a:buNone/>
            </a:pPr>
            <a:r>
              <a:rPr lang="en"/>
              <a:t>Transparent Artifact Template: </a:t>
            </a:r>
            <a:r>
              <a:rPr lang="en" u="sng">
                <a:solidFill>
                  <a:schemeClr val="hlink"/>
                </a:solidFill>
                <a:hlinkClick r:id="rId2"/>
              </a:rPr>
              <a:t>https://bit.ly/DCCCTAD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3e28c4a5cd_1_1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3e28c4a5cd_1_1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10:32 to 10:36 AM - Jen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Transparent Artifact Template: https://bit.ly/DCCCTAD</a:t>
            </a:r>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3e28c4a5cd_1_1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3e28c4a5cd_1_1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10:36 to 10:44 - Jen</a:t>
            </a:r>
            <a:endParaRPr/>
          </a:p>
          <a:p>
            <a:pPr indent="0" lvl="0" marL="0" rtl="0" algn="l">
              <a:spcBef>
                <a:spcPts val="0"/>
              </a:spcBef>
              <a:spcAft>
                <a:spcPts val="0"/>
              </a:spcAft>
              <a:buNone/>
            </a:pPr>
            <a:r>
              <a:rPr lang="en"/>
              <a:t>Transparent Artifact Template: https://bit.ly/DCCCTAD</a:t>
            </a:r>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3e28c4a5cd_1_1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3e28c4a5cd_1_1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10:44 AM to 10:45</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strike="sngStrike">
                <a:solidFill>
                  <a:schemeClr val="dk1"/>
                </a:solidFill>
              </a:rPr>
              <a:t>15 minutes total</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2 minute to set this up: </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1 minute to transition in</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10 minutes in the room</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1 minute to transition back	</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1 minute to write</a:t>
            </a:r>
            <a:endParaRPr sz="1200" strike="sngStrike">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9 minutes total</a:t>
            </a:r>
            <a:endParaRPr sz="1200">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a:solidFill>
                  <a:schemeClr val="dk1"/>
                </a:solidFill>
              </a:rPr>
              <a:t>8 minutes to talk about the criteria</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a:solidFill>
                  <a:schemeClr val="dk1"/>
                </a:solidFill>
              </a:rPr>
              <a:t>1 minute to write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t/>
            </a:r>
            <a:endParaRPr sz="1200">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3e28c4a5cd_1_1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3e28c4a5cd_1_1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10:45 to 10:53</a:t>
            </a:r>
            <a:endParaRPr/>
          </a:p>
          <a:p>
            <a:pPr indent="0" lvl="0" marL="0" rtl="0" algn="l">
              <a:spcBef>
                <a:spcPts val="0"/>
              </a:spcBef>
              <a:spcAft>
                <a:spcPts val="0"/>
              </a:spcAft>
              <a:buNone/>
            </a:pPr>
            <a:r>
              <a:rPr lang="en"/>
              <a:t>Transparent Artifact Template: </a:t>
            </a:r>
            <a:r>
              <a:rPr lang="en" u="sng">
                <a:solidFill>
                  <a:schemeClr val="hlink"/>
                </a:solidFill>
                <a:hlinkClick r:id="rId2"/>
              </a:rPr>
              <a:t>https://bit.ly/3XwwTIb</a:t>
            </a:r>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3e28c4a5cd_1_1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3e28c4a5cd_1_1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10:53 to 10:54</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strike="sngStrike">
                <a:solidFill>
                  <a:schemeClr val="dk1"/>
                </a:solidFill>
              </a:rPr>
              <a:t>15 minutes total</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2 minute to set this up: </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1 minute to transition in</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10 minutes in the room</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1 minute to transition back	</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1 minute to write</a:t>
            </a:r>
            <a:endParaRPr sz="1200" strike="sngStrike">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9 minutes total</a:t>
            </a:r>
            <a:endParaRPr sz="1200">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a:solidFill>
                  <a:schemeClr val="dk1"/>
                </a:solidFill>
              </a:rPr>
              <a:t>8 minutes to talk about the criteria</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a:solidFill>
                  <a:schemeClr val="dk1"/>
                </a:solidFill>
              </a:rPr>
              <a:t>1 minute to write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t/>
            </a:r>
            <a:endParaRPr sz="1200">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3e28c4a5cd_1_1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3e28c4a5cd_1_1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10:54 AM to 11:02 AM</a:t>
            </a:r>
            <a:endParaRPr/>
          </a:p>
          <a:p>
            <a:pPr indent="0" lvl="0" marL="0" rtl="0" algn="l">
              <a:spcBef>
                <a:spcPts val="0"/>
              </a:spcBef>
              <a:spcAft>
                <a:spcPts val="0"/>
              </a:spcAft>
              <a:buNone/>
            </a:pPr>
            <a:r>
              <a:rPr lang="en"/>
              <a:t>Transparent Artifact Template: </a:t>
            </a:r>
            <a:r>
              <a:rPr lang="en" u="sng">
                <a:solidFill>
                  <a:schemeClr val="hlink"/>
                </a:solidFill>
                <a:hlinkClick r:id="rId2"/>
              </a:rPr>
              <a:t>https://bit.ly/3XwwTIb</a:t>
            </a:r>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3e28c4a5cd_1_1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3e28c4a5cd_1_1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11:02 AM to 11:03 AM</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strike="sngStrike">
                <a:solidFill>
                  <a:schemeClr val="dk1"/>
                </a:solidFill>
              </a:rPr>
              <a:t>15 minutes total</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2 minute to set this up: </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1 minute to transition in</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10 minutes in the room</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1 minute to transition back	</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strike="sngStrike">
                <a:solidFill>
                  <a:schemeClr val="dk1"/>
                </a:solidFill>
              </a:rPr>
              <a:t>1 minute to write</a:t>
            </a:r>
            <a:endParaRPr sz="1200" strike="sngStrike">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9 minutes total</a:t>
            </a:r>
            <a:endParaRPr sz="1200">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a:solidFill>
                  <a:schemeClr val="dk1"/>
                </a:solidFill>
              </a:rPr>
              <a:t>8 minutes to talk about the criteria</a:t>
            </a:r>
            <a:endParaRPr sz="1200" strike="sngStrike">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a:solidFill>
                  <a:schemeClr val="dk1"/>
                </a:solidFill>
              </a:rPr>
              <a:t>1 minute to write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t/>
            </a:r>
            <a:endParaRPr sz="1200">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3e28c4a5cd_1_9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3e28c4a5cd_1_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10:30 Jen</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Transparent Artifact Template: </a:t>
            </a:r>
            <a:r>
              <a:rPr lang="en" u="sng">
                <a:solidFill>
                  <a:schemeClr val="hlink"/>
                </a:solidFill>
                <a:hlinkClick r:id="rId2"/>
              </a:rPr>
              <a:t>https://bit.ly/3XwwTIb</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Clarifying Purpose, Task, and Criteria for Success to Support First-Generation Learners</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When expectations are clear, all learners—students, colleagues, and staff—are better positioned to succeed. This charette provides a structured opportunity to </a:t>
            </a:r>
            <a:r>
              <a:rPr b="1" lang="en">
                <a:solidFill>
                  <a:schemeClr val="dk1"/>
                </a:solidFill>
              </a:rPr>
              <a:t>analyze and refine an assignment or artifact</a:t>
            </a:r>
            <a:r>
              <a:rPr lang="en">
                <a:solidFill>
                  <a:schemeClr val="dk1"/>
                </a:solidFill>
              </a:rPr>
              <a:t> by making its purpose, task, and criteria for success </a:t>
            </a:r>
            <a:r>
              <a:rPr b="1" lang="en">
                <a:solidFill>
                  <a:schemeClr val="dk1"/>
                </a:solidFill>
              </a:rPr>
              <a:t>explicit</a:t>
            </a:r>
            <a:r>
              <a:rPr lang="en">
                <a:solidFill>
                  <a:schemeClr val="dk1"/>
                </a:solidFill>
              </a:rPr>
              <a:t>. Through guided peer feedback, we ensure that our materials are transparent and accessible to first-generation students and other novice learners.</a:t>
            </a:r>
            <a:endParaRPr>
              <a:solidFill>
                <a:schemeClr val="dk1"/>
              </a:solidFill>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e28c4a5cd_1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3e28c4a5cd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Thomas Bormans</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endParaRPr sz="1200">
              <a:solidFill>
                <a:schemeClr val="dk1"/>
              </a:solidFill>
            </a:endParaRPr>
          </a:p>
          <a:p>
            <a:pPr indent="0" lvl="0" marL="0" rtl="0" algn="l">
              <a:spcBef>
                <a:spcPts val="120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3e28c4a5cd_1_10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3e28c4a5cd_1_10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sz="1200">
              <a:solidFill>
                <a:schemeClr val="dk1"/>
              </a:solidFill>
            </a:endParaRPr>
          </a:p>
          <a:p>
            <a:pPr indent="0" lvl="0" marL="0" rtl="0" algn="l">
              <a:spcBef>
                <a:spcPts val="120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3e28c4a5cd_1_10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3e28c4a5cd_1_10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sz="1200">
              <a:solidFill>
                <a:schemeClr val="dk1"/>
              </a:solidFill>
            </a:endParaRPr>
          </a:p>
          <a:p>
            <a:pPr indent="0" lvl="0" marL="0" rtl="0" algn="l">
              <a:spcBef>
                <a:spcPts val="120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3e28c4a5cd_1_10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3e28c4a5cd_1_10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sz="1200">
              <a:solidFill>
                <a:schemeClr val="dk1"/>
              </a:solidFill>
            </a:endParaRPr>
          </a:p>
          <a:p>
            <a:pPr indent="0" lvl="0" marL="0" rtl="0" algn="l">
              <a:spcBef>
                <a:spcPts val="120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3e28c4a5cd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3e28c4a5cd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a:solidFill>
                  <a:schemeClr val="dk1"/>
                </a:solidFill>
              </a:rPr>
              <a:t>1:00 – 1:10 | Continuing the Conversation: Lessons from the Field</a:t>
            </a:r>
            <a:br>
              <a:rPr b="1" lang="en">
                <a:solidFill>
                  <a:schemeClr val="dk1"/>
                </a:solidFill>
              </a:rPr>
            </a:br>
            <a:br>
              <a:rPr lang="en">
                <a:solidFill>
                  <a:schemeClr val="dk1"/>
                </a:solidFill>
              </a:rPr>
            </a:br>
            <a:r>
              <a:rPr lang="en">
                <a:solidFill>
                  <a:schemeClr val="dk1"/>
                </a:solidFill>
              </a:rPr>
              <a:t>Across institutions and initiatives, educators are using TILT to support student success in high-stakes, foundational courses. We’ll share stories and strategies from colleagues in different contexts—what’s working, where they’ve encountered challenges, and how they’re measuring (and making sense of) impact. As always, these are works in progress—but ones animated by serious inquiry and a shared commitment to equity.</a:t>
            </a:r>
            <a:endParaRPr b="1">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3e28c4a5cd_1_1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3e28c4a5cd_1_1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sz="1200">
              <a:solidFill>
                <a:schemeClr val="dk1"/>
              </a:solidFill>
            </a:endParaRPr>
          </a:p>
          <a:p>
            <a:pPr indent="0" lvl="0" marL="0" rtl="0" algn="l">
              <a:spcBef>
                <a:spcPts val="120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3e28c4a5cd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3e28c4a5cd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a:solidFill>
                  <a:schemeClr val="dk1"/>
                </a:solidFill>
              </a:rPr>
              <a:t>1:10 – 1:15 | Looking Ahead: What Might Your Next Step Be?</a:t>
            </a:r>
            <a:br>
              <a:rPr b="1" lang="en">
                <a:solidFill>
                  <a:schemeClr val="dk1"/>
                </a:solidFill>
              </a:rPr>
            </a:br>
            <a:br>
              <a:rPr lang="en">
                <a:solidFill>
                  <a:schemeClr val="dk1"/>
                </a:solidFill>
              </a:rPr>
            </a:br>
            <a:r>
              <a:rPr lang="en">
                <a:solidFill>
                  <a:schemeClr val="dk1"/>
                </a:solidFill>
              </a:rPr>
              <a:t>To close, we’ll invite you to consider where this work might take you next. Is there an assignment you want to revisit? A conversation you want to start on your campus? A way to gather evidence about the effects of your changes? The TILT framework offers tools, yes—but more importantly, it offers a set of questions and commitments. And those are things we can carry forward, together.</a:t>
            </a:r>
            <a:endParaRPr b="1">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3e28c4a5cd_1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3e28c4a5cd_1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3e28c4a5cd_1_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3e28c4a5cd_1_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11:03 AM</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3e28c4a5cd_1_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3e28c4a5cd_1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11:03 AM to 11:06 AM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3e28c4a5cd_1_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3e28c4a5cd_1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chemeClr val="dk1"/>
                </a:solidFill>
              </a:rPr>
              <a:t>11:03 AM to 11:06 AM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3e28c4a5cd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3e28c4a5cd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sz="1000">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3e28c4a5cd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3e28c4a5c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Short Link to the Slide Deck for this Presentation: </a:t>
            </a:r>
            <a:r>
              <a:rPr lang="en" u="sng">
                <a:solidFill>
                  <a:srgbClr val="1155CC"/>
                </a:solidFill>
                <a:hlinkClick r:id="rId2">
                  <a:extLst>
                    <a:ext uri="{A12FA001-AC4F-418D-AE19-62706E023703}">
                      <ahyp:hlinkClr val="tx"/>
                    </a:ext>
                  </a:extLst>
                </a:hlinkClick>
              </a:rPr>
              <a:t>https://bit.ly/30aTkps</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Short URL to this Document: </a:t>
            </a:r>
            <a:r>
              <a:rPr lang="en" u="sng">
                <a:solidFill>
                  <a:srgbClr val="1155CC"/>
                </a:solidFill>
                <a:hlinkClick r:id="rId3">
                  <a:extLst>
                    <a:ext uri="{A12FA001-AC4F-418D-AE19-62706E023703}">
                      <ahyp:hlinkClr val="tx"/>
                    </a:ext>
                  </a:extLst>
                </a:hlinkClick>
              </a:rPr>
              <a:t>https://bit.ly/31jtBMl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Comments from Session #2: </a:t>
            </a:r>
            <a:r>
              <a:rPr lang="en" u="sng">
                <a:solidFill>
                  <a:srgbClr val="1155CC"/>
                </a:solidFill>
                <a:hlinkClick r:id="rId4">
                  <a:extLst>
                    <a:ext uri="{A12FA001-AC4F-418D-AE19-62706E023703}">
                      <ahyp:hlinkClr val="tx"/>
                    </a:ext>
                  </a:extLst>
                </a:hlinkClick>
              </a:rPr>
              <a:t>https://bit.ly/3eNjjrI</a:t>
            </a:r>
            <a:endParaRPr>
              <a:solidFill>
                <a:schemeClr val="dk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3e28c4a5cd_1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3e28c4a5cd_1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6:50-7:10 AM PST (9:50-10:10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TILT-ing with Students (Slides 30-42)</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Explore strategies for involving students in the TILT process.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Introduce the Transparent Assignment Design Template.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Include interactive discussion about empowering students and using “The Unwritten Rules.”</a:t>
            </a:r>
            <a:endParaRPr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3e28c4a5cd_1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3e28c4a5cd_1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 sz="1200">
                <a:solidFill>
                  <a:schemeClr val="dk1"/>
                </a:solidFill>
              </a:rPr>
              <a:t>Short URL: </a:t>
            </a:r>
            <a:r>
              <a:rPr b="1" lang="en" sz="1200" u="sng">
                <a:solidFill>
                  <a:schemeClr val="hlink"/>
                </a:solidFill>
                <a:hlinkClick r:id="rId2"/>
              </a:rPr>
              <a:t>https://bit.ly/TADStudentVersion</a:t>
            </a:r>
            <a:endParaRPr b="1" sz="12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200">
                <a:solidFill>
                  <a:schemeClr val="dk1"/>
                </a:solidFill>
              </a:rPr>
              <a:t>Invisible Curriculum</a:t>
            </a:r>
            <a:endParaRPr b="1" sz="1200">
              <a:solidFill>
                <a:schemeClr val="dk1"/>
              </a:solidFill>
            </a:endParaRPr>
          </a:p>
          <a:p>
            <a:pPr indent="-304800" lvl="0" marL="457200" rtl="0" algn="l">
              <a:lnSpc>
                <a:spcPct val="115000"/>
              </a:lnSpc>
              <a:spcBef>
                <a:spcPts val="1200"/>
              </a:spcBef>
              <a:spcAft>
                <a:spcPts val="0"/>
              </a:spcAft>
              <a:buClr>
                <a:schemeClr val="dk1"/>
              </a:buClr>
              <a:buSzPts val="1200"/>
              <a:buChar char="●"/>
            </a:pPr>
            <a:r>
              <a:rPr b="1" lang="en" sz="1200">
                <a:solidFill>
                  <a:schemeClr val="dk1"/>
                </a:solidFill>
              </a:rPr>
              <a:t>Definition:</a:t>
            </a:r>
            <a:r>
              <a:rPr lang="en" sz="1200">
                <a:solidFill>
                  <a:schemeClr val="dk1"/>
                </a:solidFill>
              </a:rPr>
              <a:t> The invisible curriculum is often used to describe the knowledge, perspectives, and cultural capital that are assumed but not explicitly taught. These are concepts or skills that educators or institutions may assume all students inherently know, even though they may not.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Example:</a:t>
            </a:r>
            <a:r>
              <a:rPr lang="en" sz="1200">
                <a:solidFill>
                  <a:schemeClr val="dk1"/>
                </a:solidFill>
              </a:rPr>
              <a:t> An invisible curriculum might be the assumption that students understand academic language, norms of professional communication, or unspoken rules around networking or self-advocacy.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Implication:</a:t>
            </a:r>
            <a:r>
              <a:rPr lang="en" sz="1200">
                <a:solidFill>
                  <a:schemeClr val="dk1"/>
                </a:solidFill>
              </a:rPr>
              <a:t> This curriculum is “invisible” in that it often favors students from certain backgrounds who are already familiar with these unspoken expectations. It can disadvantage those who don’t come with this assumed knowledge, making success more difficult to attain.</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invisible curriculum assumes prior knowledge or cultural capital that isn't explicitly provided.</a:t>
            </a:r>
            <a:endParaRPr sz="1200">
              <a:solidFill>
                <a:schemeClr val="dk1"/>
              </a:solidFill>
            </a:endParaRPr>
          </a:p>
          <a:p>
            <a:pPr indent="0" lvl="0" marL="0" rtl="0" algn="l">
              <a:lnSpc>
                <a:spcPct val="115000"/>
              </a:lnSpc>
              <a:spcBef>
                <a:spcPts val="1200"/>
              </a:spcBef>
              <a:spcAft>
                <a:spcPts val="0"/>
              </a:spcAft>
              <a:buNone/>
            </a:pPr>
            <a:r>
              <a:rPr b="1" lang="en">
                <a:solidFill>
                  <a:schemeClr val="dk1"/>
                </a:solidFill>
              </a:rPr>
              <a:t>6:50-7:10 AM PST (9:50-10:10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TILT-ing with Students (Slides 30-42)</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Explore strategies for involving students in the TILT process.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Introduce the Transparent Assignment Design Template.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Include interactive discussion about empowering students and using “The Unwritten Rules.”</a:t>
            </a:r>
            <a:endParaRPr sz="1200">
              <a:solidFill>
                <a:schemeClr val="dk1"/>
              </a:solidFill>
            </a:endParaRPr>
          </a:p>
          <a:p>
            <a:pPr indent="0" lvl="0" marL="0" rtl="0" algn="l">
              <a:lnSpc>
                <a:spcPct val="115000"/>
              </a:lnSpc>
              <a:spcBef>
                <a:spcPts val="1200"/>
              </a:spcBef>
              <a:spcAft>
                <a:spcPts val="0"/>
              </a:spcAft>
              <a:buNone/>
            </a:pPr>
            <a:r>
              <a:t/>
            </a:r>
            <a:endParaRPr sz="1200">
              <a:solidFill>
                <a:schemeClr val="dk1"/>
              </a:solidFill>
            </a:endParaRPr>
          </a:p>
          <a:p>
            <a:pPr indent="0" lvl="0" marL="0" rtl="0" algn="l">
              <a:lnSpc>
                <a:spcPct val="150000"/>
              </a:lnSpc>
              <a:spcBef>
                <a:spcPts val="1800"/>
              </a:spcBef>
              <a:spcAft>
                <a:spcPts val="0"/>
              </a:spcAft>
              <a:buNone/>
            </a:pPr>
            <a:r>
              <a:t/>
            </a:r>
            <a:endParaRPr>
              <a:solidFill>
                <a:srgbClr val="334445"/>
              </a:solidFill>
            </a:endParaRPr>
          </a:p>
          <a:p>
            <a:pPr indent="0" lvl="0" marL="0" rtl="0" algn="l">
              <a:lnSpc>
                <a:spcPct val="150000"/>
              </a:lnSpc>
              <a:spcBef>
                <a:spcPts val="1800"/>
              </a:spcBef>
              <a:spcAft>
                <a:spcPts val="0"/>
              </a:spcAft>
              <a:buNone/>
            </a:pPr>
            <a:r>
              <a:t/>
            </a:r>
            <a:endParaRPr>
              <a:solidFill>
                <a:srgbClr val="334445"/>
              </a:solidFill>
            </a:endParaRPr>
          </a:p>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3e28c4a5cd_1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3e28c4a5cd_1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6:50-7:10 AM PST (9:50-10:10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TILT-ing with Students (Slides 30-42)</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Explore strategies for involving students in the TILT process.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Introduce the Transparent Assignment Design Template.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Include interactive discussion about empowering students and using “The Unwritten Rules.”</a:t>
            </a:r>
            <a:endParaRPr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3e28c4a5cd_1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3e28c4a5cd_1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6:50-7:10 AM PST (9:50-10:10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TILT-ing with Students (Slides 30-42)</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Explore strategies for involving students in the TILT process.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Introduce the Transparent Assignment Design Template.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Include interactive discussion about empowering students and using “The Unwritten Rules.”</a:t>
            </a:r>
            <a:endParaRPr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3e28c4a5cd_1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3e28c4a5cd_1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6:50-7:10 AM PST (9:50-10:10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TILT-ing with Students (Slides 30-42)</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Explore strategies for involving students in the TILT process.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Introduce the Transparent Assignment Design Template.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Include interactive discussion about empowering students and using “The Unwritten Rules.”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3e28c4a5cd_1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3e28c4a5cd_1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6:50-7:10 AM PST (9:50-10:10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TILT-ing with Students (Slides 30-42)</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Explore strategies for involving students in the TILT process.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Introduce the Transparent Assignment Design Template.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Include interactive discussion about empowering students and using “The Unwritten Rules.”</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3e28c4a5cd_1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3e28c4a5cd_1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6:50-7:10 AM PST (9:50-10:10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TILT-ing with Students (Slides 30-42)</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Explore strategies for involving students in the TILT process.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Introduce the Transparent Assignment Design Template.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Include interactive discussion about empowering students and using “The Unwritten Rules.”</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3e28c4a5cd_1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33e28c4a5cd_1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Font typeface="Roboto"/>
              <a:buChar char="●"/>
            </a:pPr>
            <a:r>
              <a:rPr lang="en" sz="1000">
                <a:solidFill>
                  <a:schemeClr val="dk1"/>
                </a:solidFill>
              </a:rPr>
              <a:t>Break Out Session #3  Instructions: (10 minutes)</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Roboto"/>
              <a:buChar char="●"/>
            </a:pPr>
            <a:r>
              <a:rPr lang="en" sz="1000">
                <a:solidFill>
                  <a:schemeClr val="dk1"/>
                </a:solidFill>
              </a:rPr>
              <a:t>Discuss the following questions and be ready to share with the larger group if called on.</a:t>
            </a:r>
            <a:endParaRPr sz="1000">
              <a:solidFill>
                <a:schemeClr val="dk1"/>
              </a:solidFill>
            </a:endParaRPr>
          </a:p>
          <a:p>
            <a:pPr indent="-292100" lvl="1" marL="914400" rtl="0" algn="l">
              <a:lnSpc>
                <a:spcPct val="115000"/>
              </a:lnSpc>
              <a:spcBef>
                <a:spcPts val="0"/>
              </a:spcBef>
              <a:spcAft>
                <a:spcPts val="0"/>
              </a:spcAft>
              <a:buClr>
                <a:schemeClr val="dk1"/>
              </a:buClr>
              <a:buSzPts val="1000"/>
              <a:buFont typeface="Roboto"/>
              <a:buChar char="○"/>
            </a:pPr>
            <a:r>
              <a:rPr lang="en" sz="1000">
                <a:solidFill>
                  <a:schemeClr val="dk1"/>
                </a:solidFill>
              </a:rPr>
              <a:t>TILTing with Students: 3 Strategies</a:t>
            </a:r>
            <a:endParaRPr sz="1000">
              <a:solidFill>
                <a:schemeClr val="dk1"/>
              </a:solidFill>
            </a:endParaRPr>
          </a:p>
          <a:p>
            <a:pPr indent="-292100" lvl="2" marL="1371600" rtl="0" algn="l">
              <a:lnSpc>
                <a:spcPct val="115000"/>
              </a:lnSpc>
              <a:spcBef>
                <a:spcPts val="0"/>
              </a:spcBef>
              <a:spcAft>
                <a:spcPts val="0"/>
              </a:spcAft>
              <a:buClr>
                <a:schemeClr val="dk1"/>
              </a:buClr>
              <a:buSzPts val="1000"/>
              <a:buFont typeface="Arial"/>
              <a:buChar char="■"/>
            </a:pPr>
            <a:r>
              <a:rPr lang="en" sz="1000">
                <a:solidFill>
                  <a:schemeClr val="dk1"/>
                </a:solidFill>
              </a:rPr>
              <a:t>Share and discuss the student version of the transparent assignment design template</a:t>
            </a:r>
            <a:endParaRPr sz="1000">
              <a:solidFill>
                <a:schemeClr val="dk1"/>
              </a:solidFill>
            </a:endParaRPr>
          </a:p>
          <a:p>
            <a:pPr indent="-292100" lvl="2" marL="1371600" rtl="0" algn="l">
              <a:lnSpc>
                <a:spcPct val="115000"/>
              </a:lnSpc>
              <a:spcBef>
                <a:spcPts val="0"/>
              </a:spcBef>
              <a:spcAft>
                <a:spcPts val="0"/>
              </a:spcAft>
              <a:buClr>
                <a:schemeClr val="dk1"/>
              </a:buClr>
              <a:buSzPts val="1000"/>
              <a:buFont typeface="Arial"/>
              <a:buChar char="■"/>
            </a:pPr>
            <a:r>
              <a:rPr lang="en" sz="1000">
                <a:solidFill>
                  <a:schemeClr val="dk1"/>
                </a:solidFill>
              </a:rPr>
              <a:t>Solicit student input on how to make your assignment more transparent</a:t>
            </a:r>
            <a:endParaRPr sz="1000">
              <a:solidFill>
                <a:schemeClr val="dk1"/>
              </a:solidFill>
            </a:endParaRPr>
          </a:p>
          <a:p>
            <a:pPr indent="-292100" lvl="2" marL="1371600" rtl="0" algn="l">
              <a:lnSpc>
                <a:spcPct val="115000"/>
              </a:lnSpc>
              <a:spcBef>
                <a:spcPts val="0"/>
              </a:spcBef>
              <a:spcAft>
                <a:spcPts val="0"/>
              </a:spcAft>
              <a:buClr>
                <a:schemeClr val="dk1"/>
              </a:buClr>
              <a:buSzPts val="1000"/>
              <a:buFont typeface="Arial"/>
              <a:buChar char="■"/>
            </a:pPr>
            <a:r>
              <a:rPr lang="en" sz="1000">
                <a:solidFill>
                  <a:schemeClr val="dk1"/>
                </a:solidFill>
              </a:rPr>
              <a:t>Ask students to find exemplars</a:t>
            </a:r>
            <a:endParaRPr sz="1000">
              <a:solidFill>
                <a:schemeClr val="dk1"/>
              </a:solidFill>
            </a:endParaRPr>
          </a:p>
          <a:p>
            <a:pPr indent="-292100" lvl="1" marL="914400" rtl="0" algn="l">
              <a:lnSpc>
                <a:spcPct val="115000"/>
              </a:lnSpc>
              <a:spcBef>
                <a:spcPts val="0"/>
              </a:spcBef>
              <a:spcAft>
                <a:spcPts val="0"/>
              </a:spcAft>
              <a:buClr>
                <a:schemeClr val="dk1"/>
              </a:buClr>
              <a:buSzPts val="1000"/>
              <a:buFont typeface="Roboto"/>
              <a:buChar char="○"/>
            </a:pPr>
            <a:r>
              <a:rPr lang="en" sz="1000">
                <a:solidFill>
                  <a:schemeClr val="dk1"/>
                </a:solidFill>
              </a:rPr>
              <a:t>Which one of three strategies shared resonate for fall quarter 2021 with your students? </a:t>
            </a:r>
            <a:endParaRPr sz="1000">
              <a:solidFill>
                <a:schemeClr val="dk1"/>
              </a:solidFill>
            </a:endParaRPr>
          </a:p>
          <a:p>
            <a:pPr indent="-292100" lvl="1" marL="914400" rtl="0" algn="l">
              <a:lnSpc>
                <a:spcPct val="115000"/>
              </a:lnSpc>
              <a:spcBef>
                <a:spcPts val="0"/>
              </a:spcBef>
              <a:spcAft>
                <a:spcPts val="0"/>
              </a:spcAft>
              <a:buClr>
                <a:schemeClr val="dk1"/>
              </a:buClr>
              <a:buSzPts val="1000"/>
              <a:buFont typeface="Roboto"/>
              <a:buChar char="○"/>
            </a:pPr>
            <a:r>
              <a:rPr lang="en" sz="1000">
                <a:solidFill>
                  <a:schemeClr val="dk1"/>
                </a:solidFill>
              </a:rPr>
              <a:t>What other ideas do you have about how you might be transparent </a:t>
            </a:r>
            <a:r>
              <a:rPr i="1" lang="en" sz="1000">
                <a:solidFill>
                  <a:schemeClr val="dk1"/>
                </a:solidFill>
              </a:rPr>
              <a:t>with</a:t>
            </a:r>
            <a:r>
              <a:rPr lang="en" sz="1000">
                <a:solidFill>
                  <a:schemeClr val="dk1"/>
                </a:solidFill>
              </a:rPr>
              <a:t> your students in ways that are liberating?</a:t>
            </a:r>
            <a:endParaRPr sz="10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b="1" lang="en">
                <a:solidFill>
                  <a:schemeClr val="dk1"/>
                </a:solidFill>
              </a:rPr>
              <a:t>6:50-7:10 AM PST (9:50-10:10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TILT-ing with Students (Slides 30-42)</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Explore strategies for involving students in the TILT process.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Introduce the Transparent Assignment Design Template.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Include interactive discussion about empowering students and using “The Unwritten Rules.”</a:t>
            </a:r>
            <a:endParaRPr sz="1000">
              <a:solidFill>
                <a:schemeClr val="dk1"/>
              </a:solidFill>
            </a:endParaRPr>
          </a:p>
          <a:p>
            <a:pPr indent="0" lvl="0" marL="0" rtl="0" algn="l">
              <a:spcBef>
                <a:spcPts val="1200"/>
              </a:spcBef>
              <a:spcAft>
                <a:spcPts val="0"/>
              </a:spcAft>
              <a:buNone/>
            </a:pPr>
            <a:r>
              <a:t/>
            </a:r>
            <a:endParaRPr/>
          </a:p>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3e28c4a5cd_1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33e28c4a5cd_1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7:10-7:30 AM PST (10:10-10:30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Collecting Evidence of Impact (Slides 43-48)</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Quantitative Data: Discuss metrics to track and LMS analytics (5 minutes).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Qualitative Data: Highlight methods for gathering student feedback (5 minutes).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Pre- and Post-Surveys: Explain how to measure changes in student experiences (5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3b1a56a13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3b1a56a13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
                <a:solidFill>
                  <a:schemeClr val="dk1"/>
                </a:solidFill>
              </a:rPr>
              <a:t>0:00 – 0:15 | Welcome and Opening Conversation: Remembering Assignments that Mattered</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We’ll begin where so much good work begins: with our own experience. In small groups, recall an assignment that stayed with you—maybe because it helped you grow, maybe because it left you confused or discouraged. What was it about the design or delivery that made a difference? These stories, drawn from our lives as learners, can offer powerful insights into what students experience—and help us surface the questions that will guide our work today.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i="1" lang="en">
                <a:solidFill>
                  <a:schemeClr val="dk1"/>
                </a:solidFill>
              </a:rPr>
              <a:t>Speaker Notes</a:t>
            </a:r>
            <a:r>
              <a:rPr lang="en">
                <a:solidFill>
                  <a:schemeClr val="dk1"/>
                </a:solidFill>
              </a:rPr>
              <a:t>: Emphasize that we all carry assignment experiences with us—both empowering and painful—and those stories shape how we design for others.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We’ll begin by drawing on the rich reservoir of our own learning experiences. In small groups, reflect on a memorable assignment from any point in your educational journey. What made it meaningful—its clarity, the challenge, the feedback, the surprise? Did it open a door—or close one? Create the conditions for a breakthrough … or a breakdown? We’ll use these shared reflections to surface some big questions about what assignments signal and why they matter.</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b="1" lang="en">
                <a:solidFill>
                  <a:schemeClr val="dk1"/>
                </a:solidFill>
              </a:rPr>
              <a:t>Purpose</a:t>
            </a:r>
            <a:r>
              <a:rPr lang="en">
                <a:solidFill>
                  <a:schemeClr val="dk1"/>
                </a:solidFill>
              </a:rPr>
              <a:t>: This activity invites us to reflect on our own experiences as learners to surface the implicit messages assignments carry and to recognize their power in shaping our educational journeys. By starting here, we center learning in our lived experiences and create shared insight into why assignment design matters.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b="1" lang="en">
                <a:solidFill>
                  <a:schemeClr val="dk1"/>
                </a:solidFill>
              </a:rPr>
              <a:t>Task</a:t>
            </a:r>
            <a:r>
              <a:rPr lang="en">
                <a:solidFill>
                  <a:schemeClr val="dk1"/>
                </a:solidFill>
              </a:rPr>
              <a:t>: Individually, recall a memorable assignment from any point in your educational life. What made it meaningful—its clarity, its challenge, the feedback you received, the surprise it held? Did it open a door—or close one? Did it create the conditions for a breakthrough … or a breakdown? Jot down a few notes. Then, in your small group, share highlights or themes from your reflection—just one or two insights per person.</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b="1" lang="en">
                <a:solidFill>
                  <a:schemeClr val="dk1"/>
                </a:solidFill>
              </a:rPr>
              <a:t>Criteria for Success</a:t>
            </a:r>
            <a:r>
              <a:rPr lang="en">
                <a:solidFill>
                  <a:schemeClr val="dk1"/>
                </a:solidFill>
              </a:rPr>
              <a:t>: Not everyone may have time to share a full story, but each person has the opportunity to contribute a reflection. As a group, notice patterns or common threads—what made these assignments powerful (or painful)? These shared insights will set the stage for our exploration of assignment design.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3e28c4a5cd_1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33e28c4a5cd_1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3e28c4a5cd_1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3e28c4a5cd_1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3e28c4a5cd_1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3e28c4a5cd_1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7:10-7:30 AM PST (10:10-10:30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Collecting Evidence of Impact (Slides 43-48)</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Quantitative Data: Discuss metrics to track and LMS analytics (5 minutes).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Qualitative Data: Highlight methods for gathering student feedback (5 minutes).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Pre- and Post-Surveys: Explain how to measure changes in student experiences (5 minutes).</a:t>
            </a:r>
            <a:endParaRPr b="1" sz="1300">
              <a:solidFill>
                <a:schemeClr val="dk1"/>
              </a:solidFill>
            </a:endParaRPr>
          </a:p>
          <a:p>
            <a:pPr indent="0" lvl="0" marL="0" rtl="0" algn="l">
              <a:lnSpc>
                <a:spcPct val="115000"/>
              </a:lnSpc>
              <a:spcBef>
                <a:spcPts val="1200"/>
              </a:spcBef>
              <a:spcAft>
                <a:spcPts val="0"/>
              </a:spcAft>
              <a:buNone/>
            </a:pPr>
            <a:r>
              <a:t/>
            </a:r>
            <a:endParaRPr sz="1000">
              <a:solidFill>
                <a:schemeClr val="dk1"/>
              </a:solidFill>
            </a:endParaRPr>
          </a:p>
          <a:p>
            <a:pPr indent="0" lvl="0" marL="0" rtl="0" algn="l">
              <a:spcBef>
                <a:spcPts val="1600"/>
              </a:spcBef>
              <a:spcAft>
                <a:spcPts val="0"/>
              </a:spcAft>
              <a:buNone/>
            </a:pPr>
            <a:r>
              <a:t/>
            </a:r>
            <a:endParaRPr/>
          </a:p>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3e28c4a5cd_1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3e28c4a5cd_1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900">
                <a:solidFill>
                  <a:srgbClr val="595959"/>
                </a:solidFill>
                <a:latin typeface="Montserrat"/>
                <a:ea typeface="Montserrat"/>
                <a:cs typeface="Montserrat"/>
                <a:sym typeface="Montserrat"/>
              </a:rPr>
              <a:t>Example: </a:t>
            </a:r>
            <a:r>
              <a:rPr i="1" lang="en" sz="1900">
                <a:solidFill>
                  <a:srgbClr val="595959"/>
                </a:solidFill>
                <a:latin typeface="Montserrat"/>
                <a:ea typeface="Montserrat"/>
                <a:cs typeface="Montserrat"/>
                <a:sym typeface="Montserrat"/>
              </a:rPr>
              <a:t>"I plan to track the percentage of students who submit the assignment on time and compare that to data from the same course in a previous semester when the assignment was not TILT-ed."</a:t>
            </a:r>
            <a:endParaRPr i="1" sz="1900">
              <a:solidFill>
                <a:srgbClr val="595959"/>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7:10-7:30 AM PST (10:10-10:30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Collecting Evidence of Impact (Slides 43-48)</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Quantitative Data: Discuss metrics to track and LMS analytics (5 minutes).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Qualitative Data: Highlight methods for gathering student feedback (5 minutes).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Pre- and Post-Surveys: Explain how to measure changes in student experiences (5 minutes).</a:t>
            </a:r>
            <a:endParaRPr i="1" sz="1900">
              <a:solidFill>
                <a:srgbClr val="595959"/>
              </a:solidFill>
              <a:latin typeface="Montserrat"/>
              <a:ea typeface="Montserrat"/>
              <a:cs typeface="Montserrat"/>
              <a:sym typeface="Montserrat"/>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3e28c4a5cd_1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33e28c4a5cd_1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7:10-7:30 AM PST (10:10-10:30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Collecting Evidence of Impact (Slides 43-48)</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Quantitative Data: Discuss metrics to track and LMS analytics (5 minutes).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Qualitative Data: Highlight methods for gathering student feedback (5 minutes).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Pre- and Post-Surveys: Explain how to measure changes in student experiences (5 minutes).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endParaRPr>
          </a:p>
          <a:p>
            <a:pPr indent="0" lvl="0" marL="0" rtl="0" algn="l">
              <a:spcBef>
                <a:spcPts val="16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600"/>
              </a:spcBef>
              <a:spcAft>
                <a:spcPts val="1200"/>
              </a:spcAft>
              <a:buNone/>
            </a:pPr>
            <a:r>
              <a:t/>
            </a:r>
            <a:endParaRPr b="1" sz="1900">
              <a:solidFill>
                <a:srgbClr val="595959"/>
              </a:solidFill>
              <a:latin typeface="Montserrat"/>
              <a:ea typeface="Montserrat"/>
              <a:cs typeface="Montserrat"/>
              <a:sym typeface="Montserrat"/>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3e28c4a5cd_1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33e28c4a5cd_1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7:10-7:30 AM PST (10:10-10:30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Collecting Evidence of Impact (Slides 43-48)</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Quantitative Data: Discuss metrics to track and LMS analytics (5 minutes).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Qualitative Data: Highlight methods for gathering student feedback (5 minutes).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Pre- and Post-Surveys: Explain how to measure changes in student experiences (5 minutes).</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600"/>
              </a:spcBef>
              <a:spcAft>
                <a:spcPts val="1200"/>
              </a:spcAft>
              <a:buNone/>
            </a:pPr>
            <a:r>
              <a:t/>
            </a:r>
            <a:endParaRPr b="1" sz="1900">
              <a:solidFill>
                <a:srgbClr val="595959"/>
              </a:solidFill>
              <a:latin typeface="Montserrat"/>
              <a:ea typeface="Montserrat"/>
              <a:cs typeface="Montserrat"/>
              <a:sym typeface="Montserrat"/>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3e28c4a5cd_1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33e28c4a5cd_1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7:10-7:30 AM PST (10:10-10:30 AM EST)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Collecting Evidence of Impact (Slides 43-48)</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Quantitative Data: Discuss metrics to track and LMS analytics (5 minutes).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Qualitative Data: Highlight methods for gathering student feedback (5 minutes).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Pre- and Post-Surveys: Explain how to measure changes in student experiences (5 minutes).</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600"/>
              </a:spcBef>
              <a:spcAft>
                <a:spcPts val="1200"/>
              </a:spcAft>
              <a:buNone/>
            </a:pPr>
            <a:r>
              <a:t/>
            </a:r>
            <a:endParaRPr b="1" sz="1900">
              <a:solidFill>
                <a:srgbClr val="595959"/>
              </a:solidFill>
              <a:latin typeface="Montserrat"/>
              <a:ea typeface="Montserrat"/>
              <a:cs typeface="Montserrat"/>
              <a:sym typeface="Montserrat"/>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3e28c4a5cd_1_1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33e28c4a5cd_1_1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3e28c4a5cd_1_1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33e28c4a5cd_1_1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3e28c4a5cd_1_1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33e28c4a5cd_1_1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3e28c4a5cd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3e28c4a5c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3e28c4a5cd_1_1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33e28c4a5cd_1_1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Laura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Research shows these are the three most important predictors of student success: academic confidence, sense of belonging, sense of gaining employer-valued skills.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Credit to Martin Cockroft for this great explanation of the three terms</a:t>
            </a:r>
            <a:endParaRPr>
              <a:solidFill>
                <a:schemeClr val="dk1"/>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3e28c4a5cd_1_1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33e28c4a5cd_1_1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a:br>
            <a:r>
              <a:rPr lang="en"/>
              <a:t>Laura</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3e28c4a5cd_1_1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33e28c4a5cd_1_1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Jen Give credit to Martin Cockroft for this beautiful slide AND for the exciting work faculty have done at Olympic.</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3e28c4a5cd_1_1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33e28c4a5cd_1_1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do we mean by Transparency? What does a Transparent Assignment look like? It clarifies for students three things: the Purpose of the assignment, the Tasks (in order) for completing the assignment, and the Criteria for successful work.</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3e28c4a5cd_1_12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Laura</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*Confidence and belonging are predictors of increased persistence and higher grades.</a:t>
            </a:r>
            <a:endParaRPr sz="1100">
              <a:solidFill>
                <a:schemeClr val="dk1"/>
              </a:solidFill>
            </a:endParaRPr>
          </a:p>
          <a:p>
            <a:pPr indent="0" lvl="0" marL="0" rtl="0" algn="l">
              <a:spcBef>
                <a:spcPts val="0"/>
              </a:spcBef>
              <a:spcAft>
                <a:spcPts val="0"/>
              </a:spcAft>
              <a:buNone/>
            </a:pPr>
            <a:r>
              <a:rPr lang="en" sz="1100">
                <a:solidFill>
                  <a:schemeClr val="dk1"/>
                </a:solidFill>
              </a:rPr>
              <a:t>**Skills such as writing, collaborating, applying concepts to new situations, evaluating reliability of information, learning independently</a:t>
            </a:r>
            <a:endParaRPr sz="1100">
              <a:solidFill>
                <a:schemeClr val="dk1"/>
              </a:solidFill>
            </a:endParaRPr>
          </a:p>
          <a:p>
            <a:pPr indent="0" lvl="0" marL="0" rtl="0" algn="l">
              <a:spcBef>
                <a:spcPts val="0"/>
              </a:spcBef>
              <a:spcAft>
                <a:spcPts val="0"/>
              </a:spcAft>
              <a:buNone/>
            </a:pPr>
            <a:r>
              <a:rPr lang="en" sz="1100">
                <a:solidFill>
                  <a:schemeClr val="dk1"/>
                </a:solidFill>
              </a:rPr>
              <a:t>Note: The effect was larger for traditionally underserved students</a:t>
            </a:r>
            <a:endParaRPr sz="1100">
              <a:solidFill>
                <a:schemeClr val="dk1"/>
              </a:solidFill>
            </a:endParaRPr>
          </a:p>
          <a:p>
            <a:pPr indent="0" lvl="0" marL="0" rtl="0" algn="l">
              <a:spcBef>
                <a:spcPts val="0"/>
              </a:spcBef>
              <a:spcAft>
                <a:spcPts val="0"/>
              </a:spcAft>
              <a:buNone/>
            </a:pPr>
            <a:r>
              <a:rPr lang="en" sz="1100">
                <a:solidFill>
                  <a:schemeClr val="dk1"/>
                </a:solidFill>
              </a:rPr>
              <a:t>Winkelmes. Liberal Education 99, 2 (Spring 2013) Winkelmes et al. Peer Review 18, 1/2 (Winter/Spring 2016)</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a:p>
        </p:txBody>
      </p:sp>
      <p:sp>
        <p:nvSpPr>
          <p:cNvPr id="572" name="Google Shape;572;g33e28c4a5cd_1_1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3e28c4a5cd_1_1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33e28c4a5cd_1_1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33e28c4a5cd_1_1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33e28c4a5cd_1_1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666666"/>
              </a:buClr>
              <a:buSzPts val="2000"/>
              <a:buChar char="●"/>
            </a:pPr>
            <a:r>
              <a:rPr lang="en" sz="2000">
                <a:solidFill>
                  <a:srgbClr val="666666"/>
                </a:solidFill>
                <a:latin typeface="Lato"/>
                <a:ea typeface="Lato"/>
                <a:cs typeface="Lato"/>
                <a:sym typeface="Lato"/>
              </a:rPr>
              <a:t>Yilin Sun will facilitate a two-part discussion </a:t>
            </a:r>
            <a:endParaRPr sz="2000">
              <a:solidFill>
                <a:srgbClr val="666666"/>
              </a:solidFill>
              <a:latin typeface="Lato"/>
              <a:ea typeface="Lato"/>
              <a:cs typeface="Lato"/>
              <a:sym typeface="Lato"/>
            </a:endParaRPr>
          </a:p>
          <a:p>
            <a:pPr indent="-355600" lvl="1" marL="914400" rtl="0" algn="l">
              <a:spcBef>
                <a:spcPts val="1000"/>
              </a:spcBef>
              <a:spcAft>
                <a:spcPts val="0"/>
              </a:spcAft>
              <a:buClr>
                <a:srgbClr val="666666"/>
              </a:buClr>
              <a:buSzPts val="2000"/>
              <a:buChar char="○"/>
            </a:pPr>
            <a:r>
              <a:rPr lang="en" sz="2000">
                <a:solidFill>
                  <a:srgbClr val="666666"/>
                </a:solidFill>
                <a:latin typeface="Lato"/>
                <a:ea typeface="Lato"/>
                <a:cs typeface="Lato"/>
                <a:sym typeface="Lato"/>
              </a:rPr>
              <a:t>Pre-TILT Mutant Worms Assignment (12 minutes)</a:t>
            </a:r>
            <a:endParaRPr sz="2000">
              <a:solidFill>
                <a:srgbClr val="666666"/>
              </a:solidFill>
              <a:latin typeface="Lato"/>
              <a:ea typeface="Lato"/>
              <a:cs typeface="Lato"/>
              <a:sym typeface="Lato"/>
            </a:endParaRPr>
          </a:p>
          <a:p>
            <a:pPr indent="-355600" lvl="1" marL="914400" rtl="0" algn="l">
              <a:spcBef>
                <a:spcPts val="1000"/>
              </a:spcBef>
              <a:spcAft>
                <a:spcPts val="0"/>
              </a:spcAft>
              <a:buClr>
                <a:srgbClr val="666666"/>
              </a:buClr>
              <a:buSzPts val="2000"/>
              <a:buChar char="○"/>
            </a:pPr>
            <a:r>
              <a:rPr lang="en" sz="2000">
                <a:solidFill>
                  <a:srgbClr val="666666"/>
                </a:solidFill>
                <a:latin typeface="Lato"/>
                <a:ea typeface="Lato"/>
                <a:cs typeface="Lato"/>
                <a:sym typeface="Lato"/>
              </a:rPr>
              <a:t>TILT-ed Mutant Worms Assignment (12 minutes)</a:t>
            </a:r>
            <a:endParaRPr/>
          </a:p>
          <a:p>
            <a:pPr indent="0" lvl="0" marL="0" rtl="0" algn="l">
              <a:spcBef>
                <a:spcPts val="1000"/>
              </a:spcBef>
              <a:spcAft>
                <a:spcPts val="0"/>
              </a:spcAft>
              <a:buNone/>
            </a:pPr>
            <a:r>
              <a:t/>
            </a:r>
            <a:endParaRPr/>
          </a:p>
          <a:p>
            <a:pPr indent="0" lvl="0" marL="0" rtl="0" algn="l">
              <a:spcBef>
                <a:spcPts val="0"/>
              </a:spcBef>
              <a:spcAft>
                <a:spcPts val="0"/>
              </a:spcAft>
              <a:buNone/>
            </a:pPr>
            <a:r>
              <a:rPr lang="en"/>
              <a:t>15 minutes total review #16 before getting into the random breakout rooms - 4 groups of 5 each - make sure they have the questions handy.</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3e28c4a5cd_1_1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3e28c4a5cd_1_1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Yilin - please type your comments in Chat or on  your notebook. if you’d like to share your comments for 1 minute, please raise your hand and unmute the mic. Remember the Ground Rule- “U”  in GROUP; </a:t>
            </a:r>
            <a:r>
              <a:rPr lang="en" sz="1800">
                <a:solidFill>
                  <a:schemeClr val="dk1"/>
                </a:solidFill>
                <a:latin typeface="Calibri"/>
                <a:ea typeface="Calibri"/>
                <a:cs typeface="Calibri"/>
                <a:sym typeface="Calibri"/>
              </a:rPr>
              <a:t>Use time wisely, be additive not repetitive, </a:t>
            </a:r>
            <a:r>
              <a:rPr lang="en"/>
              <a:t> Try not to repeat what has been said but to add to the comments shared.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3e28c4a5cd_1_1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33e28c4a5cd_1_1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Yilin</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3e28c4a5cd_1_1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3e28c4a5cd_1_1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200">
                <a:solidFill>
                  <a:srgbClr val="666666"/>
                </a:solidFill>
                <a:latin typeface="Lato"/>
                <a:ea typeface="Lato"/>
                <a:cs typeface="Lato"/>
                <a:sym typeface="Lato"/>
              </a:rPr>
              <a:t>Slide 20:</a:t>
            </a:r>
            <a:r>
              <a:rPr b="1" lang="en" sz="1200">
                <a:solidFill>
                  <a:srgbClr val="666666"/>
                </a:solidFill>
                <a:latin typeface="Lato"/>
                <a:ea typeface="Lato"/>
                <a:cs typeface="Lato"/>
                <a:sym typeface="Lato"/>
              </a:rPr>
              <a:t> </a:t>
            </a:r>
            <a:r>
              <a:rPr b="1" lang="en" sz="1200">
                <a:solidFill>
                  <a:srgbClr val="666666"/>
                </a:solidFill>
                <a:highlight>
                  <a:srgbClr val="FFFF00"/>
                </a:highlight>
                <a:latin typeface="Lato"/>
                <a:ea typeface="Lato"/>
                <a:cs typeface="Lato"/>
                <a:sym typeface="Lato"/>
              </a:rPr>
              <a:t>Pamela as the host … will randomly generate 3 breakout rooms. Please assign Yilin, Laura, and Jen to each room. These will be randomly generated by the host</a:t>
            </a:r>
            <a:r>
              <a:rPr lang="en" sz="1200">
                <a:solidFill>
                  <a:srgbClr val="666666"/>
                </a:solidFill>
                <a:highlight>
                  <a:srgbClr val="FFFF00"/>
                </a:highlight>
                <a:latin typeface="Lato"/>
                <a:ea typeface="Lato"/>
                <a:cs typeface="Lato"/>
                <a:sym typeface="Lato"/>
              </a:rPr>
              <a:t>.</a:t>
            </a:r>
            <a:r>
              <a:rPr lang="en" sz="1200">
                <a:solidFill>
                  <a:srgbClr val="666666"/>
                </a:solidFill>
                <a:latin typeface="Lato"/>
                <a:ea typeface="Lato"/>
                <a:cs typeface="Lato"/>
                <a:sym typeface="Lato"/>
              </a:rPr>
              <a:t> After the random generation, be sure that Yilin, Laura, and Jen are in different rooms.</a:t>
            </a:r>
            <a:endParaRPr sz="1200">
              <a:solidFill>
                <a:srgbClr val="666666"/>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3e28c4a5cd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3e28c4a5cd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33e28c4a5cd_1_1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33e28c4a5cd_1_1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666666"/>
              </a:buClr>
              <a:buSzPts val="2000"/>
              <a:buChar char="●"/>
            </a:pPr>
            <a:r>
              <a:rPr lang="en" sz="2000">
                <a:solidFill>
                  <a:srgbClr val="666666"/>
                </a:solidFill>
                <a:latin typeface="Lato"/>
                <a:ea typeface="Lato"/>
                <a:cs typeface="Lato"/>
                <a:sym typeface="Lato"/>
              </a:rPr>
              <a:t>Yilin Sun will facilitate a two-part discussion </a:t>
            </a:r>
            <a:endParaRPr sz="2000">
              <a:solidFill>
                <a:srgbClr val="666666"/>
              </a:solidFill>
              <a:latin typeface="Lato"/>
              <a:ea typeface="Lato"/>
              <a:cs typeface="Lato"/>
              <a:sym typeface="Lato"/>
            </a:endParaRPr>
          </a:p>
          <a:p>
            <a:pPr indent="-355600" lvl="1" marL="914400" rtl="0" algn="l">
              <a:spcBef>
                <a:spcPts val="1000"/>
              </a:spcBef>
              <a:spcAft>
                <a:spcPts val="0"/>
              </a:spcAft>
              <a:buClr>
                <a:srgbClr val="666666"/>
              </a:buClr>
              <a:buSzPts val="2000"/>
              <a:buChar char="○"/>
            </a:pPr>
            <a:r>
              <a:rPr lang="en" sz="2000">
                <a:solidFill>
                  <a:srgbClr val="666666"/>
                </a:solidFill>
                <a:latin typeface="Lato"/>
                <a:ea typeface="Lato"/>
                <a:cs typeface="Lato"/>
                <a:sym typeface="Lato"/>
              </a:rPr>
              <a:t>Pre-TILT Mutant Worms Assignment (12 minutes)</a:t>
            </a:r>
            <a:endParaRPr sz="2000">
              <a:solidFill>
                <a:srgbClr val="666666"/>
              </a:solidFill>
              <a:latin typeface="Lato"/>
              <a:ea typeface="Lato"/>
              <a:cs typeface="Lato"/>
              <a:sym typeface="Lato"/>
            </a:endParaRPr>
          </a:p>
          <a:p>
            <a:pPr indent="-355600" lvl="1" marL="914400" rtl="0" algn="l">
              <a:spcBef>
                <a:spcPts val="1000"/>
              </a:spcBef>
              <a:spcAft>
                <a:spcPts val="1000"/>
              </a:spcAft>
              <a:buClr>
                <a:srgbClr val="666666"/>
              </a:buClr>
              <a:buSzPts val="2000"/>
              <a:buChar char="○"/>
            </a:pPr>
            <a:r>
              <a:rPr lang="en" sz="2000">
                <a:solidFill>
                  <a:srgbClr val="666666"/>
                </a:solidFill>
                <a:latin typeface="Lato"/>
                <a:ea typeface="Lato"/>
                <a:cs typeface="Lato"/>
                <a:sym typeface="Lato"/>
              </a:rPr>
              <a:t>TILT-ed Mutant Worms Assignment (12 minutes)</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3e28c4a5cd_1_1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33e28c4a5cd_1_1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Originally I was thinking 10 min  for two rounds= 10x4 and then 5 minutes debrief among themselves.  is that ok?</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3e28c4a5cd_1_1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33e28c4a5cd_1_1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Yilin will pair them by disciplinary strangers. Done,  but pair format may work better for Activity 4.  Alissa will create the CSV file and create the small groups.</a:t>
            </a:r>
            <a:endParaRPr/>
          </a:p>
          <a:p>
            <a:pPr indent="0" lvl="0" marL="0" rtl="0" algn="l">
              <a:spcBef>
                <a:spcPts val="0"/>
              </a:spcBef>
              <a:spcAft>
                <a:spcPts val="0"/>
              </a:spcAft>
              <a:buNone/>
            </a:pPr>
            <a:r>
              <a:rPr lang="en"/>
              <a:t>Time: 15 minutes total</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3e28c4a5cd_1_1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33e28c4a5cd_1_1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Yilin will identify people to participate in the charrette and invite them. Done and Got Laura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3e28c4a5cd_1_1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33e28c4a5cd_1_1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we mean by Transparency? What does a Transparent Assignment look like? It clarifies for students three things: the Purpose of the assignment, the Tasks (in order) for completing the assignment, and the Criteria for successful work.</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33e28c4a5cd_1_1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33e28c4a5cd_1_1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3e28c4a5cd_1_1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3e28c4a5cd_1_1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33e28c4a5cd_1_1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33e28c4a5cd_1_1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Comments from Session #1: </a:t>
            </a:r>
            <a:r>
              <a:rPr lang="en" u="sng">
                <a:solidFill>
                  <a:srgbClr val="1155CC"/>
                </a:solidFill>
                <a:hlinkClick r:id="rId2">
                  <a:extLst>
                    <a:ext uri="{A12FA001-AC4F-418D-AE19-62706E023703}">
                      <ahyp:hlinkClr val="tx"/>
                    </a:ext>
                  </a:extLst>
                </a:hlinkClick>
              </a:rPr>
              <a:t>https://bit.ly/31jtBMl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Comments from Session #2: </a:t>
            </a:r>
            <a:r>
              <a:rPr lang="en" u="sng">
                <a:solidFill>
                  <a:srgbClr val="1155CC"/>
                </a:solidFill>
                <a:hlinkClick r:id="rId3">
                  <a:extLst>
                    <a:ext uri="{A12FA001-AC4F-418D-AE19-62706E023703}">
                      <ahyp:hlinkClr val="tx"/>
                    </a:ext>
                  </a:extLst>
                </a:hlinkClick>
              </a:rPr>
              <a:t>https://bit.ly/3eNjjrI</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rmAutofit/>
          </a:bodyPr>
          <a:lstStyle>
            <a:lvl1pPr indent="0" lvl="0" mar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2800"/>
              <a:buNone/>
              <a:defRPr sz="1400"/>
            </a:lvl2pPr>
            <a:lvl3pPr indent="0" lvl="2">
              <a:spcBef>
                <a:spcPts val="0"/>
              </a:spcBef>
              <a:spcAft>
                <a:spcPts val="0"/>
              </a:spcAft>
              <a:buSzPts val="2800"/>
              <a:buNone/>
              <a:defRPr sz="1400"/>
            </a:lvl3pPr>
            <a:lvl4pPr indent="0" lvl="3">
              <a:spcBef>
                <a:spcPts val="0"/>
              </a:spcBef>
              <a:spcAft>
                <a:spcPts val="0"/>
              </a:spcAft>
              <a:buSzPts val="2800"/>
              <a:buNone/>
              <a:defRPr sz="1400"/>
            </a:lvl4pPr>
            <a:lvl5pPr indent="0" lvl="4">
              <a:spcBef>
                <a:spcPts val="0"/>
              </a:spcBef>
              <a:spcAft>
                <a:spcPts val="0"/>
              </a:spcAft>
              <a:buSzPts val="2800"/>
              <a:buNone/>
              <a:defRPr sz="1400"/>
            </a:lvl5pPr>
            <a:lvl6pPr indent="0" lvl="5">
              <a:spcBef>
                <a:spcPts val="0"/>
              </a:spcBef>
              <a:spcAft>
                <a:spcPts val="0"/>
              </a:spcAft>
              <a:buSzPts val="2800"/>
              <a:buNone/>
              <a:defRPr sz="1400"/>
            </a:lvl6pPr>
            <a:lvl7pPr indent="0" lvl="6">
              <a:spcBef>
                <a:spcPts val="0"/>
              </a:spcBef>
              <a:spcAft>
                <a:spcPts val="0"/>
              </a:spcAft>
              <a:buSzPts val="2800"/>
              <a:buNone/>
              <a:defRPr sz="1400"/>
            </a:lvl7pPr>
            <a:lvl8pPr indent="0" lvl="7">
              <a:spcBef>
                <a:spcPts val="0"/>
              </a:spcBef>
              <a:spcAft>
                <a:spcPts val="0"/>
              </a:spcAft>
              <a:buSzPts val="2800"/>
              <a:buNone/>
              <a:defRPr sz="1400"/>
            </a:lvl8pPr>
            <a:lvl9pPr indent="0" lvl="8">
              <a:spcBef>
                <a:spcPts val="0"/>
              </a:spcBef>
              <a:spcAft>
                <a:spcPts val="0"/>
              </a:spcAft>
              <a:buSzPts val="28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indent="0" lvl="0" marL="0" marR="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indent="0" lvl="0" marL="0" marR="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spcBef>
                <a:spcPts val="0"/>
              </a:spcBef>
              <a:buNone/>
              <a:defRPr b="0" i="0" sz="900" u="none" cap="none" strike="noStrike">
                <a:solidFill>
                  <a:srgbClr val="888888"/>
                </a:solidFill>
                <a:latin typeface="Calibri"/>
                <a:ea typeface="Calibri"/>
                <a:cs typeface="Calibri"/>
                <a:sym typeface="Calibri"/>
              </a:defRPr>
            </a:lvl1pPr>
            <a:lvl2pPr indent="0" lvl="1" marL="0" marR="0" algn="r">
              <a:spcBef>
                <a:spcPts val="0"/>
              </a:spcBef>
              <a:buNone/>
              <a:defRPr b="0" i="0" sz="900" u="none" cap="none" strike="noStrike">
                <a:solidFill>
                  <a:srgbClr val="888888"/>
                </a:solidFill>
                <a:latin typeface="Calibri"/>
                <a:ea typeface="Calibri"/>
                <a:cs typeface="Calibri"/>
                <a:sym typeface="Calibri"/>
              </a:defRPr>
            </a:lvl2pPr>
            <a:lvl3pPr indent="0" lvl="2" marL="0" marR="0" algn="r">
              <a:spcBef>
                <a:spcPts val="0"/>
              </a:spcBef>
              <a:buNone/>
              <a:defRPr b="0" i="0" sz="900" u="none" cap="none" strike="noStrike">
                <a:solidFill>
                  <a:srgbClr val="888888"/>
                </a:solidFill>
                <a:latin typeface="Calibri"/>
                <a:ea typeface="Calibri"/>
                <a:cs typeface="Calibri"/>
                <a:sym typeface="Calibri"/>
              </a:defRPr>
            </a:lvl3pPr>
            <a:lvl4pPr indent="0" lvl="3" marL="0" marR="0" algn="r">
              <a:spcBef>
                <a:spcPts val="0"/>
              </a:spcBef>
              <a:buNone/>
              <a:defRPr b="0" i="0" sz="900" u="none" cap="none" strike="noStrike">
                <a:solidFill>
                  <a:srgbClr val="888888"/>
                </a:solidFill>
                <a:latin typeface="Calibri"/>
                <a:ea typeface="Calibri"/>
                <a:cs typeface="Calibri"/>
                <a:sym typeface="Calibri"/>
              </a:defRPr>
            </a:lvl4pPr>
            <a:lvl5pPr indent="0" lvl="4" marL="0" marR="0" algn="r">
              <a:spcBef>
                <a:spcPts val="0"/>
              </a:spcBef>
              <a:buNone/>
              <a:defRPr b="0" i="0" sz="900" u="none" cap="none" strike="noStrike">
                <a:solidFill>
                  <a:srgbClr val="888888"/>
                </a:solidFill>
                <a:latin typeface="Calibri"/>
                <a:ea typeface="Calibri"/>
                <a:cs typeface="Calibri"/>
                <a:sym typeface="Calibri"/>
              </a:defRPr>
            </a:lvl5pPr>
            <a:lvl6pPr indent="0" lvl="5" marL="0" marR="0" algn="r">
              <a:spcBef>
                <a:spcPts val="0"/>
              </a:spcBef>
              <a:buNone/>
              <a:defRPr b="0" i="0" sz="900" u="none" cap="none" strike="noStrike">
                <a:solidFill>
                  <a:srgbClr val="888888"/>
                </a:solidFill>
                <a:latin typeface="Calibri"/>
                <a:ea typeface="Calibri"/>
                <a:cs typeface="Calibri"/>
                <a:sym typeface="Calibri"/>
              </a:defRPr>
            </a:lvl6pPr>
            <a:lvl7pPr indent="0" lvl="6" marL="0" marR="0" algn="r">
              <a:spcBef>
                <a:spcPts val="0"/>
              </a:spcBef>
              <a:buNone/>
              <a:defRPr b="0" i="0" sz="900" u="none" cap="none" strike="noStrike">
                <a:solidFill>
                  <a:srgbClr val="888888"/>
                </a:solidFill>
                <a:latin typeface="Calibri"/>
                <a:ea typeface="Calibri"/>
                <a:cs typeface="Calibri"/>
                <a:sym typeface="Calibri"/>
              </a:defRPr>
            </a:lvl7pPr>
            <a:lvl8pPr indent="0" lvl="7" marL="0" marR="0" algn="r">
              <a:spcBef>
                <a:spcPts val="0"/>
              </a:spcBef>
              <a:buNone/>
              <a:defRPr b="0" i="0" sz="900" u="none" cap="none" strike="noStrike">
                <a:solidFill>
                  <a:srgbClr val="888888"/>
                </a:solidFill>
                <a:latin typeface="Calibri"/>
                <a:ea typeface="Calibri"/>
                <a:cs typeface="Calibri"/>
                <a:sym typeface="Calibri"/>
              </a:defRPr>
            </a:lvl8pPr>
            <a:lvl9pPr indent="0" lvl="8" marL="0" marR="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rive.google.com/file/d/1c44MjJZruPhTUH7-r6Ycce7FJUDzets1/view?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hyperlink" Target="https://drive.google.com/file/d/1c44MjJZruPhTUH7-r6Ycce7FJUDzets1/view?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bit.ly/MeauxmentumTILTSessionsSlideDeck" TargetMode="External"/><Relationship Id="rId4" Type="http://schemas.openxmlformats.org/officeDocument/2006/relationships/hyperlink" Target="https://bit.ly/MeauxmentumTILTSessionsAgenda" TargetMode="External"/><Relationship Id="rId5" Type="http://schemas.openxmlformats.org/officeDocument/2006/relationships/hyperlink" Target="https://bit.ly/mutantwormsassignment" TargetMode="External"/><Relationship Id="rId6" Type="http://schemas.openxmlformats.org/officeDocument/2006/relationships/hyperlink" Target="https://bit.ly/EnvironmentalHistoryunTILTedTILTed" TargetMode="External"/><Relationship Id="rId7" Type="http://schemas.openxmlformats.org/officeDocument/2006/relationships/hyperlink" Target="https://bit.ly/2025AssignmentCharette" TargetMode="External"/><Relationship Id="rId8" Type="http://schemas.openxmlformats.org/officeDocument/2006/relationships/hyperlink" Target="https://bit.ly/4f8YFB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rive.google.com/file/d/14N7jtwl0_-oSCDxhO56FQ74oItqj44np/view?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hyperlink" Target="http://www.youtube.com/watch?v=40e1FPaJowg" TargetMode="Externa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drive.google.com/file/d/14N7jtwl0_-oSCDxhO56FQ74oItqj44np/view?usp=shari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drive.google.com/file/d/1iElI4yw2CI1mIdEXiEoTk11Zv8ZE1z_0/view?usp=drive_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drive.google.com/file/d/14N7jtwl0_-oSCDxhO56FQ74oItqj44np/view?usp=shar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tilthighered.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bit.ly/DCCCTAD" TargetMode="External"/><Relationship Id="rId4" Type="http://schemas.openxmlformats.org/officeDocument/2006/relationships/hyperlink" Target="https://bit.ly/DCCCTA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bit.ly/30aTkp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bit.ly/30aTkp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bit.ly/MeauxmentumTILTSessionsAgenda" TargetMode="External"/><Relationship Id="rId4"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bit.ly/HowtoSelectYour2AssignmentstoTIL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2.xml"/><Relationship Id="rId3" Type="http://schemas.openxmlformats.org/officeDocument/2006/relationships/hyperlink" Target="https://bit.ly/TADStudentVersion" TargetMode="External"/><Relationship Id="rId4" Type="http://schemas.openxmlformats.org/officeDocument/2006/relationships/image" Target="../media/image6.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s://bit.ly/TADStudentVersion"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bit.ly/TADStudentVersion"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s://bit.ly/TADStudentVersion"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bit.ly/TADStudentVersion"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bit.ly/TADStudentVersion"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7.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bit.ly/2qV7JXm"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hyperlink" Target="http://bit.ly/2qV7JXm"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hyperlink" Target="https://canvas.southseattle.edu/courses/1991885/users/3364206" TargetMode="External"/><Relationship Id="rId4" Type="http://schemas.openxmlformats.org/officeDocument/2006/relationships/hyperlink" Target="https://canvas.southseattle.edu/courses/1991885/users/5523003" TargetMode="External"/><Relationship Id="rId5" Type="http://schemas.openxmlformats.org/officeDocument/2006/relationships/hyperlink" Target="https://canvas.southseattle.edu/courses/1991885/users/5687260" TargetMode="External"/><Relationship Id="rId6" Type="http://schemas.openxmlformats.org/officeDocument/2006/relationships/hyperlink" Target="https://canvas.southseattle.edu/courses/1991885/users/3496663" TargetMode="External"/><Relationship Id="rId7" Type="http://schemas.openxmlformats.org/officeDocument/2006/relationships/hyperlink" Target="https://canvas.southseattle.edu/courses/1991885/users/3445282" TargetMode="External"/><Relationship Id="rId8" Type="http://schemas.openxmlformats.org/officeDocument/2006/relationships/hyperlink" Target="https://canvas.southseattle.edu/courses/1991885/users/5506066"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Applying TILT (Transparency in Learning and Teaching)</a:t>
            </a:r>
            <a:endParaRPr>
              <a:latin typeface="Playfair Display"/>
              <a:ea typeface="Playfair Display"/>
              <a:cs typeface="Playfair Display"/>
              <a:sym typeface="Playfair Display"/>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Montserrat"/>
                <a:ea typeface="Montserrat"/>
                <a:cs typeface="Montserrat"/>
                <a:sym typeface="Montserrat"/>
              </a:rPr>
              <a:t>To Catapult Courses</a:t>
            </a:r>
            <a:endParaRPr>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Reflecting on a Memorable Assignment: Criteria for Success</a:t>
            </a:r>
            <a:endParaRPr>
              <a:latin typeface="Playfair Display"/>
              <a:ea typeface="Playfair Display"/>
              <a:cs typeface="Playfair Display"/>
              <a:sym typeface="Playfair Display"/>
            </a:endParaRPr>
          </a:p>
        </p:txBody>
      </p:sp>
      <p:sp>
        <p:nvSpPr>
          <p:cNvPr id="116" name="Google Shape;116;p23"/>
          <p:cNvSpPr txBox="1"/>
          <p:nvPr>
            <p:ph idx="1" type="body"/>
          </p:nvPr>
        </p:nvSpPr>
        <p:spPr>
          <a:xfrm>
            <a:off x="311700" y="1586175"/>
            <a:ext cx="8520600" cy="2982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000">
                <a:latin typeface="Montserrat"/>
                <a:ea typeface="Montserrat"/>
                <a:cs typeface="Montserrat"/>
                <a:sym typeface="Montserrat"/>
              </a:rPr>
              <a:t>You will know you are doing excellent work if you:</a:t>
            </a:r>
            <a:endParaRPr sz="2000">
              <a:latin typeface="Montserrat"/>
              <a:ea typeface="Montserrat"/>
              <a:cs typeface="Montserrat"/>
              <a:sym typeface="Montserrat"/>
            </a:endParaRPr>
          </a:p>
          <a:p>
            <a:pPr indent="-355600" lvl="0" marL="457200" rtl="0" algn="l">
              <a:spcBef>
                <a:spcPts val="1200"/>
              </a:spcBef>
              <a:spcAft>
                <a:spcPts val="0"/>
              </a:spcAft>
              <a:buSzPts val="2000"/>
              <a:buFont typeface="Montserrat"/>
              <a:buChar char="●"/>
            </a:pPr>
            <a:r>
              <a:rPr lang="en" sz="2000">
                <a:latin typeface="Montserrat"/>
                <a:ea typeface="Montserrat"/>
                <a:cs typeface="Montserrat"/>
                <a:sym typeface="Montserrat"/>
              </a:rPr>
              <a:t>Share one meaningful assignment experience from your own education.</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Reflect on how the assignment’s design and delivery shaped your engagement and learning.</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Contribute to a collegial, curious, and reflective space by listening attentively and making space for others’ stories.</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Note any questions or patterns that emerged in your group’s discussion to carry forward into our shared inquiry today.</a:t>
            </a:r>
            <a:endParaRPr sz="20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A Research-Based Rationale: The TILT Study</a:t>
            </a:r>
            <a:endParaRPr>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Individuals within a Collective</a:t>
            </a:r>
            <a:endParaRPr sz="3600">
              <a:latin typeface="Playfair Display"/>
              <a:ea typeface="Playfair Display"/>
              <a:cs typeface="Playfair Display"/>
              <a:sym typeface="Playfair Display"/>
            </a:endParaRPr>
          </a:p>
        </p:txBody>
      </p:sp>
      <p:sp>
        <p:nvSpPr>
          <p:cNvPr id="127" name="Google Shape;12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highlight>
                  <a:srgbClr val="FFFFFF"/>
                </a:highlight>
                <a:latin typeface="Montserrat"/>
                <a:ea typeface="Montserrat"/>
                <a:cs typeface="Montserrat"/>
                <a:sym typeface="Montserrat"/>
              </a:rPr>
              <a:t>“But there has been little systematic study of the role that faculty can play </a:t>
            </a:r>
            <a:r>
              <a:rPr b="1" lang="en" sz="2400">
                <a:highlight>
                  <a:srgbClr val="FFFFFF"/>
                </a:highlight>
                <a:latin typeface="Montserrat"/>
                <a:ea typeface="Montserrat"/>
                <a:cs typeface="Montserrat"/>
                <a:sym typeface="Montserrat"/>
              </a:rPr>
              <a:t>collectively</a:t>
            </a:r>
            <a:r>
              <a:rPr lang="en" sz="2400">
                <a:highlight>
                  <a:srgbClr val="FFFFFF"/>
                </a:highlight>
                <a:latin typeface="Montserrat"/>
                <a:ea typeface="Montserrat"/>
                <a:cs typeface="Montserrat"/>
                <a:sym typeface="Montserrat"/>
              </a:rPr>
              <a:t> in improving learning outcomes and success for underserved students.” </a:t>
            </a:r>
            <a:endParaRPr sz="2400">
              <a:highlight>
                <a:srgbClr val="FFFFFF"/>
              </a:highlight>
              <a:latin typeface="Montserrat"/>
              <a:ea typeface="Montserrat"/>
              <a:cs typeface="Montserrat"/>
              <a:sym typeface="Montserrat"/>
            </a:endParaRPr>
          </a:p>
          <a:p>
            <a:pPr indent="-381000" lvl="1" marL="914400" rtl="0" algn="l">
              <a:spcBef>
                <a:spcPts val="0"/>
              </a:spcBef>
              <a:spcAft>
                <a:spcPts val="0"/>
              </a:spcAft>
              <a:buSzPts val="2400"/>
              <a:buChar char="○"/>
            </a:pPr>
            <a:r>
              <a:rPr lang="en" sz="2400">
                <a:highlight>
                  <a:srgbClr val="FFFFFF"/>
                </a:highlight>
                <a:latin typeface="Montserrat"/>
                <a:ea typeface="Montserrat"/>
                <a:cs typeface="Montserrat"/>
                <a:sym typeface="Montserrat"/>
              </a:rPr>
              <a:t>Winkelmes et al., 2016: “</a:t>
            </a:r>
            <a:r>
              <a:rPr lang="en" sz="2400" u="sng">
                <a:solidFill>
                  <a:schemeClr val="hlink"/>
                </a:solidFill>
                <a:highlight>
                  <a:srgbClr val="FFFFFF"/>
                </a:highlight>
                <a:latin typeface="Montserrat"/>
                <a:ea typeface="Montserrat"/>
                <a:cs typeface="Montserrat"/>
                <a:sym typeface="Montserrat"/>
                <a:hlinkClick r:id="rId3"/>
              </a:rPr>
              <a:t>A Teaching Intervention that Increases Underserved College Students’ Success</a:t>
            </a:r>
            <a:r>
              <a:rPr lang="en" sz="2400">
                <a:solidFill>
                  <a:srgbClr val="840009"/>
                </a:solidFill>
                <a:highlight>
                  <a:srgbClr val="FFFFFF"/>
                </a:highlight>
                <a:latin typeface="Montserrat"/>
                <a:ea typeface="Montserrat"/>
                <a:cs typeface="Montserrat"/>
                <a:sym typeface="Montserrat"/>
              </a:rPr>
              <a:t>”</a:t>
            </a:r>
            <a:endParaRPr sz="2400">
              <a:solidFill>
                <a:schemeClr val="dk1"/>
              </a:solidFill>
              <a:highlight>
                <a:srgbClr val="FFFFFF"/>
              </a:highlight>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Playfair Display"/>
                <a:ea typeface="Playfair Display"/>
                <a:cs typeface="Playfair Display"/>
                <a:sym typeface="Playfair Display"/>
              </a:rPr>
              <a:t>Faculty Development</a:t>
            </a:r>
            <a:endParaRPr>
              <a:latin typeface="Playfair Display"/>
              <a:ea typeface="Playfair Display"/>
              <a:cs typeface="Playfair Display"/>
              <a:sym typeface="Playfair Display"/>
            </a:endParaRPr>
          </a:p>
        </p:txBody>
      </p:sp>
      <p:sp>
        <p:nvSpPr>
          <p:cNvPr id="133" name="Google Shape;133;p2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134" name="Google Shape;134;p2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Montserrat"/>
                <a:ea typeface="Montserrat"/>
                <a:cs typeface="Montserrat"/>
                <a:sym typeface="Montserrat"/>
              </a:rPr>
              <a:t>Shifting away from an individual approach and towards a collective one</a:t>
            </a:r>
            <a:endParaRPr>
              <a:latin typeface="Montserrat"/>
              <a:ea typeface="Montserrat"/>
              <a:cs typeface="Montserrat"/>
              <a:sym typeface="Montserrat"/>
            </a:endParaRPr>
          </a:p>
        </p:txBody>
      </p:sp>
      <p:pic>
        <p:nvPicPr>
          <p:cNvPr id="135" name="Google Shape;135;p26"/>
          <p:cNvPicPr preferRelativeResize="0"/>
          <p:nvPr/>
        </p:nvPicPr>
        <p:blipFill>
          <a:blip r:embed="rId3">
            <a:alphaModFix/>
          </a:blip>
          <a:stretch>
            <a:fillRect/>
          </a:stretch>
        </p:blipFill>
        <p:spPr>
          <a:xfrm>
            <a:off x="4572000" y="0"/>
            <a:ext cx="4572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A Collective Approach That …</a:t>
            </a:r>
            <a:endParaRPr sz="3600">
              <a:latin typeface="Playfair Display"/>
              <a:ea typeface="Playfair Display"/>
              <a:cs typeface="Playfair Display"/>
              <a:sym typeface="Playfair Display"/>
            </a:endParaRPr>
          </a:p>
        </p:txBody>
      </p:sp>
      <p:sp>
        <p:nvSpPr>
          <p:cNvPr id="141" name="Google Shape;141;p2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Font typeface="Montserrat"/>
              <a:buChar char="●"/>
            </a:pPr>
            <a:r>
              <a:rPr b="1" lang="en" sz="1700">
                <a:latin typeface="Montserrat"/>
                <a:ea typeface="Montserrat"/>
                <a:cs typeface="Montserrat"/>
                <a:sym typeface="Montserrat"/>
              </a:rPr>
              <a:t>For Faculty</a:t>
            </a:r>
            <a:endParaRPr b="1" sz="1700">
              <a:latin typeface="Montserrat"/>
              <a:ea typeface="Montserrat"/>
              <a:cs typeface="Montserrat"/>
              <a:sym typeface="Montserrat"/>
            </a:endParaRPr>
          </a:p>
          <a:p>
            <a:pPr indent="-336550" lvl="1" marL="914400" rtl="0" algn="l">
              <a:spcBef>
                <a:spcPts val="0"/>
              </a:spcBef>
              <a:spcAft>
                <a:spcPts val="0"/>
              </a:spcAft>
              <a:buSzPts val="1700"/>
              <a:buFont typeface="Montserrat"/>
              <a:buChar char="○"/>
            </a:pPr>
            <a:r>
              <a:rPr lang="en" sz="1700">
                <a:latin typeface="Montserrat"/>
                <a:ea typeface="Montserrat"/>
                <a:cs typeface="Montserrat"/>
                <a:sym typeface="Montserrat"/>
              </a:rPr>
              <a:t>Preserves autonomy, choice, and academic freedom</a:t>
            </a:r>
            <a:endParaRPr sz="1700">
              <a:latin typeface="Montserrat"/>
              <a:ea typeface="Montserrat"/>
              <a:cs typeface="Montserrat"/>
              <a:sym typeface="Montserrat"/>
            </a:endParaRPr>
          </a:p>
          <a:p>
            <a:pPr indent="-336550" lvl="1" marL="914400" rtl="0" algn="l">
              <a:spcBef>
                <a:spcPts val="0"/>
              </a:spcBef>
              <a:spcAft>
                <a:spcPts val="0"/>
              </a:spcAft>
              <a:buSzPts val="1700"/>
              <a:buFont typeface="Montserrat"/>
              <a:buChar char="○"/>
            </a:pPr>
            <a:r>
              <a:rPr lang="en" sz="1700">
                <a:latin typeface="Montserrat"/>
                <a:ea typeface="Montserrat"/>
                <a:cs typeface="Montserrat"/>
                <a:sym typeface="Montserrat"/>
              </a:rPr>
              <a:t>Embeds multiple best practices in assessment in an elegant design that is simple (not easy) to use</a:t>
            </a:r>
            <a:endParaRPr sz="1700">
              <a:latin typeface="Montserrat"/>
              <a:ea typeface="Montserrat"/>
              <a:cs typeface="Montserrat"/>
              <a:sym typeface="Montserrat"/>
            </a:endParaRPr>
          </a:p>
          <a:p>
            <a:pPr indent="-336550" lvl="1" marL="914400" rtl="0" algn="l">
              <a:spcBef>
                <a:spcPts val="0"/>
              </a:spcBef>
              <a:spcAft>
                <a:spcPts val="0"/>
              </a:spcAft>
              <a:buSzPts val="1700"/>
              <a:buFont typeface="Montserrat"/>
              <a:buChar char="○"/>
            </a:pPr>
            <a:r>
              <a:rPr lang="en" sz="1700">
                <a:latin typeface="Montserrat"/>
                <a:ea typeface="Montserrat"/>
                <a:cs typeface="Montserrat"/>
                <a:sym typeface="Montserrat"/>
              </a:rPr>
              <a:t>Broadens and deepens an individual and collective </a:t>
            </a:r>
            <a:r>
              <a:rPr i="1" lang="en" sz="1700">
                <a:latin typeface="Montserrat"/>
                <a:ea typeface="Montserrat"/>
                <a:cs typeface="Montserrat"/>
                <a:sym typeface="Montserrat"/>
              </a:rPr>
              <a:t>functional</a:t>
            </a:r>
            <a:r>
              <a:rPr lang="en" sz="1700">
                <a:latin typeface="Montserrat"/>
                <a:ea typeface="Montserrat"/>
                <a:cs typeface="Montserrat"/>
                <a:sym typeface="Montserrat"/>
              </a:rPr>
              <a:t> assessment literacy</a:t>
            </a:r>
            <a:endParaRPr sz="1700">
              <a:latin typeface="Montserrat"/>
              <a:ea typeface="Montserrat"/>
              <a:cs typeface="Montserrat"/>
              <a:sym typeface="Montserrat"/>
            </a:endParaRPr>
          </a:p>
        </p:txBody>
      </p:sp>
      <p:sp>
        <p:nvSpPr>
          <p:cNvPr id="142" name="Google Shape;142;p2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Font typeface="Montserrat"/>
              <a:buChar char="●"/>
            </a:pPr>
            <a:r>
              <a:rPr b="1" lang="en" sz="1700">
                <a:latin typeface="Montserrat"/>
                <a:ea typeface="Montserrat"/>
                <a:cs typeface="Montserrat"/>
                <a:sym typeface="Montserrat"/>
              </a:rPr>
              <a:t>For Students</a:t>
            </a:r>
            <a:endParaRPr b="1" sz="1700">
              <a:latin typeface="Montserrat"/>
              <a:ea typeface="Montserrat"/>
              <a:cs typeface="Montserrat"/>
              <a:sym typeface="Montserrat"/>
            </a:endParaRPr>
          </a:p>
          <a:p>
            <a:pPr indent="-336550" lvl="1" marL="914400" rtl="0" algn="l">
              <a:spcBef>
                <a:spcPts val="0"/>
              </a:spcBef>
              <a:spcAft>
                <a:spcPts val="0"/>
              </a:spcAft>
              <a:buSzPts val="1700"/>
              <a:buFont typeface="Montserrat"/>
              <a:buChar char="○"/>
            </a:pPr>
            <a:r>
              <a:rPr lang="en" sz="1700">
                <a:latin typeface="Montserrat"/>
                <a:ea typeface="Montserrat"/>
                <a:cs typeface="Montserrat"/>
                <a:sym typeface="Montserrat"/>
              </a:rPr>
              <a:t>Provides a sense of stability and structure: while the content and the activities are new, the format remains constant across courses, departments</a:t>
            </a:r>
            <a:endParaRPr sz="1700">
              <a:latin typeface="Montserrat"/>
              <a:ea typeface="Montserrat"/>
              <a:cs typeface="Montserrat"/>
              <a:sym typeface="Montserrat"/>
            </a:endParaRPr>
          </a:p>
          <a:p>
            <a:pPr indent="-336550" lvl="1" marL="914400" rtl="0" algn="l">
              <a:spcBef>
                <a:spcPts val="0"/>
              </a:spcBef>
              <a:spcAft>
                <a:spcPts val="0"/>
              </a:spcAft>
              <a:buSzPts val="1700"/>
              <a:buFont typeface="Montserrat"/>
              <a:buChar char="○"/>
            </a:pPr>
            <a:r>
              <a:rPr lang="en" sz="1700">
                <a:latin typeface="Montserrat"/>
                <a:ea typeface="Montserrat"/>
                <a:cs typeface="Montserrat"/>
                <a:sym typeface="Montserrat"/>
              </a:rPr>
              <a:t>Progressively guides students in learning how to read and respond to assignments</a:t>
            </a:r>
            <a:endParaRPr sz="17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Study Highlights</a:t>
            </a:r>
            <a:endParaRPr sz="3600">
              <a:latin typeface="Playfair Display"/>
              <a:ea typeface="Playfair Display"/>
              <a:cs typeface="Playfair Display"/>
              <a:sym typeface="Playfair Display"/>
            </a:endParaRPr>
          </a:p>
        </p:txBody>
      </p:sp>
      <p:sp>
        <p:nvSpPr>
          <p:cNvPr id="148" name="Google Shape;148;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69570" lvl="0" marL="457200" rtl="0" algn="l">
              <a:lnSpc>
                <a:spcPct val="100000"/>
              </a:lnSpc>
              <a:spcBef>
                <a:spcPts val="0"/>
              </a:spcBef>
              <a:spcAft>
                <a:spcPts val="0"/>
              </a:spcAft>
              <a:buClr>
                <a:schemeClr val="dk2"/>
              </a:buClr>
              <a:buSzPct val="100000"/>
              <a:buFont typeface="Montserrat"/>
              <a:buChar char="●"/>
            </a:pPr>
            <a:r>
              <a:rPr lang="en" sz="2400">
                <a:latin typeface="Montserrat"/>
                <a:ea typeface="Montserrat"/>
                <a:cs typeface="Montserrat"/>
                <a:sym typeface="Montserrat"/>
              </a:rPr>
              <a:t>1,800 students, 35 faculty, 7 institutions</a:t>
            </a:r>
            <a:endParaRPr sz="2400">
              <a:latin typeface="Montserrat"/>
              <a:ea typeface="Montserrat"/>
              <a:cs typeface="Montserrat"/>
              <a:sym typeface="Montserrat"/>
            </a:endParaRPr>
          </a:p>
          <a:p>
            <a:pPr indent="-369570" lvl="0" marL="457200" rtl="0" algn="l">
              <a:lnSpc>
                <a:spcPct val="100000"/>
              </a:lnSpc>
              <a:spcBef>
                <a:spcPts val="1000"/>
              </a:spcBef>
              <a:spcAft>
                <a:spcPts val="0"/>
              </a:spcAft>
              <a:buClr>
                <a:schemeClr val="dk2"/>
              </a:buClr>
              <a:buSzPct val="100000"/>
              <a:buFont typeface="Montserrat"/>
              <a:buChar char="●"/>
            </a:pPr>
            <a:r>
              <a:rPr lang="en" sz="2400">
                <a:latin typeface="Montserrat"/>
                <a:ea typeface="Montserrat"/>
                <a:cs typeface="Montserrat"/>
                <a:sym typeface="Montserrat"/>
              </a:rPr>
              <a:t>Intentionally varied (research 1, CTCs, small, large, etc.)</a:t>
            </a:r>
            <a:endParaRPr sz="2400">
              <a:latin typeface="Montserrat"/>
              <a:ea typeface="Montserrat"/>
              <a:cs typeface="Montserrat"/>
              <a:sym typeface="Montserrat"/>
            </a:endParaRPr>
          </a:p>
          <a:p>
            <a:pPr indent="-369570" lvl="0" marL="457200" rtl="0" algn="l">
              <a:lnSpc>
                <a:spcPct val="100000"/>
              </a:lnSpc>
              <a:spcBef>
                <a:spcPts val="1000"/>
              </a:spcBef>
              <a:spcAft>
                <a:spcPts val="0"/>
              </a:spcAft>
              <a:buClr>
                <a:schemeClr val="dk2"/>
              </a:buClr>
              <a:buSzPct val="100000"/>
              <a:buFont typeface="Arial"/>
              <a:buChar char="●"/>
            </a:pPr>
            <a:r>
              <a:rPr lang="en" sz="2400">
                <a:latin typeface="Montserrat"/>
                <a:ea typeface="Montserrat"/>
                <a:cs typeface="Montserrat"/>
                <a:sym typeface="Montserrat"/>
              </a:rPr>
              <a:t>Faculty participated in assignment charrettes with “disciplinary strangers” to make two take-home assignment</a:t>
            </a:r>
            <a:r>
              <a:rPr lang="en" sz="2400">
                <a:highlight>
                  <a:schemeClr val="lt1"/>
                </a:highlight>
                <a:latin typeface="Montserrat"/>
                <a:ea typeface="Montserrat"/>
                <a:cs typeface="Montserrat"/>
                <a:sym typeface="Montserrat"/>
              </a:rPr>
              <a:t>s </a:t>
            </a:r>
            <a:r>
              <a:rPr b="1" lang="en" sz="2400">
                <a:highlight>
                  <a:schemeClr val="lt1"/>
                </a:highlight>
                <a:latin typeface="Montserrat"/>
                <a:ea typeface="Montserrat"/>
                <a:cs typeface="Montserrat"/>
                <a:sym typeface="Montserrat"/>
              </a:rPr>
              <a:t>more transparent </a:t>
            </a:r>
            <a:endParaRPr b="1" sz="2400">
              <a:highlight>
                <a:schemeClr val="lt1"/>
              </a:highlight>
              <a:latin typeface="Montserrat"/>
              <a:ea typeface="Montserrat"/>
              <a:cs typeface="Montserrat"/>
              <a:sym typeface="Montserrat"/>
            </a:endParaRPr>
          </a:p>
          <a:p>
            <a:pPr indent="-369570" lvl="0" marL="457200" rtl="0" algn="l">
              <a:lnSpc>
                <a:spcPct val="100000"/>
              </a:lnSpc>
              <a:spcBef>
                <a:spcPts val="1000"/>
              </a:spcBef>
              <a:spcAft>
                <a:spcPts val="0"/>
              </a:spcAft>
              <a:buClr>
                <a:schemeClr val="dk2"/>
              </a:buClr>
              <a:buSzPct val="100000"/>
              <a:buFont typeface="Montserrat"/>
              <a:buChar char="●"/>
            </a:pPr>
            <a:r>
              <a:rPr lang="en" sz="2400">
                <a:latin typeface="Montserrat"/>
                <a:ea typeface="Montserrat"/>
                <a:cs typeface="Montserrat"/>
                <a:sym typeface="Montserrat"/>
              </a:rPr>
              <a:t>Each faculty member taught 2 sections of the same course. One group of students received the intervention, the other group did not.</a:t>
            </a:r>
            <a:endParaRPr sz="2400">
              <a:latin typeface="Montserrat"/>
              <a:ea typeface="Montserrat"/>
              <a:cs typeface="Montserrat"/>
              <a:sym typeface="Montserrat"/>
            </a:endParaRPr>
          </a:p>
          <a:p>
            <a:pPr indent="-369570" lvl="0" marL="457200" rtl="0" algn="l">
              <a:lnSpc>
                <a:spcPct val="100000"/>
              </a:lnSpc>
              <a:spcBef>
                <a:spcPts val="1000"/>
              </a:spcBef>
              <a:spcAft>
                <a:spcPts val="1000"/>
              </a:spcAft>
              <a:buClr>
                <a:schemeClr val="dk2"/>
              </a:buClr>
              <a:buSzPct val="100000"/>
              <a:buFont typeface="Montserrat"/>
              <a:buChar char="●"/>
            </a:pPr>
            <a:r>
              <a:rPr lang="en" sz="2400">
                <a:latin typeface="Montserrat"/>
                <a:ea typeface="Montserrat"/>
                <a:cs typeface="Montserrat"/>
                <a:sym typeface="Montserrat"/>
              </a:rPr>
              <a:t>Faculty agreed to discuss with students in advance, twice in one term: Purpose, Task, Criteria for Success</a:t>
            </a:r>
            <a:endParaRPr sz="24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latin typeface="Playfair Display"/>
                <a:ea typeface="Playfair Display"/>
                <a:cs typeface="Playfair Display"/>
                <a:sym typeface="Playfair Display"/>
              </a:rPr>
              <a:t>What is Transparency?</a:t>
            </a:r>
            <a:endParaRPr sz="4100">
              <a:latin typeface="Playfair Display"/>
              <a:ea typeface="Playfair Display"/>
              <a:cs typeface="Playfair Display"/>
              <a:sym typeface="Playfair Display"/>
            </a:endParaRPr>
          </a:p>
        </p:txBody>
      </p:sp>
      <p:sp>
        <p:nvSpPr>
          <p:cNvPr id="154" name="Google Shape;154;p2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852"/>
              <a:buNone/>
            </a:pPr>
            <a:r>
              <a:rPr lang="en" sz="2027" u="sng">
                <a:solidFill>
                  <a:schemeClr val="hlink"/>
                </a:solidFill>
                <a:latin typeface="Montserrat"/>
                <a:ea typeface="Montserrat"/>
                <a:cs typeface="Montserrat"/>
                <a:sym typeface="Montserrat"/>
                <a:hlinkClick r:id="rId3"/>
              </a:rPr>
              <a:t>“A Teaching Intervention that Increases Underserved College Students’ Success</a:t>
            </a:r>
            <a:r>
              <a:rPr lang="en" sz="2027">
                <a:latin typeface="Montserrat"/>
                <a:ea typeface="Montserrat"/>
                <a:cs typeface="Montserrat"/>
                <a:sym typeface="Montserrat"/>
              </a:rPr>
              <a:t>”</a:t>
            </a:r>
            <a:endParaRPr sz="2027">
              <a:latin typeface="Montserrat"/>
              <a:ea typeface="Montserrat"/>
              <a:cs typeface="Montserrat"/>
              <a:sym typeface="Montserrat"/>
            </a:endParaRPr>
          </a:p>
          <a:p>
            <a:pPr indent="0" lvl="0" marL="0" rtl="0" algn="ctr">
              <a:lnSpc>
                <a:spcPct val="80000"/>
              </a:lnSpc>
              <a:spcBef>
                <a:spcPts val="0"/>
              </a:spcBef>
              <a:spcAft>
                <a:spcPts val="0"/>
              </a:spcAft>
              <a:buSzPts val="852"/>
              <a:buNone/>
            </a:pPr>
            <a:br>
              <a:rPr lang="en" sz="2027">
                <a:latin typeface="Montserrat"/>
                <a:ea typeface="Montserrat"/>
                <a:cs typeface="Montserrat"/>
                <a:sym typeface="Montserrat"/>
              </a:rPr>
            </a:br>
            <a:r>
              <a:rPr lang="en" sz="2027">
                <a:latin typeface="Montserrat"/>
                <a:ea typeface="Montserrat"/>
                <a:cs typeface="Montserrat"/>
                <a:sym typeface="Montserrat"/>
              </a:rPr>
              <a:t>Winklemes, et al., 2016</a:t>
            </a:r>
            <a:endParaRPr sz="2027">
              <a:latin typeface="Montserrat"/>
              <a:ea typeface="Montserrat"/>
              <a:cs typeface="Montserrat"/>
              <a:sym typeface="Montserrat"/>
            </a:endParaRPr>
          </a:p>
        </p:txBody>
      </p:sp>
      <p:sp>
        <p:nvSpPr>
          <p:cNvPr id="155" name="Google Shape;155;p2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lnSpcReduction="20000"/>
          </a:bodyPr>
          <a:lstStyle/>
          <a:p>
            <a:pPr indent="0" lvl="0" marL="0" rtl="0" algn="ctr">
              <a:spcBef>
                <a:spcPts val="0"/>
              </a:spcBef>
              <a:spcAft>
                <a:spcPts val="1200"/>
              </a:spcAft>
              <a:buNone/>
            </a:pPr>
            <a:r>
              <a:rPr lang="en" sz="2600">
                <a:latin typeface="Montserrat"/>
                <a:ea typeface="Montserrat"/>
                <a:cs typeface="Montserrat"/>
                <a:sym typeface="Montserrat"/>
              </a:rPr>
              <a:t>“Engaging  teachers and students in focusing together on </a:t>
            </a:r>
            <a:r>
              <a:rPr b="1" i="1" lang="en" sz="2600">
                <a:latin typeface="Montserrat"/>
                <a:ea typeface="Montserrat"/>
                <a:cs typeface="Montserrat"/>
                <a:sym typeface="Montserrat"/>
              </a:rPr>
              <a:t>how</a:t>
            </a:r>
            <a:r>
              <a:rPr lang="en" sz="2600">
                <a:latin typeface="Montserrat"/>
                <a:ea typeface="Montserrat"/>
                <a:cs typeface="Montserrat"/>
                <a:sym typeface="Montserrat"/>
              </a:rPr>
              <a:t> college students learn what they learn and </a:t>
            </a:r>
            <a:r>
              <a:rPr b="1" i="1" lang="en" sz="2600">
                <a:latin typeface="Montserrat"/>
                <a:ea typeface="Montserrat"/>
                <a:cs typeface="Montserrat"/>
                <a:sym typeface="Montserrat"/>
              </a:rPr>
              <a:t>why</a:t>
            </a:r>
            <a:r>
              <a:rPr lang="en" sz="2600">
                <a:latin typeface="Montserrat"/>
                <a:ea typeface="Montserrat"/>
                <a:cs typeface="Montserrat"/>
                <a:sym typeface="Montserrat"/>
              </a:rPr>
              <a:t> teachers structure learning experiences in particular ways”</a:t>
            </a:r>
            <a:endParaRPr sz="26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Assignments Matter</a:t>
            </a:r>
            <a:endParaRPr sz="3600">
              <a:latin typeface="Playfair Display"/>
              <a:ea typeface="Playfair Display"/>
              <a:cs typeface="Playfair Display"/>
              <a:sym typeface="Playfair Display"/>
            </a:endParaRPr>
          </a:p>
        </p:txBody>
      </p:sp>
      <p:sp>
        <p:nvSpPr>
          <p:cNvPr id="161" name="Google Shape;16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“TILT-ing” 2 assignments in 1 course 1 semester seems to have big results for ALL students: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b="1" lang="en" sz="2000">
                <a:latin typeface="Montserrat"/>
                <a:ea typeface="Montserrat"/>
                <a:cs typeface="Montserrat"/>
                <a:sym typeface="Montserrat"/>
              </a:rPr>
              <a:t>Quantitative</a:t>
            </a:r>
            <a:r>
              <a:rPr lang="en" sz="2000">
                <a:latin typeface="Montserrat"/>
                <a:ea typeface="Montserrat"/>
                <a:cs typeface="Montserrat"/>
                <a:sym typeface="Montserrat"/>
              </a:rPr>
              <a:t>: the students who received transparent instruction had 13% to 15% higher retention rates … not just 1 year later . . . but 2 years later;</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b="1" lang="en" sz="2000">
                <a:latin typeface="Montserrat"/>
                <a:ea typeface="Montserrat"/>
                <a:cs typeface="Montserrat"/>
                <a:sym typeface="Montserrat"/>
              </a:rPr>
              <a:t>Qualitative</a:t>
            </a:r>
            <a:r>
              <a:rPr lang="en" sz="2000">
                <a:latin typeface="Montserrat"/>
                <a:ea typeface="Montserrat"/>
                <a:cs typeface="Montserrat"/>
                <a:sym typeface="Montserrat"/>
              </a:rPr>
              <a:t>: increases in those three most important predictors of student success</a:t>
            </a:r>
            <a:endParaRPr sz="2000">
              <a:latin typeface="Montserrat"/>
              <a:ea typeface="Montserrat"/>
              <a:cs typeface="Montserrat"/>
              <a:sym typeface="Montserrat"/>
            </a:endParaRPr>
          </a:p>
          <a:p>
            <a:pPr indent="-355600" lvl="2" marL="1371600" rtl="0" algn="l">
              <a:spcBef>
                <a:spcPts val="0"/>
              </a:spcBef>
              <a:spcAft>
                <a:spcPts val="0"/>
              </a:spcAft>
              <a:buSzPts val="2000"/>
              <a:buFont typeface="Montserrat"/>
              <a:buChar char="■"/>
            </a:pPr>
            <a:r>
              <a:rPr lang="en" sz="2000">
                <a:latin typeface="Montserrat"/>
                <a:ea typeface="Montserrat"/>
                <a:cs typeface="Montserrat"/>
                <a:sym typeface="Montserrat"/>
              </a:rPr>
              <a:t>sense of academic confidence, sense of belonging, sense of gaining employer-valued skills</a:t>
            </a:r>
            <a:endParaRPr sz="20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Learning = Student Success</a:t>
            </a:r>
            <a:endParaRPr sz="3600">
              <a:latin typeface="Playfair Display"/>
              <a:ea typeface="Playfair Display"/>
              <a:cs typeface="Playfair Display"/>
              <a:sym typeface="Playfair Display"/>
            </a:endParaRPr>
          </a:p>
        </p:txBody>
      </p:sp>
      <p:sp>
        <p:nvSpPr>
          <p:cNvPr id="167" name="Google Shape;167;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In a parallel study of UNLV undergraduates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b="1" lang="en" sz="2000">
                <a:latin typeface="Montserrat"/>
                <a:ea typeface="Montserrat"/>
                <a:cs typeface="Montserrat"/>
                <a:sym typeface="Montserrat"/>
              </a:rPr>
              <a:t>90.2%</a:t>
            </a:r>
            <a:r>
              <a:rPr lang="en" sz="2000">
                <a:latin typeface="Montserrat"/>
                <a:ea typeface="Montserrat"/>
                <a:cs typeface="Montserrat"/>
                <a:sym typeface="Montserrat"/>
              </a:rPr>
              <a:t> of students enrolled in “more transparent” introductory-level courses returned for the subsequent academic year—</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b="1" lang="en" sz="2000">
                <a:latin typeface="Montserrat"/>
                <a:ea typeface="Montserrat"/>
                <a:cs typeface="Montserrat"/>
                <a:sym typeface="Montserrat"/>
              </a:rPr>
              <a:t>a 16.1 percentage point increase</a:t>
            </a:r>
            <a:r>
              <a:rPr lang="en" sz="2000">
                <a:latin typeface="Montserrat"/>
                <a:ea typeface="Montserrat"/>
                <a:cs typeface="Montserrat"/>
                <a:sym typeface="Montserrat"/>
              </a:rPr>
              <a:t> </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compared to the average retention rate of </a:t>
            </a:r>
            <a:r>
              <a:rPr b="1" lang="en" sz="2000">
                <a:latin typeface="Montserrat"/>
                <a:ea typeface="Montserrat"/>
                <a:cs typeface="Montserrat"/>
                <a:sym typeface="Montserrat"/>
              </a:rPr>
              <a:t>74.1%</a:t>
            </a:r>
            <a:r>
              <a:rPr lang="en" sz="2000">
                <a:latin typeface="Montserrat"/>
                <a:ea typeface="Montserrat"/>
                <a:cs typeface="Montserrat"/>
                <a:sym typeface="Montserrat"/>
              </a:rPr>
              <a:t> for first-year full-time students.</a:t>
            </a:r>
            <a:endParaRPr sz="20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Assignment Design Matters</a:t>
            </a:r>
            <a:endParaRPr sz="3600">
              <a:latin typeface="Playfair Display"/>
              <a:ea typeface="Playfair Display"/>
              <a:cs typeface="Playfair Display"/>
              <a:sym typeface="Playfair Display"/>
            </a:endParaRPr>
          </a:p>
        </p:txBody>
      </p:sp>
      <p:sp>
        <p:nvSpPr>
          <p:cNvPr id="173" name="Google Shape;173;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1200"/>
              </a:spcAft>
              <a:buNone/>
            </a:pPr>
            <a:r>
              <a:rPr lang="en" sz="6000">
                <a:latin typeface="Montserrat"/>
                <a:ea typeface="Montserrat"/>
                <a:cs typeface="Montserrat"/>
                <a:sym typeface="Montserrat"/>
              </a:rPr>
              <a:t>TILT-ing 2 out of class assignments made a dramatic difference for students</a:t>
            </a:r>
            <a:endParaRPr sz="60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Links for Today</a:t>
            </a:r>
            <a:endParaRPr>
              <a:latin typeface="Playfair Display"/>
              <a:ea typeface="Playfair Display"/>
              <a:cs typeface="Playfair Display"/>
              <a:sym typeface="Playfair Display"/>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Slide Deck:</a:t>
            </a:r>
            <a:r>
              <a:rPr lang="en" sz="2000">
                <a:latin typeface="Montserrat"/>
                <a:ea typeface="Montserrat"/>
                <a:cs typeface="Montserrat"/>
                <a:sym typeface="Montserrat"/>
              </a:rPr>
              <a:t> </a:t>
            </a:r>
            <a:r>
              <a:rPr lang="en" sz="2000" u="sng">
                <a:solidFill>
                  <a:schemeClr val="accent5"/>
                </a:solidFill>
                <a:latin typeface="Montserrat"/>
                <a:ea typeface="Montserrat"/>
                <a:cs typeface="Montserrat"/>
                <a:sym typeface="Montserrat"/>
                <a:hlinkClick r:id="rId3">
                  <a:extLst>
                    <a:ext uri="{A12FA001-AC4F-418D-AE19-62706E023703}">
                      <ahyp:hlinkClr val="tx"/>
                    </a:ext>
                  </a:extLst>
                </a:hlinkClick>
              </a:rPr>
              <a:t>https://bit.ly/MeauxmentumTILTSessionsSlideDeck</a:t>
            </a:r>
            <a:endParaRPr sz="2000">
              <a:solidFill>
                <a:schemeClr val="accent5"/>
              </a:solidFill>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Agenda</a:t>
            </a:r>
            <a:r>
              <a:rPr lang="en" sz="2000">
                <a:latin typeface="Montserrat"/>
                <a:ea typeface="Montserrat"/>
                <a:cs typeface="Montserrat"/>
                <a:sym typeface="Montserrat"/>
              </a:rPr>
              <a:t>: </a:t>
            </a:r>
            <a:r>
              <a:rPr lang="en" sz="2000" u="sng">
                <a:solidFill>
                  <a:schemeClr val="accent5"/>
                </a:solidFill>
                <a:latin typeface="Montserrat"/>
                <a:ea typeface="Montserrat"/>
                <a:cs typeface="Montserrat"/>
                <a:sym typeface="Montserrat"/>
                <a:hlinkClick r:id="rId4">
                  <a:extLst>
                    <a:ext uri="{A12FA001-AC4F-418D-AE19-62706E023703}">
                      <ahyp:hlinkClr val="tx"/>
                    </a:ext>
                  </a:extLst>
                </a:hlinkClick>
              </a:rPr>
              <a:t>https://bit.ly/MeauxmentumTILTSessionsAgenda</a:t>
            </a:r>
            <a:endParaRPr sz="2000">
              <a:solidFill>
                <a:schemeClr val="accent5"/>
              </a:solidFill>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Mutant Worms (un-TILT-ed &amp; TILT-ed): </a:t>
            </a:r>
            <a:r>
              <a:rPr lang="en" sz="2000" u="sng">
                <a:solidFill>
                  <a:schemeClr val="accent5"/>
                </a:solidFill>
                <a:latin typeface="Montserrat"/>
                <a:ea typeface="Montserrat"/>
                <a:cs typeface="Montserrat"/>
                <a:sym typeface="Montserrat"/>
                <a:hlinkClick r:id="rId5">
                  <a:extLst>
                    <a:ext uri="{A12FA001-AC4F-418D-AE19-62706E023703}">
                      <ahyp:hlinkClr val="tx"/>
                    </a:ext>
                  </a:extLst>
                </a:hlinkClick>
              </a:rPr>
              <a:t>https://bit.ly/mutantwormsassignment</a:t>
            </a:r>
            <a:endParaRPr sz="2000">
              <a:solidFill>
                <a:schemeClr val="accent5"/>
              </a:solidFill>
              <a:latin typeface="Montserrat"/>
              <a:ea typeface="Montserrat"/>
              <a:cs typeface="Montserrat"/>
              <a:sym typeface="Montserrat"/>
            </a:endParaRPr>
          </a:p>
          <a:p>
            <a:pPr indent="-355600" lvl="0" marL="457200" rtl="0" algn="l">
              <a:spcBef>
                <a:spcPts val="0"/>
              </a:spcBef>
              <a:spcAft>
                <a:spcPts val="0"/>
              </a:spcAft>
              <a:buSzPts val="2000"/>
              <a:buChar char="●"/>
            </a:pPr>
            <a:r>
              <a:rPr b="1" lang="en" sz="2000">
                <a:latin typeface="Montserrat"/>
                <a:ea typeface="Montserrat"/>
                <a:cs typeface="Montserrat"/>
                <a:sym typeface="Montserrat"/>
              </a:rPr>
              <a:t>Un-TILT-ed &amp; TILT-ed Humanities Assignment</a:t>
            </a:r>
            <a:r>
              <a:rPr lang="en" sz="2000">
                <a:latin typeface="Montserrat"/>
                <a:ea typeface="Montserrat"/>
                <a:cs typeface="Montserrat"/>
                <a:sym typeface="Montserrat"/>
              </a:rPr>
              <a:t>: </a:t>
            </a:r>
            <a:r>
              <a:rPr lang="en" sz="2000" u="sng">
                <a:solidFill>
                  <a:schemeClr val="accent5"/>
                </a:solidFill>
                <a:latin typeface="Montserrat"/>
                <a:ea typeface="Montserrat"/>
                <a:cs typeface="Montserrat"/>
                <a:sym typeface="Montserrat"/>
                <a:hlinkClick r:id="rId6">
                  <a:extLst>
                    <a:ext uri="{A12FA001-AC4F-418D-AE19-62706E023703}">
                      <ahyp:hlinkClr val="tx"/>
                    </a:ext>
                  </a:extLst>
                </a:hlinkClick>
              </a:rPr>
              <a:t>https://bit.ly/EnvironmentalHistoryunTILTedTILTed</a:t>
            </a:r>
            <a:endParaRPr sz="2000">
              <a:solidFill>
                <a:schemeClr val="accent5"/>
              </a:solidFill>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Introduction to Assignment Charrettes: </a:t>
            </a:r>
            <a:r>
              <a:rPr lang="en" sz="2000" u="sng">
                <a:solidFill>
                  <a:schemeClr val="hlink"/>
                </a:solidFill>
                <a:latin typeface="Montserrat"/>
                <a:ea typeface="Montserrat"/>
                <a:cs typeface="Montserrat"/>
                <a:sym typeface="Montserrat"/>
                <a:hlinkClick r:id="rId7"/>
              </a:rPr>
              <a:t>https://bit.ly/2025AssignmentCharette</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Sample Assignment Charette (F2F)</a:t>
            </a:r>
            <a:r>
              <a:rPr lang="en" sz="2000">
                <a:latin typeface="Montserrat"/>
                <a:ea typeface="Montserrat"/>
                <a:cs typeface="Montserrat"/>
                <a:sym typeface="Montserrat"/>
              </a:rPr>
              <a:t>: </a:t>
            </a:r>
            <a:r>
              <a:rPr lang="en" sz="2000" u="sng">
                <a:solidFill>
                  <a:schemeClr val="hlink"/>
                </a:solidFill>
                <a:latin typeface="Montserrat"/>
                <a:ea typeface="Montserrat"/>
                <a:cs typeface="Montserrat"/>
                <a:sym typeface="Montserrat"/>
                <a:hlinkClick r:id="rId8"/>
              </a:rPr>
              <a:t>https://bit.ly/4f8YFBk</a:t>
            </a:r>
            <a:endParaRPr sz="20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TILT in Practice: A Closer Look at Assignment Design</a:t>
            </a:r>
            <a:endParaRPr>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4"/>
          <p:cNvSpPr txBox="1"/>
          <p:nvPr>
            <p:ph type="title"/>
          </p:nvPr>
        </p:nvSpPr>
        <p:spPr>
          <a:xfrm>
            <a:off x="311700" y="157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latin typeface="Playfair Display"/>
                <a:ea typeface="Playfair Display"/>
                <a:cs typeface="Playfair Display"/>
                <a:sym typeface="Playfair Display"/>
              </a:rPr>
              <a:t>Setting Up Our First Activity</a:t>
            </a:r>
            <a:endParaRPr sz="3600">
              <a:latin typeface="Playfair Display"/>
              <a:ea typeface="Playfair Display"/>
              <a:cs typeface="Playfair Display"/>
              <a:sym typeface="Playfair Display"/>
            </a:endParaRPr>
          </a:p>
        </p:txBody>
      </p:sp>
      <p:sp>
        <p:nvSpPr>
          <p:cNvPr id="184" name="Google Shape;184;p34"/>
          <p:cNvSpPr txBox="1"/>
          <p:nvPr>
            <p:ph idx="1" type="body"/>
          </p:nvPr>
        </p:nvSpPr>
        <p:spPr>
          <a:xfrm>
            <a:off x="311700" y="891100"/>
            <a:ext cx="8520600" cy="4011900"/>
          </a:xfrm>
          <a:prstGeom prst="rect">
            <a:avLst/>
          </a:prstGeom>
        </p:spPr>
        <p:txBody>
          <a:bodyPr anchorCtr="0" anchor="t" bIns="91425" lIns="91425" spcFirstLastPara="1" rIns="91425" wrap="square" tIns="91425">
            <a:normAutofit lnSpcReduction="10000"/>
          </a:bodyPr>
          <a:lstStyle/>
          <a:p>
            <a:pPr indent="-355600" lvl="0" marL="457200" rtl="0" algn="l">
              <a:lnSpc>
                <a:spcPct val="100000"/>
              </a:lnSpc>
              <a:spcBef>
                <a:spcPts val="0"/>
              </a:spcBef>
              <a:spcAft>
                <a:spcPts val="0"/>
              </a:spcAft>
              <a:buSzPts val="2000"/>
              <a:buFont typeface="Montserrat"/>
              <a:buChar char="●"/>
            </a:pPr>
            <a:r>
              <a:rPr lang="en" sz="2000">
                <a:latin typeface="Montserrat"/>
                <a:ea typeface="Montserrat"/>
                <a:cs typeface="Montserrat"/>
                <a:sym typeface="Montserrat"/>
              </a:rPr>
              <a:t>We are going to ask you to …</a:t>
            </a:r>
            <a:endParaRPr sz="2000">
              <a:latin typeface="Montserrat"/>
              <a:ea typeface="Montserrat"/>
              <a:cs typeface="Montserrat"/>
              <a:sym typeface="Montserrat"/>
            </a:endParaRPr>
          </a:p>
          <a:p>
            <a:pPr indent="-355600" lvl="1" marL="914400" rtl="0" algn="l">
              <a:lnSpc>
                <a:spcPct val="100000"/>
              </a:lnSpc>
              <a:spcBef>
                <a:spcPts val="0"/>
              </a:spcBef>
              <a:spcAft>
                <a:spcPts val="0"/>
              </a:spcAft>
              <a:buSzPts val="2000"/>
              <a:buFont typeface="Montserrat"/>
              <a:buChar char="○"/>
            </a:pPr>
            <a:r>
              <a:rPr lang="en" sz="2000">
                <a:latin typeface="Montserrat"/>
                <a:ea typeface="Montserrat"/>
                <a:cs typeface="Montserrat"/>
                <a:sym typeface="Montserrat"/>
              </a:rPr>
              <a:t>Imagine you are a student who is new to college and this is the first assignment you are attempting to complete. You are a novice learner and a novice to the discipline.</a:t>
            </a:r>
            <a:endParaRPr sz="2000">
              <a:latin typeface="Montserrat"/>
              <a:ea typeface="Montserrat"/>
              <a:cs typeface="Montserrat"/>
              <a:sym typeface="Montserrat"/>
            </a:endParaRPr>
          </a:p>
          <a:p>
            <a:pPr indent="-355600" lvl="1" marL="914400" rtl="0" algn="l">
              <a:lnSpc>
                <a:spcPct val="100000"/>
              </a:lnSpc>
              <a:spcBef>
                <a:spcPts val="0"/>
              </a:spcBef>
              <a:spcAft>
                <a:spcPts val="0"/>
              </a:spcAft>
              <a:buSzPts val="2000"/>
              <a:buFont typeface="Montserrat"/>
              <a:buChar char="○"/>
            </a:pPr>
            <a:r>
              <a:rPr lang="en" sz="2000">
                <a:latin typeface="Montserrat"/>
                <a:ea typeface="Montserrat"/>
                <a:cs typeface="Montserrat"/>
                <a:sym typeface="Montserrat"/>
              </a:rPr>
              <a:t>Read  the “less transparent” version of this </a:t>
            </a:r>
            <a:r>
              <a:rPr lang="en" sz="2000" u="sng">
                <a:solidFill>
                  <a:schemeClr val="hlink"/>
                </a:solidFill>
                <a:latin typeface="Montserrat"/>
                <a:ea typeface="Montserrat"/>
                <a:cs typeface="Montserrat"/>
                <a:sym typeface="Montserrat"/>
                <a:hlinkClick r:id="rId3"/>
              </a:rPr>
              <a:t>biology assignment</a:t>
            </a:r>
            <a:r>
              <a:rPr lang="en" sz="2000">
                <a:latin typeface="Montserrat"/>
                <a:ea typeface="Montserrat"/>
                <a:cs typeface="Montserrat"/>
                <a:sym typeface="Montserrat"/>
              </a:rPr>
              <a:t> for 2 minutes</a:t>
            </a:r>
            <a:r>
              <a:rPr lang="en" sz="2000">
                <a:solidFill>
                  <a:srgbClr val="434343"/>
                </a:solidFill>
                <a:latin typeface="Montserrat"/>
                <a:ea typeface="Montserrat"/>
                <a:cs typeface="Montserrat"/>
                <a:sym typeface="Montserrat"/>
              </a:rPr>
              <a:t>.</a:t>
            </a:r>
            <a:endParaRPr sz="2000">
              <a:solidFill>
                <a:srgbClr val="434343"/>
              </a:solidFill>
              <a:latin typeface="Montserrat"/>
              <a:ea typeface="Montserrat"/>
              <a:cs typeface="Montserrat"/>
              <a:sym typeface="Montserrat"/>
            </a:endParaRPr>
          </a:p>
          <a:p>
            <a:pPr indent="-355600" lvl="1" marL="914400" rtl="0" algn="l">
              <a:lnSpc>
                <a:spcPct val="100000"/>
              </a:lnSpc>
              <a:spcBef>
                <a:spcPts val="0"/>
              </a:spcBef>
              <a:spcAft>
                <a:spcPts val="0"/>
              </a:spcAft>
              <a:buSzPts val="2000"/>
              <a:buFont typeface="Montserrat"/>
              <a:buChar char="○"/>
            </a:pPr>
            <a:r>
              <a:rPr lang="en" sz="2000">
                <a:latin typeface="Montserrat"/>
                <a:ea typeface="Montserrat"/>
                <a:cs typeface="Montserrat"/>
                <a:sym typeface="Montserrat"/>
              </a:rPr>
              <a:t>Reflect on the following questions</a:t>
            </a:r>
            <a:endParaRPr sz="2000">
              <a:latin typeface="Montserrat"/>
              <a:ea typeface="Montserrat"/>
              <a:cs typeface="Montserrat"/>
              <a:sym typeface="Montserrat"/>
            </a:endParaRPr>
          </a:p>
          <a:p>
            <a:pPr indent="-349250" lvl="2" marL="1371600" rtl="0" algn="l">
              <a:lnSpc>
                <a:spcPct val="100000"/>
              </a:lnSpc>
              <a:spcBef>
                <a:spcPts val="0"/>
              </a:spcBef>
              <a:spcAft>
                <a:spcPts val="0"/>
              </a:spcAft>
              <a:buSzPts val="1900"/>
              <a:buFont typeface="Montserrat"/>
              <a:buChar char="■"/>
            </a:pPr>
            <a:r>
              <a:rPr lang="en" sz="1900">
                <a:latin typeface="Montserrat"/>
                <a:ea typeface="Montserrat"/>
                <a:cs typeface="Montserrat"/>
                <a:sym typeface="Montserrat"/>
              </a:rPr>
              <a:t>What do you think is the </a:t>
            </a:r>
            <a:r>
              <a:rPr b="1" lang="en" sz="1900">
                <a:latin typeface="Montserrat"/>
                <a:ea typeface="Montserrat"/>
                <a:cs typeface="Montserrat"/>
                <a:sym typeface="Montserrat"/>
              </a:rPr>
              <a:t>purpose</a:t>
            </a:r>
            <a:r>
              <a:rPr lang="en" sz="1900">
                <a:latin typeface="Montserrat"/>
                <a:ea typeface="Montserrat"/>
                <a:cs typeface="Montserrat"/>
                <a:sym typeface="Montserrat"/>
              </a:rPr>
              <a:t> of this assignment?</a:t>
            </a:r>
            <a:endParaRPr sz="1900">
              <a:latin typeface="Montserrat"/>
              <a:ea typeface="Montserrat"/>
              <a:cs typeface="Montserrat"/>
              <a:sym typeface="Montserrat"/>
            </a:endParaRPr>
          </a:p>
          <a:p>
            <a:pPr indent="-349250" lvl="2" marL="1371600" rtl="0" algn="l">
              <a:lnSpc>
                <a:spcPct val="100000"/>
              </a:lnSpc>
              <a:spcBef>
                <a:spcPts val="0"/>
              </a:spcBef>
              <a:spcAft>
                <a:spcPts val="0"/>
              </a:spcAft>
              <a:buSzPts val="1900"/>
              <a:buFont typeface="Montserrat"/>
              <a:buChar char="■"/>
            </a:pPr>
            <a:r>
              <a:rPr lang="en" sz="1900">
                <a:latin typeface="Montserrat"/>
                <a:ea typeface="Montserrat"/>
                <a:cs typeface="Montserrat"/>
                <a:sym typeface="Montserrat"/>
              </a:rPr>
              <a:t>What </a:t>
            </a:r>
            <a:r>
              <a:rPr b="1" lang="en" sz="1900">
                <a:latin typeface="Montserrat"/>
                <a:ea typeface="Montserrat"/>
                <a:cs typeface="Montserrat"/>
                <a:sym typeface="Montserrat"/>
              </a:rPr>
              <a:t>knowledge or skills</a:t>
            </a:r>
            <a:r>
              <a:rPr lang="en" sz="1900">
                <a:latin typeface="Montserrat"/>
                <a:ea typeface="Montserrat"/>
                <a:cs typeface="Montserrat"/>
                <a:sym typeface="Montserrat"/>
              </a:rPr>
              <a:t> do you think you will you gain?</a:t>
            </a:r>
            <a:endParaRPr sz="1900">
              <a:latin typeface="Montserrat"/>
              <a:ea typeface="Montserrat"/>
              <a:cs typeface="Montserrat"/>
              <a:sym typeface="Montserrat"/>
            </a:endParaRPr>
          </a:p>
          <a:p>
            <a:pPr indent="-349250" lvl="2" marL="1371600" rtl="0" algn="l">
              <a:lnSpc>
                <a:spcPct val="100000"/>
              </a:lnSpc>
              <a:spcBef>
                <a:spcPts val="0"/>
              </a:spcBef>
              <a:spcAft>
                <a:spcPts val="0"/>
              </a:spcAft>
              <a:buSzPts val="1900"/>
              <a:buFont typeface="Montserrat"/>
              <a:buChar char="■"/>
            </a:pPr>
            <a:r>
              <a:rPr lang="en" sz="1900">
                <a:latin typeface="Montserrat"/>
                <a:ea typeface="Montserrat"/>
                <a:cs typeface="Montserrat"/>
                <a:sym typeface="Montserrat"/>
              </a:rPr>
              <a:t>How does this assignment align with the </a:t>
            </a:r>
            <a:r>
              <a:rPr b="1" lang="en" sz="1900">
                <a:latin typeface="Montserrat"/>
                <a:ea typeface="Montserrat"/>
                <a:cs typeface="Montserrat"/>
                <a:sym typeface="Montserrat"/>
              </a:rPr>
              <a:t>learning outcomes</a:t>
            </a:r>
            <a:r>
              <a:rPr lang="en" sz="1900">
                <a:latin typeface="Montserrat"/>
                <a:ea typeface="Montserrat"/>
                <a:cs typeface="Montserrat"/>
                <a:sym typeface="Montserrat"/>
              </a:rPr>
              <a:t> of the course</a:t>
            </a:r>
            <a:r>
              <a:rPr lang="en" sz="1900">
                <a:latin typeface="Montserrat"/>
                <a:ea typeface="Montserrat"/>
                <a:cs typeface="Montserrat"/>
                <a:sym typeface="Montserrat"/>
              </a:rPr>
              <a:t>? </a:t>
            </a:r>
            <a:endParaRPr sz="1900">
              <a:latin typeface="Montserrat"/>
              <a:ea typeface="Montserrat"/>
              <a:cs typeface="Montserrat"/>
              <a:sym typeface="Montserrat"/>
            </a:endParaRPr>
          </a:p>
          <a:p>
            <a:pPr indent="-349250" lvl="2" marL="1371600" rtl="0" algn="l">
              <a:lnSpc>
                <a:spcPct val="100000"/>
              </a:lnSpc>
              <a:spcBef>
                <a:spcPts val="0"/>
              </a:spcBef>
              <a:spcAft>
                <a:spcPts val="0"/>
              </a:spcAft>
              <a:buSzPts val="1900"/>
              <a:buFont typeface="Montserrat"/>
              <a:buChar char="■"/>
            </a:pPr>
            <a:r>
              <a:rPr lang="en" sz="1900">
                <a:latin typeface="Montserrat"/>
                <a:ea typeface="Montserrat"/>
                <a:cs typeface="Montserrat"/>
                <a:sym typeface="Montserrat"/>
              </a:rPr>
              <a:t>How or why will this be </a:t>
            </a:r>
            <a:r>
              <a:rPr b="1" lang="en" sz="1900">
                <a:latin typeface="Montserrat"/>
                <a:ea typeface="Montserrat"/>
                <a:cs typeface="Montserrat"/>
                <a:sym typeface="Montserrat"/>
              </a:rPr>
              <a:t>important</a:t>
            </a:r>
            <a:r>
              <a:rPr lang="en" sz="1900">
                <a:latin typeface="Montserrat"/>
                <a:ea typeface="Montserrat"/>
                <a:cs typeface="Montserrat"/>
                <a:sym typeface="Montserrat"/>
              </a:rPr>
              <a:t> to you 5 years from now?</a:t>
            </a:r>
            <a:endParaRPr sz="19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5"/>
          <p:cNvSpPr txBox="1"/>
          <p:nvPr>
            <p:ph type="title"/>
          </p:nvPr>
        </p:nvSpPr>
        <p:spPr>
          <a:xfrm>
            <a:off x="311700" y="445025"/>
            <a:ext cx="8520600" cy="8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“Three Important Predictors of Success”</a:t>
            </a:r>
            <a:endParaRPr sz="3600">
              <a:latin typeface="Playfair Display"/>
              <a:ea typeface="Playfair Display"/>
              <a:cs typeface="Playfair Display"/>
              <a:sym typeface="Playfair Display"/>
            </a:endParaRPr>
          </a:p>
        </p:txBody>
      </p:sp>
      <p:sp>
        <p:nvSpPr>
          <p:cNvPr id="190" name="Google Shape;190;p35"/>
          <p:cNvSpPr txBox="1"/>
          <p:nvPr>
            <p:ph idx="1" type="body"/>
          </p:nvPr>
        </p:nvSpPr>
        <p:spPr>
          <a:xfrm>
            <a:off x="311700" y="1399925"/>
            <a:ext cx="8520600" cy="3169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Font typeface="Montserrat"/>
              <a:buChar char="●"/>
            </a:pPr>
            <a:r>
              <a:rPr b="1" lang="en" sz="2400">
                <a:highlight>
                  <a:schemeClr val="lt1"/>
                </a:highlight>
                <a:latin typeface="Montserrat"/>
                <a:ea typeface="Montserrat"/>
                <a:cs typeface="Montserrat"/>
                <a:sym typeface="Montserrat"/>
              </a:rPr>
              <a:t>Academic confidence</a:t>
            </a:r>
            <a:r>
              <a:rPr lang="en" sz="2400">
                <a:highlight>
                  <a:schemeClr val="lt1"/>
                </a:highlight>
                <a:latin typeface="Montserrat"/>
                <a:ea typeface="Montserrat"/>
                <a:cs typeface="Montserrat"/>
                <a:sym typeface="Montserrat"/>
              </a:rPr>
              <a:t>: </a:t>
            </a:r>
            <a:r>
              <a:rPr i="1" lang="en" sz="2400">
                <a:highlight>
                  <a:schemeClr val="lt1"/>
                </a:highlight>
                <a:latin typeface="Montserrat"/>
                <a:ea typeface="Montserrat"/>
                <a:cs typeface="Montserrat"/>
                <a:sym typeface="Montserrat"/>
              </a:rPr>
              <a:t>I can learn this subject/discipline</a:t>
            </a:r>
            <a:r>
              <a:rPr lang="en" sz="2400">
                <a:highlight>
                  <a:schemeClr val="lt1"/>
                </a:highlight>
                <a:latin typeface="Montserrat"/>
                <a:ea typeface="Montserrat"/>
                <a:cs typeface="Montserrat"/>
                <a:sym typeface="Montserrat"/>
              </a:rPr>
              <a:t>.</a:t>
            </a:r>
            <a:endParaRPr sz="2400">
              <a:highlight>
                <a:schemeClr val="lt1"/>
              </a:highlight>
              <a:latin typeface="Montserrat"/>
              <a:ea typeface="Montserrat"/>
              <a:cs typeface="Montserrat"/>
              <a:sym typeface="Montserrat"/>
            </a:endParaRPr>
          </a:p>
          <a:p>
            <a:pPr indent="-381000" lvl="0" marL="457200" rtl="0" algn="l">
              <a:lnSpc>
                <a:spcPct val="100000"/>
              </a:lnSpc>
              <a:spcBef>
                <a:spcPts val="0"/>
              </a:spcBef>
              <a:spcAft>
                <a:spcPts val="0"/>
              </a:spcAft>
              <a:buSzPts val="2400"/>
              <a:buFont typeface="Montserrat"/>
              <a:buChar char="●"/>
            </a:pPr>
            <a:r>
              <a:rPr b="1" lang="en" sz="2400">
                <a:highlight>
                  <a:schemeClr val="lt1"/>
                </a:highlight>
                <a:latin typeface="Montserrat"/>
                <a:ea typeface="Montserrat"/>
                <a:cs typeface="Montserrat"/>
                <a:sym typeface="Montserrat"/>
              </a:rPr>
              <a:t>Sense of </a:t>
            </a:r>
            <a:r>
              <a:rPr b="1" lang="en" sz="2400">
                <a:highlight>
                  <a:schemeClr val="lt1"/>
                </a:highlight>
                <a:latin typeface="Montserrat"/>
                <a:ea typeface="Montserrat"/>
                <a:cs typeface="Montserrat"/>
                <a:sym typeface="Montserrat"/>
              </a:rPr>
              <a:t>belonging</a:t>
            </a:r>
            <a:r>
              <a:rPr b="1" lang="en" sz="2400">
                <a:highlight>
                  <a:schemeClr val="lt1"/>
                </a:highlight>
                <a:latin typeface="Montserrat"/>
                <a:ea typeface="Montserrat"/>
                <a:cs typeface="Montserrat"/>
                <a:sym typeface="Montserrat"/>
              </a:rPr>
              <a:t>:</a:t>
            </a:r>
            <a:r>
              <a:rPr lang="en" sz="2400">
                <a:highlight>
                  <a:schemeClr val="lt1"/>
                </a:highlight>
                <a:latin typeface="Montserrat"/>
                <a:ea typeface="Montserrat"/>
                <a:cs typeface="Montserrat"/>
                <a:sym typeface="Montserrat"/>
              </a:rPr>
              <a:t> </a:t>
            </a:r>
            <a:r>
              <a:rPr i="1" lang="en" sz="2400">
                <a:highlight>
                  <a:schemeClr val="lt1"/>
                </a:highlight>
                <a:latin typeface="Montserrat"/>
                <a:ea typeface="Montserrat"/>
                <a:cs typeface="Montserrat"/>
                <a:sym typeface="Montserrat"/>
              </a:rPr>
              <a:t>I’m supposed to be here. College is hard-- for everyone. My culture and values are reflected here.</a:t>
            </a:r>
            <a:endParaRPr i="1" sz="2400">
              <a:highlight>
                <a:schemeClr val="lt1"/>
              </a:highlight>
              <a:latin typeface="Montserrat"/>
              <a:ea typeface="Montserrat"/>
              <a:cs typeface="Montserrat"/>
              <a:sym typeface="Montserrat"/>
            </a:endParaRPr>
          </a:p>
          <a:p>
            <a:pPr indent="-381000" lvl="0" marL="457200" rtl="0" algn="l">
              <a:lnSpc>
                <a:spcPct val="100000"/>
              </a:lnSpc>
              <a:spcBef>
                <a:spcPts val="0"/>
              </a:spcBef>
              <a:spcAft>
                <a:spcPts val="1000"/>
              </a:spcAft>
              <a:buSzPts val="2400"/>
              <a:buFont typeface="Montserrat"/>
              <a:buChar char="●"/>
            </a:pPr>
            <a:r>
              <a:rPr b="1" lang="en" sz="2400">
                <a:highlight>
                  <a:schemeClr val="lt1"/>
                </a:highlight>
                <a:latin typeface="Montserrat"/>
                <a:ea typeface="Montserrat"/>
                <a:cs typeface="Montserrat"/>
                <a:sym typeface="Montserrat"/>
              </a:rPr>
              <a:t>Improved mastery of skills that employers value:</a:t>
            </a:r>
            <a:r>
              <a:rPr lang="en" sz="2400">
                <a:highlight>
                  <a:schemeClr val="lt1"/>
                </a:highlight>
                <a:latin typeface="Montserrat"/>
                <a:ea typeface="Montserrat"/>
                <a:cs typeface="Montserrat"/>
                <a:sym typeface="Montserrat"/>
              </a:rPr>
              <a:t> </a:t>
            </a:r>
            <a:r>
              <a:rPr i="1" lang="en" sz="2400">
                <a:highlight>
                  <a:schemeClr val="lt1"/>
                </a:highlight>
                <a:latin typeface="Montserrat"/>
                <a:ea typeface="Montserrat"/>
                <a:cs typeface="Montserrat"/>
                <a:sym typeface="Montserrat"/>
              </a:rPr>
              <a:t>What I’m learning will help me reach my long-term goals. </a:t>
            </a:r>
            <a:endParaRPr sz="2400">
              <a:highlight>
                <a:schemeClr val="lt1"/>
              </a:highlight>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Playfair Display"/>
                <a:ea typeface="Playfair Display"/>
                <a:cs typeface="Playfair Display"/>
                <a:sym typeface="Playfair Display"/>
              </a:rPr>
              <a:t>Imposter Syndrome</a:t>
            </a:r>
            <a:endParaRPr>
              <a:latin typeface="Playfair Display"/>
              <a:ea typeface="Playfair Display"/>
              <a:cs typeface="Playfair Display"/>
              <a:sym typeface="Playfair Display"/>
            </a:endParaRPr>
          </a:p>
        </p:txBody>
      </p:sp>
      <p:sp>
        <p:nvSpPr>
          <p:cNvPr id="196" name="Google Shape;196;p3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197" name="Google Shape;197;p3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Montserrat"/>
                <a:ea typeface="Montserrat"/>
                <a:cs typeface="Montserrat"/>
                <a:sym typeface="Montserrat"/>
              </a:rPr>
              <a:t>The enemy of academic confidence and sense of belonging</a:t>
            </a:r>
            <a:endParaRPr>
              <a:latin typeface="Montserrat"/>
              <a:ea typeface="Montserrat"/>
              <a:cs typeface="Montserrat"/>
              <a:sym typeface="Montserrat"/>
            </a:endParaRPr>
          </a:p>
        </p:txBody>
      </p:sp>
      <p:pic>
        <p:nvPicPr>
          <p:cNvPr id="198" name="Google Shape;198;p36"/>
          <p:cNvPicPr preferRelativeResize="0"/>
          <p:nvPr/>
        </p:nvPicPr>
        <p:blipFill>
          <a:blip r:embed="rId3">
            <a:alphaModFix/>
          </a:blip>
          <a:stretch>
            <a:fillRect/>
          </a:stretch>
        </p:blipFill>
        <p:spPr>
          <a:xfrm>
            <a:off x="4572000" y="-125"/>
            <a:ext cx="4572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7"/>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The Hidden/</a:t>
            </a:r>
            <a:r>
              <a:rPr lang="en">
                <a:latin typeface="Playfair Display"/>
                <a:ea typeface="Playfair Display"/>
                <a:cs typeface="Playfair Display"/>
                <a:sym typeface="Playfair Display"/>
              </a:rPr>
              <a:t>Invisible Curriculum</a:t>
            </a:r>
            <a:endParaRPr>
              <a:latin typeface="Playfair Display"/>
              <a:ea typeface="Playfair Display"/>
              <a:cs typeface="Playfair Display"/>
              <a:sym typeface="Playfair Display"/>
            </a:endParaRPr>
          </a:p>
        </p:txBody>
      </p:sp>
      <p:sp>
        <p:nvSpPr>
          <p:cNvPr id="204" name="Google Shape;204;p3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205" name="Google Shape;205;p3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06" name="Google Shape;206;p37"/>
          <p:cNvPicPr preferRelativeResize="0"/>
          <p:nvPr/>
        </p:nvPicPr>
        <p:blipFill>
          <a:blip r:embed="rId3">
            <a:alphaModFix/>
          </a:blip>
          <a:stretch>
            <a:fillRect/>
          </a:stretch>
        </p:blipFill>
        <p:spPr>
          <a:xfrm>
            <a:off x="4939500" y="724075"/>
            <a:ext cx="3837000" cy="3695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8"/>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Hidden/</a:t>
            </a:r>
            <a:endParaRPr>
              <a:latin typeface="Playfair Display"/>
              <a:ea typeface="Playfair Display"/>
              <a:cs typeface="Playfair Display"/>
              <a:sym typeface="Playfair Display"/>
            </a:endParaRPr>
          </a:p>
          <a:p>
            <a:pPr indent="0" lvl="0" marL="0" rtl="0" algn="ctr">
              <a:spcBef>
                <a:spcPts val="0"/>
              </a:spcBef>
              <a:spcAft>
                <a:spcPts val="0"/>
              </a:spcAft>
              <a:buNone/>
            </a:pPr>
            <a:r>
              <a:rPr lang="en">
                <a:latin typeface="Playfair Display"/>
                <a:ea typeface="Playfair Display"/>
                <a:cs typeface="Playfair Display"/>
                <a:sym typeface="Playfair Display"/>
              </a:rPr>
              <a:t>Invisible Curriculum</a:t>
            </a:r>
            <a:r>
              <a:rPr lang="en"/>
              <a:t> </a:t>
            </a:r>
            <a:endParaRPr/>
          </a:p>
        </p:txBody>
      </p:sp>
      <p:sp>
        <p:nvSpPr>
          <p:cNvPr id="212" name="Google Shape;212;p3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213" name="Google Shape;213;p3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000">
                <a:latin typeface="Montserrat"/>
                <a:ea typeface="Montserrat"/>
                <a:cs typeface="Montserrat"/>
                <a:sym typeface="Montserrat"/>
              </a:rPr>
              <a:t>A very brief video from Dr. Mary-Ann Winkelmes, Principal Investigator for TILT Higher Ed</a:t>
            </a:r>
            <a:endParaRPr sz="2000">
              <a:latin typeface="Montserrat"/>
              <a:ea typeface="Montserrat"/>
              <a:cs typeface="Montserrat"/>
              <a:sym typeface="Montserrat"/>
            </a:endParaRPr>
          </a:p>
        </p:txBody>
      </p:sp>
      <p:pic>
        <p:nvPicPr>
          <p:cNvPr id="214" name="Google Shape;214;p38" title="Mary Ann Winkelmes   Unwritten Rules for College Success">
            <a:hlinkClick r:id="rId3"/>
          </p:cNvPr>
          <p:cNvPicPr preferRelativeResize="0"/>
          <p:nvPr/>
        </p:nvPicPr>
        <p:blipFill>
          <a:blip r:embed="rId4">
            <a:alphaModFix/>
          </a:blip>
          <a:stretch>
            <a:fillRect/>
          </a:stretch>
        </p:blipFill>
        <p:spPr>
          <a:xfrm>
            <a:off x="5439000" y="978825"/>
            <a:ext cx="2677950" cy="2788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“Employer Valued Skills”</a:t>
            </a:r>
            <a:endParaRPr sz="3600">
              <a:latin typeface="Playfair Display"/>
              <a:ea typeface="Playfair Display"/>
              <a:cs typeface="Playfair Display"/>
              <a:sym typeface="Playfair Display"/>
            </a:endParaRPr>
          </a:p>
        </p:txBody>
      </p:sp>
      <p:sp>
        <p:nvSpPr>
          <p:cNvPr id="220" name="Google Shape;220;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Learning effectively independently</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Considering ethical implications of actions</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Applying things learned to new problems and situations</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Making connections between multiple sources of information</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Breaking down theories, ideas, experiences into pieces for consideration</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Collaboration</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Communicating effectively</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Written communication</a:t>
            </a:r>
            <a:endParaRPr sz="2000">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311700" y="157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latin typeface="Playfair Display"/>
                <a:ea typeface="Playfair Display"/>
                <a:cs typeface="Playfair Display"/>
                <a:sym typeface="Playfair Display"/>
              </a:rPr>
              <a:t>Now Let’s Do the Activity!</a:t>
            </a:r>
            <a:endParaRPr sz="3600">
              <a:latin typeface="Playfair Display"/>
              <a:ea typeface="Playfair Display"/>
              <a:cs typeface="Playfair Display"/>
              <a:sym typeface="Playfair Display"/>
            </a:endParaRPr>
          </a:p>
        </p:txBody>
      </p:sp>
      <p:sp>
        <p:nvSpPr>
          <p:cNvPr id="226" name="Google Shape;226;p40"/>
          <p:cNvSpPr txBox="1"/>
          <p:nvPr>
            <p:ph idx="1" type="body"/>
          </p:nvPr>
        </p:nvSpPr>
        <p:spPr>
          <a:xfrm>
            <a:off x="311700" y="891100"/>
            <a:ext cx="8520600" cy="4011900"/>
          </a:xfrm>
          <a:prstGeom prst="rect">
            <a:avLst/>
          </a:prstGeom>
        </p:spPr>
        <p:txBody>
          <a:bodyPr anchorCtr="0" anchor="t" bIns="91425" lIns="91425" spcFirstLastPara="1" rIns="91425" wrap="square" tIns="91425">
            <a:normAutofit lnSpcReduction="10000"/>
          </a:bodyPr>
          <a:lstStyle/>
          <a:p>
            <a:pPr indent="-355600" lvl="0" marL="457200" rtl="0" algn="l">
              <a:lnSpc>
                <a:spcPct val="100000"/>
              </a:lnSpc>
              <a:spcBef>
                <a:spcPts val="0"/>
              </a:spcBef>
              <a:spcAft>
                <a:spcPts val="0"/>
              </a:spcAft>
              <a:buSzPts val="2000"/>
              <a:buFont typeface="Montserrat"/>
              <a:buChar char="●"/>
            </a:pPr>
            <a:r>
              <a:rPr lang="en" sz="2000">
                <a:highlight>
                  <a:schemeClr val="lt1"/>
                </a:highlight>
                <a:latin typeface="Montserrat"/>
                <a:ea typeface="Montserrat"/>
                <a:cs typeface="Montserrat"/>
                <a:sym typeface="Montserrat"/>
              </a:rPr>
              <a:t>Now read the “less transparent” version of </a:t>
            </a:r>
            <a:r>
              <a:rPr lang="en" sz="2000" u="sng">
                <a:solidFill>
                  <a:schemeClr val="hlink"/>
                </a:solidFill>
                <a:highlight>
                  <a:schemeClr val="lt1"/>
                </a:highlight>
                <a:latin typeface="Montserrat"/>
                <a:ea typeface="Montserrat"/>
                <a:cs typeface="Montserrat"/>
                <a:sym typeface="Montserrat"/>
                <a:hlinkClick r:id="rId3"/>
              </a:rPr>
              <a:t>this Biology assignment</a:t>
            </a:r>
            <a:r>
              <a:rPr lang="en" sz="2000">
                <a:highlight>
                  <a:schemeClr val="lt1"/>
                </a:highlight>
                <a:latin typeface="Montserrat"/>
                <a:ea typeface="Montserrat"/>
                <a:cs typeface="Montserrat"/>
                <a:sym typeface="Montserrat"/>
              </a:rPr>
              <a:t>. We will set a timer for 2 minutes.</a:t>
            </a:r>
            <a:endParaRPr sz="2000">
              <a:highlight>
                <a:schemeClr val="lt1"/>
              </a:highlight>
              <a:latin typeface="Montserrat"/>
              <a:ea typeface="Montserrat"/>
              <a:cs typeface="Montserrat"/>
              <a:sym typeface="Montserrat"/>
            </a:endParaRPr>
          </a:p>
          <a:p>
            <a:pPr indent="-355600" lvl="0" marL="457200" rtl="0" algn="l">
              <a:lnSpc>
                <a:spcPct val="100000"/>
              </a:lnSpc>
              <a:spcBef>
                <a:spcPts val="0"/>
              </a:spcBef>
              <a:spcAft>
                <a:spcPts val="0"/>
              </a:spcAft>
              <a:buSzPts val="2000"/>
              <a:buFont typeface="Montserrat"/>
              <a:buChar char="●"/>
            </a:pPr>
            <a:r>
              <a:rPr lang="en" sz="2000">
                <a:highlight>
                  <a:schemeClr val="lt1"/>
                </a:highlight>
                <a:latin typeface="Montserrat"/>
                <a:ea typeface="Montserrat"/>
                <a:cs typeface="Montserrat"/>
                <a:sym typeface="Montserrat"/>
              </a:rPr>
              <a:t>As you read …</a:t>
            </a:r>
            <a:endParaRPr sz="2000">
              <a:highlight>
                <a:schemeClr val="lt1"/>
              </a:highlight>
              <a:latin typeface="Montserrat"/>
              <a:ea typeface="Montserrat"/>
              <a:cs typeface="Montserrat"/>
              <a:sym typeface="Montserrat"/>
            </a:endParaRPr>
          </a:p>
          <a:p>
            <a:pPr indent="-355600" lvl="1" marL="914400" rtl="0" algn="l">
              <a:lnSpc>
                <a:spcPct val="100000"/>
              </a:lnSpc>
              <a:spcBef>
                <a:spcPts val="0"/>
              </a:spcBef>
              <a:spcAft>
                <a:spcPts val="0"/>
              </a:spcAft>
              <a:buSzPts val="2000"/>
              <a:buFont typeface="Montserrat"/>
              <a:buAutoNum type="alphaLcPeriod"/>
            </a:pPr>
            <a:r>
              <a:rPr lang="en" sz="2000">
                <a:highlight>
                  <a:schemeClr val="lt1"/>
                </a:highlight>
                <a:latin typeface="Montserrat"/>
                <a:ea typeface="Montserrat"/>
                <a:cs typeface="Montserrat"/>
                <a:sym typeface="Montserrat"/>
              </a:rPr>
              <a:t>Put on your “student hat”: imagine you are a student who is new to college and this is the first assignment you are asked to complete.</a:t>
            </a:r>
            <a:endParaRPr sz="2000">
              <a:highlight>
                <a:schemeClr val="lt1"/>
              </a:highlight>
              <a:latin typeface="Montserrat"/>
              <a:ea typeface="Montserrat"/>
              <a:cs typeface="Montserrat"/>
              <a:sym typeface="Montserrat"/>
            </a:endParaRPr>
          </a:p>
          <a:p>
            <a:pPr indent="-355600" lvl="1" marL="914400" rtl="0" algn="l">
              <a:lnSpc>
                <a:spcPct val="100000"/>
              </a:lnSpc>
              <a:spcBef>
                <a:spcPts val="0"/>
              </a:spcBef>
              <a:spcAft>
                <a:spcPts val="0"/>
              </a:spcAft>
              <a:buSzPts val="2000"/>
              <a:buFont typeface="Montserrat"/>
              <a:buAutoNum type="alphaLcPeriod"/>
            </a:pPr>
            <a:r>
              <a:rPr lang="en" sz="2000">
                <a:highlight>
                  <a:schemeClr val="lt1"/>
                </a:highlight>
                <a:latin typeface="Montserrat"/>
                <a:ea typeface="Montserrat"/>
                <a:cs typeface="Montserrat"/>
                <a:sym typeface="Montserrat"/>
              </a:rPr>
              <a:t>Reflect on the following questions</a:t>
            </a:r>
            <a:endParaRPr sz="2000">
              <a:highlight>
                <a:schemeClr val="lt1"/>
              </a:highlight>
              <a:latin typeface="Montserrat"/>
              <a:ea typeface="Montserrat"/>
              <a:cs typeface="Montserrat"/>
              <a:sym typeface="Montserrat"/>
            </a:endParaRPr>
          </a:p>
          <a:p>
            <a:pPr indent="-355600" lvl="2" marL="1371600" rtl="0" algn="l">
              <a:lnSpc>
                <a:spcPct val="100000"/>
              </a:lnSpc>
              <a:spcBef>
                <a:spcPts val="0"/>
              </a:spcBef>
              <a:spcAft>
                <a:spcPts val="0"/>
              </a:spcAft>
              <a:buSzPts val="2000"/>
              <a:buFont typeface="Montserrat"/>
              <a:buAutoNum type="romanLcPeriod"/>
            </a:pPr>
            <a:r>
              <a:rPr lang="en" sz="2000">
                <a:highlight>
                  <a:schemeClr val="lt1"/>
                </a:highlight>
                <a:latin typeface="Montserrat"/>
                <a:ea typeface="Montserrat"/>
                <a:cs typeface="Montserrat"/>
                <a:sym typeface="Montserrat"/>
              </a:rPr>
              <a:t>What do you think is the </a:t>
            </a:r>
            <a:r>
              <a:rPr b="1" lang="en" sz="2000">
                <a:highlight>
                  <a:schemeClr val="lt1"/>
                </a:highlight>
                <a:latin typeface="Montserrat"/>
                <a:ea typeface="Montserrat"/>
                <a:cs typeface="Montserrat"/>
                <a:sym typeface="Montserrat"/>
              </a:rPr>
              <a:t>purpose</a:t>
            </a:r>
            <a:r>
              <a:rPr lang="en" sz="2000">
                <a:highlight>
                  <a:schemeClr val="lt1"/>
                </a:highlight>
                <a:latin typeface="Montserrat"/>
                <a:ea typeface="Montserrat"/>
                <a:cs typeface="Montserrat"/>
                <a:sym typeface="Montserrat"/>
              </a:rPr>
              <a:t> of this assignment?</a:t>
            </a:r>
            <a:endParaRPr sz="2000">
              <a:highlight>
                <a:schemeClr val="lt1"/>
              </a:highlight>
              <a:latin typeface="Montserrat"/>
              <a:ea typeface="Montserrat"/>
              <a:cs typeface="Montserrat"/>
              <a:sym typeface="Montserrat"/>
            </a:endParaRPr>
          </a:p>
          <a:p>
            <a:pPr indent="-355600" lvl="2" marL="1371600" rtl="0" algn="l">
              <a:lnSpc>
                <a:spcPct val="100000"/>
              </a:lnSpc>
              <a:spcBef>
                <a:spcPts val="0"/>
              </a:spcBef>
              <a:spcAft>
                <a:spcPts val="0"/>
              </a:spcAft>
              <a:buSzPts val="2000"/>
              <a:buFont typeface="Montserrat"/>
              <a:buAutoNum type="romanLcPeriod"/>
            </a:pPr>
            <a:r>
              <a:rPr lang="en" sz="2000">
                <a:highlight>
                  <a:schemeClr val="lt1"/>
                </a:highlight>
                <a:latin typeface="Montserrat"/>
                <a:ea typeface="Montserrat"/>
                <a:cs typeface="Montserrat"/>
                <a:sym typeface="Montserrat"/>
              </a:rPr>
              <a:t>What </a:t>
            </a:r>
            <a:r>
              <a:rPr b="1" lang="en" sz="2000">
                <a:highlight>
                  <a:schemeClr val="lt1"/>
                </a:highlight>
                <a:latin typeface="Montserrat"/>
                <a:ea typeface="Montserrat"/>
                <a:cs typeface="Montserrat"/>
                <a:sym typeface="Montserrat"/>
              </a:rPr>
              <a:t>knowledge</a:t>
            </a:r>
            <a:r>
              <a:rPr lang="en" sz="2000">
                <a:highlight>
                  <a:schemeClr val="lt1"/>
                </a:highlight>
                <a:latin typeface="Montserrat"/>
                <a:ea typeface="Montserrat"/>
                <a:cs typeface="Montserrat"/>
                <a:sym typeface="Montserrat"/>
              </a:rPr>
              <a:t> or </a:t>
            </a:r>
            <a:r>
              <a:rPr b="1" lang="en" sz="2000">
                <a:highlight>
                  <a:schemeClr val="lt1"/>
                </a:highlight>
                <a:latin typeface="Montserrat"/>
                <a:ea typeface="Montserrat"/>
                <a:cs typeface="Montserrat"/>
                <a:sym typeface="Montserrat"/>
              </a:rPr>
              <a:t>skills</a:t>
            </a:r>
            <a:r>
              <a:rPr lang="en" sz="2000">
                <a:highlight>
                  <a:schemeClr val="lt1"/>
                </a:highlight>
                <a:latin typeface="Montserrat"/>
                <a:ea typeface="Montserrat"/>
                <a:cs typeface="Montserrat"/>
                <a:sym typeface="Montserrat"/>
              </a:rPr>
              <a:t> do you think you will gain?</a:t>
            </a:r>
            <a:endParaRPr sz="2000">
              <a:highlight>
                <a:schemeClr val="lt1"/>
              </a:highlight>
              <a:latin typeface="Montserrat"/>
              <a:ea typeface="Montserrat"/>
              <a:cs typeface="Montserrat"/>
              <a:sym typeface="Montserrat"/>
            </a:endParaRPr>
          </a:p>
          <a:p>
            <a:pPr indent="-355600" lvl="2" marL="1371600" rtl="0" algn="l">
              <a:lnSpc>
                <a:spcPct val="100000"/>
              </a:lnSpc>
              <a:spcBef>
                <a:spcPts val="0"/>
              </a:spcBef>
              <a:spcAft>
                <a:spcPts val="0"/>
              </a:spcAft>
              <a:buSzPts val="2000"/>
              <a:buFont typeface="Montserrat"/>
              <a:buAutoNum type="romanLcPeriod"/>
            </a:pPr>
            <a:r>
              <a:rPr lang="en" sz="2000">
                <a:highlight>
                  <a:schemeClr val="lt1"/>
                </a:highlight>
                <a:latin typeface="Montserrat"/>
                <a:ea typeface="Montserrat"/>
                <a:cs typeface="Montserrat"/>
                <a:sym typeface="Montserrat"/>
              </a:rPr>
              <a:t>How does this assignment align with the </a:t>
            </a:r>
            <a:r>
              <a:rPr b="1" lang="en" sz="2000">
                <a:highlight>
                  <a:schemeClr val="lt1"/>
                </a:highlight>
                <a:latin typeface="Montserrat"/>
                <a:ea typeface="Montserrat"/>
                <a:cs typeface="Montserrat"/>
                <a:sym typeface="Montserrat"/>
              </a:rPr>
              <a:t>course learning outcomes</a:t>
            </a:r>
            <a:r>
              <a:rPr lang="en" sz="2000">
                <a:highlight>
                  <a:schemeClr val="lt1"/>
                </a:highlight>
                <a:latin typeface="Montserrat"/>
                <a:ea typeface="Montserrat"/>
                <a:cs typeface="Montserrat"/>
                <a:sym typeface="Montserrat"/>
              </a:rPr>
              <a:t>?</a:t>
            </a:r>
            <a:endParaRPr sz="2000">
              <a:highlight>
                <a:schemeClr val="lt1"/>
              </a:highlight>
              <a:latin typeface="Montserrat"/>
              <a:ea typeface="Montserrat"/>
              <a:cs typeface="Montserrat"/>
              <a:sym typeface="Montserrat"/>
            </a:endParaRPr>
          </a:p>
          <a:p>
            <a:pPr indent="-355600" lvl="2" marL="1371600" rtl="0" algn="l">
              <a:lnSpc>
                <a:spcPct val="100000"/>
              </a:lnSpc>
              <a:spcBef>
                <a:spcPts val="0"/>
              </a:spcBef>
              <a:spcAft>
                <a:spcPts val="0"/>
              </a:spcAft>
              <a:buSzPts val="2000"/>
              <a:buFont typeface="Montserrat"/>
              <a:buAutoNum type="romanLcPeriod"/>
            </a:pPr>
            <a:r>
              <a:rPr lang="en" sz="2000">
                <a:highlight>
                  <a:schemeClr val="lt1"/>
                </a:highlight>
                <a:latin typeface="Montserrat"/>
                <a:ea typeface="Montserrat"/>
                <a:cs typeface="Montserrat"/>
                <a:sym typeface="Montserrat"/>
              </a:rPr>
              <a:t>How or why will this be </a:t>
            </a:r>
            <a:r>
              <a:rPr b="1" lang="en" sz="2000">
                <a:highlight>
                  <a:schemeClr val="lt1"/>
                </a:highlight>
                <a:latin typeface="Montserrat"/>
                <a:ea typeface="Montserrat"/>
                <a:cs typeface="Montserrat"/>
                <a:sym typeface="Montserrat"/>
              </a:rPr>
              <a:t>important</a:t>
            </a:r>
            <a:r>
              <a:rPr lang="en" sz="2000">
                <a:highlight>
                  <a:schemeClr val="lt1"/>
                </a:highlight>
                <a:latin typeface="Montserrat"/>
                <a:ea typeface="Montserrat"/>
                <a:cs typeface="Montserrat"/>
                <a:sym typeface="Montserrat"/>
              </a:rPr>
              <a:t> to you </a:t>
            </a:r>
            <a:r>
              <a:rPr b="1" lang="en" sz="2000">
                <a:highlight>
                  <a:schemeClr val="lt1"/>
                </a:highlight>
                <a:latin typeface="Montserrat"/>
                <a:ea typeface="Montserrat"/>
                <a:cs typeface="Montserrat"/>
                <a:sym typeface="Montserrat"/>
              </a:rPr>
              <a:t>5 years from now? 10 years from now?</a:t>
            </a:r>
            <a:endParaRPr b="1" sz="2000">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1"/>
          <p:cNvSpPr txBox="1"/>
          <p:nvPr>
            <p:ph type="title"/>
          </p:nvPr>
        </p:nvSpPr>
        <p:spPr>
          <a:xfrm>
            <a:off x="311700" y="150225"/>
            <a:ext cx="8520600" cy="602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latin typeface="Playfair Display"/>
                <a:ea typeface="Playfair Display"/>
                <a:cs typeface="Playfair Display"/>
                <a:sym typeface="Playfair Display"/>
              </a:rPr>
              <a:t>Large Group Discussion </a:t>
            </a:r>
            <a:endParaRPr sz="3600">
              <a:latin typeface="Playfair Display"/>
              <a:ea typeface="Playfair Display"/>
              <a:cs typeface="Playfair Display"/>
              <a:sym typeface="Playfair Display"/>
            </a:endParaRPr>
          </a:p>
        </p:txBody>
      </p:sp>
      <p:sp>
        <p:nvSpPr>
          <p:cNvPr id="232" name="Google Shape;232;p41"/>
          <p:cNvSpPr txBox="1"/>
          <p:nvPr>
            <p:ph idx="1" type="body"/>
          </p:nvPr>
        </p:nvSpPr>
        <p:spPr>
          <a:xfrm>
            <a:off x="311700" y="912300"/>
            <a:ext cx="8520600" cy="3656700"/>
          </a:xfrm>
          <a:prstGeom prst="rect">
            <a:avLst/>
          </a:prstGeom>
        </p:spPr>
        <p:txBody>
          <a:bodyPr anchorCtr="0" anchor="t" bIns="91425" lIns="91425" spcFirstLastPara="1" rIns="91425" wrap="square" tIns="91425">
            <a:normAutofit/>
          </a:bodyPr>
          <a:lstStyle/>
          <a:p>
            <a:pPr indent="-355600" lvl="0" marL="457200" rtl="0" algn="l">
              <a:lnSpc>
                <a:spcPct val="100000"/>
              </a:lnSpc>
              <a:spcBef>
                <a:spcPts val="0"/>
              </a:spcBef>
              <a:spcAft>
                <a:spcPts val="0"/>
              </a:spcAft>
              <a:buSzPts val="2000"/>
              <a:buFont typeface="Montserrat"/>
              <a:buChar char="●"/>
            </a:pPr>
            <a:r>
              <a:rPr lang="en" sz="2000">
                <a:latin typeface="Montserrat"/>
                <a:ea typeface="Montserrat"/>
                <a:cs typeface="Montserrat"/>
                <a:sym typeface="Montserrat"/>
              </a:rPr>
              <a:t>If you were a first-generation student in this introductory Biology course, and you received this assignment … how might this impact your </a:t>
            </a:r>
            <a:endParaRPr sz="2000">
              <a:latin typeface="Montserrat"/>
              <a:ea typeface="Montserrat"/>
              <a:cs typeface="Montserrat"/>
              <a:sym typeface="Montserrat"/>
            </a:endParaRPr>
          </a:p>
          <a:p>
            <a:pPr indent="-355600" lvl="1" marL="914400" rtl="0" algn="l">
              <a:lnSpc>
                <a:spcPct val="100000"/>
              </a:lnSpc>
              <a:spcBef>
                <a:spcPts val="1000"/>
              </a:spcBef>
              <a:spcAft>
                <a:spcPts val="0"/>
              </a:spcAft>
              <a:buSzPts val="2000"/>
              <a:buFont typeface="Montserrat"/>
              <a:buChar char="○"/>
            </a:pPr>
            <a:r>
              <a:rPr b="1" lang="en" sz="2000">
                <a:highlight>
                  <a:schemeClr val="lt1"/>
                </a:highlight>
                <a:latin typeface="Montserrat"/>
                <a:ea typeface="Montserrat"/>
                <a:cs typeface="Montserrat"/>
                <a:sym typeface="Montserrat"/>
              </a:rPr>
              <a:t>Academic confidence</a:t>
            </a:r>
            <a:r>
              <a:rPr lang="en" sz="2000">
                <a:highlight>
                  <a:schemeClr val="lt1"/>
                </a:highlight>
                <a:latin typeface="Montserrat"/>
                <a:ea typeface="Montserrat"/>
                <a:cs typeface="Montserrat"/>
                <a:sym typeface="Montserrat"/>
              </a:rPr>
              <a:t>: </a:t>
            </a:r>
            <a:r>
              <a:rPr i="1" lang="en" sz="2000">
                <a:highlight>
                  <a:schemeClr val="lt1"/>
                </a:highlight>
                <a:latin typeface="Montserrat"/>
                <a:ea typeface="Montserrat"/>
                <a:cs typeface="Montserrat"/>
                <a:sym typeface="Montserrat"/>
              </a:rPr>
              <a:t>I can learn this subject/discipline</a:t>
            </a:r>
            <a:r>
              <a:rPr lang="en" sz="2000">
                <a:highlight>
                  <a:schemeClr val="lt1"/>
                </a:highlight>
                <a:latin typeface="Montserrat"/>
                <a:ea typeface="Montserrat"/>
                <a:cs typeface="Montserrat"/>
                <a:sym typeface="Montserrat"/>
              </a:rPr>
              <a:t>.</a:t>
            </a:r>
            <a:endParaRPr sz="2000">
              <a:highlight>
                <a:schemeClr val="lt1"/>
              </a:highlight>
              <a:latin typeface="Montserrat"/>
              <a:ea typeface="Montserrat"/>
              <a:cs typeface="Montserrat"/>
              <a:sym typeface="Montserrat"/>
            </a:endParaRPr>
          </a:p>
          <a:p>
            <a:pPr indent="-355600" lvl="1" marL="914400" rtl="0" algn="l">
              <a:lnSpc>
                <a:spcPct val="100000"/>
              </a:lnSpc>
              <a:spcBef>
                <a:spcPts val="0"/>
              </a:spcBef>
              <a:spcAft>
                <a:spcPts val="0"/>
              </a:spcAft>
              <a:buSzPts val="2000"/>
              <a:buFont typeface="Montserrat"/>
              <a:buChar char="○"/>
            </a:pPr>
            <a:r>
              <a:rPr b="1" lang="en" sz="2000">
                <a:highlight>
                  <a:schemeClr val="lt1"/>
                </a:highlight>
                <a:latin typeface="Montserrat"/>
                <a:ea typeface="Montserrat"/>
                <a:cs typeface="Montserrat"/>
                <a:sym typeface="Montserrat"/>
              </a:rPr>
              <a:t>Sense of </a:t>
            </a:r>
            <a:r>
              <a:rPr b="1" lang="en" sz="2000">
                <a:highlight>
                  <a:schemeClr val="lt1"/>
                </a:highlight>
                <a:latin typeface="Montserrat"/>
                <a:ea typeface="Montserrat"/>
                <a:cs typeface="Montserrat"/>
                <a:sym typeface="Montserrat"/>
              </a:rPr>
              <a:t>belonging</a:t>
            </a:r>
            <a:r>
              <a:rPr b="1" lang="en" sz="2000">
                <a:highlight>
                  <a:schemeClr val="lt1"/>
                </a:highlight>
                <a:latin typeface="Montserrat"/>
                <a:ea typeface="Montserrat"/>
                <a:cs typeface="Montserrat"/>
                <a:sym typeface="Montserrat"/>
              </a:rPr>
              <a:t>:</a:t>
            </a:r>
            <a:r>
              <a:rPr lang="en" sz="2000">
                <a:highlight>
                  <a:schemeClr val="lt1"/>
                </a:highlight>
                <a:latin typeface="Montserrat"/>
                <a:ea typeface="Montserrat"/>
                <a:cs typeface="Montserrat"/>
                <a:sym typeface="Montserrat"/>
              </a:rPr>
              <a:t> </a:t>
            </a:r>
            <a:r>
              <a:rPr i="1" lang="en" sz="2000">
                <a:highlight>
                  <a:schemeClr val="lt1"/>
                </a:highlight>
                <a:latin typeface="Montserrat"/>
                <a:ea typeface="Montserrat"/>
                <a:cs typeface="Montserrat"/>
                <a:sym typeface="Montserrat"/>
              </a:rPr>
              <a:t>I’m supposed to be here. College is hard-- for everyone. My culture and values are reflected here.</a:t>
            </a:r>
            <a:endParaRPr i="1" sz="2000">
              <a:highlight>
                <a:schemeClr val="lt1"/>
              </a:highlight>
              <a:latin typeface="Montserrat"/>
              <a:ea typeface="Montserrat"/>
              <a:cs typeface="Montserrat"/>
              <a:sym typeface="Montserrat"/>
            </a:endParaRPr>
          </a:p>
          <a:p>
            <a:pPr indent="-355600" lvl="1" marL="914400" rtl="0" algn="l">
              <a:lnSpc>
                <a:spcPct val="100000"/>
              </a:lnSpc>
              <a:spcBef>
                <a:spcPts val="0"/>
              </a:spcBef>
              <a:spcAft>
                <a:spcPts val="0"/>
              </a:spcAft>
              <a:buSzPts val="2000"/>
              <a:buFont typeface="Montserrat"/>
              <a:buChar char="○"/>
            </a:pPr>
            <a:r>
              <a:rPr b="1" lang="en" sz="2000">
                <a:highlight>
                  <a:schemeClr val="lt1"/>
                </a:highlight>
                <a:latin typeface="Montserrat"/>
                <a:ea typeface="Montserrat"/>
                <a:cs typeface="Montserrat"/>
                <a:sym typeface="Montserrat"/>
              </a:rPr>
              <a:t>Improved mastery of skills that employers value:</a:t>
            </a:r>
            <a:r>
              <a:rPr lang="en" sz="2000">
                <a:highlight>
                  <a:schemeClr val="lt1"/>
                </a:highlight>
                <a:latin typeface="Montserrat"/>
                <a:ea typeface="Montserrat"/>
                <a:cs typeface="Montserrat"/>
                <a:sym typeface="Montserrat"/>
              </a:rPr>
              <a:t> </a:t>
            </a:r>
            <a:r>
              <a:rPr i="1" lang="en" sz="2000">
                <a:highlight>
                  <a:schemeClr val="lt1"/>
                </a:highlight>
                <a:latin typeface="Montserrat"/>
                <a:ea typeface="Montserrat"/>
                <a:cs typeface="Montserrat"/>
                <a:sym typeface="Montserrat"/>
              </a:rPr>
              <a:t>What I’m learning will help me reach my long-term goals. </a:t>
            </a:r>
            <a:endParaRPr sz="2000">
              <a:latin typeface="Montserrat"/>
              <a:ea typeface="Montserrat"/>
              <a:cs typeface="Montserrat"/>
              <a:sym typeface="Montserrat"/>
            </a:endParaRPr>
          </a:p>
        </p:txBody>
      </p:sp>
      <p:sp>
        <p:nvSpPr>
          <p:cNvPr id="233" name="Google Shape;233;p41"/>
          <p:cNvSpPr txBox="1"/>
          <p:nvPr/>
        </p:nvSpPr>
        <p:spPr>
          <a:xfrm>
            <a:off x="4675400" y="2396925"/>
            <a:ext cx="4478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latin typeface="Playfair Display"/>
                <a:ea typeface="Playfair Display"/>
                <a:cs typeface="Playfair Display"/>
                <a:sym typeface="Playfair Display"/>
              </a:rPr>
              <a:t>In Your Small Groups …</a:t>
            </a:r>
            <a:endParaRPr sz="3600">
              <a:latin typeface="Playfair Display"/>
              <a:ea typeface="Playfair Display"/>
              <a:cs typeface="Playfair Display"/>
              <a:sym typeface="Playfair Display"/>
            </a:endParaRPr>
          </a:p>
        </p:txBody>
      </p:sp>
      <p:sp>
        <p:nvSpPr>
          <p:cNvPr id="239" name="Google Shape;239;p42"/>
          <p:cNvSpPr txBox="1"/>
          <p:nvPr>
            <p:ph idx="1" type="body"/>
          </p:nvPr>
        </p:nvSpPr>
        <p:spPr>
          <a:xfrm>
            <a:off x="311700" y="1152475"/>
            <a:ext cx="8520600" cy="37854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Now review the “More Transparent” (or “TILT-ed”) version of the “</a:t>
            </a:r>
            <a:r>
              <a:rPr lang="en" sz="2000" u="sng">
                <a:solidFill>
                  <a:schemeClr val="accent5"/>
                </a:solidFill>
                <a:latin typeface="Montserrat"/>
                <a:ea typeface="Montserrat"/>
                <a:cs typeface="Montserrat"/>
                <a:sym typeface="Montserrat"/>
                <a:hlinkClick r:id="rId3">
                  <a:extLst>
                    <a:ext uri="{A12FA001-AC4F-418D-AE19-62706E023703}">
                      <ahyp:hlinkClr val="tx"/>
                    </a:ext>
                  </a:extLst>
                </a:hlinkClick>
              </a:rPr>
              <a:t>Mutant Worms</a:t>
            </a:r>
            <a:r>
              <a:rPr lang="en" sz="2000">
                <a:latin typeface="Montserrat"/>
                <a:ea typeface="Montserrat"/>
                <a:cs typeface="Montserrat"/>
                <a:sym typeface="Montserrat"/>
              </a:rPr>
              <a:t>” assignment:</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What did the instructor change?</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If you were a student in this introductory Biology course– a first generation college student– how might the changes to the assignment impact your </a:t>
            </a:r>
            <a:endParaRPr sz="2000">
              <a:latin typeface="Montserrat"/>
              <a:ea typeface="Montserrat"/>
              <a:cs typeface="Montserrat"/>
              <a:sym typeface="Montserrat"/>
            </a:endParaRPr>
          </a:p>
          <a:p>
            <a:pPr indent="-355600" lvl="2" marL="1371600" rtl="0" algn="l">
              <a:spcBef>
                <a:spcPts val="0"/>
              </a:spcBef>
              <a:spcAft>
                <a:spcPts val="0"/>
              </a:spcAft>
              <a:buSzPts val="2000"/>
              <a:buFont typeface="Montserrat"/>
              <a:buChar char="■"/>
            </a:pPr>
            <a:r>
              <a:rPr lang="en" sz="2000">
                <a:latin typeface="Montserrat"/>
                <a:ea typeface="Montserrat"/>
                <a:cs typeface="Montserrat"/>
                <a:sym typeface="Montserrat"/>
              </a:rPr>
              <a:t>academic confidence</a:t>
            </a:r>
            <a:endParaRPr sz="2000">
              <a:latin typeface="Montserrat"/>
              <a:ea typeface="Montserrat"/>
              <a:cs typeface="Montserrat"/>
              <a:sym typeface="Montserrat"/>
            </a:endParaRPr>
          </a:p>
          <a:p>
            <a:pPr indent="-355600" lvl="2" marL="1371600" rtl="0" algn="l">
              <a:spcBef>
                <a:spcPts val="0"/>
              </a:spcBef>
              <a:spcAft>
                <a:spcPts val="0"/>
              </a:spcAft>
              <a:buSzPts val="2000"/>
              <a:buFont typeface="Montserrat"/>
              <a:buChar char="■"/>
            </a:pPr>
            <a:r>
              <a:rPr lang="en" sz="2000">
                <a:latin typeface="Montserrat"/>
                <a:ea typeface="Montserrat"/>
                <a:cs typeface="Montserrat"/>
                <a:sym typeface="Montserrat"/>
              </a:rPr>
              <a:t>sense of belonging</a:t>
            </a:r>
            <a:endParaRPr sz="2000">
              <a:latin typeface="Montserrat"/>
              <a:ea typeface="Montserrat"/>
              <a:cs typeface="Montserrat"/>
              <a:sym typeface="Montserrat"/>
            </a:endParaRPr>
          </a:p>
          <a:p>
            <a:pPr indent="-355600" lvl="2" marL="1371600" rtl="0" algn="l">
              <a:spcBef>
                <a:spcPts val="0"/>
              </a:spcBef>
              <a:spcAft>
                <a:spcPts val="0"/>
              </a:spcAft>
              <a:buSzPts val="2000"/>
              <a:buFont typeface="Montserrat"/>
              <a:buChar char="■"/>
            </a:pPr>
            <a:r>
              <a:rPr lang="en" sz="2000">
                <a:latin typeface="Montserrat"/>
                <a:ea typeface="Montserrat"/>
                <a:cs typeface="Montserrat"/>
                <a:sym typeface="Montserrat"/>
              </a:rPr>
              <a:t>sense of gaining employer-valued skills?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If you were the teacher of this course, how might these changes impact your teaching?</a:t>
            </a:r>
            <a:endParaRPr sz="20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Session Information</a:t>
            </a:r>
            <a:endParaRPr>
              <a:latin typeface="Playfair Display"/>
              <a:ea typeface="Playfair Display"/>
              <a:cs typeface="Playfair Display"/>
              <a:sym typeface="Playfair Display"/>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Title</a:t>
            </a:r>
            <a:r>
              <a:rPr lang="en" sz="2000">
                <a:latin typeface="Montserrat"/>
                <a:ea typeface="Montserrat"/>
                <a:cs typeface="Montserrat"/>
                <a:sym typeface="Montserrat"/>
              </a:rPr>
              <a:t>: Applying TILT (Transparency in Learning and Teaching) to Catapult Courses</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Audience</a:t>
            </a:r>
            <a:r>
              <a:rPr lang="en" sz="2000">
                <a:latin typeface="Montserrat"/>
                <a:ea typeface="Montserrat"/>
                <a:cs typeface="Montserrat"/>
                <a:sym typeface="Montserrat"/>
              </a:rPr>
              <a:t>: Faculty</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Summit Track</a:t>
            </a:r>
            <a:r>
              <a:rPr lang="en" sz="2000">
                <a:latin typeface="Montserrat"/>
                <a:ea typeface="Montserrat"/>
                <a:cs typeface="Montserrat"/>
                <a:sym typeface="Montserrat"/>
              </a:rPr>
              <a:t>: Catapult Courses</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Topic</a:t>
            </a:r>
            <a:r>
              <a:rPr lang="en" sz="2000">
                <a:latin typeface="Montserrat"/>
                <a:ea typeface="Montserrat"/>
                <a:cs typeface="Montserrat"/>
                <a:sym typeface="Montserrat"/>
              </a:rPr>
              <a:t>: TiLT Strategies to Increase Student Engagement and Success</a:t>
            </a:r>
            <a:r>
              <a:rPr lang="en" sz="2000">
                <a:latin typeface="Montserrat"/>
                <a:ea typeface="Montserrat"/>
                <a:cs typeface="Montserrat"/>
                <a:sym typeface="Montserrat"/>
              </a:rPr>
              <a:t> </a:t>
            </a:r>
            <a:endParaRPr sz="2000">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3" name="Shape 243"/>
        <p:cNvGrpSpPr/>
        <p:nvPr/>
      </p:nvGrpSpPr>
      <p:grpSpPr>
        <a:xfrm>
          <a:off x="0" y="0"/>
          <a:ext cx="0" cy="0"/>
          <a:chOff x="0" y="0"/>
          <a:chExt cx="0" cy="0"/>
        </a:xfrm>
      </p:grpSpPr>
      <p:sp>
        <p:nvSpPr>
          <p:cNvPr id="244" name="Google Shape;24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More and Less Transparent</a:t>
            </a:r>
            <a:endParaRPr sz="3600">
              <a:latin typeface="Playfair Display"/>
              <a:ea typeface="Playfair Display"/>
              <a:cs typeface="Playfair Display"/>
              <a:sym typeface="Playfair Display"/>
            </a:endParaRPr>
          </a:p>
        </p:txBody>
      </p:sp>
      <p:sp>
        <p:nvSpPr>
          <p:cNvPr id="245" name="Google Shape;245;p43"/>
          <p:cNvSpPr txBox="1"/>
          <p:nvPr>
            <p:ph idx="1" type="body"/>
          </p:nvPr>
        </p:nvSpPr>
        <p:spPr>
          <a:xfrm>
            <a:off x="311700" y="1152475"/>
            <a:ext cx="8520600" cy="3785400"/>
          </a:xfrm>
          <a:prstGeom prst="rect">
            <a:avLst/>
          </a:prstGeom>
        </p:spPr>
        <p:txBody>
          <a:bodyPr anchorCtr="0" anchor="t" bIns="91425" lIns="91425" spcFirstLastPara="1" rIns="91425" wrap="square" tIns="91425">
            <a:normAutofit lnSpcReduction="10000"/>
          </a:bodyPr>
          <a:lstStyle/>
          <a:p>
            <a:pPr indent="-355600" lvl="0" marL="457200" rtl="0" algn="l">
              <a:lnSpc>
                <a:spcPct val="100000"/>
              </a:lnSpc>
              <a:spcBef>
                <a:spcPts val="1000"/>
              </a:spcBef>
              <a:spcAft>
                <a:spcPts val="0"/>
              </a:spcAft>
              <a:buSzPts val="2000"/>
              <a:buFont typeface="Montserrat"/>
              <a:buChar char="●"/>
            </a:pPr>
            <a:r>
              <a:rPr lang="en" sz="2000">
                <a:solidFill>
                  <a:srgbClr val="434343"/>
                </a:solidFill>
                <a:latin typeface="Montserrat"/>
                <a:ea typeface="Montserrat"/>
                <a:cs typeface="Montserrat"/>
                <a:sym typeface="Montserrat"/>
              </a:rPr>
              <a:t>Take a few minutes to review the Un-TILT-ed and TILT-ed versions of the </a:t>
            </a:r>
            <a:r>
              <a:rPr lang="en" sz="2000">
                <a:latin typeface="Montserrat"/>
                <a:ea typeface="Montserrat"/>
                <a:cs typeface="Montserrat"/>
                <a:sym typeface="Montserrat"/>
              </a:rPr>
              <a:t>“</a:t>
            </a:r>
            <a:r>
              <a:rPr lang="en" sz="2000" u="sng">
                <a:solidFill>
                  <a:schemeClr val="hlink"/>
                </a:solidFill>
                <a:latin typeface="Montserrat"/>
                <a:ea typeface="Montserrat"/>
                <a:cs typeface="Montserrat"/>
                <a:sym typeface="Montserrat"/>
                <a:hlinkClick r:id="rId3"/>
              </a:rPr>
              <a:t>Mutant Worms</a:t>
            </a:r>
            <a:r>
              <a:rPr lang="en" sz="2000">
                <a:latin typeface="Montserrat"/>
                <a:ea typeface="Montserrat"/>
                <a:cs typeface="Montserrat"/>
                <a:sym typeface="Montserrat"/>
              </a:rPr>
              <a:t>”: </a:t>
            </a:r>
            <a:endParaRPr b="1" sz="2000">
              <a:latin typeface="Montserrat"/>
              <a:ea typeface="Montserrat"/>
              <a:cs typeface="Montserrat"/>
              <a:sym typeface="Montserrat"/>
            </a:endParaRPr>
          </a:p>
          <a:p>
            <a:pPr indent="-355600" lvl="1" marL="914400" rtl="0" algn="l">
              <a:lnSpc>
                <a:spcPct val="100000"/>
              </a:lnSpc>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What did the instructor change? </a:t>
            </a:r>
            <a:endParaRPr sz="2000">
              <a:solidFill>
                <a:srgbClr val="434343"/>
              </a:solidFill>
              <a:latin typeface="Montserrat"/>
              <a:ea typeface="Montserrat"/>
              <a:cs typeface="Montserrat"/>
              <a:sym typeface="Montserrat"/>
            </a:endParaRPr>
          </a:p>
          <a:p>
            <a:pPr indent="-355600" lvl="1" marL="914400" rtl="0" algn="l">
              <a:lnSpc>
                <a:spcPct val="100000"/>
              </a:lnSpc>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If you were a student– a novice learner and a novice to the discipline– how might these changes impact your academic confidence, sense of belonging, sense of gaining employer-valued skills?</a:t>
            </a:r>
            <a:endParaRPr sz="2000">
              <a:solidFill>
                <a:srgbClr val="434343"/>
              </a:solidFill>
              <a:latin typeface="Montserrat"/>
              <a:ea typeface="Montserrat"/>
              <a:cs typeface="Montserrat"/>
              <a:sym typeface="Montserrat"/>
            </a:endParaRPr>
          </a:p>
          <a:p>
            <a:pPr indent="-355600" lvl="1" marL="914400" rtl="0" algn="l">
              <a:lnSpc>
                <a:spcPct val="100000"/>
              </a:lnSpc>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How does the TILT-ed assignment demystify the “invisible curriculum”?</a:t>
            </a:r>
            <a:endParaRPr sz="2000">
              <a:solidFill>
                <a:srgbClr val="434343"/>
              </a:solidFill>
              <a:latin typeface="Montserrat"/>
              <a:ea typeface="Montserrat"/>
              <a:cs typeface="Montserrat"/>
              <a:sym typeface="Montserrat"/>
            </a:endParaRPr>
          </a:p>
          <a:p>
            <a:pPr indent="-355600" lvl="1" marL="914400" rtl="0" algn="l">
              <a:lnSpc>
                <a:spcPct val="100000"/>
              </a:lnSpc>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If you were the teacher of this course, how might these changes impact your teaching? The quality of student work?</a:t>
            </a:r>
            <a:endParaRPr sz="2000">
              <a:solidFill>
                <a:srgbClr val="434343"/>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9" name="Shape 249"/>
        <p:cNvGrpSpPr/>
        <p:nvPr/>
      </p:nvGrpSpPr>
      <p:grpSpPr>
        <a:xfrm>
          <a:off x="0" y="0"/>
          <a:ext cx="0" cy="0"/>
          <a:chOff x="0" y="0"/>
          <a:chExt cx="0" cy="0"/>
        </a:xfrm>
      </p:grpSpPr>
      <p:sp>
        <p:nvSpPr>
          <p:cNvPr id="250" name="Google Shape;250;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More and Less Transparent</a:t>
            </a:r>
            <a:endParaRPr sz="3600">
              <a:latin typeface="Playfair Display"/>
              <a:ea typeface="Playfair Display"/>
              <a:cs typeface="Playfair Display"/>
              <a:sym typeface="Playfair Display"/>
            </a:endParaRPr>
          </a:p>
        </p:txBody>
      </p:sp>
      <p:sp>
        <p:nvSpPr>
          <p:cNvPr id="251" name="Google Shape;251;p44"/>
          <p:cNvSpPr txBox="1"/>
          <p:nvPr>
            <p:ph idx="1" type="body"/>
          </p:nvPr>
        </p:nvSpPr>
        <p:spPr>
          <a:xfrm>
            <a:off x="311700" y="1152475"/>
            <a:ext cx="8520600" cy="3785400"/>
          </a:xfrm>
          <a:prstGeom prst="rect">
            <a:avLst/>
          </a:prstGeom>
        </p:spPr>
        <p:txBody>
          <a:bodyPr anchorCtr="0" anchor="t" bIns="91425" lIns="91425" spcFirstLastPara="1" rIns="91425" wrap="square" tIns="91425">
            <a:normAutofit/>
          </a:bodyPr>
          <a:lstStyle/>
          <a:p>
            <a:pPr indent="-355600" lvl="0" marL="457200" rtl="0" algn="l">
              <a:lnSpc>
                <a:spcPct val="100000"/>
              </a:lnSpc>
              <a:spcBef>
                <a:spcPts val="1000"/>
              </a:spcBef>
              <a:spcAft>
                <a:spcPts val="0"/>
              </a:spcAft>
              <a:buSzPts val="2000"/>
              <a:buFont typeface="Montserrat"/>
              <a:buChar char="●"/>
            </a:pPr>
            <a:r>
              <a:rPr lang="en" sz="2000">
                <a:solidFill>
                  <a:srgbClr val="434343"/>
                </a:solidFill>
                <a:latin typeface="Montserrat"/>
                <a:ea typeface="Montserrat"/>
                <a:cs typeface="Montserrat"/>
                <a:sym typeface="Montserrat"/>
              </a:rPr>
              <a:t>Original and TILT-ed versions of </a:t>
            </a:r>
            <a:r>
              <a:rPr lang="en" sz="2000" u="sng">
                <a:solidFill>
                  <a:schemeClr val="hlink"/>
                </a:solidFill>
                <a:latin typeface="Montserrat"/>
                <a:ea typeface="Montserrat"/>
                <a:cs typeface="Montserrat"/>
                <a:sym typeface="Montserrat"/>
                <a:hlinkClick r:id="rId3"/>
              </a:rPr>
              <a:t>Environmental History</a:t>
            </a:r>
            <a:endParaRPr b="1" sz="2000">
              <a:latin typeface="Montserrat"/>
              <a:ea typeface="Montserrat"/>
              <a:cs typeface="Montserrat"/>
              <a:sym typeface="Montserrat"/>
            </a:endParaRPr>
          </a:p>
          <a:p>
            <a:pPr indent="-355600" lvl="1" marL="914400" rtl="0" algn="l">
              <a:lnSpc>
                <a:spcPct val="100000"/>
              </a:lnSpc>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What did the instructor change? </a:t>
            </a:r>
            <a:endParaRPr sz="2000">
              <a:solidFill>
                <a:srgbClr val="434343"/>
              </a:solidFill>
              <a:latin typeface="Montserrat"/>
              <a:ea typeface="Montserrat"/>
              <a:cs typeface="Montserrat"/>
              <a:sym typeface="Montserrat"/>
            </a:endParaRPr>
          </a:p>
          <a:p>
            <a:pPr indent="-355600" lvl="1" marL="914400" rtl="0" algn="l">
              <a:lnSpc>
                <a:spcPct val="100000"/>
              </a:lnSpc>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If you were a student– a novice learner and a novice to the discipline– how might these changes impact your academic confidence, sense of belonging, sense of gaining employer-valued skills?</a:t>
            </a:r>
            <a:endParaRPr sz="2000">
              <a:solidFill>
                <a:srgbClr val="434343"/>
              </a:solidFill>
              <a:latin typeface="Montserrat"/>
              <a:ea typeface="Montserrat"/>
              <a:cs typeface="Montserrat"/>
              <a:sym typeface="Montserrat"/>
            </a:endParaRPr>
          </a:p>
          <a:p>
            <a:pPr indent="-355600" lvl="1" marL="914400" rtl="0" algn="l">
              <a:lnSpc>
                <a:spcPct val="100000"/>
              </a:lnSpc>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How does the TILT-ed assignment demystify the “invisible curriculum”?</a:t>
            </a:r>
            <a:endParaRPr sz="2000">
              <a:solidFill>
                <a:srgbClr val="434343"/>
              </a:solidFill>
              <a:latin typeface="Montserrat"/>
              <a:ea typeface="Montserrat"/>
              <a:cs typeface="Montserrat"/>
              <a:sym typeface="Montserrat"/>
            </a:endParaRPr>
          </a:p>
          <a:p>
            <a:pPr indent="-355600" lvl="1" marL="914400" rtl="0" algn="l">
              <a:lnSpc>
                <a:spcPct val="100000"/>
              </a:lnSpc>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If you were the teacher of this course, how might these changes impact your teaching? The quality of student work?</a:t>
            </a:r>
            <a:endParaRPr sz="2000">
              <a:solidFill>
                <a:srgbClr val="434343"/>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5"/>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Charettes: Making the Work Public and Collaborative</a:t>
            </a:r>
            <a:endParaRPr>
              <a:latin typeface="Playfair Display"/>
              <a:ea typeface="Playfair Display"/>
              <a:cs typeface="Playfair Display"/>
              <a:sym typeface="Playfair Display"/>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6"/>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The Transparent Assignment Design Template</a:t>
            </a:r>
            <a:endParaRPr>
              <a:latin typeface="Playfair Display"/>
              <a:ea typeface="Playfair Display"/>
              <a:cs typeface="Playfair Display"/>
              <a:sym typeface="Playfair Display"/>
            </a:endParaRPr>
          </a:p>
        </p:txBody>
      </p:sp>
      <p:sp>
        <p:nvSpPr>
          <p:cNvPr id="262" name="Google Shape;262;p4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Montserrat"/>
                <a:ea typeface="Montserrat"/>
                <a:cs typeface="Montserrat"/>
                <a:sym typeface="Montserrat"/>
              </a:rPr>
              <a:t>Purpose, Task, Criteria for Success</a:t>
            </a:r>
            <a:endParaRPr>
              <a:latin typeface="Montserrat"/>
              <a:ea typeface="Montserrat"/>
              <a:cs typeface="Montserrat"/>
              <a:sym typeface="Montserrat"/>
            </a:endParaRPr>
          </a:p>
        </p:txBody>
      </p:sp>
      <p:sp>
        <p:nvSpPr>
          <p:cNvPr id="263" name="Google Shape;263;p4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Purpose, Task, Criteria for Success</a:t>
            </a:r>
            <a:endParaRPr b="0" sz="3600">
              <a:latin typeface="Playfair Display"/>
              <a:ea typeface="Playfair Display"/>
              <a:cs typeface="Playfair Display"/>
              <a:sym typeface="Playfair Display"/>
            </a:endParaRPr>
          </a:p>
        </p:txBody>
      </p:sp>
      <p:sp>
        <p:nvSpPr>
          <p:cNvPr id="269" name="Google Shape;269;p47"/>
          <p:cNvSpPr txBox="1"/>
          <p:nvPr>
            <p:ph idx="1" type="body"/>
          </p:nvPr>
        </p:nvSpPr>
        <p:spPr>
          <a:xfrm>
            <a:off x="311700" y="1152475"/>
            <a:ext cx="8520600" cy="3785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2"/>
              </a:buClr>
              <a:buSzPts val="2000"/>
              <a:buFont typeface="Montserrat"/>
              <a:buChar char="●"/>
            </a:pPr>
            <a:r>
              <a:rPr b="1" lang="en" sz="2000">
                <a:latin typeface="Montserrat"/>
                <a:ea typeface="Montserrat"/>
                <a:cs typeface="Montserrat"/>
                <a:sym typeface="Montserrat"/>
              </a:rPr>
              <a:t>Purpose</a:t>
            </a:r>
            <a:r>
              <a:rPr lang="en" sz="2000">
                <a:latin typeface="Montserrat"/>
                <a:ea typeface="Montserrat"/>
                <a:cs typeface="Montserrat"/>
                <a:sym typeface="Montserrat"/>
              </a:rPr>
              <a:t>: Knowledge the student will gain, skills the student will practice … and why they will be important to the learner (learning outcomes for the course, major, non major, 5 years from now, 10 years from now)</a:t>
            </a:r>
            <a:endParaRPr sz="2000">
              <a:latin typeface="Montserrat"/>
              <a:ea typeface="Montserrat"/>
              <a:cs typeface="Montserrat"/>
              <a:sym typeface="Montserrat"/>
            </a:endParaRPr>
          </a:p>
          <a:p>
            <a:pPr indent="-355600" lvl="0" marL="457200" rtl="0" algn="l">
              <a:spcBef>
                <a:spcPts val="0"/>
              </a:spcBef>
              <a:spcAft>
                <a:spcPts val="0"/>
              </a:spcAft>
              <a:buClr>
                <a:schemeClr val="dk2"/>
              </a:buClr>
              <a:buSzPts val="2000"/>
              <a:buFont typeface="Montserrat"/>
              <a:buChar char="●"/>
            </a:pPr>
            <a:r>
              <a:rPr b="1" lang="en" sz="2000">
                <a:latin typeface="Montserrat"/>
                <a:ea typeface="Montserrat"/>
                <a:cs typeface="Montserrat"/>
                <a:sym typeface="Montserrat"/>
              </a:rPr>
              <a:t>Task</a:t>
            </a:r>
            <a:r>
              <a:rPr lang="en" sz="2000">
                <a:latin typeface="Montserrat"/>
                <a:ea typeface="Montserrat"/>
                <a:cs typeface="Montserrat"/>
                <a:sym typeface="Montserrat"/>
              </a:rPr>
              <a:t>: What steps should a novice learner new to the discipline do (and any anticipated mistakes they should avoid)?</a:t>
            </a:r>
            <a:endParaRPr sz="2000">
              <a:latin typeface="Montserrat"/>
              <a:ea typeface="Montserrat"/>
              <a:cs typeface="Montserrat"/>
              <a:sym typeface="Montserrat"/>
            </a:endParaRPr>
          </a:p>
          <a:p>
            <a:pPr indent="-355600" lvl="0" marL="457200" rtl="0" algn="l">
              <a:spcBef>
                <a:spcPts val="0"/>
              </a:spcBef>
              <a:spcAft>
                <a:spcPts val="0"/>
              </a:spcAft>
              <a:buClr>
                <a:schemeClr val="dk2"/>
              </a:buClr>
              <a:buSzPts val="2000"/>
              <a:buFont typeface="Montserrat"/>
              <a:buChar char="●"/>
            </a:pPr>
            <a:r>
              <a:rPr b="1" lang="en" sz="2000">
                <a:latin typeface="Montserrat"/>
                <a:ea typeface="Montserrat"/>
                <a:cs typeface="Montserrat"/>
                <a:sym typeface="Montserrat"/>
              </a:rPr>
              <a:t>Criteria for Success</a:t>
            </a:r>
            <a:r>
              <a:rPr lang="en" sz="2000">
                <a:latin typeface="Montserrat"/>
                <a:ea typeface="Montserrat"/>
                <a:cs typeface="Montserrat"/>
                <a:sym typeface="Montserrat"/>
              </a:rPr>
              <a:t>: How will the student know they are doing excellent work as they complete the assignment? How will their work be assessed and evaluated by the instructor?</a:t>
            </a:r>
            <a:endParaRPr b="1" sz="2200">
              <a:solidFill>
                <a:srgbClr val="595959"/>
              </a:solidFill>
              <a:latin typeface="Montserrat"/>
              <a:ea typeface="Montserrat"/>
              <a:cs typeface="Montserrat"/>
              <a:sym typeface="Montserrat"/>
            </a:endParaRPr>
          </a:p>
          <a:p>
            <a:pPr indent="0" lvl="0" marL="0" rtl="0" algn="l">
              <a:lnSpc>
                <a:spcPct val="100000"/>
              </a:lnSpc>
              <a:spcBef>
                <a:spcPts val="1200"/>
              </a:spcBef>
              <a:spcAft>
                <a:spcPts val="10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400">
                <a:latin typeface="Playfair Display"/>
                <a:ea typeface="Playfair Display"/>
                <a:cs typeface="Playfair Display"/>
                <a:sym typeface="Playfair Display"/>
              </a:rPr>
              <a:t>Charette</a:t>
            </a:r>
            <a:endParaRPr sz="3400">
              <a:latin typeface="Playfair Display"/>
              <a:ea typeface="Playfair Display"/>
              <a:cs typeface="Playfair Display"/>
              <a:sym typeface="Playfair Display"/>
            </a:endParaRPr>
          </a:p>
        </p:txBody>
      </p:sp>
      <p:sp>
        <p:nvSpPr>
          <p:cNvPr id="275" name="Google Shape;275;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55600" lvl="0" marL="457200" rtl="0" algn="l">
              <a:spcBef>
                <a:spcPts val="1200"/>
              </a:spcBef>
              <a:spcAft>
                <a:spcPts val="0"/>
              </a:spcAft>
              <a:buSzPts val="2000"/>
              <a:buFont typeface="Montserrat"/>
              <a:buChar char="●"/>
            </a:pPr>
            <a:r>
              <a:rPr b="1" lang="en" sz="2000">
                <a:latin typeface="Montserrat"/>
                <a:ea typeface="Montserrat"/>
                <a:cs typeface="Montserrat"/>
                <a:sym typeface="Montserrat"/>
              </a:rPr>
              <a:t>Purpose: </a:t>
            </a:r>
            <a:r>
              <a:rPr lang="en" sz="2000">
                <a:latin typeface="Montserrat"/>
                <a:ea typeface="Montserrat"/>
                <a:cs typeface="Montserrat"/>
                <a:sym typeface="Montserrat"/>
              </a:rPr>
              <a:t>Provide meaningful feedback to help your partner </a:t>
            </a:r>
            <a:r>
              <a:rPr b="1" lang="en" sz="2000">
                <a:latin typeface="Montserrat"/>
                <a:ea typeface="Montserrat"/>
                <a:cs typeface="Montserrat"/>
                <a:sym typeface="Montserrat"/>
              </a:rPr>
              <a:t>TILT</a:t>
            </a:r>
            <a:r>
              <a:rPr lang="en" sz="2000">
                <a:latin typeface="Montserrat"/>
                <a:ea typeface="Montserrat"/>
                <a:cs typeface="Montserrat"/>
                <a:sym typeface="Montserrat"/>
              </a:rPr>
              <a:t> their assignment or artifact by clarifying its </a:t>
            </a:r>
            <a:r>
              <a:rPr b="1" lang="en" sz="2000">
                <a:latin typeface="Montserrat"/>
                <a:ea typeface="Montserrat"/>
                <a:cs typeface="Montserrat"/>
                <a:sym typeface="Montserrat"/>
              </a:rPr>
              <a:t>Purpose, Task, and Criteria for Success.</a:t>
            </a:r>
            <a:endParaRPr b="1"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Task: </a:t>
            </a:r>
            <a:r>
              <a:rPr lang="en" sz="2000">
                <a:latin typeface="Montserrat"/>
                <a:ea typeface="Montserrat"/>
                <a:cs typeface="Montserrat"/>
                <a:sym typeface="Montserrat"/>
              </a:rPr>
              <a:t>One person shares their assignment or artifact. The other person reads it and provides feedback using the </a:t>
            </a:r>
            <a:r>
              <a:rPr b="1" lang="en" sz="2000" u="sng">
                <a:solidFill>
                  <a:schemeClr val="hlink"/>
                </a:solidFill>
                <a:latin typeface="Montserrat"/>
                <a:ea typeface="Montserrat"/>
                <a:cs typeface="Montserrat"/>
                <a:sym typeface="Montserrat"/>
                <a:hlinkClick r:id="rId3"/>
              </a:rPr>
              <a:t>Transparent Artifact Template</a:t>
            </a:r>
            <a:r>
              <a:rPr lang="en" sz="2000" u="sng">
                <a:solidFill>
                  <a:schemeClr val="hlink"/>
                </a:solidFill>
                <a:latin typeface="Montserrat"/>
                <a:ea typeface="Montserrat"/>
                <a:cs typeface="Montserrat"/>
                <a:sym typeface="Montserrat"/>
                <a:hlinkClick r:id="rId4"/>
              </a:rPr>
              <a:t> </a:t>
            </a:r>
            <a:r>
              <a:rPr lang="en" sz="2000">
                <a:latin typeface="Montserrat"/>
                <a:ea typeface="Montserrat"/>
                <a:cs typeface="Montserrat"/>
                <a:sym typeface="Montserrat"/>
              </a:rPr>
              <a:t>below. Switch roles and repeat.</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Criteria for Success</a:t>
            </a:r>
            <a:r>
              <a:rPr lang="en" sz="2000">
                <a:latin typeface="Montserrat"/>
                <a:ea typeface="Montserrat"/>
                <a:cs typeface="Montserrat"/>
                <a:sym typeface="Montserrat"/>
              </a:rPr>
              <a:t>: You will have an idea for at least one change you can make to your artifact.</a:t>
            </a:r>
            <a:endParaRPr sz="2000">
              <a:latin typeface="Montserrat"/>
              <a:ea typeface="Montserrat"/>
              <a:cs typeface="Montserrat"/>
              <a:sym typeface="Montserrat"/>
            </a:endParaRPr>
          </a:p>
          <a:p>
            <a:pPr indent="0" lvl="0" marL="457200" rtl="0" algn="l">
              <a:spcBef>
                <a:spcPts val="1200"/>
              </a:spcBef>
              <a:spcAft>
                <a:spcPts val="1200"/>
              </a:spcAft>
              <a:buNone/>
            </a:pPr>
            <a:r>
              <a:t/>
            </a:r>
            <a:endParaRPr sz="2000">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9"/>
          <p:cNvSpPr txBox="1"/>
          <p:nvPr>
            <p:ph type="title"/>
          </p:nvPr>
        </p:nvSpPr>
        <p:spPr>
          <a:xfrm>
            <a:off x="247275" y="169575"/>
            <a:ext cx="8896800" cy="969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800">
                <a:latin typeface="Playfair Display"/>
                <a:ea typeface="Playfair Display"/>
                <a:cs typeface="Playfair Display"/>
                <a:sym typeface="Playfair Display"/>
              </a:rPr>
              <a:t>Before you go into your breakout room ...</a:t>
            </a:r>
            <a:endParaRPr sz="3800">
              <a:latin typeface="Playfair Display"/>
              <a:ea typeface="Playfair Display"/>
              <a:cs typeface="Playfair Display"/>
              <a:sym typeface="Playfair Display"/>
            </a:endParaRPr>
          </a:p>
        </p:txBody>
      </p:sp>
      <p:sp>
        <p:nvSpPr>
          <p:cNvPr id="281" name="Google Shape;281;p49"/>
          <p:cNvSpPr txBox="1"/>
          <p:nvPr>
            <p:ph idx="1" type="body"/>
          </p:nvPr>
        </p:nvSpPr>
        <p:spPr>
          <a:xfrm>
            <a:off x="346200" y="1285875"/>
            <a:ext cx="8640900" cy="36444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sz="2150">
                <a:latin typeface="Montserrat"/>
                <a:ea typeface="Montserrat"/>
                <a:cs typeface="Montserrat"/>
                <a:sym typeface="Montserrat"/>
              </a:rPr>
              <a:t>Please copy the link to, or open, this slide deck:</a:t>
            </a:r>
            <a:r>
              <a:rPr lang="en" sz="2150">
                <a:solidFill>
                  <a:schemeClr val="accent5"/>
                </a:solidFill>
                <a:latin typeface="Montserrat"/>
                <a:ea typeface="Montserrat"/>
                <a:cs typeface="Montserrat"/>
                <a:sym typeface="Montserrat"/>
              </a:rPr>
              <a:t> </a:t>
            </a:r>
            <a:r>
              <a:rPr b="1" lang="en" sz="2150" u="sng">
                <a:solidFill>
                  <a:schemeClr val="accent5"/>
                </a:solidFill>
                <a:highlight>
                  <a:srgbClr val="FFFFFF"/>
                </a:highlight>
                <a:latin typeface="Montserrat"/>
                <a:ea typeface="Montserrat"/>
                <a:cs typeface="Montserrat"/>
                <a:sym typeface="Montserrat"/>
                <a:hlinkClick r:id="rId3">
                  <a:extLst>
                    <a:ext uri="{A12FA001-AC4F-418D-AE19-62706E023703}">
                      <ahyp:hlinkClr val="tx"/>
                    </a:ext>
                  </a:extLst>
                </a:hlinkClick>
              </a:rPr>
              <a:t>https://bit.ly/30aTkps</a:t>
            </a:r>
            <a:endParaRPr sz="2150">
              <a:solidFill>
                <a:schemeClr val="accent5"/>
              </a:solidFill>
              <a:latin typeface="Montserrat"/>
              <a:ea typeface="Montserrat"/>
              <a:cs typeface="Montserrat"/>
              <a:sym typeface="Montserrat"/>
            </a:endParaRPr>
          </a:p>
          <a:p>
            <a:pPr indent="-365125" lvl="0" marL="457200" rtl="0" algn="l">
              <a:lnSpc>
                <a:spcPct val="100000"/>
              </a:lnSpc>
              <a:spcBef>
                <a:spcPts val="1000"/>
              </a:spcBef>
              <a:spcAft>
                <a:spcPts val="0"/>
              </a:spcAft>
              <a:buClr>
                <a:schemeClr val="dk2"/>
              </a:buClr>
              <a:buSzPts val="2150"/>
              <a:buFont typeface="Montserrat"/>
              <a:buChar char="●"/>
            </a:pPr>
            <a:r>
              <a:rPr lang="en" sz="2150">
                <a:latin typeface="Montserrat"/>
                <a:ea typeface="Montserrat"/>
                <a:cs typeface="Montserrat"/>
                <a:sym typeface="Montserrat"/>
              </a:rPr>
              <a:t>You’ll have 40 minutes to give each other feedback on the assignment you brought today.</a:t>
            </a:r>
            <a:endParaRPr sz="2150">
              <a:latin typeface="Montserrat"/>
              <a:ea typeface="Montserrat"/>
              <a:cs typeface="Montserrat"/>
              <a:sym typeface="Montserrat"/>
            </a:endParaRPr>
          </a:p>
          <a:p>
            <a:pPr indent="-365125" lvl="0" marL="457200" rtl="0" algn="l">
              <a:lnSpc>
                <a:spcPct val="100000"/>
              </a:lnSpc>
              <a:spcBef>
                <a:spcPts val="1000"/>
              </a:spcBef>
              <a:spcAft>
                <a:spcPts val="0"/>
              </a:spcAft>
              <a:buClr>
                <a:schemeClr val="dk2"/>
              </a:buClr>
              <a:buSzPts val="2150"/>
              <a:buFont typeface="Montserrat"/>
              <a:buChar char="●"/>
            </a:pPr>
            <a:r>
              <a:rPr lang="en" sz="2150">
                <a:latin typeface="Montserrat"/>
                <a:ea typeface="Montserrat"/>
                <a:cs typeface="Montserrat"/>
                <a:sym typeface="Montserrat"/>
              </a:rPr>
              <a:t>You’ll have full audio, video, and screen share capabilities.</a:t>
            </a:r>
            <a:endParaRPr sz="2150">
              <a:latin typeface="Montserrat"/>
              <a:ea typeface="Montserrat"/>
              <a:cs typeface="Montserrat"/>
              <a:sym typeface="Montserrat"/>
            </a:endParaRPr>
          </a:p>
          <a:p>
            <a:pPr indent="-365125" lvl="0" marL="457200" rtl="0" algn="l">
              <a:lnSpc>
                <a:spcPct val="100000"/>
              </a:lnSpc>
              <a:spcBef>
                <a:spcPts val="0"/>
              </a:spcBef>
              <a:spcAft>
                <a:spcPts val="0"/>
              </a:spcAft>
              <a:buClr>
                <a:schemeClr val="dk2"/>
              </a:buClr>
              <a:buSzPts val="2150"/>
              <a:buFont typeface="Lato"/>
              <a:buChar char="●"/>
            </a:pPr>
            <a:r>
              <a:rPr lang="en" sz="2150">
                <a:latin typeface="Montserrat"/>
                <a:ea typeface="Montserrat"/>
                <a:cs typeface="Montserrat"/>
                <a:sym typeface="Montserrat"/>
              </a:rPr>
              <a:t>Use the </a:t>
            </a:r>
            <a:r>
              <a:rPr b="1" i="1" lang="en" sz="2150">
                <a:latin typeface="Montserrat"/>
                <a:ea typeface="Montserrat"/>
                <a:cs typeface="Montserrat"/>
                <a:sym typeface="Montserrat"/>
              </a:rPr>
              <a:t>Ask for Help</a:t>
            </a:r>
            <a:r>
              <a:rPr lang="en" sz="2150">
                <a:latin typeface="Montserrat"/>
                <a:ea typeface="Montserrat"/>
                <a:cs typeface="Montserrat"/>
                <a:sym typeface="Montserrat"/>
              </a:rPr>
              <a:t> option in your meeting controls to let us know your group needs something.</a:t>
            </a:r>
            <a:endParaRPr sz="2150">
              <a:latin typeface="Montserrat"/>
              <a:ea typeface="Montserrat"/>
              <a:cs typeface="Montserrat"/>
              <a:sym typeface="Montserrat"/>
            </a:endParaRPr>
          </a:p>
          <a:p>
            <a:pPr indent="-365125" lvl="0" marL="457200" rtl="0" algn="l">
              <a:lnSpc>
                <a:spcPct val="100000"/>
              </a:lnSpc>
              <a:spcBef>
                <a:spcPts val="1000"/>
              </a:spcBef>
              <a:spcAft>
                <a:spcPts val="0"/>
              </a:spcAft>
              <a:buClr>
                <a:schemeClr val="dk2"/>
              </a:buClr>
              <a:buSzPts val="2150"/>
              <a:buFont typeface="Montserrat"/>
              <a:buChar char="●"/>
            </a:pPr>
            <a:r>
              <a:rPr lang="en" sz="2150">
                <a:latin typeface="Montserrat"/>
                <a:ea typeface="Montserrat"/>
                <a:cs typeface="Montserrat"/>
                <a:sym typeface="Montserrat"/>
              </a:rPr>
              <a:t>Watch for the countdown timer - that’s your signal to wrap up conversation and return to the main room.</a:t>
            </a:r>
            <a:endParaRPr sz="2150">
              <a:latin typeface="Montserrat"/>
              <a:ea typeface="Montserrat"/>
              <a:cs typeface="Montserrat"/>
              <a:sym typeface="Montserrat"/>
            </a:endParaRPr>
          </a:p>
          <a:p>
            <a:pPr indent="-365125" lvl="0" marL="457200" rtl="0" algn="l">
              <a:lnSpc>
                <a:spcPct val="100000"/>
              </a:lnSpc>
              <a:spcBef>
                <a:spcPts val="0"/>
              </a:spcBef>
              <a:spcAft>
                <a:spcPts val="0"/>
              </a:spcAft>
              <a:buClr>
                <a:schemeClr val="dk2"/>
              </a:buClr>
              <a:buSzPts val="2150"/>
              <a:buFont typeface="Montserrat"/>
              <a:buChar char="●"/>
            </a:pPr>
            <a:r>
              <a:rPr lang="en" sz="2150">
                <a:latin typeface="Montserrat"/>
                <a:ea typeface="Montserrat"/>
                <a:cs typeface="Montserrat"/>
                <a:sym typeface="Montserrat"/>
              </a:rPr>
              <a:t>Be prepared to report back when you return.</a:t>
            </a:r>
            <a:endParaRPr sz="2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0"/>
          <p:cNvSpPr txBox="1"/>
          <p:nvPr>
            <p:ph type="title"/>
          </p:nvPr>
        </p:nvSpPr>
        <p:spPr>
          <a:xfrm>
            <a:off x="311700" y="445025"/>
            <a:ext cx="8832300" cy="693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000">
                <a:latin typeface="Playfair Display"/>
                <a:ea typeface="Playfair Display"/>
                <a:cs typeface="Playfair Display"/>
                <a:sym typeface="Playfair Display"/>
              </a:rPr>
              <a:t>With your partner, please ...</a:t>
            </a:r>
            <a:endParaRPr sz="4000">
              <a:latin typeface="Playfair Display"/>
              <a:ea typeface="Playfair Display"/>
              <a:cs typeface="Playfair Display"/>
              <a:sym typeface="Playfair Display"/>
            </a:endParaRPr>
          </a:p>
        </p:txBody>
      </p:sp>
      <p:sp>
        <p:nvSpPr>
          <p:cNvPr id="287" name="Google Shape;287;p50"/>
          <p:cNvSpPr txBox="1"/>
          <p:nvPr>
            <p:ph idx="1" type="body"/>
          </p:nvPr>
        </p:nvSpPr>
        <p:spPr>
          <a:xfrm>
            <a:off x="311700" y="1489175"/>
            <a:ext cx="8662500" cy="3441000"/>
          </a:xfrm>
          <a:prstGeom prst="rect">
            <a:avLst/>
          </a:prstGeom>
        </p:spPr>
        <p:txBody>
          <a:bodyPr anchorCtr="0" anchor="t" bIns="91425" lIns="91425" spcFirstLastPara="1" rIns="91425" wrap="square" tIns="91425">
            <a:normAutofit/>
          </a:bodyPr>
          <a:lstStyle/>
          <a:p>
            <a:pPr indent="-355600" lvl="0" marL="457200" rtl="0" algn="l">
              <a:lnSpc>
                <a:spcPct val="100000"/>
              </a:lnSpc>
              <a:spcBef>
                <a:spcPts val="0"/>
              </a:spcBef>
              <a:spcAft>
                <a:spcPts val="0"/>
              </a:spcAft>
              <a:buSzPts val="2000"/>
              <a:buFont typeface="Lato"/>
              <a:buChar char="●"/>
            </a:pPr>
            <a:r>
              <a:rPr lang="en" sz="2000">
                <a:latin typeface="Lato"/>
                <a:ea typeface="Lato"/>
                <a:cs typeface="Lato"/>
                <a:sym typeface="Lato"/>
              </a:rPr>
              <a:t>Share the link to the slide deck in your breakout room chat and/or have someone screen the slides:</a:t>
            </a:r>
            <a:r>
              <a:rPr lang="en" sz="2000">
                <a:solidFill>
                  <a:schemeClr val="accent5"/>
                </a:solidFill>
                <a:latin typeface="Lato"/>
                <a:ea typeface="Lato"/>
                <a:cs typeface="Lato"/>
                <a:sym typeface="Lato"/>
              </a:rPr>
              <a:t> </a:t>
            </a:r>
            <a:r>
              <a:rPr b="1" lang="en" sz="2000" u="sng">
                <a:solidFill>
                  <a:schemeClr val="accent5"/>
                </a:solidFill>
                <a:highlight>
                  <a:srgbClr val="FFFFFF"/>
                </a:highlight>
                <a:latin typeface="Lato"/>
                <a:ea typeface="Lato"/>
                <a:cs typeface="Lato"/>
                <a:sym typeface="Lato"/>
                <a:hlinkClick r:id="rId3">
                  <a:extLst>
                    <a:ext uri="{A12FA001-AC4F-418D-AE19-62706E023703}">
                      <ahyp:hlinkClr val="tx"/>
                    </a:ext>
                  </a:extLst>
                </a:hlinkClick>
              </a:rPr>
              <a:t>https://bit.ly/30aTkps</a:t>
            </a:r>
            <a:endParaRPr sz="2000">
              <a:solidFill>
                <a:schemeClr val="accent5"/>
              </a:solidFill>
              <a:latin typeface="Lato"/>
              <a:ea typeface="Lato"/>
              <a:cs typeface="Lato"/>
              <a:sym typeface="Lato"/>
            </a:endParaRPr>
          </a:p>
          <a:p>
            <a:pPr indent="-355600" lvl="0" marL="457200" rtl="0" algn="l">
              <a:lnSpc>
                <a:spcPct val="100000"/>
              </a:lnSpc>
              <a:spcBef>
                <a:spcPts val="1000"/>
              </a:spcBef>
              <a:spcAft>
                <a:spcPts val="0"/>
              </a:spcAft>
              <a:buSzPts val="2000"/>
              <a:buFont typeface="Lato"/>
              <a:buChar char="●"/>
            </a:pPr>
            <a:r>
              <a:rPr lang="en" sz="2000">
                <a:latin typeface="Lato"/>
                <a:ea typeface="Lato"/>
                <a:cs typeface="Lato"/>
                <a:sym typeface="Lato"/>
              </a:rPr>
              <a:t>Introduce yourselves to each other. </a:t>
            </a:r>
            <a:endParaRPr sz="2000">
              <a:latin typeface="Lato"/>
              <a:ea typeface="Lato"/>
              <a:cs typeface="Lato"/>
              <a:sym typeface="Lato"/>
            </a:endParaRPr>
          </a:p>
          <a:p>
            <a:pPr indent="-355600" lvl="1" marL="914400" rtl="0" algn="l">
              <a:lnSpc>
                <a:spcPct val="100000"/>
              </a:lnSpc>
              <a:spcBef>
                <a:spcPts val="1000"/>
              </a:spcBef>
              <a:spcAft>
                <a:spcPts val="0"/>
              </a:spcAft>
              <a:buSzPts val="2000"/>
              <a:buFont typeface="Lato"/>
              <a:buChar char="○"/>
            </a:pPr>
            <a:r>
              <a:rPr lang="en" sz="2000">
                <a:latin typeface="Lato"/>
                <a:ea typeface="Lato"/>
                <a:cs typeface="Lato"/>
                <a:sym typeface="Lato"/>
              </a:rPr>
              <a:t>10 minutes to discuss the Purpose (slide 34)</a:t>
            </a:r>
            <a:endParaRPr sz="2000">
              <a:latin typeface="Lato"/>
              <a:ea typeface="Lato"/>
              <a:cs typeface="Lato"/>
              <a:sym typeface="Lato"/>
            </a:endParaRPr>
          </a:p>
          <a:p>
            <a:pPr indent="-355600" lvl="1" marL="914400" rtl="0" algn="l">
              <a:lnSpc>
                <a:spcPct val="100000"/>
              </a:lnSpc>
              <a:spcBef>
                <a:spcPts val="1000"/>
              </a:spcBef>
              <a:spcAft>
                <a:spcPts val="0"/>
              </a:spcAft>
              <a:buSzPts val="2000"/>
              <a:buFont typeface="Lato"/>
              <a:buChar char="○"/>
            </a:pPr>
            <a:r>
              <a:rPr lang="en" sz="2000">
                <a:latin typeface="Lato"/>
                <a:ea typeface="Lato"/>
                <a:cs typeface="Lato"/>
                <a:sym typeface="Lato"/>
              </a:rPr>
              <a:t>10 minutes to discuss the Task (slide 35)</a:t>
            </a:r>
            <a:endParaRPr sz="2000">
              <a:latin typeface="Lato"/>
              <a:ea typeface="Lato"/>
              <a:cs typeface="Lato"/>
              <a:sym typeface="Lato"/>
            </a:endParaRPr>
          </a:p>
          <a:p>
            <a:pPr indent="-355600" lvl="1" marL="914400" rtl="0" algn="l">
              <a:lnSpc>
                <a:spcPct val="100000"/>
              </a:lnSpc>
              <a:spcBef>
                <a:spcPts val="1000"/>
              </a:spcBef>
              <a:spcAft>
                <a:spcPts val="0"/>
              </a:spcAft>
              <a:buSzPts val="2000"/>
              <a:buFont typeface="Lato"/>
              <a:buChar char="○"/>
            </a:pPr>
            <a:r>
              <a:rPr lang="en" sz="2000">
                <a:latin typeface="Lato"/>
                <a:ea typeface="Lato"/>
                <a:cs typeface="Lato"/>
                <a:sym typeface="Lato"/>
              </a:rPr>
              <a:t>10 minutes to discuss the Criteria for Success (slide 36)</a:t>
            </a:r>
            <a:endParaRPr sz="2000">
              <a:latin typeface="Lato"/>
              <a:ea typeface="Lato"/>
              <a:cs typeface="Lato"/>
              <a:sym typeface="Lato"/>
            </a:endParaRPr>
          </a:p>
          <a:p>
            <a:pPr indent="-355600" lvl="1" marL="914400" rtl="0" algn="l">
              <a:lnSpc>
                <a:spcPct val="100000"/>
              </a:lnSpc>
              <a:spcBef>
                <a:spcPts val="1000"/>
              </a:spcBef>
              <a:spcAft>
                <a:spcPts val="0"/>
              </a:spcAft>
              <a:buSzPts val="2000"/>
              <a:buFont typeface="Lato"/>
              <a:buChar char="○"/>
            </a:pPr>
            <a:r>
              <a:rPr lang="en" sz="2000">
                <a:latin typeface="Lato"/>
                <a:ea typeface="Lato"/>
                <a:cs typeface="Lato"/>
                <a:sym typeface="Lato"/>
              </a:rPr>
              <a:t>10 minutes for final thoughts (side 37)</a:t>
            </a:r>
            <a:endParaRPr sz="2000">
              <a:latin typeface="Lato"/>
              <a:ea typeface="Lato"/>
              <a:cs typeface="Lato"/>
              <a:sym typeface="Lato"/>
            </a:endParaRPr>
          </a:p>
          <a:p>
            <a:pPr indent="-355600" lvl="0" marL="457200" rtl="0" algn="l">
              <a:lnSpc>
                <a:spcPct val="100000"/>
              </a:lnSpc>
              <a:spcBef>
                <a:spcPts val="1000"/>
              </a:spcBef>
              <a:spcAft>
                <a:spcPts val="1000"/>
              </a:spcAft>
              <a:buSzPts val="2000"/>
              <a:buFont typeface="Lato"/>
              <a:buChar char="●"/>
            </a:pPr>
            <a:r>
              <a:rPr lang="en" sz="2000">
                <a:latin typeface="Lato"/>
                <a:ea typeface="Lato"/>
                <a:cs typeface="Lato"/>
                <a:sym typeface="Lato"/>
              </a:rPr>
              <a:t>Enjoy a rich and productive discussion!</a:t>
            </a:r>
            <a:endParaRPr sz="23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1"/>
          <p:cNvSpPr txBox="1"/>
          <p:nvPr>
            <p:ph type="title"/>
          </p:nvPr>
        </p:nvSpPr>
        <p:spPr>
          <a:xfrm>
            <a:off x="311700" y="445025"/>
            <a:ext cx="8520600" cy="109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Playfair Display"/>
                <a:ea typeface="Playfair Display"/>
                <a:cs typeface="Playfair Display"/>
                <a:sym typeface="Playfair Display"/>
              </a:rPr>
              <a:t>First 10 Minutes: Give Each Other Feedback on the Purpose of the Assignment (5 minutes each)</a:t>
            </a:r>
            <a:endParaRPr>
              <a:latin typeface="Playfair Display"/>
              <a:ea typeface="Playfair Display"/>
              <a:cs typeface="Playfair Display"/>
              <a:sym typeface="Playfair Display"/>
            </a:endParaRPr>
          </a:p>
        </p:txBody>
      </p:sp>
      <p:sp>
        <p:nvSpPr>
          <p:cNvPr id="293" name="Google Shape;293;p51"/>
          <p:cNvSpPr txBox="1"/>
          <p:nvPr>
            <p:ph idx="1" type="body"/>
          </p:nvPr>
        </p:nvSpPr>
        <p:spPr>
          <a:xfrm>
            <a:off x="311700" y="1676800"/>
            <a:ext cx="8520600" cy="2892000"/>
          </a:xfrm>
          <a:prstGeom prst="rect">
            <a:avLst/>
          </a:prstGeom>
        </p:spPr>
        <p:txBody>
          <a:bodyPr anchorCtr="0" anchor="t" bIns="91425" lIns="91425" spcFirstLastPara="1" rIns="91425" wrap="square" tIns="91425">
            <a:normAutofit fontScale="92500" lnSpcReduction="20000"/>
          </a:bodyPr>
          <a:lstStyle/>
          <a:p>
            <a:pPr indent="-346075" lvl="0" marL="457200" rtl="0" algn="l">
              <a:lnSpc>
                <a:spcPct val="100000"/>
              </a:lnSpc>
              <a:spcBef>
                <a:spcPts val="0"/>
              </a:spcBef>
              <a:spcAft>
                <a:spcPts val="0"/>
              </a:spcAft>
              <a:buSzPct val="100000"/>
              <a:buFont typeface="Lato"/>
              <a:buChar char="●"/>
            </a:pPr>
            <a:r>
              <a:rPr lang="en" sz="2000">
                <a:latin typeface="Lato"/>
                <a:ea typeface="Lato"/>
                <a:cs typeface="Lato"/>
                <a:sym typeface="Lato"/>
              </a:rPr>
              <a:t>Set a timer … Spend 5 minutes giving feedback to your partner:</a:t>
            </a:r>
            <a:endParaRPr sz="2000">
              <a:latin typeface="Lato"/>
              <a:ea typeface="Lato"/>
              <a:cs typeface="Lato"/>
              <a:sym typeface="Lato"/>
            </a:endParaRPr>
          </a:p>
          <a:p>
            <a:pPr indent="-346075" lvl="1" marL="914400" rtl="0" algn="l">
              <a:lnSpc>
                <a:spcPct val="100000"/>
              </a:lnSpc>
              <a:spcBef>
                <a:spcPts val="1000"/>
              </a:spcBef>
              <a:spcAft>
                <a:spcPts val="0"/>
              </a:spcAft>
              <a:buSzPct val="100000"/>
              <a:buFont typeface="Lato"/>
              <a:buChar char="○"/>
            </a:pPr>
            <a:r>
              <a:rPr lang="en" sz="2000">
                <a:latin typeface="Lato"/>
                <a:ea typeface="Lato"/>
                <a:cs typeface="Lato"/>
                <a:sym typeface="Lato"/>
              </a:rPr>
              <a:t>Putting on your “student” hat …</a:t>
            </a:r>
            <a:endParaRPr sz="2000">
              <a:latin typeface="Lato"/>
              <a:ea typeface="Lato"/>
              <a:cs typeface="Lato"/>
              <a:sym typeface="Lato"/>
            </a:endParaRPr>
          </a:p>
          <a:p>
            <a:pPr indent="-346075" lvl="2" marL="1371600" rtl="0" algn="l">
              <a:lnSpc>
                <a:spcPct val="100000"/>
              </a:lnSpc>
              <a:spcBef>
                <a:spcPts val="1000"/>
              </a:spcBef>
              <a:spcAft>
                <a:spcPts val="0"/>
              </a:spcAft>
              <a:buSzPct val="100000"/>
              <a:buFont typeface="Lato"/>
              <a:buChar char="■"/>
            </a:pPr>
            <a:r>
              <a:rPr lang="en" sz="2000">
                <a:latin typeface="Lato"/>
                <a:ea typeface="Lato"/>
                <a:cs typeface="Lato"/>
                <a:sym typeface="Lato"/>
              </a:rPr>
              <a:t>What do you think is the purpose of this assignment?</a:t>
            </a:r>
            <a:endParaRPr sz="2000">
              <a:latin typeface="Lato"/>
              <a:ea typeface="Lato"/>
              <a:cs typeface="Lato"/>
              <a:sym typeface="Lato"/>
            </a:endParaRPr>
          </a:p>
          <a:p>
            <a:pPr indent="-346075" lvl="2" marL="1371600" rtl="0" algn="l">
              <a:lnSpc>
                <a:spcPct val="100000"/>
              </a:lnSpc>
              <a:spcBef>
                <a:spcPts val="1000"/>
              </a:spcBef>
              <a:spcAft>
                <a:spcPts val="0"/>
              </a:spcAft>
              <a:buSzPct val="100000"/>
              <a:buFont typeface="Lato"/>
              <a:buChar char="■"/>
            </a:pPr>
            <a:r>
              <a:rPr lang="en" sz="2000">
                <a:latin typeface="Lato"/>
                <a:ea typeface="Lato"/>
                <a:cs typeface="Lato"/>
                <a:sym typeface="Lato"/>
              </a:rPr>
              <a:t>What knowledge or skills do you think you will you gain?</a:t>
            </a:r>
            <a:endParaRPr sz="2000">
              <a:latin typeface="Lato"/>
              <a:ea typeface="Lato"/>
              <a:cs typeface="Lato"/>
              <a:sym typeface="Lato"/>
            </a:endParaRPr>
          </a:p>
          <a:p>
            <a:pPr indent="-346075" lvl="2" marL="1371600" rtl="0" algn="l">
              <a:lnSpc>
                <a:spcPct val="100000"/>
              </a:lnSpc>
              <a:spcBef>
                <a:spcPts val="1000"/>
              </a:spcBef>
              <a:spcAft>
                <a:spcPts val="0"/>
              </a:spcAft>
              <a:buSzPct val="100000"/>
              <a:buFont typeface="Lato"/>
              <a:buChar char="■"/>
            </a:pPr>
            <a:r>
              <a:rPr lang="en" sz="2000">
                <a:latin typeface="Lato"/>
                <a:ea typeface="Lato"/>
                <a:cs typeface="Lato"/>
                <a:sym typeface="Lato"/>
              </a:rPr>
              <a:t>How does this assignment align with the learning outcomes of the course? </a:t>
            </a:r>
            <a:endParaRPr sz="2000">
              <a:latin typeface="Lato"/>
              <a:ea typeface="Lato"/>
              <a:cs typeface="Lato"/>
              <a:sym typeface="Lato"/>
            </a:endParaRPr>
          </a:p>
          <a:p>
            <a:pPr indent="-346075" lvl="2" marL="1371600" rtl="0" algn="l">
              <a:lnSpc>
                <a:spcPct val="100000"/>
              </a:lnSpc>
              <a:spcBef>
                <a:spcPts val="1000"/>
              </a:spcBef>
              <a:spcAft>
                <a:spcPts val="0"/>
              </a:spcAft>
              <a:buSzPct val="100000"/>
              <a:buFont typeface="Lato"/>
              <a:buChar char="■"/>
            </a:pPr>
            <a:r>
              <a:rPr lang="en" sz="2000">
                <a:latin typeface="Lato"/>
                <a:ea typeface="Lato"/>
                <a:cs typeface="Lato"/>
                <a:sym typeface="Lato"/>
              </a:rPr>
              <a:t>How or why will this be important to you 5 years from now?</a:t>
            </a:r>
            <a:endParaRPr sz="2000">
              <a:latin typeface="Lato"/>
              <a:ea typeface="Lato"/>
              <a:cs typeface="Lato"/>
              <a:sym typeface="Lato"/>
            </a:endParaRPr>
          </a:p>
          <a:p>
            <a:pPr indent="-346075" lvl="0" marL="457200" rtl="0" algn="l">
              <a:lnSpc>
                <a:spcPct val="100000"/>
              </a:lnSpc>
              <a:spcBef>
                <a:spcPts val="1000"/>
              </a:spcBef>
              <a:spcAft>
                <a:spcPts val="1000"/>
              </a:spcAft>
              <a:buSzPct val="100000"/>
              <a:buFont typeface="Lato"/>
              <a:buChar char="●"/>
            </a:pPr>
            <a:r>
              <a:rPr lang="en" sz="2000">
                <a:latin typeface="Lato"/>
                <a:ea typeface="Lato"/>
                <a:cs typeface="Lato"/>
                <a:sym typeface="Lato"/>
              </a:rPr>
              <a:t>When the timer goes off … SWITCH!</a:t>
            </a:r>
            <a:endParaRPr sz="2000">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2"/>
          <p:cNvSpPr txBox="1"/>
          <p:nvPr>
            <p:ph type="title"/>
          </p:nvPr>
        </p:nvSpPr>
        <p:spPr>
          <a:xfrm>
            <a:off x="311700" y="445025"/>
            <a:ext cx="8520600" cy="109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Playfair Display"/>
                <a:ea typeface="Playfair Display"/>
                <a:cs typeface="Playfair Display"/>
                <a:sym typeface="Playfair Display"/>
              </a:rPr>
              <a:t>Second 10 Minutes: Give Each Other Feedback on the TASK of the Assignment (5 minutes each)</a:t>
            </a:r>
            <a:endParaRPr>
              <a:latin typeface="Playfair Display"/>
              <a:ea typeface="Playfair Display"/>
              <a:cs typeface="Playfair Display"/>
              <a:sym typeface="Playfair Display"/>
            </a:endParaRPr>
          </a:p>
        </p:txBody>
      </p:sp>
      <p:sp>
        <p:nvSpPr>
          <p:cNvPr id="299" name="Google Shape;299;p52"/>
          <p:cNvSpPr txBox="1"/>
          <p:nvPr>
            <p:ph idx="1" type="body"/>
          </p:nvPr>
        </p:nvSpPr>
        <p:spPr>
          <a:xfrm>
            <a:off x="311700" y="1637850"/>
            <a:ext cx="8520600" cy="2931000"/>
          </a:xfrm>
          <a:prstGeom prst="rect">
            <a:avLst/>
          </a:prstGeom>
        </p:spPr>
        <p:txBody>
          <a:bodyPr anchorCtr="0" anchor="t" bIns="91425" lIns="91425" spcFirstLastPara="1" rIns="91425" wrap="square" tIns="91425">
            <a:normAutofit fontScale="92500" lnSpcReduction="20000"/>
          </a:bodyPr>
          <a:lstStyle/>
          <a:p>
            <a:pPr indent="-346075" lvl="0" marL="457200" rtl="0" algn="l">
              <a:lnSpc>
                <a:spcPct val="100000"/>
              </a:lnSpc>
              <a:spcBef>
                <a:spcPts val="0"/>
              </a:spcBef>
              <a:spcAft>
                <a:spcPts val="0"/>
              </a:spcAft>
              <a:buSzPct val="100000"/>
              <a:buFont typeface="Lato"/>
              <a:buChar char="●"/>
            </a:pPr>
            <a:r>
              <a:rPr lang="en" sz="2000">
                <a:latin typeface="Lato"/>
                <a:ea typeface="Lato"/>
                <a:cs typeface="Lato"/>
                <a:sym typeface="Lato"/>
              </a:rPr>
              <a:t>Set a timer … spend 5 minutes giving feedback to your partner: putting on your “student hat” ...</a:t>
            </a:r>
            <a:endParaRPr sz="2000">
              <a:latin typeface="Lato"/>
              <a:ea typeface="Lato"/>
              <a:cs typeface="Lato"/>
              <a:sym typeface="Lato"/>
            </a:endParaRPr>
          </a:p>
          <a:p>
            <a:pPr indent="-346075" lvl="1" marL="914400" rtl="0" algn="l">
              <a:lnSpc>
                <a:spcPct val="100000"/>
              </a:lnSpc>
              <a:spcBef>
                <a:spcPts val="1000"/>
              </a:spcBef>
              <a:spcAft>
                <a:spcPts val="0"/>
              </a:spcAft>
              <a:buSzPct val="100000"/>
              <a:buFont typeface="Lato"/>
              <a:buChar char="○"/>
            </a:pPr>
            <a:r>
              <a:rPr lang="en" sz="2000">
                <a:latin typeface="Lato"/>
                <a:ea typeface="Lato"/>
                <a:cs typeface="Lato"/>
                <a:sym typeface="Lato"/>
              </a:rPr>
              <a:t>Do you know what you are supposed to do? Are there clear steps to follow? Are they in a logical order? </a:t>
            </a:r>
            <a:endParaRPr sz="2000">
              <a:latin typeface="Lato"/>
              <a:ea typeface="Lato"/>
              <a:cs typeface="Lato"/>
              <a:sym typeface="Lato"/>
            </a:endParaRPr>
          </a:p>
          <a:p>
            <a:pPr indent="-346075" lvl="1" marL="914400" rtl="0" algn="l">
              <a:lnSpc>
                <a:spcPct val="100000"/>
              </a:lnSpc>
              <a:spcBef>
                <a:spcPts val="1000"/>
              </a:spcBef>
              <a:spcAft>
                <a:spcPts val="0"/>
              </a:spcAft>
              <a:buSzPct val="100000"/>
              <a:buFont typeface="Lato"/>
              <a:buChar char="○"/>
            </a:pPr>
            <a:r>
              <a:rPr lang="en" sz="2000">
                <a:latin typeface="Lato"/>
                <a:ea typeface="Lato"/>
                <a:cs typeface="Lato"/>
                <a:sym typeface="Lato"/>
              </a:rPr>
              <a:t>Is there a step (or steps) missing? </a:t>
            </a:r>
            <a:endParaRPr sz="2000">
              <a:latin typeface="Lato"/>
              <a:ea typeface="Lato"/>
              <a:cs typeface="Lato"/>
              <a:sym typeface="Lato"/>
            </a:endParaRPr>
          </a:p>
          <a:p>
            <a:pPr indent="-346075" lvl="1" marL="914400" rtl="0" algn="l">
              <a:lnSpc>
                <a:spcPct val="100000"/>
              </a:lnSpc>
              <a:spcBef>
                <a:spcPts val="1000"/>
              </a:spcBef>
              <a:spcAft>
                <a:spcPts val="0"/>
              </a:spcAft>
              <a:buSzPct val="100000"/>
              <a:buFont typeface="Lato"/>
              <a:buChar char="○"/>
            </a:pPr>
            <a:r>
              <a:rPr lang="en" sz="2000">
                <a:latin typeface="Lato"/>
                <a:ea typeface="Lato"/>
                <a:cs typeface="Lato"/>
                <a:sym typeface="Lato"/>
              </a:rPr>
              <a:t>Do you know how much time should you should allocate to complete this assignment?</a:t>
            </a:r>
            <a:endParaRPr sz="2000">
              <a:latin typeface="Lato"/>
              <a:ea typeface="Lato"/>
              <a:cs typeface="Lato"/>
              <a:sym typeface="Lato"/>
            </a:endParaRPr>
          </a:p>
          <a:p>
            <a:pPr indent="-346075" lvl="1" marL="914400" rtl="0" algn="l">
              <a:lnSpc>
                <a:spcPct val="100000"/>
              </a:lnSpc>
              <a:spcBef>
                <a:spcPts val="1000"/>
              </a:spcBef>
              <a:spcAft>
                <a:spcPts val="0"/>
              </a:spcAft>
              <a:buSzPct val="100000"/>
              <a:buFont typeface="Lato"/>
              <a:buChar char="○"/>
            </a:pPr>
            <a:r>
              <a:rPr lang="en" sz="2000">
                <a:latin typeface="Lato"/>
                <a:ea typeface="Lato"/>
                <a:cs typeface="Lato"/>
                <a:sym typeface="Lato"/>
              </a:rPr>
              <a:t>Do you know how much time you should allocate to each step?</a:t>
            </a:r>
            <a:endParaRPr sz="2000">
              <a:latin typeface="Lato"/>
              <a:ea typeface="Lato"/>
              <a:cs typeface="Lato"/>
              <a:sym typeface="Lato"/>
            </a:endParaRPr>
          </a:p>
          <a:p>
            <a:pPr indent="-346075" lvl="0" marL="457200" rtl="0" algn="l">
              <a:lnSpc>
                <a:spcPct val="100000"/>
              </a:lnSpc>
              <a:spcBef>
                <a:spcPts val="1000"/>
              </a:spcBef>
              <a:spcAft>
                <a:spcPts val="1000"/>
              </a:spcAft>
              <a:buSzPct val="100000"/>
              <a:buFont typeface="Lato"/>
              <a:buChar char="●"/>
            </a:pPr>
            <a:r>
              <a:rPr lang="en" sz="2000">
                <a:latin typeface="Lato"/>
                <a:ea typeface="Lato"/>
                <a:cs typeface="Lato"/>
                <a:sym typeface="Lato"/>
              </a:rPr>
              <a:t>When the timer goes off … SWITCH!</a:t>
            </a:r>
            <a:endParaRPr sz="20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Session Objectives</a:t>
            </a:r>
            <a:endParaRPr>
              <a:latin typeface="Playfair Display"/>
              <a:ea typeface="Playfair Display"/>
              <a:cs typeface="Playfair Display"/>
              <a:sym typeface="Playfair Display"/>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2"/>
              </a:buClr>
              <a:buSzPts val="2000"/>
              <a:buFont typeface="Montserrat"/>
              <a:buChar char="●"/>
            </a:pPr>
            <a:r>
              <a:rPr lang="en" sz="2000">
                <a:latin typeface="Montserrat"/>
                <a:ea typeface="Montserrat"/>
                <a:cs typeface="Montserrat"/>
                <a:sym typeface="Montserrat"/>
              </a:rPr>
              <a:t>Train faculty on using TiLT to clarify learning objectives, expectations, and success criteria in catapult courses.</a:t>
            </a:r>
            <a:endParaRPr sz="2000">
              <a:latin typeface="Montserrat"/>
              <a:ea typeface="Montserrat"/>
              <a:cs typeface="Montserrat"/>
              <a:sym typeface="Montserrat"/>
            </a:endParaRPr>
          </a:p>
          <a:p>
            <a:pPr indent="-355600" lvl="0" marL="457200" rtl="0" algn="l">
              <a:spcBef>
                <a:spcPts val="0"/>
              </a:spcBef>
              <a:spcAft>
                <a:spcPts val="0"/>
              </a:spcAft>
              <a:buClr>
                <a:schemeClr val="dk2"/>
              </a:buClr>
              <a:buSzPts val="2000"/>
              <a:buFont typeface="Montserrat"/>
              <a:buChar char="●"/>
            </a:pPr>
            <a:r>
              <a:rPr lang="en" sz="2000">
                <a:latin typeface="Montserrat"/>
                <a:ea typeface="Montserrat"/>
                <a:cs typeface="Montserrat"/>
                <a:sym typeface="Montserrat"/>
              </a:rPr>
              <a:t>Develop transparent assignment structures to improve student understanding and motivation.</a:t>
            </a:r>
            <a:endParaRPr sz="2000">
              <a:latin typeface="Montserrat"/>
              <a:ea typeface="Montserrat"/>
              <a:cs typeface="Montserrat"/>
              <a:sym typeface="Montserrat"/>
            </a:endParaRPr>
          </a:p>
          <a:p>
            <a:pPr indent="-355600" lvl="0" marL="457200" rtl="0" algn="l">
              <a:spcBef>
                <a:spcPts val="0"/>
              </a:spcBef>
              <a:spcAft>
                <a:spcPts val="0"/>
              </a:spcAft>
              <a:buClr>
                <a:schemeClr val="dk2"/>
              </a:buClr>
              <a:buSzPts val="2000"/>
              <a:buFont typeface="Montserrat"/>
              <a:buChar char="●"/>
            </a:pPr>
            <a:r>
              <a:rPr lang="en" sz="2000">
                <a:latin typeface="Montserrat"/>
                <a:ea typeface="Montserrat"/>
                <a:cs typeface="Montserrat"/>
                <a:sym typeface="Montserrat"/>
              </a:rPr>
              <a:t>Develop a methodology to evaluate the impact of TiLT on student performance and engagement in foundational courses.</a:t>
            </a:r>
            <a:endParaRPr sz="2000">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3"/>
          <p:cNvSpPr txBox="1"/>
          <p:nvPr>
            <p:ph type="title"/>
          </p:nvPr>
        </p:nvSpPr>
        <p:spPr>
          <a:xfrm>
            <a:off x="311700" y="445025"/>
            <a:ext cx="8520600" cy="109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Playfair Display"/>
                <a:ea typeface="Playfair Display"/>
                <a:cs typeface="Playfair Display"/>
                <a:sym typeface="Playfair Display"/>
              </a:rPr>
              <a:t>Third 10 Minutes: Give Each Other Feedback on the Criteria for Success</a:t>
            </a:r>
            <a:endParaRPr>
              <a:latin typeface="Playfair Display"/>
              <a:ea typeface="Playfair Display"/>
              <a:cs typeface="Playfair Display"/>
              <a:sym typeface="Playfair Display"/>
            </a:endParaRPr>
          </a:p>
        </p:txBody>
      </p:sp>
      <p:sp>
        <p:nvSpPr>
          <p:cNvPr id="305" name="Google Shape;305;p53"/>
          <p:cNvSpPr txBox="1"/>
          <p:nvPr>
            <p:ph idx="1" type="body"/>
          </p:nvPr>
        </p:nvSpPr>
        <p:spPr>
          <a:xfrm>
            <a:off x="311700" y="1423525"/>
            <a:ext cx="8520600" cy="3390000"/>
          </a:xfrm>
          <a:prstGeom prst="rect">
            <a:avLst/>
          </a:prstGeom>
        </p:spPr>
        <p:txBody>
          <a:bodyPr anchorCtr="0" anchor="t" bIns="91425" lIns="91425" spcFirstLastPara="1" rIns="91425" wrap="square" tIns="91425">
            <a:normAutofit lnSpcReduction="10000"/>
          </a:bodyPr>
          <a:lstStyle/>
          <a:p>
            <a:pPr indent="-355600" lvl="0" marL="457200" rtl="0" algn="l">
              <a:lnSpc>
                <a:spcPct val="100000"/>
              </a:lnSpc>
              <a:spcBef>
                <a:spcPts val="0"/>
              </a:spcBef>
              <a:spcAft>
                <a:spcPts val="0"/>
              </a:spcAft>
              <a:buSzPts val="2000"/>
              <a:buFont typeface="Lato"/>
              <a:buChar char="●"/>
            </a:pPr>
            <a:r>
              <a:rPr lang="en" sz="2000">
                <a:latin typeface="Lato"/>
                <a:ea typeface="Lato"/>
                <a:cs typeface="Lato"/>
                <a:sym typeface="Lato"/>
              </a:rPr>
              <a:t>Set a timer! You have 5 minutes to give  feedback to your partner on criteria for success with your student hat on:</a:t>
            </a:r>
            <a:endParaRPr sz="2000">
              <a:latin typeface="Lato"/>
              <a:ea typeface="Lato"/>
              <a:cs typeface="Lato"/>
              <a:sym typeface="Lato"/>
            </a:endParaRPr>
          </a:p>
          <a:p>
            <a:pPr indent="-355600" lvl="1" marL="914400" rtl="0" algn="l">
              <a:lnSpc>
                <a:spcPct val="100000"/>
              </a:lnSpc>
              <a:spcBef>
                <a:spcPts val="1000"/>
              </a:spcBef>
              <a:spcAft>
                <a:spcPts val="0"/>
              </a:spcAft>
              <a:buSzPts val="2000"/>
              <a:buFont typeface="Lato"/>
              <a:buChar char="○"/>
            </a:pPr>
            <a:r>
              <a:rPr lang="en" sz="2000">
                <a:latin typeface="Lato"/>
                <a:ea typeface="Lato"/>
                <a:cs typeface="Lato"/>
                <a:sym typeface="Lato"/>
              </a:rPr>
              <a:t>Do you know how this assignment will be graded? How much it is worth?</a:t>
            </a:r>
            <a:endParaRPr sz="2000">
              <a:latin typeface="Lato"/>
              <a:ea typeface="Lato"/>
              <a:cs typeface="Lato"/>
              <a:sym typeface="Lato"/>
            </a:endParaRPr>
          </a:p>
          <a:p>
            <a:pPr indent="-355600" lvl="1" marL="914400" rtl="0" algn="l">
              <a:lnSpc>
                <a:spcPct val="100000"/>
              </a:lnSpc>
              <a:spcBef>
                <a:spcPts val="1000"/>
              </a:spcBef>
              <a:spcAft>
                <a:spcPts val="0"/>
              </a:spcAft>
              <a:buSzPts val="2000"/>
              <a:buFont typeface="Lato"/>
              <a:buChar char="○"/>
            </a:pPr>
            <a:r>
              <a:rPr lang="en" sz="2000">
                <a:latin typeface="Lato"/>
                <a:ea typeface="Lato"/>
                <a:cs typeface="Lato"/>
                <a:sym typeface="Lato"/>
              </a:rPr>
              <a:t>How will you know you are doing excellent work? Are there ...</a:t>
            </a:r>
            <a:endParaRPr sz="2000">
              <a:latin typeface="Lato"/>
              <a:ea typeface="Lato"/>
              <a:cs typeface="Lato"/>
              <a:sym typeface="Lato"/>
            </a:endParaRPr>
          </a:p>
          <a:p>
            <a:pPr indent="-355600" lvl="2" marL="1371600" rtl="0" algn="l">
              <a:lnSpc>
                <a:spcPct val="100000"/>
              </a:lnSpc>
              <a:spcBef>
                <a:spcPts val="1000"/>
              </a:spcBef>
              <a:spcAft>
                <a:spcPts val="0"/>
              </a:spcAft>
              <a:buSzPts val="2000"/>
              <a:buFont typeface="Lato"/>
              <a:buChar char="■"/>
            </a:pPr>
            <a:r>
              <a:rPr lang="en" sz="2000">
                <a:latin typeface="Lato"/>
                <a:ea typeface="Lato"/>
                <a:cs typeface="Lato"/>
                <a:sym typeface="Lato"/>
              </a:rPr>
              <a:t>Exemplars of high-quality student examples (preferably annotated) so students know WHY it is a good example</a:t>
            </a:r>
            <a:endParaRPr sz="2000">
              <a:latin typeface="Lato"/>
              <a:ea typeface="Lato"/>
              <a:cs typeface="Lato"/>
              <a:sym typeface="Lato"/>
            </a:endParaRPr>
          </a:p>
          <a:p>
            <a:pPr indent="-355600" lvl="2" marL="1371600" rtl="0" algn="l">
              <a:lnSpc>
                <a:spcPct val="100000"/>
              </a:lnSpc>
              <a:spcBef>
                <a:spcPts val="1000"/>
              </a:spcBef>
              <a:spcAft>
                <a:spcPts val="0"/>
              </a:spcAft>
              <a:buSzPts val="2000"/>
              <a:buFont typeface="Lato"/>
              <a:buChar char="■"/>
            </a:pPr>
            <a:r>
              <a:rPr lang="en" sz="2000">
                <a:latin typeface="Lato"/>
                <a:ea typeface="Lato"/>
                <a:cs typeface="Lato"/>
                <a:sym typeface="Lato"/>
              </a:rPr>
              <a:t>Checklists, rubrics</a:t>
            </a:r>
            <a:endParaRPr sz="2000">
              <a:latin typeface="Lato"/>
              <a:ea typeface="Lato"/>
              <a:cs typeface="Lato"/>
              <a:sym typeface="Lato"/>
            </a:endParaRPr>
          </a:p>
          <a:p>
            <a:pPr indent="-355600" lvl="2" marL="1371600" rtl="0" algn="l">
              <a:lnSpc>
                <a:spcPct val="100000"/>
              </a:lnSpc>
              <a:spcBef>
                <a:spcPts val="1000"/>
              </a:spcBef>
              <a:spcAft>
                <a:spcPts val="1000"/>
              </a:spcAft>
              <a:buSzPts val="2000"/>
              <a:buFont typeface="Lato"/>
              <a:buChar char="■"/>
            </a:pPr>
            <a:r>
              <a:rPr lang="en" sz="2000">
                <a:latin typeface="Lato"/>
                <a:ea typeface="Lato"/>
                <a:cs typeface="Lato"/>
                <a:sym typeface="Lato"/>
              </a:rPr>
              <a:t>Peer review activities</a:t>
            </a:r>
            <a:endParaRPr sz="2000">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400">
                <a:latin typeface="Playfair Display"/>
                <a:ea typeface="Playfair Display"/>
                <a:cs typeface="Playfair Display"/>
                <a:sym typeface="Playfair Display"/>
              </a:rPr>
              <a:t>Your TILT Partner</a:t>
            </a:r>
            <a:endParaRPr sz="3400">
              <a:latin typeface="Playfair Display"/>
              <a:ea typeface="Playfair Display"/>
              <a:cs typeface="Playfair Display"/>
              <a:sym typeface="Playfair Display"/>
            </a:endParaRPr>
          </a:p>
        </p:txBody>
      </p:sp>
      <p:sp>
        <p:nvSpPr>
          <p:cNvPr id="311" name="Google Shape;311;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1200"/>
              </a:spcBef>
              <a:spcAft>
                <a:spcPts val="0"/>
              </a:spcAft>
              <a:buSzPts val="2000"/>
              <a:buFont typeface="Montserrat"/>
              <a:buChar char="●"/>
            </a:pPr>
            <a:r>
              <a:rPr b="1" lang="en" sz="2000">
                <a:latin typeface="Montserrat"/>
                <a:ea typeface="Montserrat"/>
                <a:cs typeface="Montserrat"/>
                <a:sym typeface="Montserrat"/>
              </a:rPr>
              <a:t>Pair Up with a “Disciplinary Stranger”</a:t>
            </a:r>
            <a:endParaRPr b="1" sz="2000">
              <a:latin typeface="Montserrat"/>
              <a:ea typeface="Montserrat"/>
              <a:cs typeface="Montserrat"/>
              <a:sym typeface="Montserrat"/>
            </a:endParaRPr>
          </a:p>
          <a:p>
            <a:pPr indent="-355600" lvl="0" marL="914400" rtl="0" algn="l">
              <a:spcBef>
                <a:spcPts val="0"/>
              </a:spcBef>
              <a:spcAft>
                <a:spcPts val="0"/>
              </a:spcAft>
              <a:buClr>
                <a:schemeClr val="dk2"/>
              </a:buClr>
              <a:buSzPts val="2000"/>
              <a:buChar char="●"/>
            </a:pPr>
            <a:r>
              <a:rPr lang="en" sz="2000">
                <a:latin typeface="Montserrat"/>
                <a:ea typeface="Montserrat"/>
                <a:cs typeface="Montserrat"/>
                <a:sym typeface="Montserrat"/>
              </a:rPr>
              <a:t>Work with someone who is </a:t>
            </a:r>
            <a:r>
              <a:rPr b="1" lang="en" sz="2000">
                <a:latin typeface="Montserrat"/>
                <a:ea typeface="Montserrat"/>
                <a:cs typeface="Montserrat"/>
                <a:sym typeface="Montserrat"/>
              </a:rPr>
              <a:t>new to your discipline or department.</a:t>
            </a:r>
            <a:endParaRPr b="1" sz="2000">
              <a:latin typeface="Montserrat"/>
              <a:ea typeface="Montserrat"/>
              <a:cs typeface="Montserrat"/>
              <a:sym typeface="Montserrat"/>
            </a:endParaRPr>
          </a:p>
          <a:p>
            <a:pPr indent="-355600" lvl="0" marL="914400" rtl="0" algn="l">
              <a:spcBef>
                <a:spcPts val="0"/>
              </a:spcBef>
              <a:spcAft>
                <a:spcPts val="0"/>
              </a:spcAft>
              <a:buClr>
                <a:schemeClr val="dk2"/>
              </a:buClr>
              <a:buSzPts val="2000"/>
              <a:buFont typeface="Montserrat"/>
              <a:buChar char="●"/>
            </a:pPr>
            <a:r>
              <a:rPr lang="en" sz="2000">
                <a:latin typeface="Montserrat"/>
                <a:ea typeface="Montserrat"/>
                <a:cs typeface="Montserrat"/>
                <a:sym typeface="Montserrat"/>
              </a:rPr>
              <a:t>Offer feedback on clarity and transparency</a:t>
            </a:r>
            <a:endParaRPr b="1" sz="2000">
              <a:latin typeface="Montserrat"/>
              <a:ea typeface="Montserrat"/>
              <a:cs typeface="Montserrat"/>
              <a:sym typeface="Montserrat"/>
            </a:endParaRPr>
          </a:p>
          <a:p>
            <a:pPr indent="-355600" lvl="1" marL="1371600" rtl="0" algn="l">
              <a:spcBef>
                <a:spcPts val="0"/>
              </a:spcBef>
              <a:spcAft>
                <a:spcPts val="0"/>
              </a:spcAft>
              <a:buClr>
                <a:schemeClr val="dk2"/>
              </a:buClr>
              <a:buSzPts val="2000"/>
              <a:buAutoNum type="alphaLcPeriod"/>
            </a:pPr>
            <a:r>
              <a:rPr lang="en" sz="2000">
                <a:latin typeface="Montserrat"/>
                <a:ea typeface="Montserrat"/>
                <a:cs typeface="Montserrat"/>
                <a:sym typeface="Montserrat"/>
              </a:rPr>
              <a:t>Act as an </a:t>
            </a:r>
            <a:r>
              <a:rPr b="1" lang="en" sz="2000">
                <a:latin typeface="Montserrat"/>
                <a:ea typeface="Montserrat"/>
                <a:cs typeface="Montserrat"/>
                <a:sym typeface="Montserrat"/>
              </a:rPr>
              <a:t>expert learner</a:t>
            </a:r>
            <a:r>
              <a:rPr lang="en" sz="2000">
                <a:latin typeface="Montserrat"/>
                <a:ea typeface="Montserrat"/>
                <a:cs typeface="Montserrat"/>
                <a:sym typeface="Montserrat"/>
              </a:rPr>
              <a:t> with a fresh perspective while also …</a:t>
            </a:r>
            <a:endParaRPr sz="2000">
              <a:latin typeface="Montserrat"/>
              <a:ea typeface="Montserrat"/>
              <a:cs typeface="Montserrat"/>
              <a:sym typeface="Montserrat"/>
            </a:endParaRPr>
          </a:p>
          <a:p>
            <a:pPr indent="-355600" lvl="1" marL="1371600" rtl="0" algn="l">
              <a:spcBef>
                <a:spcPts val="0"/>
              </a:spcBef>
              <a:spcAft>
                <a:spcPts val="0"/>
              </a:spcAft>
              <a:buClr>
                <a:schemeClr val="dk2"/>
              </a:buClr>
              <a:buSzPts val="2000"/>
              <a:buAutoNum type="alphaLcPeriod"/>
            </a:pPr>
            <a:r>
              <a:rPr lang="en" sz="2000">
                <a:latin typeface="Montserrat"/>
                <a:ea typeface="Montserrat"/>
                <a:cs typeface="Montserrat"/>
                <a:sym typeface="Montserrat"/>
              </a:rPr>
              <a:t>Putting on your </a:t>
            </a:r>
            <a:r>
              <a:rPr b="1" lang="en" sz="2000">
                <a:latin typeface="Montserrat"/>
                <a:ea typeface="Montserrat"/>
                <a:cs typeface="Montserrat"/>
                <a:sym typeface="Montserrat"/>
              </a:rPr>
              <a:t>“first generation student hat”</a:t>
            </a:r>
            <a:r>
              <a:rPr lang="en" sz="2000">
                <a:latin typeface="Montserrat"/>
                <a:ea typeface="Montserrat"/>
                <a:cs typeface="Montserrat"/>
                <a:sym typeface="Montserrat"/>
              </a:rPr>
              <a:t> </a:t>
            </a:r>
            <a:endParaRPr sz="2000">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400">
                <a:latin typeface="Playfair Display"/>
                <a:ea typeface="Playfair Display"/>
                <a:cs typeface="Playfair Display"/>
                <a:sym typeface="Playfair Display"/>
              </a:rPr>
              <a:t>Charette Structure: Part 1</a:t>
            </a:r>
            <a:endParaRPr sz="3400">
              <a:latin typeface="Playfair Display"/>
              <a:ea typeface="Playfair Display"/>
              <a:cs typeface="Playfair Display"/>
              <a:sym typeface="Playfair Display"/>
            </a:endParaRPr>
          </a:p>
        </p:txBody>
      </p:sp>
      <p:sp>
        <p:nvSpPr>
          <p:cNvPr id="317" name="Google Shape;317;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1400"/>
              </a:spcBef>
              <a:spcAft>
                <a:spcPts val="0"/>
              </a:spcAft>
              <a:buSzPts val="2000"/>
              <a:buFont typeface="Montserrat"/>
              <a:buChar char="●"/>
            </a:pPr>
            <a:r>
              <a:rPr b="1" lang="en" sz="2000">
                <a:latin typeface="Montserrat"/>
                <a:ea typeface="Montserrat"/>
                <a:cs typeface="Montserrat"/>
                <a:sym typeface="Montserrat"/>
              </a:rPr>
              <a:t>Part 1: Warming Up (4 min total, 2 min each)</a:t>
            </a:r>
            <a:endParaRPr b="1"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Jodi/Emily will set a timer. Each person gets a chance to introduce their artifact and why they chose it.</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Guiding Questions:</a:t>
            </a:r>
            <a:endParaRPr b="1"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What artifact did you bring today? Why did you choose it?</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How do students/staff currently engage with it?</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What challenges or questions have come up in its use?</a:t>
            </a:r>
            <a:endParaRPr b="1"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Switch partners after 2 minutes!</a:t>
            </a:r>
            <a:endParaRPr b="1" sz="2000">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6"/>
          <p:cNvSpPr txBox="1"/>
          <p:nvPr>
            <p:ph type="title"/>
          </p:nvPr>
        </p:nvSpPr>
        <p:spPr>
          <a:xfrm>
            <a:off x="311700" y="368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400">
                <a:latin typeface="Playfair Display"/>
                <a:ea typeface="Playfair Display"/>
                <a:cs typeface="Playfair Display"/>
                <a:sym typeface="Playfair Display"/>
              </a:rPr>
              <a:t>Charette Structure: Part 2</a:t>
            </a:r>
            <a:endParaRPr sz="3400">
              <a:latin typeface="Playfair Display"/>
              <a:ea typeface="Playfair Display"/>
              <a:cs typeface="Playfair Display"/>
              <a:sym typeface="Playfair Display"/>
            </a:endParaRPr>
          </a:p>
        </p:txBody>
      </p:sp>
      <p:sp>
        <p:nvSpPr>
          <p:cNvPr id="323" name="Google Shape;323;p56"/>
          <p:cNvSpPr txBox="1"/>
          <p:nvPr>
            <p:ph idx="1" type="body"/>
          </p:nvPr>
        </p:nvSpPr>
        <p:spPr>
          <a:xfrm>
            <a:off x="311700" y="923875"/>
            <a:ext cx="8520600" cy="3416400"/>
          </a:xfrm>
          <a:prstGeom prst="rect">
            <a:avLst/>
          </a:prstGeom>
        </p:spPr>
        <p:txBody>
          <a:bodyPr anchorCtr="0" anchor="t" bIns="91425" lIns="91425" spcFirstLastPara="1" rIns="91425" wrap="square" tIns="91425">
            <a:normAutofit lnSpcReduction="20000"/>
          </a:bodyPr>
          <a:lstStyle/>
          <a:p>
            <a:pPr indent="-355600" lvl="0" marL="457200" rtl="0" algn="l">
              <a:spcBef>
                <a:spcPts val="1400"/>
              </a:spcBef>
              <a:spcAft>
                <a:spcPts val="0"/>
              </a:spcAft>
              <a:buSzPts val="2000"/>
              <a:buFont typeface="Montserrat"/>
              <a:buChar char="●"/>
            </a:pPr>
            <a:r>
              <a:rPr b="1" lang="en" sz="2000">
                <a:latin typeface="Montserrat"/>
                <a:ea typeface="Montserrat"/>
                <a:cs typeface="Montserrat"/>
                <a:sym typeface="Montserrat"/>
              </a:rPr>
              <a:t>Part 2: Feedback on Purpose (4 min each)</a:t>
            </a:r>
            <a:endParaRPr b="1"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Jodi/Emily will set a timer. One person presents their artifact, and the other provides feedback.</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As an Expert Learner with your first generation student hat on, offer your insights:</a:t>
            </a:r>
            <a:endParaRPr b="1"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What do you think the purpose of this artifact is?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What knowledge or skills do you expect to gain?</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How does this assignment/artifact align with learning outcomes or workplace goals?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Why will this be important </a:t>
            </a:r>
            <a:r>
              <a:rPr b="1" lang="en" sz="2000">
                <a:latin typeface="Montserrat"/>
                <a:ea typeface="Montserrat"/>
                <a:cs typeface="Montserrat"/>
                <a:sym typeface="Montserrat"/>
              </a:rPr>
              <a:t>5 years from now</a:t>
            </a:r>
            <a:r>
              <a:rPr lang="en" sz="2000">
                <a:latin typeface="Montserrat"/>
                <a:ea typeface="Montserrat"/>
                <a:cs typeface="Montserrat"/>
                <a:sym typeface="Montserrat"/>
              </a:rPr>
              <a:t>?</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Switch roles after 4 minutes!</a:t>
            </a:r>
            <a:endParaRPr b="1" sz="2000">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latin typeface="Playfair Display"/>
                <a:ea typeface="Playfair Display"/>
                <a:cs typeface="Playfair Display"/>
                <a:sym typeface="Playfair Display"/>
              </a:rPr>
              <a:t>1 Minute Reflection</a:t>
            </a:r>
            <a:endParaRPr sz="3600">
              <a:latin typeface="Playfair Display"/>
              <a:ea typeface="Playfair Display"/>
              <a:cs typeface="Playfair Display"/>
              <a:sym typeface="Playfair Display"/>
            </a:endParaRPr>
          </a:p>
        </p:txBody>
      </p:sp>
      <p:sp>
        <p:nvSpPr>
          <p:cNvPr id="329" name="Google Shape;329;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419100" lvl="0" marL="457200" rtl="0" algn="l">
              <a:spcBef>
                <a:spcPts val="0"/>
              </a:spcBef>
              <a:spcAft>
                <a:spcPts val="0"/>
              </a:spcAft>
              <a:buSzPts val="3000"/>
              <a:buFont typeface="Montserrat"/>
              <a:buChar char="●"/>
            </a:pPr>
            <a:r>
              <a:rPr lang="en" sz="3000">
                <a:latin typeface="Montserrat"/>
                <a:ea typeface="Montserrat"/>
                <a:cs typeface="Montserrat"/>
                <a:sym typeface="Montserrat"/>
              </a:rPr>
              <a:t>What came up for you as you talked about the </a:t>
            </a:r>
            <a:r>
              <a:rPr b="1" lang="en" sz="3000">
                <a:latin typeface="Montserrat"/>
                <a:ea typeface="Montserrat"/>
                <a:cs typeface="Montserrat"/>
                <a:sym typeface="Montserrat"/>
              </a:rPr>
              <a:t>PURPOSE</a:t>
            </a:r>
            <a:r>
              <a:rPr lang="en" sz="3000">
                <a:latin typeface="Montserrat"/>
                <a:ea typeface="Montserrat"/>
                <a:cs typeface="Montserrat"/>
                <a:sym typeface="Montserrat"/>
              </a:rPr>
              <a:t> of your assignment with your partner? Write down your thoughts:</a:t>
            </a:r>
            <a:endParaRPr sz="3000">
              <a:latin typeface="Montserrat"/>
              <a:ea typeface="Montserrat"/>
              <a:cs typeface="Montserrat"/>
              <a:sym typeface="Montserrat"/>
            </a:endParaRPr>
          </a:p>
          <a:p>
            <a:pPr indent="-406400" lvl="1" marL="914400" rtl="0" algn="l">
              <a:spcBef>
                <a:spcPts val="0"/>
              </a:spcBef>
              <a:spcAft>
                <a:spcPts val="0"/>
              </a:spcAft>
              <a:buSzPts val="2800"/>
              <a:buFont typeface="Montserrat"/>
              <a:buChar char="○"/>
            </a:pPr>
            <a:r>
              <a:rPr lang="en" sz="2800">
                <a:latin typeface="Montserrat"/>
                <a:ea typeface="Montserrat"/>
                <a:cs typeface="Montserrat"/>
                <a:sym typeface="Montserrat"/>
              </a:rPr>
              <a:t>Epiphanies/Ah-Has</a:t>
            </a:r>
            <a:endParaRPr sz="2800">
              <a:latin typeface="Montserrat"/>
              <a:ea typeface="Montserrat"/>
              <a:cs typeface="Montserrat"/>
              <a:sym typeface="Montserrat"/>
            </a:endParaRPr>
          </a:p>
          <a:p>
            <a:pPr indent="-406400" lvl="1" marL="914400" rtl="0" algn="l">
              <a:spcBef>
                <a:spcPts val="0"/>
              </a:spcBef>
              <a:spcAft>
                <a:spcPts val="0"/>
              </a:spcAft>
              <a:buSzPts val="2800"/>
              <a:buFont typeface="Montserrat"/>
              <a:buChar char="○"/>
            </a:pPr>
            <a:r>
              <a:rPr lang="en" sz="2800">
                <a:latin typeface="Montserrat"/>
                <a:ea typeface="Montserrat"/>
                <a:cs typeface="Montserrat"/>
                <a:sym typeface="Montserrat"/>
              </a:rPr>
              <a:t>Emotional Button/Concerns/Challenges</a:t>
            </a:r>
            <a:endParaRPr sz="2800">
              <a:latin typeface="Montserrat"/>
              <a:ea typeface="Montserrat"/>
              <a:cs typeface="Montserrat"/>
              <a:sym typeface="Montserrat"/>
            </a:endParaRPr>
          </a:p>
          <a:p>
            <a:pPr indent="-406400" lvl="1" marL="914400" rtl="0" algn="l">
              <a:spcBef>
                <a:spcPts val="0"/>
              </a:spcBef>
              <a:spcAft>
                <a:spcPts val="0"/>
              </a:spcAft>
              <a:buSzPts val="2800"/>
              <a:buFont typeface="Montserrat"/>
              <a:buChar char="○"/>
            </a:pPr>
            <a:r>
              <a:rPr lang="en" sz="2800">
                <a:latin typeface="Montserrat"/>
                <a:ea typeface="Montserrat"/>
                <a:cs typeface="Montserrat"/>
                <a:sym typeface="Montserrat"/>
              </a:rPr>
              <a:t>Questions</a:t>
            </a:r>
            <a:endParaRPr sz="2800">
              <a:latin typeface="Montserrat"/>
              <a:ea typeface="Montserrat"/>
              <a:cs typeface="Montserrat"/>
              <a:sym typeface="Montserra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400">
                <a:latin typeface="Playfair Display"/>
                <a:ea typeface="Playfair Display"/>
                <a:cs typeface="Playfair Display"/>
                <a:sym typeface="Playfair Display"/>
              </a:rPr>
              <a:t>Charette Structure: Part 3</a:t>
            </a:r>
            <a:endParaRPr sz="3400">
              <a:latin typeface="Playfair Display"/>
              <a:ea typeface="Playfair Display"/>
              <a:cs typeface="Playfair Display"/>
              <a:sym typeface="Playfair Display"/>
            </a:endParaRPr>
          </a:p>
        </p:txBody>
      </p:sp>
      <p:sp>
        <p:nvSpPr>
          <p:cNvPr id="335" name="Google Shape;335;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1400"/>
              </a:spcBef>
              <a:spcAft>
                <a:spcPts val="0"/>
              </a:spcAft>
              <a:buSzPts val="2000"/>
              <a:buFont typeface="Montserrat"/>
              <a:buChar char="●"/>
            </a:pPr>
            <a:r>
              <a:rPr b="1" lang="en" sz="2000">
                <a:latin typeface="Montserrat"/>
                <a:ea typeface="Montserrat"/>
                <a:cs typeface="Montserrat"/>
                <a:sym typeface="Montserrat"/>
              </a:rPr>
              <a:t>Part 3: Feedback on Task (4 min each)</a:t>
            </a:r>
            <a:endParaRPr b="1"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Set a timer. One person shares, and the other provides feedback.</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As a Student or First-Time User, Ask:</a:t>
            </a:r>
            <a:endParaRPr b="1" sz="2000">
              <a:latin typeface="Montserrat"/>
              <a:ea typeface="Montserrat"/>
              <a:cs typeface="Montserrat"/>
              <a:sym typeface="Montserrat"/>
            </a:endParaRPr>
          </a:p>
          <a:p>
            <a:pPr indent="-355600" lvl="0" marL="914400" rtl="0" algn="l">
              <a:spcBef>
                <a:spcPts val="0"/>
              </a:spcBef>
              <a:spcAft>
                <a:spcPts val="0"/>
              </a:spcAft>
              <a:buClr>
                <a:schemeClr val="dk2"/>
              </a:buClr>
              <a:buSzPts val="2000"/>
              <a:buFont typeface="Montserrat"/>
              <a:buChar char="●"/>
            </a:pPr>
            <a:r>
              <a:rPr lang="en" sz="2000">
                <a:latin typeface="Montserrat"/>
                <a:ea typeface="Montserrat"/>
                <a:cs typeface="Montserrat"/>
                <a:sym typeface="Montserrat"/>
              </a:rPr>
              <a:t>Do you clearly understand what to do?</a:t>
            </a:r>
            <a:endParaRPr sz="2000">
              <a:latin typeface="Montserrat"/>
              <a:ea typeface="Montserrat"/>
              <a:cs typeface="Montserrat"/>
              <a:sym typeface="Montserrat"/>
            </a:endParaRPr>
          </a:p>
          <a:p>
            <a:pPr indent="-355600" lvl="0" marL="914400" rtl="0" algn="l">
              <a:spcBef>
                <a:spcPts val="0"/>
              </a:spcBef>
              <a:spcAft>
                <a:spcPts val="0"/>
              </a:spcAft>
              <a:buClr>
                <a:schemeClr val="dk2"/>
              </a:buClr>
              <a:buSzPts val="2000"/>
              <a:buFont typeface="Montserrat"/>
              <a:buChar char="●"/>
            </a:pPr>
            <a:r>
              <a:rPr lang="en" sz="2000">
                <a:latin typeface="Montserrat"/>
                <a:ea typeface="Montserrat"/>
                <a:cs typeface="Montserrat"/>
                <a:sym typeface="Montserrat"/>
              </a:rPr>
              <a:t>Are the steps logical and easy to follow?</a:t>
            </a:r>
            <a:endParaRPr sz="2000">
              <a:latin typeface="Montserrat"/>
              <a:ea typeface="Montserrat"/>
              <a:cs typeface="Montserrat"/>
              <a:sym typeface="Montserrat"/>
            </a:endParaRPr>
          </a:p>
          <a:p>
            <a:pPr indent="-355600" lvl="0" marL="914400" rtl="0" algn="l">
              <a:spcBef>
                <a:spcPts val="0"/>
              </a:spcBef>
              <a:spcAft>
                <a:spcPts val="0"/>
              </a:spcAft>
              <a:buClr>
                <a:schemeClr val="dk2"/>
              </a:buClr>
              <a:buSzPts val="2000"/>
              <a:buFont typeface="Montserrat"/>
              <a:buChar char="●"/>
            </a:pPr>
            <a:r>
              <a:rPr lang="en" sz="2000">
                <a:latin typeface="Montserrat"/>
                <a:ea typeface="Montserrat"/>
                <a:cs typeface="Montserrat"/>
                <a:sym typeface="Montserrat"/>
              </a:rPr>
              <a:t>Is anything missing or confusing?</a:t>
            </a:r>
            <a:endParaRPr sz="2000">
              <a:latin typeface="Montserrat"/>
              <a:ea typeface="Montserrat"/>
              <a:cs typeface="Montserrat"/>
              <a:sym typeface="Montserrat"/>
            </a:endParaRPr>
          </a:p>
          <a:p>
            <a:pPr indent="-355600" lvl="0" marL="914400" rtl="0" algn="l">
              <a:spcBef>
                <a:spcPts val="0"/>
              </a:spcBef>
              <a:spcAft>
                <a:spcPts val="0"/>
              </a:spcAft>
              <a:buClr>
                <a:schemeClr val="dk2"/>
              </a:buClr>
              <a:buSzPts val="2000"/>
              <a:buFont typeface="Montserrat"/>
              <a:buChar char="●"/>
            </a:pPr>
            <a:r>
              <a:rPr lang="en" sz="2000">
                <a:latin typeface="Montserrat"/>
                <a:ea typeface="Montserrat"/>
                <a:cs typeface="Montserrat"/>
                <a:sym typeface="Montserrat"/>
              </a:rPr>
              <a:t>Do you know how much time to allocate?</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Switch roles after 4 minutes!</a:t>
            </a:r>
            <a:endParaRPr sz="2000">
              <a:latin typeface="Montserrat"/>
              <a:ea typeface="Montserrat"/>
              <a:cs typeface="Montserrat"/>
              <a:sym typeface="Montserra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latin typeface="Playfair Display"/>
                <a:ea typeface="Playfair Display"/>
                <a:cs typeface="Playfair Display"/>
                <a:sym typeface="Playfair Display"/>
              </a:rPr>
              <a:t>1 Minute Reflection</a:t>
            </a:r>
            <a:endParaRPr sz="3600">
              <a:latin typeface="Playfair Display"/>
              <a:ea typeface="Playfair Display"/>
              <a:cs typeface="Playfair Display"/>
              <a:sym typeface="Playfair Display"/>
            </a:endParaRPr>
          </a:p>
        </p:txBody>
      </p:sp>
      <p:sp>
        <p:nvSpPr>
          <p:cNvPr id="341" name="Google Shape;341;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19100" lvl="0" marL="457200" rtl="0" algn="l">
              <a:spcBef>
                <a:spcPts val="0"/>
              </a:spcBef>
              <a:spcAft>
                <a:spcPts val="0"/>
              </a:spcAft>
              <a:buSzPts val="3000"/>
              <a:buFont typeface="Montserrat"/>
              <a:buChar char="●"/>
            </a:pPr>
            <a:r>
              <a:rPr lang="en" sz="3000">
                <a:latin typeface="Montserrat"/>
                <a:ea typeface="Montserrat"/>
                <a:cs typeface="Montserrat"/>
                <a:sym typeface="Montserrat"/>
              </a:rPr>
              <a:t>What came up for you as you talked about the </a:t>
            </a:r>
            <a:r>
              <a:rPr b="1" lang="en" sz="3000">
                <a:latin typeface="Montserrat"/>
                <a:ea typeface="Montserrat"/>
                <a:cs typeface="Montserrat"/>
                <a:sym typeface="Montserrat"/>
              </a:rPr>
              <a:t>TASK</a:t>
            </a:r>
            <a:r>
              <a:rPr lang="en" sz="3000">
                <a:latin typeface="Montserrat"/>
                <a:ea typeface="Montserrat"/>
                <a:cs typeface="Montserrat"/>
                <a:sym typeface="Montserrat"/>
              </a:rPr>
              <a:t> of your assignment with your partner? Write down your thoughts:</a:t>
            </a:r>
            <a:endParaRPr sz="3000">
              <a:latin typeface="Montserrat"/>
              <a:ea typeface="Montserrat"/>
              <a:cs typeface="Montserrat"/>
              <a:sym typeface="Montserrat"/>
            </a:endParaRPr>
          </a:p>
          <a:p>
            <a:pPr indent="-406400" lvl="1" marL="914400" rtl="0" algn="l">
              <a:spcBef>
                <a:spcPts val="0"/>
              </a:spcBef>
              <a:spcAft>
                <a:spcPts val="0"/>
              </a:spcAft>
              <a:buSzPts val="2800"/>
              <a:buFont typeface="Montserrat"/>
              <a:buChar char="○"/>
            </a:pPr>
            <a:r>
              <a:rPr lang="en" sz="2800">
                <a:latin typeface="Montserrat"/>
                <a:ea typeface="Montserrat"/>
                <a:cs typeface="Montserrat"/>
                <a:sym typeface="Montserrat"/>
              </a:rPr>
              <a:t>Epiphanies/Ah-Has</a:t>
            </a:r>
            <a:endParaRPr sz="2800">
              <a:latin typeface="Montserrat"/>
              <a:ea typeface="Montserrat"/>
              <a:cs typeface="Montserrat"/>
              <a:sym typeface="Montserrat"/>
            </a:endParaRPr>
          </a:p>
          <a:p>
            <a:pPr indent="-406400" lvl="1" marL="914400" rtl="0" algn="l">
              <a:spcBef>
                <a:spcPts val="0"/>
              </a:spcBef>
              <a:spcAft>
                <a:spcPts val="0"/>
              </a:spcAft>
              <a:buSzPts val="2800"/>
              <a:buFont typeface="Montserrat"/>
              <a:buChar char="○"/>
            </a:pPr>
            <a:r>
              <a:rPr lang="en" sz="2800">
                <a:latin typeface="Montserrat"/>
                <a:ea typeface="Montserrat"/>
                <a:cs typeface="Montserrat"/>
                <a:sym typeface="Montserrat"/>
              </a:rPr>
              <a:t>Emotional Button/Concerns/Challenges</a:t>
            </a:r>
            <a:endParaRPr sz="2800">
              <a:latin typeface="Montserrat"/>
              <a:ea typeface="Montserrat"/>
              <a:cs typeface="Montserrat"/>
              <a:sym typeface="Montserrat"/>
            </a:endParaRPr>
          </a:p>
          <a:p>
            <a:pPr indent="-406400" lvl="1" marL="914400" rtl="0" algn="l">
              <a:spcBef>
                <a:spcPts val="0"/>
              </a:spcBef>
              <a:spcAft>
                <a:spcPts val="0"/>
              </a:spcAft>
              <a:buSzPts val="2800"/>
              <a:buFont typeface="Montserrat"/>
              <a:buChar char="○"/>
            </a:pPr>
            <a:r>
              <a:rPr lang="en" sz="2800">
                <a:latin typeface="Montserrat"/>
                <a:ea typeface="Montserrat"/>
                <a:cs typeface="Montserrat"/>
                <a:sym typeface="Montserrat"/>
              </a:rPr>
              <a:t>Questions</a:t>
            </a:r>
            <a:endParaRPr sz="2800">
              <a:latin typeface="Montserrat"/>
              <a:ea typeface="Montserrat"/>
              <a:cs typeface="Montserrat"/>
              <a:sym typeface="Montserrat"/>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400">
                <a:latin typeface="Playfair Display"/>
                <a:ea typeface="Playfair Display"/>
                <a:cs typeface="Playfair Display"/>
                <a:sym typeface="Playfair Display"/>
              </a:rPr>
              <a:t>Charette Structure: Part 4</a:t>
            </a:r>
            <a:endParaRPr sz="3400">
              <a:latin typeface="Playfair Display"/>
              <a:ea typeface="Playfair Display"/>
              <a:cs typeface="Playfair Display"/>
              <a:sym typeface="Playfair Display"/>
            </a:endParaRPr>
          </a:p>
        </p:txBody>
      </p:sp>
      <p:sp>
        <p:nvSpPr>
          <p:cNvPr id="347" name="Google Shape;347;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10000"/>
          </a:bodyPr>
          <a:lstStyle/>
          <a:p>
            <a:pPr indent="-288925" lvl="0" marL="457200" rtl="0" algn="l">
              <a:spcBef>
                <a:spcPts val="1400"/>
              </a:spcBef>
              <a:spcAft>
                <a:spcPts val="0"/>
              </a:spcAft>
              <a:buSzPct val="100000"/>
              <a:buFont typeface="Montserrat"/>
              <a:buChar char="●"/>
            </a:pPr>
            <a:r>
              <a:rPr b="1" lang="en" sz="2000">
                <a:latin typeface="Montserrat"/>
                <a:ea typeface="Montserrat"/>
                <a:cs typeface="Montserrat"/>
                <a:sym typeface="Montserrat"/>
              </a:rPr>
              <a:t>Part 4: Feedback on Criteria for Success (4 min each)</a:t>
            </a:r>
            <a:endParaRPr b="1" sz="2000">
              <a:latin typeface="Montserrat"/>
              <a:ea typeface="Montserrat"/>
              <a:cs typeface="Montserrat"/>
              <a:sym typeface="Montserrat"/>
            </a:endParaRPr>
          </a:p>
          <a:p>
            <a:pPr indent="-288925" lvl="1" marL="914400" rtl="0" algn="l">
              <a:spcBef>
                <a:spcPts val="0"/>
              </a:spcBef>
              <a:spcAft>
                <a:spcPts val="0"/>
              </a:spcAft>
              <a:buSzPct val="100000"/>
              <a:buFont typeface="Montserrat"/>
              <a:buChar char="○"/>
            </a:pPr>
            <a:r>
              <a:rPr lang="en" sz="2000">
                <a:latin typeface="Montserrat"/>
                <a:ea typeface="Montserrat"/>
                <a:cs typeface="Montserrat"/>
                <a:sym typeface="Montserrat"/>
              </a:rPr>
              <a:t>Set a timer. One person shares, and the other provides feedback.</a:t>
            </a:r>
            <a:endParaRPr b="1" sz="2000">
              <a:latin typeface="Montserrat"/>
              <a:ea typeface="Montserrat"/>
              <a:cs typeface="Montserrat"/>
              <a:sym typeface="Montserrat"/>
            </a:endParaRPr>
          </a:p>
          <a:p>
            <a:pPr indent="-288925" lvl="0" marL="457200" rtl="0" algn="l">
              <a:spcBef>
                <a:spcPts val="0"/>
              </a:spcBef>
              <a:spcAft>
                <a:spcPts val="0"/>
              </a:spcAft>
              <a:buSzPct val="100000"/>
              <a:buFont typeface="Montserrat"/>
              <a:buChar char="●"/>
            </a:pPr>
            <a:r>
              <a:rPr b="1" lang="en" sz="2000">
                <a:latin typeface="Montserrat"/>
                <a:ea typeface="Montserrat"/>
                <a:cs typeface="Montserrat"/>
                <a:sym typeface="Montserrat"/>
              </a:rPr>
              <a:t>As a Student or First-Time User, Ask:</a:t>
            </a:r>
            <a:endParaRPr b="1" sz="2000">
              <a:latin typeface="Montserrat"/>
              <a:ea typeface="Montserrat"/>
              <a:cs typeface="Montserrat"/>
              <a:sym typeface="Montserrat"/>
            </a:endParaRPr>
          </a:p>
          <a:p>
            <a:pPr indent="-288925" lvl="0" marL="914400" rtl="0" algn="l">
              <a:spcBef>
                <a:spcPts val="0"/>
              </a:spcBef>
              <a:spcAft>
                <a:spcPts val="0"/>
              </a:spcAft>
              <a:buClr>
                <a:schemeClr val="dk2"/>
              </a:buClr>
              <a:buSzPct val="100000"/>
              <a:buFont typeface="Montserrat"/>
              <a:buChar char="●"/>
            </a:pPr>
            <a:r>
              <a:rPr lang="en" sz="2000">
                <a:latin typeface="Montserrat"/>
                <a:ea typeface="Montserrat"/>
                <a:cs typeface="Montserrat"/>
                <a:sym typeface="Montserrat"/>
              </a:rPr>
              <a:t>Is it clear how success is measured?</a:t>
            </a:r>
            <a:endParaRPr sz="2000">
              <a:latin typeface="Montserrat"/>
              <a:ea typeface="Montserrat"/>
              <a:cs typeface="Montserrat"/>
              <a:sym typeface="Montserrat"/>
            </a:endParaRPr>
          </a:p>
          <a:p>
            <a:pPr indent="-288925" lvl="0" marL="914400" rtl="0" algn="l">
              <a:spcBef>
                <a:spcPts val="0"/>
              </a:spcBef>
              <a:spcAft>
                <a:spcPts val="0"/>
              </a:spcAft>
              <a:buClr>
                <a:schemeClr val="dk2"/>
              </a:buClr>
              <a:buSzPct val="100000"/>
              <a:buChar char="●"/>
            </a:pPr>
            <a:r>
              <a:rPr lang="en" sz="2000">
                <a:latin typeface="Montserrat"/>
                <a:ea typeface="Montserrat"/>
                <a:cs typeface="Montserrat"/>
                <a:sym typeface="Montserrat"/>
              </a:rPr>
              <a:t>Are there examples, rubrics, or checklists to clarify expectations?</a:t>
            </a:r>
            <a:endParaRPr sz="2000">
              <a:latin typeface="Montserrat"/>
              <a:ea typeface="Montserrat"/>
              <a:cs typeface="Montserrat"/>
              <a:sym typeface="Montserrat"/>
            </a:endParaRPr>
          </a:p>
          <a:p>
            <a:pPr indent="-288925" lvl="0" marL="914400" rtl="0" algn="l">
              <a:spcBef>
                <a:spcPts val="0"/>
              </a:spcBef>
              <a:spcAft>
                <a:spcPts val="0"/>
              </a:spcAft>
              <a:buClr>
                <a:schemeClr val="dk2"/>
              </a:buClr>
              <a:buSzPct val="100000"/>
              <a:buFont typeface="Montserrat"/>
              <a:buChar char="●"/>
            </a:pPr>
            <a:r>
              <a:rPr lang="en" sz="2000">
                <a:latin typeface="Montserrat"/>
                <a:ea typeface="Montserrat"/>
                <a:cs typeface="Montserrat"/>
                <a:sym typeface="Montserrat"/>
              </a:rPr>
              <a:t>Would peer review or exemplars help users assess their own work?</a:t>
            </a:r>
            <a:endParaRPr sz="2000">
              <a:latin typeface="Montserrat"/>
              <a:ea typeface="Montserrat"/>
              <a:cs typeface="Montserrat"/>
              <a:sym typeface="Montserrat"/>
            </a:endParaRPr>
          </a:p>
          <a:p>
            <a:pPr indent="-288925" lvl="0" marL="457200" rtl="0" algn="l">
              <a:spcBef>
                <a:spcPts val="0"/>
              </a:spcBef>
              <a:spcAft>
                <a:spcPts val="0"/>
              </a:spcAft>
              <a:buSzPct val="100000"/>
              <a:buFont typeface="Montserrat"/>
              <a:buChar char="●"/>
            </a:pPr>
            <a:r>
              <a:rPr b="1" lang="en" sz="2000">
                <a:latin typeface="Montserrat"/>
                <a:ea typeface="Montserrat"/>
                <a:cs typeface="Montserrat"/>
                <a:sym typeface="Montserrat"/>
              </a:rPr>
              <a:t>Switch roles after 4 minutes!</a:t>
            </a:r>
            <a:endParaRPr sz="2000">
              <a:latin typeface="Montserrat"/>
              <a:ea typeface="Montserrat"/>
              <a:cs typeface="Montserrat"/>
              <a:sym typeface="Montserrat"/>
            </a:endParaRPr>
          </a:p>
          <a:p>
            <a:pPr indent="0" lvl="0" marL="0" rtl="0" algn="l">
              <a:spcBef>
                <a:spcPts val="1200"/>
              </a:spcBef>
              <a:spcAft>
                <a:spcPts val="0"/>
              </a:spcAft>
              <a:buNone/>
            </a:pPr>
            <a:r>
              <a:t/>
            </a:r>
            <a:endParaRPr sz="2000">
              <a:latin typeface="Montserrat"/>
              <a:ea typeface="Montserrat"/>
              <a:cs typeface="Montserrat"/>
              <a:sym typeface="Montserrat"/>
            </a:endParaRPr>
          </a:p>
          <a:p>
            <a:pPr indent="0" lvl="0" marL="0" rtl="0" algn="l">
              <a:spcBef>
                <a:spcPts val="1200"/>
              </a:spcBef>
              <a:spcAft>
                <a:spcPts val="0"/>
              </a:spcAft>
              <a:buNone/>
            </a:pPr>
            <a:r>
              <a:rPr lang="en" sz="1100">
                <a:solidFill>
                  <a:schemeClr val="dk1"/>
                </a:solidFill>
              </a:rPr>
              <a:t>🔄 </a:t>
            </a:r>
            <a:r>
              <a:rPr b="1" lang="en" sz="1100">
                <a:solidFill>
                  <a:schemeClr val="dk1"/>
                </a:solidFill>
              </a:rPr>
              <a:t>Switch roles after 5 minutes!</a:t>
            </a:r>
            <a:endParaRPr b="1" sz="1100">
              <a:solidFill>
                <a:schemeClr val="dk1"/>
              </a:solidFill>
            </a:endParaRPr>
          </a:p>
          <a:p>
            <a:pPr indent="0" lvl="0" marL="0" rtl="0" algn="l">
              <a:spcBef>
                <a:spcPts val="1200"/>
              </a:spcBef>
              <a:spcAft>
                <a:spcPts val="0"/>
              </a:spcAft>
              <a:buNone/>
            </a:pPr>
            <a:r>
              <a:rPr lang="en" sz="1100">
                <a:solidFill>
                  <a:schemeClr val="dk1"/>
                </a:solidFill>
              </a:rPr>
              <a:t>✍️ </a:t>
            </a:r>
            <a:r>
              <a:rPr b="1" lang="en" sz="1100">
                <a:solidFill>
                  <a:schemeClr val="dk1"/>
                </a:solidFill>
              </a:rPr>
              <a:t>1-Minute Reflection:</a:t>
            </a:r>
            <a:endParaRPr b="1" sz="1100">
              <a:solidFill>
                <a:schemeClr val="dk1"/>
              </a:solidFill>
            </a:endParaRPr>
          </a:p>
          <a:p>
            <a:pPr indent="-261778" lvl="0" marL="457200" rtl="0" algn="l">
              <a:spcBef>
                <a:spcPts val="1200"/>
              </a:spcBef>
              <a:spcAft>
                <a:spcPts val="0"/>
              </a:spcAft>
              <a:buClr>
                <a:schemeClr val="dk1"/>
              </a:buClr>
              <a:buSzPct val="100000"/>
              <a:buChar char="●"/>
            </a:pPr>
            <a:r>
              <a:rPr b="1" lang="en" sz="1100">
                <a:solidFill>
                  <a:schemeClr val="dk1"/>
                </a:solidFill>
              </a:rPr>
              <a:t>What revisions could make success more transparent?</a:t>
            </a:r>
            <a:endParaRPr b="1" sz="1100">
              <a:solidFill>
                <a:schemeClr val="dk1"/>
              </a:solidFill>
            </a:endParaRPr>
          </a:p>
          <a:p>
            <a:pPr indent="-261778" lvl="0" marL="457200" rtl="0" algn="l">
              <a:spcBef>
                <a:spcPts val="0"/>
              </a:spcBef>
              <a:spcAft>
                <a:spcPts val="0"/>
              </a:spcAft>
              <a:buClr>
                <a:schemeClr val="dk1"/>
              </a:buClr>
              <a:buSzPct val="100000"/>
              <a:buChar char="●"/>
            </a:pPr>
            <a:r>
              <a:rPr b="1" lang="en" sz="1100">
                <a:solidFill>
                  <a:schemeClr val="dk1"/>
                </a:solidFill>
              </a:rPr>
              <a:t>Would a first-time user know when they are doing excellent work?</a:t>
            </a:r>
            <a:endParaRPr b="1" sz="1100">
              <a:solidFill>
                <a:schemeClr val="dk1"/>
              </a:solidFill>
            </a:endParaRPr>
          </a:p>
          <a:p>
            <a:pPr indent="-288925" lvl="1" marL="914400" rtl="0" algn="l">
              <a:spcBef>
                <a:spcPts val="0"/>
              </a:spcBef>
              <a:spcAft>
                <a:spcPts val="0"/>
              </a:spcAft>
              <a:buSzPct val="100000"/>
              <a:buFont typeface="Montserrat"/>
              <a:buChar char="○"/>
            </a:pPr>
            <a:r>
              <a:t/>
            </a:r>
            <a:endParaRPr sz="2000">
              <a:latin typeface="Montserrat"/>
              <a:ea typeface="Montserrat"/>
              <a:cs typeface="Montserrat"/>
              <a:sym typeface="Montserrat"/>
            </a:endParaRPr>
          </a:p>
          <a:p>
            <a:pPr indent="-288925" lvl="0" marL="457200" rtl="0" algn="l">
              <a:spcBef>
                <a:spcPts val="0"/>
              </a:spcBef>
              <a:spcAft>
                <a:spcPts val="0"/>
              </a:spcAft>
              <a:buSzPct val="100000"/>
              <a:buFont typeface="Montserrat"/>
              <a:buChar char="●"/>
            </a:pPr>
            <a:r>
              <a:rPr b="1" lang="en" sz="2000">
                <a:latin typeface="Montserrat"/>
                <a:ea typeface="Montserrat"/>
                <a:cs typeface="Montserrat"/>
                <a:sym typeface="Montserrat"/>
              </a:rPr>
              <a:t>As a Student or First-Time User, Ask:</a:t>
            </a:r>
            <a:endParaRPr b="1" sz="2000">
              <a:latin typeface="Montserrat"/>
              <a:ea typeface="Montserrat"/>
              <a:cs typeface="Montserrat"/>
              <a:sym typeface="Montserrat"/>
            </a:endParaRPr>
          </a:p>
          <a:p>
            <a:pPr indent="-288925" lvl="0" marL="914400" rtl="0" algn="l">
              <a:spcBef>
                <a:spcPts val="0"/>
              </a:spcBef>
              <a:spcAft>
                <a:spcPts val="0"/>
              </a:spcAft>
              <a:buClr>
                <a:schemeClr val="dk2"/>
              </a:buClr>
              <a:buSzPct val="100000"/>
              <a:buFont typeface="Montserrat"/>
              <a:buChar char="●"/>
            </a:pPr>
            <a:r>
              <a:rPr lang="en" sz="2000">
                <a:latin typeface="Montserrat"/>
                <a:ea typeface="Montserrat"/>
                <a:cs typeface="Montserrat"/>
                <a:sym typeface="Montserrat"/>
              </a:rPr>
              <a:t>Do you clearly understand what to do?</a:t>
            </a:r>
            <a:endParaRPr sz="2000">
              <a:latin typeface="Montserrat"/>
              <a:ea typeface="Montserrat"/>
              <a:cs typeface="Montserrat"/>
              <a:sym typeface="Montserrat"/>
            </a:endParaRPr>
          </a:p>
          <a:p>
            <a:pPr indent="-288925" lvl="0" marL="914400" rtl="0" algn="l">
              <a:spcBef>
                <a:spcPts val="0"/>
              </a:spcBef>
              <a:spcAft>
                <a:spcPts val="0"/>
              </a:spcAft>
              <a:buClr>
                <a:schemeClr val="dk2"/>
              </a:buClr>
              <a:buSzPct val="100000"/>
              <a:buFont typeface="Montserrat"/>
              <a:buChar char="●"/>
            </a:pPr>
            <a:r>
              <a:rPr lang="en" sz="2000">
                <a:latin typeface="Montserrat"/>
                <a:ea typeface="Montserrat"/>
                <a:cs typeface="Montserrat"/>
                <a:sym typeface="Montserrat"/>
              </a:rPr>
              <a:t>Are the steps logical and easy to follow?</a:t>
            </a:r>
            <a:endParaRPr sz="2000">
              <a:latin typeface="Montserrat"/>
              <a:ea typeface="Montserrat"/>
              <a:cs typeface="Montserrat"/>
              <a:sym typeface="Montserrat"/>
            </a:endParaRPr>
          </a:p>
          <a:p>
            <a:pPr indent="-288925" lvl="0" marL="914400" rtl="0" algn="l">
              <a:spcBef>
                <a:spcPts val="0"/>
              </a:spcBef>
              <a:spcAft>
                <a:spcPts val="0"/>
              </a:spcAft>
              <a:buClr>
                <a:schemeClr val="dk2"/>
              </a:buClr>
              <a:buSzPct val="100000"/>
              <a:buFont typeface="Montserrat"/>
              <a:buChar char="●"/>
            </a:pPr>
            <a:r>
              <a:rPr lang="en" sz="2000">
                <a:latin typeface="Montserrat"/>
                <a:ea typeface="Montserrat"/>
                <a:cs typeface="Montserrat"/>
                <a:sym typeface="Montserrat"/>
              </a:rPr>
              <a:t>Is anything missing or confusing?</a:t>
            </a:r>
            <a:endParaRPr sz="2000">
              <a:latin typeface="Montserrat"/>
              <a:ea typeface="Montserrat"/>
              <a:cs typeface="Montserrat"/>
              <a:sym typeface="Montserrat"/>
            </a:endParaRPr>
          </a:p>
          <a:p>
            <a:pPr indent="-288925" lvl="0" marL="914400" rtl="0" algn="l">
              <a:spcBef>
                <a:spcPts val="0"/>
              </a:spcBef>
              <a:spcAft>
                <a:spcPts val="0"/>
              </a:spcAft>
              <a:buClr>
                <a:schemeClr val="dk2"/>
              </a:buClr>
              <a:buSzPct val="100000"/>
              <a:buFont typeface="Montserrat"/>
              <a:buChar char="●"/>
            </a:pPr>
            <a:r>
              <a:rPr lang="en" sz="2000">
                <a:latin typeface="Montserrat"/>
                <a:ea typeface="Montserrat"/>
                <a:cs typeface="Montserrat"/>
                <a:sym typeface="Montserrat"/>
              </a:rPr>
              <a:t>Do you know how much time to allocate?</a:t>
            </a:r>
            <a:endParaRPr sz="2000">
              <a:latin typeface="Montserrat"/>
              <a:ea typeface="Montserrat"/>
              <a:cs typeface="Montserrat"/>
              <a:sym typeface="Montserrat"/>
            </a:endParaRPr>
          </a:p>
          <a:p>
            <a:pPr indent="-288925" lvl="0" marL="457200" rtl="0" algn="l">
              <a:spcBef>
                <a:spcPts val="0"/>
              </a:spcBef>
              <a:spcAft>
                <a:spcPts val="0"/>
              </a:spcAft>
              <a:buSzPct val="100000"/>
              <a:buFont typeface="Montserrat"/>
              <a:buChar char="●"/>
            </a:pPr>
            <a:r>
              <a:rPr b="1" lang="en" sz="2000">
                <a:latin typeface="Montserrat"/>
                <a:ea typeface="Montserrat"/>
                <a:cs typeface="Montserrat"/>
                <a:sym typeface="Montserrat"/>
              </a:rPr>
              <a:t>Switch roles after 4 minutes!</a:t>
            </a:r>
            <a:endParaRPr sz="2000">
              <a:latin typeface="Montserrat"/>
              <a:ea typeface="Montserrat"/>
              <a:cs typeface="Montserrat"/>
              <a:sym typeface="Montserra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latin typeface="Playfair Display"/>
                <a:ea typeface="Playfair Display"/>
                <a:cs typeface="Playfair Display"/>
                <a:sym typeface="Playfair Display"/>
              </a:rPr>
              <a:t>1 Minute Reflection</a:t>
            </a:r>
            <a:endParaRPr sz="3600">
              <a:latin typeface="Playfair Display"/>
              <a:ea typeface="Playfair Display"/>
              <a:cs typeface="Playfair Display"/>
              <a:sym typeface="Playfair Display"/>
            </a:endParaRPr>
          </a:p>
        </p:txBody>
      </p:sp>
      <p:sp>
        <p:nvSpPr>
          <p:cNvPr id="353" name="Google Shape;353;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419100" lvl="0" marL="457200" rtl="0" algn="l">
              <a:spcBef>
                <a:spcPts val="0"/>
              </a:spcBef>
              <a:spcAft>
                <a:spcPts val="0"/>
              </a:spcAft>
              <a:buSzPts val="3000"/>
              <a:buFont typeface="Montserrat"/>
              <a:buChar char="●"/>
            </a:pPr>
            <a:r>
              <a:rPr lang="en" sz="3000">
                <a:latin typeface="Montserrat"/>
                <a:ea typeface="Montserrat"/>
                <a:cs typeface="Montserrat"/>
                <a:sym typeface="Montserrat"/>
              </a:rPr>
              <a:t>What came up for you as you talked about the </a:t>
            </a:r>
            <a:r>
              <a:rPr b="1" lang="en" sz="3000">
                <a:latin typeface="Montserrat"/>
                <a:ea typeface="Montserrat"/>
                <a:cs typeface="Montserrat"/>
                <a:sym typeface="Montserrat"/>
              </a:rPr>
              <a:t>CRITERIA FOR SUCCESS</a:t>
            </a:r>
            <a:r>
              <a:rPr lang="en" sz="3000">
                <a:latin typeface="Montserrat"/>
                <a:ea typeface="Montserrat"/>
                <a:cs typeface="Montserrat"/>
                <a:sym typeface="Montserrat"/>
              </a:rPr>
              <a:t> of your assignment with your partner? Write down your thoughts:</a:t>
            </a:r>
            <a:endParaRPr sz="3000">
              <a:latin typeface="Montserrat"/>
              <a:ea typeface="Montserrat"/>
              <a:cs typeface="Montserrat"/>
              <a:sym typeface="Montserrat"/>
            </a:endParaRPr>
          </a:p>
          <a:p>
            <a:pPr indent="-406400" lvl="1" marL="914400" rtl="0" algn="l">
              <a:spcBef>
                <a:spcPts val="0"/>
              </a:spcBef>
              <a:spcAft>
                <a:spcPts val="0"/>
              </a:spcAft>
              <a:buSzPts val="2800"/>
              <a:buFont typeface="Montserrat"/>
              <a:buChar char="○"/>
            </a:pPr>
            <a:r>
              <a:rPr lang="en" sz="2800">
                <a:latin typeface="Montserrat"/>
                <a:ea typeface="Montserrat"/>
                <a:cs typeface="Montserrat"/>
                <a:sym typeface="Montserrat"/>
              </a:rPr>
              <a:t>Epiphanies/Ah-Has</a:t>
            </a:r>
            <a:endParaRPr sz="2800">
              <a:latin typeface="Montserrat"/>
              <a:ea typeface="Montserrat"/>
              <a:cs typeface="Montserrat"/>
              <a:sym typeface="Montserrat"/>
            </a:endParaRPr>
          </a:p>
          <a:p>
            <a:pPr indent="-406400" lvl="1" marL="914400" rtl="0" algn="l">
              <a:spcBef>
                <a:spcPts val="0"/>
              </a:spcBef>
              <a:spcAft>
                <a:spcPts val="0"/>
              </a:spcAft>
              <a:buSzPts val="2800"/>
              <a:buFont typeface="Montserrat"/>
              <a:buChar char="○"/>
            </a:pPr>
            <a:r>
              <a:rPr lang="en" sz="2800">
                <a:latin typeface="Montserrat"/>
                <a:ea typeface="Montserrat"/>
                <a:cs typeface="Montserrat"/>
                <a:sym typeface="Montserrat"/>
              </a:rPr>
              <a:t>Emotional Button/Concerns/Challenges</a:t>
            </a:r>
            <a:endParaRPr sz="2800">
              <a:latin typeface="Montserrat"/>
              <a:ea typeface="Montserrat"/>
              <a:cs typeface="Montserrat"/>
              <a:sym typeface="Montserrat"/>
            </a:endParaRPr>
          </a:p>
          <a:p>
            <a:pPr indent="-406400" lvl="1" marL="914400" rtl="0" algn="l">
              <a:spcBef>
                <a:spcPts val="0"/>
              </a:spcBef>
              <a:spcAft>
                <a:spcPts val="0"/>
              </a:spcAft>
              <a:buSzPts val="2800"/>
              <a:buFont typeface="Montserrat"/>
              <a:buChar char="○"/>
            </a:pPr>
            <a:r>
              <a:rPr lang="en" sz="2800">
                <a:latin typeface="Montserrat"/>
                <a:ea typeface="Montserrat"/>
                <a:cs typeface="Montserrat"/>
                <a:sym typeface="Montserrat"/>
              </a:rPr>
              <a:t>Questions</a:t>
            </a:r>
            <a:endParaRPr sz="2800">
              <a:latin typeface="Montserrat"/>
              <a:ea typeface="Montserrat"/>
              <a:cs typeface="Montserrat"/>
              <a:sym typeface="Montserra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6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Playfair Display"/>
                <a:ea typeface="Playfair Display"/>
                <a:cs typeface="Playfair Display"/>
                <a:sym typeface="Playfair Display"/>
              </a:rPr>
              <a:t>Charette</a:t>
            </a:r>
            <a:endParaRPr>
              <a:latin typeface="Playfair Display"/>
              <a:ea typeface="Playfair Display"/>
              <a:cs typeface="Playfair Display"/>
              <a:sym typeface="Playfair Display"/>
            </a:endParaRPr>
          </a:p>
        </p:txBody>
      </p:sp>
      <p:sp>
        <p:nvSpPr>
          <p:cNvPr id="359" name="Google Shape;359;p6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Practice Giving &amp; Receiving Feedback</a:t>
            </a:r>
            <a:endParaRPr/>
          </a:p>
        </p:txBody>
      </p:sp>
      <p:sp>
        <p:nvSpPr>
          <p:cNvPr id="360" name="Google Shape;360;p6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highlight>
                <a:schemeClr val="accent6"/>
              </a:highlight>
            </a:endParaRPr>
          </a:p>
        </p:txBody>
      </p:sp>
      <p:pic>
        <p:nvPicPr>
          <p:cNvPr id="361" name="Google Shape;361;p62"/>
          <p:cNvPicPr preferRelativeResize="0"/>
          <p:nvPr/>
        </p:nvPicPr>
        <p:blipFill>
          <a:blip r:embed="rId3">
            <a:alphaModFix/>
          </a:blip>
          <a:stretch>
            <a:fillRect/>
          </a:stretch>
        </p:blipFill>
        <p:spPr>
          <a:xfrm>
            <a:off x="4571999" y="0"/>
            <a:ext cx="4572001"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latin typeface="Playfair Display"/>
                <a:ea typeface="Playfair Display"/>
                <a:cs typeface="Playfair Display"/>
                <a:sym typeface="Playfair Display"/>
              </a:rPr>
              <a:t>Agenda</a:t>
            </a:r>
            <a:endParaRPr sz="3600">
              <a:latin typeface="Playfair Display"/>
              <a:ea typeface="Playfair Display"/>
              <a:cs typeface="Playfair Display"/>
              <a:sym typeface="Playfair Display"/>
            </a:endParaRPr>
          </a:p>
        </p:txBody>
      </p:sp>
      <p:sp>
        <p:nvSpPr>
          <p:cNvPr id="85" name="Google Shape;85;p1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b="1" sz="2000">
              <a:latin typeface="Montserrat"/>
              <a:ea typeface="Montserrat"/>
              <a:cs typeface="Montserrat"/>
              <a:sym typeface="Montserrat"/>
            </a:endParaRPr>
          </a:p>
        </p:txBody>
      </p:sp>
      <p:sp>
        <p:nvSpPr>
          <p:cNvPr id="86" name="Google Shape;86;p1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latin typeface="Montserrat"/>
                <a:ea typeface="Montserrat"/>
                <a:cs typeface="Montserrat"/>
                <a:sym typeface="Montserrat"/>
              </a:rPr>
              <a:t>Link: </a:t>
            </a:r>
            <a:r>
              <a:rPr lang="en" sz="2000" u="sng">
                <a:solidFill>
                  <a:schemeClr val="accent5"/>
                </a:solidFill>
                <a:latin typeface="Montserrat"/>
                <a:ea typeface="Montserrat"/>
                <a:cs typeface="Montserrat"/>
                <a:sym typeface="Montserrat"/>
                <a:hlinkClick r:id="rId3">
                  <a:extLst>
                    <a:ext uri="{A12FA001-AC4F-418D-AE19-62706E023703}">
                      <ahyp:hlinkClr val="tx"/>
                    </a:ext>
                  </a:extLst>
                </a:hlinkClick>
              </a:rPr>
              <a:t>https://bit.ly/MeauxmentumTILTSessionsAgenda</a:t>
            </a:r>
            <a:r>
              <a:rPr lang="en" sz="2000">
                <a:latin typeface="Montserrat"/>
                <a:ea typeface="Montserrat"/>
                <a:cs typeface="Montserrat"/>
                <a:sym typeface="Montserrat"/>
              </a:rPr>
              <a:t> </a:t>
            </a:r>
            <a:endParaRPr sz="2000"/>
          </a:p>
        </p:txBody>
      </p:sp>
      <p:pic>
        <p:nvPicPr>
          <p:cNvPr id="87" name="Google Shape;87;p18"/>
          <p:cNvPicPr preferRelativeResize="0"/>
          <p:nvPr/>
        </p:nvPicPr>
        <p:blipFill>
          <a:blip r:embed="rId4">
            <a:alphaModFix/>
          </a:blip>
          <a:stretch>
            <a:fillRect/>
          </a:stretch>
        </p:blipFill>
        <p:spPr>
          <a:xfrm>
            <a:off x="4939500" y="724075"/>
            <a:ext cx="3837000" cy="369509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Purpose: Give &amp; Receive Feedback</a:t>
            </a:r>
            <a:endParaRPr sz="3600">
              <a:latin typeface="Playfair Display"/>
              <a:ea typeface="Playfair Display"/>
              <a:cs typeface="Playfair Display"/>
              <a:sym typeface="Playfair Display"/>
            </a:endParaRPr>
          </a:p>
        </p:txBody>
      </p:sp>
      <p:sp>
        <p:nvSpPr>
          <p:cNvPr id="367" name="Google Shape;367;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Set a timer and spend 10 minutes giving feedback to your partner on the PURPOSE of the assignment.</a:t>
            </a:r>
            <a:endParaRPr b="1"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Each person gets 5 minutes. When the timer goes off … switch!</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What do you think is the purpose of this assignment?</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What knowledge or skills do you think you will you gain?</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How does this assignment align with the learning outcomes of the course? </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How or why will this be important to you 5 years from now?</a:t>
            </a:r>
            <a:endParaRPr sz="2000">
              <a:latin typeface="Montserrat"/>
              <a:ea typeface="Montserrat"/>
              <a:cs typeface="Montserrat"/>
              <a:sym typeface="Montserra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Task: Give &amp; Receive Feedback</a:t>
            </a:r>
            <a:endParaRPr sz="3600">
              <a:latin typeface="Playfair Display"/>
              <a:ea typeface="Playfair Display"/>
              <a:cs typeface="Playfair Display"/>
              <a:sym typeface="Playfair Display"/>
            </a:endParaRPr>
          </a:p>
        </p:txBody>
      </p:sp>
      <p:sp>
        <p:nvSpPr>
          <p:cNvPr id="373" name="Google Shape;373;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Set a timer and spend 10 minutes giving feedback to your partner on the TASK of the assignment.</a:t>
            </a:r>
            <a:endParaRPr b="1"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Each person gets 5 minutes. When the timer goes off … switch!</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Do you know what you are supposed to do? </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Are there clear steps to follow? Are they in a logical order? </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Is there a step (or steps) missing? </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Do you know how much time you should allocate to complete this assignment?</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Do you know how much time you should allocate to each step?</a:t>
            </a:r>
            <a:endParaRPr b="1" sz="2000">
              <a:latin typeface="Montserrat"/>
              <a:ea typeface="Montserrat"/>
              <a:cs typeface="Montserrat"/>
              <a:sym typeface="Montserra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Criteria: Give &amp; Receive Feedback</a:t>
            </a:r>
            <a:endParaRPr sz="3600">
              <a:latin typeface="Playfair Display"/>
              <a:ea typeface="Playfair Display"/>
              <a:cs typeface="Playfair Display"/>
              <a:sym typeface="Playfair Display"/>
            </a:endParaRPr>
          </a:p>
        </p:txBody>
      </p:sp>
      <p:sp>
        <p:nvSpPr>
          <p:cNvPr id="379" name="Google Shape;379;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Do you know how this assignment will be graded? </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How much it is worth? </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How will you know you are doing excellent work? Are there …</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Exemplars of high-quality student examples (preferably annotated) so students know WHY it is a good example?</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Checklists, rubrics?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Peer review activities?</a:t>
            </a:r>
            <a:endParaRPr sz="2000">
              <a:latin typeface="Montserrat"/>
              <a:ea typeface="Montserrat"/>
              <a:cs typeface="Montserrat"/>
              <a:sym typeface="Montserra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6"/>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Continuing the </a:t>
            </a:r>
            <a:r>
              <a:rPr lang="en">
                <a:latin typeface="Playfair Display"/>
                <a:ea typeface="Playfair Display"/>
                <a:cs typeface="Playfair Display"/>
                <a:sym typeface="Playfair Display"/>
              </a:rPr>
              <a:t>Conversation</a:t>
            </a:r>
            <a:r>
              <a:rPr lang="en">
                <a:latin typeface="Playfair Display"/>
                <a:ea typeface="Playfair Display"/>
                <a:cs typeface="Playfair Display"/>
                <a:sym typeface="Playfair Display"/>
              </a:rPr>
              <a:t>: Lessons from the Field</a:t>
            </a:r>
            <a:endParaRPr>
              <a:latin typeface="Playfair Display"/>
              <a:ea typeface="Playfair Display"/>
              <a:cs typeface="Playfair Display"/>
              <a:sym typeface="Playfair Display"/>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Collecting Evidence of Impact</a:t>
            </a:r>
            <a:endParaRPr sz="3600">
              <a:latin typeface="Playfair Display"/>
              <a:ea typeface="Playfair Display"/>
              <a:cs typeface="Playfair Display"/>
              <a:sym typeface="Playfair Display"/>
            </a:endParaRPr>
          </a:p>
        </p:txBody>
      </p:sp>
      <p:sp>
        <p:nvSpPr>
          <p:cNvPr id="390" name="Google Shape;390;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Font typeface="Montserrat"/>
              <a:buChar char="●"/>
            </a:pPr>
            <a:r>
              <a:rPr lang="en" sz="2100">
                <a:latin typeface="Montserrat"/>
                <a:ea typeface="Montserrat"/>
                <a:cs typeface="Montserrat"/>
                <a:sym typeface="Montserrat"/>
              </a:rPr>
              <a:t>Hot off the presses!</a:t>
            </a:r>
            <a:endParaRPr sz="2100">
              <a:latin typeface="Montserrat"/>
              <a:ea typeface="Montserrat"/>
              <a:cs typeface="Montserrat"/>
              <a:sym typeface="Montserrat"/>
            </a:endParaRPr>
          </a:p>
          <a:p>
            <a:pPr indent="-361950" lvl="0" marL="457200" rtl="0" algn="l">
              <a:spcBef>
                <a:spcPts val="0"/>
              </a:spcBef>
              <a:spcAft>
                <a:spcPts val="0"/>
              </a:spcAft>
              <a:buSzPts val="2100"/>
              <a:buFont typeface="Montserrat"/>
              <a:buChar char="●"/>
            </a:pPr>
            <a:r>
              <a:rPr lang="en" sz="2100">
                <a:latin typeface="Montserrat"/>
                <a:ea typeface="Montserrat"/>
                <a:cs typeface="Montserrat"/>
                <a:sym typeface="Montserrat"/>
              </a:rPr>
              <a:t>Harrisburg Area Community College (HACC) Faculty Learning Community (FLC)</a:t>
            </a:r>
            <a:endParaRPr sz="2100">
              <a:latin typeface="Montserrat"/>
              <a:ea typeface="Montserrat"/>
              <a:cs typeface="Montserrat"/>
              <a:sym typeface="Montserrat"/>
            </a:endParaRPr>
          </a:p>
          <a:p>
            <a:pPr indent="-361950" lvl="1" marL="914400" rtl="0" algn="l">
              <a:spcBef>
                <a:spcPts val="0"/>
              </a:spcBef>
              <a:spcAft>
                <a:spcPts val="0"/>
              </a:spcAft>
              <a:buSzPts val="2100"/>
              <a:buFont typeface="Montserrat"/>
              <a:buChar char="○"/>
            </a:pPr>
            <a:r>
              <a:rPr lang="en" sz="2100">
                <a:latin typeface="Montserrat"/>
                <a:ea typeface="Montserrat"/>
                <a:cs typeface="Montserrat"/>
                <a:sym typeface="Montserrat"/>
              </a:rPr>
              <a:t>Faculty with disciplinary expertise in quantitative and </a:t>
            </a:r>
            <a:r>
              <a:rPr lang="en" sz="2100">
                <a:latin typeface="Montserrat"/>
                <a:ea typeface="Montserrat"/>
                <a:cs typeface="Montserrat"/>
                <a:sym typeface="Montserrat"/>
              </a:rPr>
              <a:t>qualitative</a:t>
            </a:r>
            <a:r>
              <a:rPr lang="en" sz="2100">
                <a:latin typeface="Montserrat"/>
                <a:ea typeface="Montserrat"/>
                <a:cs typeface="Montserrat"/>
                <a:sym typeface="Montserrat"/>
              </a:rPr>
              <a:t> data created this “TILT Data Bank.”</a:t>
            </a:r>
            <a:endParaRPr sz="2100">
              <a:latin typeface="Montserrat"/>
              <a:ea typeface="Montserrat"/>
              <a:cs typeface="Montserrat"/>
              <a:sym typeface="Montserrat"/>
            </a:endParaRPr>
          </a:p>
          <a:p>
            <a:pPr indent="-361950" lvl="1" marL="914400" rtl="0" algn="l">
              <a:spcBef>
                <a:spcPts val="0"/>
              </a:spcBef>
              <a:spcAft>
                <a:spcPts val="0"/>
              </a:spcAft>
              <a:buSzPts val="2100"/>
              <a:buFont typeface="Montserrat"/>
              <a:buChar char="○"/>
            </a:pPr>
            <a:r>
              <a:rPr lang="en" sz="2100">
                <a:latin typeface="Montserrat"/>
                <a:ea typeface="Montserrat"/>
                <a:cs typeface="Montserrat"/>
                <a:sym typeface="Montserrat"/>
              </a:rPr>
              <a:t>We are current revising this survey</a:t>
            </a:r>
            <a:endParaRPr sz="2100">
              <a:latin typeface="Montserrat"/>
              <a:ea typeface="Montserrat"/>
              <a:cs typeface="Montserrat"/>
              <a:sym typeface="Montserra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8"/>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Looking Ahead</a:t>
            </a:r>
            <a:r>
              <a:rPr lang="en">
                <a:latin typeface="Playfair Display"/>
                <a:ea typeface="Playfair Display"/>
                <a:cs typeface="Playfair Display"/>
                <a:sym typeface="Playfair Display"/>
              </a:rPr>
              <a:t>: What Might Your Next Step Be?</a:t>
            </a:r>
            <a:endParaRPr>
              <a:latin typeface="Playfair Display"/>
              <a:ea typeface="Playfair Display"/>
              <a:cs typeface="Playfair Display"/>
              <a:sym typeface="Playfair Display"/>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9"/>
          <p:cNvSpPr txBox="1"/>
          <p:nvPr>
            <p:ph type="title"/>
          </p:nvPr>
        </p:nvSpPr>
        <p:spPr>
          <a:xfrm>
            <a:off x="358825" y="4113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600">
                <a:latin typeface="Playfair Display"/>
                <a:ea typeface="Playfair Display"/>
                <a:cs typeface="Playfair Display"/>
                <a:sym typeface="Playfair Display"/>
              </a:rPr>
              <a:t>Formative Assessment</a:t>
            </a:r>
            <a:endParaRPr sz="3600">
              <a:latin typeface="Playfair Display"/>
              <a:ea typeface="Playfair Display"/>
              <a:cs typeface="Playfair Display"/>
              <a:sym typeface="Playfair Display"/>
            </a:endParaRPr>
          </a:p>
        </p:txBody>
      </p:sp>
      <p:sp>
        <p:nvSpPr>
          <p:cNvPr id="401" name="Google Shape;401;p69"/>
          <p:cNvSpPr txBox="1"/>
          <p:nvPr>
            <p:ph idx="1" type="body"/>
          </p:nvPr>
        </p:nvSpPr>
        <p:spPr>
          <a:xfrm>
            <a:off x="805450" y="1158700"/>
            <a:ext cx="7368900" cy="3410100"/>
          </a:xfrm>
          <a:prstGeom prst="rect">
            <a:avLst/>
          </a:prstGeom>
        </p:spPr>
        <p:txBody>
          <a:bodyPr anchorCtr="0" anchor="t" bIns="91425" lIns="91425" spcFirstLastPara="1" rIns="91425" wrap="square" tIns="91425">
            <a:normAutofit lnSpcReduction="10000"/>
          </a:bodyPr>
          <a:lstStyle/>
          <a:p>
            <a:pPr indent="-387350" lvl="0" marL="457200" rtl="0" algn="l">
              <a:lnSpc>
                <a:spcPct val="100000"/>
              </a:lnSpc>
              <a:spcBef>
                <a:spcPts val="0"/>
              </a:spcBef>
              <a:spcAft>
                <a:spcPts val="0"/>
              </a:spcAft>
              <a:buClr>
                <a:srgbClr val="434343"/>
              </a:buClr>
              <a:buSzPts val="2500"/>
              <a:buFont typeface="Montserrat"/>
              <a:buChar char="●"/>
            </a:pPr>
            <a:r>
              <a:rPr lang="en" sz="2500">
                <a:solidFill>
                  <a:srgbClr val="434343"/>
                </a:solidFill>
                <a:latin typeface="Montserrat"/>
                <a:ea typeface="Montserrat"/>
                <a:cs typeface="Montserrat"/>
                <a:sym typeface="Montserrat"/>
              </a:rPr>
              <a:t>Please use these “sentence seeds” to reflect:</a:t>
            </a:r>
            <a:endParaRPr sz="2500">
              <a:solidFill>
                <a:srgbClr val="434343"/>
              </a:solidFill>
              <a:latin typeface="Montserrat"/>
              <a:ea typeface="Montserrat"/>
              <a:cs typeface="Montserrat"/>
              <a:sym typeface="Montserrat"/>
            </a:endParaRPr>
          </a:p>
          <a:p>
            <a:pPr indent="-387350" lvl="1" marL="914400" rtl="0" algn="l">
              <a:lnSpc>
                <a:spcPct val="100000"/>
              </a:lnSpc>
              <a:spcBef>
                <a:spcPts val="1000"/>
              </a:spcBef>
              <a:spcAft>
                <a:spcPts val="0"/>
              </a:spcAft>
              <a:buClr>
                <a:srgbClr val="434343"/>
              </a:buClr>
              <a:buSzPts val="2500"/>
              <a:buFont typeface="Montserrat"/>
              <a:buChar char="○"/>
            </a:pPr>
            <a:r>
              <a:rPr lang="en" sz="2500">
                <a:solidFill>
                  <a:srgbClr val="434343"/>
                </a:solidFill>
                <a:latin typeface="Montserrat"/>
                <a:ea typeface="Montserrat"/>
                <a:cs typeface="Montserrat"/>
                <a:sym typeface="Montserrat"/>
              </a:rPr>
              <a:t>I used to think … </a:t>
            </a:r>
            <a:endParaRPr sz="2500">
              <a:solidFill>
                <a:srgbClr val="434343"/>
              </a:solidFill>
              <a:latin typeface="Montserrat"/>
              <a:ea typeface="Montserrat"/>
              <a:cs typeface="Montserrat"/>
              <a:sym typeface="Montserrat"/>
            </a:endParaRPr>
          </a:p>
          <a:p>
            <a:pPr indent="-387350" lvl="1" marL="914400" rtl="0" algn="l">
              <a:lnSpc>
                <a:spcPct val="100000"/>
              </a:lnSpc>
              <a:spcBef>
                <a:spcPts val="1000"/>
              </a:spcBef>
              <a:spcAft>
                <a:spcPts val="0"/>
              </a:spcAft>
              <a:buClr>
                <a:srgbClr val="434343"/>
              </a:buClr>
              <a:buSzPts val="2500"/>
              <a:buFont typeface="Montserrat"/>
              <a:buChar char="○"/>
            </a:pPr>
            <a:r>
              <a:rPr lang="en" sz="2500">
                <a:solidFill>
                  <a:srgbClr val="434343"/>
                </a:solidFill>
                <a:latin typeface="Montserrat"/>
                <a:ea typeface="Montserrat"/>
                <a:cs typeface="Montserrat"/>
                <a:sym typeface="Montserrat"/>
              </a:rPr>
              <a:t>Now I think … </a:t>
            </a:r>
            <a:endParaRPr sz="2500">
              <a:solidFill>
                <a:srgbClr val="434343"/>
              </a:solidFill>
              <a:latin typeface="Montserrat"/>
              <a:ea typeface="Montserrat"/>
              <a:cs typeface="Montserrat"/>
              <a:sym typeface="Montserrat"/>
            </a:endParaRPr>
          </a:p>
          <a:p>
            <a:pPr indent="-387350" lvl="1" marL="914400" rtl="0" algn="l">
              <a:lnSpc>
                <a:spcPct val="100000"/>
              </a:lnSpc>
              <a:spcBef>
                <a:spcPts val="1000"/>
              </a:spcBef>
              <a:spcAft>
                <a:spcPts val="0"/>
              </a:spcAft>
              <a:buClr>
                <a:srgbClr val="434343"/>
              </a:buClr>
              <a:buSzPts val="2500"/>
              <a:buFont typeface="Montserrat"/>
              <a:buChar char="○"/>
            </a:pPr>
            <a:r>
              <a:rPr lang="en" sz="2500">
                <a:solidFill>
                  <a:srgbClr val="434343"/>
                </a:solidFill>
                <a:latin typeface="Montserrat"/>
                <a:ea typeface="Montserrat"/>
                <a:cs typeface="Montserrat"/>
                <a:sym typeface="Montserrat"/>
              </a:rPr>
              <a:t>Which makes me feel … </a:t>
            </a:r>
            <a:endParaRPr sz="2500">
              <a:solidFill>
                <a:srgbClr val="434343"/>
              </a:solidFill>
              <a:latin typeface="Montserrat"/>
              <a:ea typeface="Montserrat"/>
              <a:cs typeface="Montserrat"/>
              <a:sym typeface="Montserrat"/>
            </a:endParaRPr>
          </a:p>
          <a:p>
            <a:pPr indent="-387350" lvl="1" marL="914400" rtl="0" algn="l">
              <a:lnSpc>
                <a:spcPct val="100000"/>
              </a:lnSpc>
              <a:spcBef>
                <a:spcPts val="1000"/>
              </a:spcBef>
              <a:spcAft>
                <a:spcPts val="0"/>
              </a:spcAft>
              <a:buClr>
                <a:srgbClr val="434343"/>
              </a:buClr>
              <a:buSzPts val="2500"/>
              <a:buFont typeface="Montserrat"/>
              <a:buChar char="○"/>
            </a:pPr>
            <a:r>
              <a:rPr lang="en" sz="2500">
                <a:solidFill>
                  <a:srgbClr val="434343"/>
                </a:solidFill>
                <a:latin typeface="Montserrat"/>
                <a:ea typeface="Montserrat"/>
                <a:cs typeface="Montserrat"/>
                <a:sym typeface="Montserrat"/>
              </a:rPr>
              <a:t>So now I can … </a:t>
            </a:r>
            <a:endParaRPr sz="2500">
              <a:solidFill>
                <a:srgbClr val="434343"/>
              </a:solidFill>
              <a:latin typeface="Montserrat"/>
              <a:ea typeface="Montserrat"/>
              <a:cs typeface="Montserrat"/>
              <a:sym typeface="Montserrat"/>
            </a:endParaRPr>
          </a:p>
          <a:p>
            <a:pPr indent="-387350" lvl="1" marL="914400" rtl="0" algn="l">
              <a:lnSpc>
                <a:spcPct val="100000"/>
              </a:lnSpc>
              <a:spcBef>
                <a:spcPts val="1000"/>
              </a:spcBef>
              <a:spcAft>
                <a:spcPts val="1000"/>
              </a:spcAft>
              <a:buClr>
                <a:srgbClr val="434343"/>
              </a:buClr>
              <a:buSzPts val="2500"/>
              <a:buFont typeface="Montserrat"/>
              <a:buChar char="○"/>
            </a:pPr>
            <a:r>
              <a:rPr lang="en" sz="2500">
                <a:solidFill>
                  <a:srgbClr val="434343"/>
                </a:solidFill>
                <a:latin typeface="Montserrat"/>
                <a:ea typeface="Montserrat"/>
                <a:cs typeface="Montserrat"/>
                <a:sym typeface="Montserrat"/>
              </a:rPr>
              <a:t>And now I will ...</a:t>
            </a:r>
            <a:endParaRPr sz="2500">
              <a:solidFill>
                <a:srgbClr val="434343"/>
              </a:solidFill>
              <a:latin typeface="Montserrat"/>
              <a:ea typeface="Montserrat"/>
              <a:cs typeface="Montserrat"/>
              <a:sym typeface="Montserra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Playfair Display"/>
                <a:ea typeface="Playfair Display"/>
                <a:cs typeface="Playfair Display"/>
                <a:sym typeface="Playfair Display"/>
              </a:rPr>
              <a:t>Reflect &amp; Take Action</a:t>
            </a:r>
            <a:endParaRPr>
              <a:latin typeface="Playfair Display"/>
              <a:ea typeface="Playfair Display"/>
              <a:cs typeface="Playfair Display"/>
              <a:sym typeface="Playfair Display"/>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1"/>
          <p:cNvSpPr txBox="1"/>
          <p:nvPr>
            <p:ph type="title"/>
          </p:nvPr>
        </p:nvSpPr>
        <p:spPr>
          <a:xfrm>
            <a:off x="358825" y="4113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600">
                <a:latin typeface="Playfair Display"/>
                <a:ea typeface="Playfair Display"/>
                <a:cs typeface="Playfair Display"/>
                <a:sym typeface="Playfair Display"/>
              </a:rPr>
              <a:t>Formative Assessment</a:t>
            </a:r>
            <a:endParaRPr sz="3600">
              <a:latin typeface="Playfair Display"/>
              <a:ea typeface="Playfair Display"/>
              <a:cs typeface="Playfair Display"/>
              <a:sym typeface="Playfair Display"/>
            </a:endParaRPr>
          </a:p>
        </p:txBody>
      </p:sp>
      <p:sp>
        <p:nvSpPr>
          <p:cNvPr id="412" name="Google Shape;412;p71"/>
          <p:cNvSpPr txBox="1"/>
          <p:nvPr>
            <p:ph idx="1" type="body"/>
          </p:nvPr>
        </p:nvSpPr>
        <p:spPr>
          <a:xfrm>
            <a:off x="805450" y="1158700"/>
            <a:ext cx="7368900" cy="3410100"/>
          </a:xfrm>
          <a:prstGeom prst="rect">
            <a:avLst/>
          </a:prstGeom>
        </p:spPr>
        <p:txBody>
          <a:bodyPr anchorCtr="0" anchor="t" bIns="91425" lIns="91425" spcFirstLastPara="1" rIns="91425" wrap="square" tIns="91425">
            <a:normAutofit/>
          </a:bodyPr>
          <a:lstStyle/>
          <a:p>
            <a:pPr indent="-431800" lvl="0" marL="457200" rtl="0" algn="l">
              <a:lnSpc>
                <a:spcPct val="100000"/>
              </a:lnSpc>
              <a:spcBef>
                <a:spcPts val="0"/>
              </a:spcBef>
              <a:spcAft>
                <a:spcPts val="0"/>
              </a:spcAft>
              <a:buClr>
                <a:srgbClr val="434343"/>
              </a:buClr>
              <a:buSzPts val="3200"/>
              <a:buFont typeface="Montserrat"/>
              <a:buAutoNum type="arabicPeriod"/>
            </a:pPr>
            <a:r>
              <a:rPr lang="en" sz="3200">
                <a:solidFill>
                  <a:srgbClr val="434343"/>
                </a:solidFill>
                <a:latin typeface="Montserrat"/>
                <a:ea typeface="Montserrat"/>
                <a:cs typeface="Montserrat"/>
                <a:sym typeface="Montserrat"/>
              </a:rPr>
              <a:t>I used to think … </a:t>
            </a:r>
            <a:endParaRPr sz="3200">
              <a:solidFill>
                <a:srgbClr val="434343"/>
              </a:solidFill>
              <a:latin typeface="Montserrat"/>
              <a:ea typeface="Montserrat"/>
              <a:cs typeface="Montserrat"/>
              <a:sym typeface="Montserrat"/>
            </a:endParaRPr>
          </a:p>
          <a:p>
            <a:pPr indent="-431800" lvl="0" marL="457200" rtl="0" algn="l">
              <a:lnSpc>
                <a:spcPct val="100000"/>
              </a:lnSpc>
              <a:spcBef>
                <a:spcPts val="1000"/>
              </a:spcBef>
              <a:spcAft>
                <a:spcPts val="0"/>
              </a:spcAft>
              <a:buClr>
                <a:srgbClr val="434343"/>
              </a:buClr>
              <a:buSzPts val="3200"/>
              <a:buFont typeface="Montserrat"/>
              <a:buAutoNum type="arabicPeriod"/>
            </a:pPr>
            <a:r>
              <a:rPr lang="en" sz="3200">
                <a:solidFill>
                  <a:srgbClr val="434343"/>
                </a:solidFill>
                <a:latin typeface="Montserrat"/>
                <a:ea typeface="Montserrat"/>
                <a:cs typeface="Montserrat"/>
                <a:sym typeface="Montserrat"/>
              </a:rPr>
              <a:t>Now I think … </a:t>
            </a:r>
            <a:endParaRPr sz="3200">
              <a:solidFill>
                <a:srgbClr val="434343"/>
              </a:solidFill>
              <a:latin typeface="Montserrat"/>
              <a:ea typeface="Montserrat"/>
              <a:cs typeface="Montserrat"/>
              <a:sym typeface="Montserrat"/>
            </a:endParaRPr>
          </a:p>
          <a:p>
            <a:pPr indent="-431800" lvl="0" marL="457200" rtl="0" algn="l">
              <a:lnSpc>
                <a:spcPct val="100000"/>
              </a:lnSpc>
              <a:spcBef>
                <a:spcPts val="1000"/>
              </a:spcBef>
              <a:spcAft>
                <a:spcPts val="0"/>
              </a:spcAft>
              <a:buClr>
                <a:srgbClr val="434343"/>
              </a:buClr>
              <a:buSzPts val="3200"/>
              <a:buFont typeface="Montserrat"/>
              <a:buAutoNum type="arabicPeriod"/>
            </a:pPr>
            <a:r>
              <a:rPr lang="en" sz="3200">
                <a:solidFill>
                  <a:srgbClr val="434343"/>
                </a:solidFill>
                <a:latin typeface="Montserrat"/>
                <a:ea typeface="Montserrat"/>
                <a:cs typeface="Montserrat"/>
                <a:sym typeface="Montserrat"/>
              </a:rPr>
              <a:t>Which makes me feel … </a:t>
            </a:r>
            <a:endParaRPr sz="3200">
              <a:solidFill>
                <a:srgbClr val="434343"/>
              </a:solidFill>
              <a:latin typeface="Montserrat"/>
              <a:ea typeface="Montserrat"/>
              <a:cs typeface="Montserrat"/>
              <a:sym typeface="Montserrat"/>
            </a:endParaRPr>
          </a:p>
          <a:p>
            <a:pPr indent="-431800" lvl="0" marL="457200" rtl="0" algn="l">
              <a:lnSpc>
                <a:spcPct val="100000"/>
              </a:lnSpc>
              <a:spcBef>
                <a:spcPts val="1000"/>
              </a:spcBef>
              <a:spcAft>
                <a:spcPts val="0"/>
              </a:spcAft>
              <a:buClr>
                <a:srgbClr val="434343"/>
              </a:buClr>
              <a:buSzPts val="3200"/>
              <a:buFont typeface="Montserrat"/>
              <a:buAutoNum type="arabicPeriod"/>
            </a:pPr>
            <a:r>
              <a:rPr lang="en" sz="3200">
                <a:solidFill>
                  <a:srgbClr val="434343"/>
                </a:solidFill>
                <a:latin typeface="Montserrat"/>
                <a:ea typeface="Montserrat"/>
                <a:cs typeface="Montserrat"/>
                <a:sym typeface="Montserrat"/>
              </a:rPr>
              <a:t>So now I can … </a:t>
            </a:r>
            <a:endParaRPr sz="3200">
              <a:solidFill>
                <a:srgbClr val="434343"/>
              </a:solidFill>
              <a:latin typeface="Montserrat"/>
              <a:ea typeface="Montserrat"/>
              <a:cs typeface="Montserrat"/>
              <a:sym typeface="Montserrat"/>
            </a:endParaRPr>
          </a:p>
          <a:p>
            <a:pPr indent="-431800" lvl="0" marL="457200" rtl="0" algn="l">
              <a:lnSpc>
                <a:spcPct val="100000"/>
              </a:lnSpc>
              <a:spcBef>
                <a:spcPts val="1000"/>
              </a:spcBef>
              <a:spcAft>
                <a:spcPts val="1000"/>
              </a:spcAft>
              <a:buClr>
                <a:srgbClr val="434343"/>
              </a:buClr>
              <a:buSzPts val="3200"/>
              <a:buFont typeface="Montserrat"/>
              <a:buAutoNum type="arabicPeriod"/>
            </a:pPr>
            <a:r>
              <a:rPr lang="en" sz="3200">
                <a:solidFill>
                  <a:srgbClr val="434343"/>
                </a:solidFill>
                <a:latin typeface="Montserrat"/>
                <a:ea typeface="Montserrat"/>
                <a:cs typeface="Montserrat"/>
                <a:sym typeface="Montserrat"/>
              </a:rPr>
              <a:t>And now I will ...</a:t>
            </a:r>
            <a:endParaRPr sz="3200">
              <a:solidFill>
                <a:srgbClr val="434343"/>
              </a:solidFill>
              <a:latin typeface="Montserrat"/>
              <a:ea typeface="Montserrat"/>
              <a:cs typeface="Montserrat"/>
              <a:sym typeface="Montserrat"/>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2"/>
          <p:cNvSpPr txBox="1"/>
          <p:nvPr>
            <p:ph type="title"/>
          </p:nvPr>
        </p:nvSpPr>
        <p:spPr>
          <a:xfrm>
            <a:off x="311700" y="445025"/>
            <a:ext cx="8520600" cy="1274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latin typeface="Playfair Display"/>
                <a:ea typeface="Playfair Display"/>
                <a:cs typeface="Playfair Display"/>
                <a:sym typeface="Playfair Display"/>
              </a:rPr>
              <a:t>Sample Reflection from a Previous Participant</a:t>
            </a:r>
            <a:endParaRPr sz="3600">
              <a:latin typeface="Playfair Display"/>
              <a:ea typeface="Playfair Display"/>
              <a:cs typeface="Playfair Display"/>
              <a:sym typeface="Playfair Display"/>
            </a:endParaRPr>
          </a:p>
        </p:txBody>
      </p:sp>
      <p:sp>
        <p:nvSpPr>
          <p:cNvPr id="418" name="Google Shape;418;p72"/>
          <p:cNvSpPr txBox="1"/>
          <p:nvPr>
            <p:ph idx="1" type="body"/>
          </p:nvPr>
        </p:nvSpPr>
        <p:spPr>
          <a:xfrm>
            <a:off x="311700" y="1809200"/>
            <a:ext cx="8598900" cy="3087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200">
                <a:solidFill>
                  <a:srgbClr val="434343"/>
                </a:solidFill>
                <a:latin typeface="Montserrat"/>
                <a:ea typeface="Montserrat"/>
                <a:cs typeface="Montserrat"/>
                <a:sym typeface="Montserrat"/>
              </a:rPr>
              <a:t>I used to think that brevity was more important in formatting my assignments, and that they were more self-evident. Now I think that I need to outline more context and clarity for my assignments.  Which makes me feel that I have another tool to improve my student's experience.  Now I can refine my process.  Now I will make a new outline for my assignments, exercises, and quizzes.</a:t>
            </a:r>
            <a:endParaRPr sz="2300">
              <a:solidFill>
                <a:srgbClr val="434343"/>
              </a:solidFill>
              <a:highlight>
                <a:srgbClr val="FFFFFF"/>
              </a:highlight>
              <a:latin typeface="Montserrat"/>
              <a:ea typeface="Montserrat"/>
              <a:cs typeface="Montserrat"/>
              <a:sym typeface="Montserrat"/>
            </a:endParaRPr>
          </a:p>
          <a:p>
            <a:pPr indent="0" lvl="0" marL="0" rtl="0" algn="l">
              <a:spcBef>
                <a:spcPts val="1200"/>
              </a:spcBef>
              <a:spcAft>
                <a:spcPts val="1200"/>
              </a:spcAft>
              <a:buNone/>
            </a:pPr>
            <a:r>
              <a:t/>
            </a:r>
            <a:endParaRPr sz="2600">
              <a:solidFill>
                <a:srgbClr val="43434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Agenda</a:t>
            </a:r>
            <a:endParaRPr>
              <a:latin typeface="Playfair Display"/>
              <a:ea typeface="Playfair Display"/>
              <a:cs typeface="Playfair Display"/>
              <a:sym typeface="Playfair Display"/>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61950" lvl="0" marL="457200" rtl="0" algn="l">
              <a:spcBef>
                <a:spcPts val="0"/>
              </a:spcBef>
              <a:spcAft>
                <a:spcPts val="0"/>
              </a:spcAft>
              <a:buClr>
                <a:schemeClr val="dk2"/>
              </a:buClr>
              <a:buSzPts val="2100"/>
              <a:buFont typeface="Montserrat"/>
              <a:buChar char="●"/>
            </a:pPr>
            <a:r>
              <a:rPr lang="en" sz="2100">
                <a:latin typeface="Montserrat"/>
                <a:ea typeface="Montserrat"/>
                <a:cs typeface="Montserrat"/>
                <a:sym typeface="Montserrat"/>
              </a:rPr>
              <a:t>Remembering Assignments that Mattered (15 minutes)</a:t>
            </a:r>
            <a:endParaRPr sz="2100">
              <a:latin typeface="Montserrat"/>
              <a:ea typeface="Montserrat"/>
              <a:cs typeface="Montserrat"/>
              <a:sym typeface="Montserrat"/>
            </a:endParaRPr>
          </a:p>
          <a:p>
            <a:pPr indent="-361950" lvl="0" marL="457200" rtl="0" algn="l">
              <a:spcBef>
                <a:spcPts val="0"/>
              </a:spcBef>
              <a:spcAft>
                <a:spcPts val="0"/>
              </a:spcAft>
              <a:buClr>
                <a:schemeClr val="dk1"/>
              </a:buClr>
              <a:buSzPts val="2100"/>
              <a:buFont typeface="Montserrat"/>
              <a:buChar char="●"/>
            </a:pPr>
            <a:r>
              <a:rPr lang="en" sz="2100">
                <a:latin typeface="Montserrat"/>
                <a:ea typeface="Montserrat"/>
                <a:cs typeface="Montserrat"/>
                <a:sym typeface="Montserrat"/>
              </a:rPr>
              <a:t>A Research-Based Rationale: The TILT Study (10 minutes)</a:t>
            </a:r>
            <a:endParaRPr sz="2100">
              <a:latin typeface="Montserrat"/>
              <a:ea typeface="Montserrat"/>
              <a:cs typeface="Montserrat"/>
              <a:sym typeface="Montserrat"/>
            </a:endParaRPr>
          </a:p>
          <a:p>
            <a:pPr indent="-361950" lvl="0" marL="457200" rtl="0" algn="l">
              <a:spcBef>
                <a:spcPts val="0"/>
              </a:spcBef>
              <a:spcAft>
                <a:spcPts val="0"/>
              </a:spcAft>
              <a:buClr>
                <a:schemeClr val="dk1"/>
              </a:buClr>
              <a:buSzPts val="2100"/>
              <a:buFont typeface="Montserrat"/>
              <a:buChar char="●"/>
            </a:pPr>
            <a:r>
              <a:rPr lang="en" sz="2100">
                <a:latin typeface="Montserrat"/>
                <a:ea typeface="Montserrat"/>
                <a:cs typeface="Montserrat"/>
                <a:sym typeface="Montserrat"/>
              </a:rPr>
              <a:t>TILT in Practice: A Closer Look at Assignment Design (20 minutes)</a:t>
            </a:r>
            <a:endParaRPr sz="2100">
              <a:latin typeface="Montserrat"/>
              <a:ea typeface="Montserrat"/>
              <a:cs typeface="Montserrat"/>
              <a:sym typeface="Montserrat"/>
            </a:endParaRPr>
          </a:p>
          <a:p>
            <a:pPr indent="-361950" lvl="0" marL="457200" rtl="0" algn="l">
              <a:spcBef>
                <a:spcPts val="0"/>
              </a:spcBef>
              <a:spcAft>
                <a:spcPts val="0"/>
              </a:spcAft>
              <a:buClr>
                <a:schemeClr val="dk1"/>
              </a:buClr>
              <a:buSzPts val="2100"/>
              <a:buFont typeface="Montserrat"/>
              <a:buChar char="●"/>
            </a:pPr>
            <a:r>
              <a:rPr lang="en" sz="2100">
                <a:latin typeface="Montserrat"/>
                <a:ea typeface="Montserrat"/>
                <a:cs typeface="Montserrat"/>
                <a:sym typeface="Montserrat"/>
              </a:rPr>
              <a:t>Charettes: Making the Work Public and Collaborative (15 minutes)</a:t>
            </a:r>
            <a:endParaRPr sz="2100">
              <a:latin typeface="Montserrat"/>
              <a:ea typeface="Montserrat"/>
              <a:cs typeface="Montserrat"/>
              <a:sym typeface="Montserrat"/>
            </a:endParaRPr>
          </a:p>
          <a:p>
            <a:pPr indent="-361950" lvl="0" marL="457200" rtl="0" algn="l">
              <a:spcBef>
                <a:spcPts val="0"/>
              </a:spcBef>
              <a:spcAft>
                <a:spcPts val="0"/>
              </a:spcAft>
              <a:buClr>
                <a:schemeClr val="dk1"/>
              </a:buClr>
              <a:buSzPts val="2100"/>
              <a:buFont typeface="Montserrat"/>
              <a:buChar char="●"/>
            </a:pPr>
            <a:r>
              <a:rPr lang="en" sz="2100">
                <a:latin typeface="Montserrat"/>
                <a:ea typeface="Montserrat"/>
                <a:cs typeface="Montserrat"/>
                <a:sym typeface="Montserrat"/>
              </a:rPr>
              <a:t>Continuing the Conversation: Lessons from the Field (10 minutes)</a:t>
            </a:r>
            <a:endParaRPr sz="2100">
              <a:latin typeface="Montserrat"/>
              <a:ea typeface="Montserrat"/>
              <a:cs typeface="Montserrat"/>
              <a:sym typeface="Montserrat"/>
            </a:endParaRPr>
          </a:p>
          <a:p>
            <a:pPr indent="-361950" lvl="0" marL="457200" rtl="0" algn="l">
              <a:spcBef>
                <a:spcPts val="0"/>
              </a:spcBef>
              <a:spcAft>
                <a:spcPts val="0"/>
              </a:spcAft>
              <a:buClr>
                <a:schemeClr val="dk1"/>
              </a:buClr>
              <a:buSzPts val="2100"/>
              <a:buFont typeface="Montserrat"/>
              <a:buChar char="●"/>
            </a:pPr>
            <a:r>
              <a:rPr lang="en" sz="2100">
                <a:latin typeface="Montserrat"/>
                <a:ea typeface="Montserrat"/>
                <a:cs typeface="Montserrat"/>
                <a:sym typeface="Montserrat"/>
              </a:rPr>
              <a:t>Looking Ahead: What Might Your Next Step Be? (5 minutes)</a:t>
            </a:r>
            <a:endParaRPr sz="2100">
              <a:latin typeface="Montserrat"/>
              <a:ea typeface="Montserrat"/>
              <a:cs typeface="Montserrat"/>
              <a:sym typeface="Montserrat"/>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Links for Your Future Perusal</a:t>
            </a:r>
            <a:endParaRPr>
              <a:latin typeface="Playfair Display"/>
              <a:ea typeface="Playfair Display"/>
              <a:cs typeface="Playfair Display"/>
              <a:sym typeface="Playfair Display"/>
            </a:endParaRPr>
          </a:p>
        </p:txBody>
      </p:sp>
      <p:sp>
        <p:nvSpPr>
          <p:cNvPr id="424" name="Google Shape;424;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Transparent Assignment Design (TAD) </a:t>
            </a:r>
            <a:r>
              <a:rPr b="1" lang="en" sz="2000">
                <a:latin typeface="Montserrat"/>
                <a:ea typeface="Montserrat"/>
                <a:cs typeface="Montserrat"/>
                <a:sym typeface="Montserrat"/>
              </a:rPr>
              <a:t>Template</a:t>
            </a:r>
            <a:r>
              <a:rPr b="1" lang="en" sz="2000">
                <a:latin typeface="Montserrat"/>
                <a:ea typeface="Montserrat"/>
                <a:cs typeface="Montserrat"/>
                <a:sym typeface="Montserrat"/>
              </a:rPr>
              <a:t>:</a:t>
            </a:r>
            <a:endParaRPr b="1"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Student Transparent Assignment Design Template: </a:t>
            </a:r>
            <a:endParaRPr b="1"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How to select your two assignments to TILT (Faculty Verion): </a:t>
            </a:r>
            <a:r>
              <a:rPr lang="en" sz="2000" u="sng">
                <a:solidFill>
                  <a:schemeClr val="accent5"/>
                </a:solidFill>
                <a:latin typeface="Montserrat"/>
                <a:ea typeface="Montserrat"/>
                <a:cs typeface="Montserrat"/>
                <a:sym typeface="Montserrat"/>
                <a:hlinkClick r:id="rId3">
                  <a:extLst>
                    <a:ext uri="{A12FA001-AC4F-418D-AE19-62706E023703}">
                      <ahyp:hlinkClr val="tx"/>
                    </a:ext>
                  </a:extLst>
                </a:hlinkClick>
              </a:rPr>
              <a:t>https://bit.ly/HowtoSelectYour2AssignmentstoTILT</a:t>
            </a:r>
            <a:r>
              <a:rPr lang="en" sz="2000">
                <a:solidFill>
                  <a:schemeClr val="accent5"/>
                </a:solidFill>
                <a:latin typeface="Montserrat"/>
                <a:ea typeface="Montserrat"/>
                <a:cs typeface="Montserrat"/>
                <a:sym typeface="Montserrat"/>
              </a:rPr>
              <a:t> </a:t>
            </a:r>
            <a:endParaRPr sz="2000">
              <a:solidFill>
                <a:schemeClr val="accent5"/>
              </a:solidFill>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How to select your two artifacts to TILT (Faculty &amp; Staff Version)</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Sample Assessments from the Seattle Colleges</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Sample Asychronous Shell</a:t>
            </a:r>
            <a:endParaRPr sz="2000">
              <a:latin typeface="Montserrat"/>
              <a:ea typeface="Montserrat"/>
              <a:cs typeface="Montserrat"/>
              <a:sym typeface="Montserrat"/>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74"/>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400">
                <a:latin typeface="Playfair Display"/>
                <a:ea typeface="Playfair Display"/>
                <a:cs typeface="Playfair Display"/>
                <a:sym typeface="Playfair Display"/>
              </a:rPr>
              <a:t>TILT-ing with Students</a:t>
            </a:r>
            <a:endParaRPr sz="4400">
              <a:latin typeface="Playfair Display"/>
              <a:ea typeface="Playfair Display"/>
              <a:cs typeface="Playfair Display"/>
              <a:sym typeface="Playfair Display"/>
            </a:endParaRPr>
          </a:p>
        </p:txBody>
      </p:sp>
      <p:sp>
        <p:nvSpPr>
          <p:cNvPr id="430" name="Google Shape;430;p7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en" sz="2300">
                <a:latin typeface="Montserrat"/>
                <a:ea typeface="Montserrat"/>
                <a:cs typeface="Montserrat"/>
                <a:sym typeface="Montserrat"/>
              </a:rPr>
              <a:t>Three Strategies</a:t>
            </a:r>
            <a:endParaRPr i="1" sz="2300">
              <a:latin typeface="Montserrat"/>
              <a:ea typeface="Montserrat"/>
              <a:cs typeface="Montserrat"/>
              <a:sym typeface="Montserrat"/>
            </a:endParaRPr>
          </a:p>
        </p:txBody>
      </p:sp>
      <p:sp>
        <p:nvSpPr>
          <p:cNvPr id="431" name="Google Shape;431;p7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lnSpcReduction="20000"/>
          </a:bodyPr>
          <a:lstStyle/>
          <a:p>
            <a:pPr indent="-368300" lvl="0" marL="457200" rtl="0" algn="l">
              <a:spcBef>
                <a:spcPts val="0"/>
              </a:spcBef>
              <a:spcAft>
                <a:spcPts val="0"/>
              </a:spcAft>
              <a:buSzPts val="2200"/>
              <a:buFont typeface="Montserrat"/>
              <a:buAutoNum type="arabicPeriod"/>
            </a:pPr>
            <a:r>
              <a:rPr lang="en" sz="2200">
                <a:latin typeface="Montserrat"/>
                <a:ea typeface="Montserrat"/>
                <a:cs typeface="Montserrat"/>
                <a:sym typeface="Montserrat"/>
              </a:rPr>
              <a:t>Share and discuss the student version of the transparent assignment design template</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AutoNum type="arabicPeriod"/>
            </a:pPr>
            <a:r>
              <a:rPr lang="en" sz="2200">
                <a:latin typeface="Montserrat"/>
                <a:ea typeface="Montserrat"/>
                <a:cs typeface="Montserrat"/>
                <a:sym typeface="Montserrat"/>
              </a:rPr>
              <a:t>Solicit student input on how to make your assignment more transparent</a:t>
            </a:r>
            <a:endParaRPr sz="2200">
              <a:latin typeface="Montserrat"/>
              <a:ea typeface="Montserrat"/>
              <a:cs typeface="Montserrat"/>
              <a:sym typeface="Montserrat"/>
            </a:endParaRPr>
          </a:p>
          <a:p>
            <a:pPr indent="-368300" lvl="0" marL="457200" rtl="0" algn="l">
              <a:spcBef>
                <a:spcPts val="0"/>
              </a:spcBef>
              <a:spcAft>
                <a:spcPts val="0"/>
              </a:spcAft>
              <a:buSzPts val="2200"/>
              <a:buFont typeface="Montserrat"/>
              <a:buAutoNum type="arabicPeriod"/>
            </a:pPr>
            <a:r>
              <a:rPr lang="en" sz="2200">
                <a:latin typeface="Montserrat"/>
                <a:ea typeface="Montserrat"/>
                <a:cs typeface="Montserrat"/>
                <a:sym typeface="Montserrat"/>
              </a:rPr>
              <a:t>Ask students to find exemplars</a:t>
            </a:r>
            <a:endParaRPr sz="2200">
              <a:latin typeface="Montserrat"/>
              <a:ea typeface="Montserrat"/>
              <a:cs typeface="Montserrat"/>
              <a:sym typeface="Montserrat"/>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5"/>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Transparent Assignment Template</a:t>
            </a:r>
            <a:endParaRPr>
              <a:latin typeface="Playfair Display"/>
              <a:ea typeface="Playfair Display"/>
              <a:cs typeface="Playfair Display"/>
              <a:sym typeface="Playfair Display"/>
            </a:endParaRPr>
          </a:p>
        </p:txBody>
      </p:sp>
      <p:sp>
        <p:nvSpPr>
          <p:cNvPr id="437" name="Google Shape;437;p7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438" name="Google Shape;438;p75"/>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SzPts val="935"/>
              <a:buNone/>
            </a:pPr>
            <a:r>
              <a:rPr lang="en" sz="2000">
                <a:latin typeface="Montserrat"/>
                <a:ea typeface="Montserrat"/>
                <a:cs typeface="Montserrat"/>
                <a:sym typeface="Montserrat"/>
              </a:rPr>
              <a:t>For Students</a:t>
            </a:r>
            <a:endParaRPr sz="2000">
              <a:latin typeface="Montserrat"/>
              <a:ea typeface="Montserrat"/>
              <a:cs typeface="Montserrat"/>
              <a:sym typeface="Montserrat"/>
            </a:endParaRPr>
          </a:p>
          <a:p>
            <a:pPr indent="0" lvl="0" marL="0" rtl="0" algn="ctr">
              <a:lnSpc>
                <a:spcPct val="90000"/>
              </a:lnSpc>
              <a:spcBef>
                <a:spcPts val="0"/>
              </a:spcBef>
              <a:spcAft>
                <a:spcPts val="0"/>
              </a:spcAft>
              <a:buSzPts val="935"/>
              <a:buNone/>
            </a:pPr>
            <a:r>
              <a:t/>
            </a:r>
            <a:endParaRPr sz="2000">
              <a:latin typeface="Montserrat"/>
              <a:ea typeface="Montserrat"/>
              <a:cs typeface="Montserrat"/>
              <a:sym typeface="Montserrat"/>
            </a:endParaRPr>
          </a:p>
          <a:p>
            <a:pPr indent="0" lvl="0" marL="0" rtl="0" algn="ctr">
              <a:lnSpc>
                <a:spcPct val="90000"/>
              </a:lnSpc>
              <a:spcBef>
                <a:spcPts val="0"/>
              </a:spcBef>
              <a:spcAft>
                <a:spcPts val="0"/>
              </a:spcAft>
              <a:buSzPts val="935"/>
              <a:buNone/>
            </a:pPr>
            <a:r>
              <a:rPr lang="en" sz="2000">
                <a:latin typeface="Montserrat"/>
                <a:ea typeface="Montserrat"/>
                <a:cs typeface="Montserrat"/>
                <a:sym typeface="Montserrat"/>
              </a:rPr>
              <a:t>Short URL: </a:t>
            </a:r>
            <a:r>
              <a:rPr lang="en" sz="2000" u="sng">
                <a:solidFill>
                  <a:schemeClr val="hlink"/>
                </a:solidFill>
                <a:latin typeface="Montserrat"/>
                <a:ea typeface="Montserrat"/>
                <a:cs typeface="Montserrat"/>
                <a:sym typeface="Montserrat"/>
                <a:hlinkClick r:id="rId3"/>
              </a:rPr>
              <a:t>https://bit.ly/TADStudentVersion</a:t>
            </a:r>
            <a:endParaRPr sz="2000">
              <a:latin typeface="Montserrat"/>
              <a:ea typeface="Montserrat"/>
              <a:cs typeface="Montserrat"/>
              <a:sym typeface="Montserrat"/>
            </a:endParaRPr>
          </a:p>
        </p:txBody>
      </p:sp>
      <p:pic>
        <p:nvPicPr>
          <p:cNvPr id="439" name="Google Shape;439;p75"/>
          <p:cNvPicPr preferRelativeResize="0"/>
          <p:nvPr/>
        </p:nvPicPr>
        <p:blipFill>
          <a:blip r:embed="rId4">
            <a:alphaModFix/>
          </a:blip>
          <a:stretch>
            <a:fillRect/>
          </a:stretch>
        </p:blipFill>
        <p:spPr>
          <a:xfrm>
            <a:off x="4939500" y="724075"/>
            <a:ext cx="3837000" cy="36951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6"/>
          <p:cNvSpPr txBox="1"/>
          <p:nvPr>
            <p:ph type="title"/>
          </p:nvPr>
        </p:nvSpPr>
        <p:spPr>
          <a:xfrm>
            <a:off x="471900" y="406750"/>
            <a:ext cx="8222100" cy="109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Playfair Display"/>
                <a:ea typeface="Playfair Display"/>
                <a:cs typeface="Playfair Display"/>
                <a:sym typeface="Playfair Display"/>
              </a:rPr>
              <a:t>Student Version of the Transparent Assignment Design Template</a:t>
            </a:r>
            <a:endParaRPr sz="3400">
              <a:latin typeface="Playfair Display"/>
              <a:ea typeface="Playfair Display"/>
              <a:cs typeface="Playfair Display"/>
              <a:sym typeface="Playfair Display"/>
            </a:endParaRPr>
          </a:p>
        </p:txBody>
      </p:sp>
      <p:sp>
        <p:nvSpPr>
          <p:cNvPr id="445" name="Google Shape;445;p76"/>
          <p:cNvSpPr txBox="1"/>
          <p:nvPr>
            <p:ph idx="1" type="body"/>
          </p:nvPr>
        </p:nvSpPr>
        <p:spPr>
          <a:xfrm>
            <a:off x="311700" y="1618050"/>
            <a:ext cx="8520600" cy="29508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737373"/>
              </a:buClr>
              <a:buSzPts val="2000"/>
              <a:buFont typeface="Montserrat"/>
              <a:buAutoNum type="arabicPeriod"/>
            </a:pPr>
            <a:r>
              <a:rPr lang="en" sz="2200">
                <a:latin typeface="Montserrat"/>
                <a:ea typeface="Montserrat"/>
                <a:cs typeface="Montserrat"/>
                <a:sym typeface="Montserrat"/>
              </a:rPr>
              <a:t>Share and discuss the student version of the transparent assignment design template</a:t>
            </a:r>
            <a:endParaRPr sz="2200">
              <a:latin typeface="Montserrat"/>
              <a:ea typeface="Montserrat"/>
              <a:cs typeface="Montserrat"/>
              <a:sym typeface="Montserrat"/>
            </a:endParaRPr>
          </a:p>
          <a:p>
            <a:pPr indent="-355600" lvl="0" marL="457200" rtl="0" algn="l">
              <a:spcBef>
                <a:spcPts val="0"/>
              </a:spcBef>
              <a:spcAft>
                <a:spcPts val="0"/>
              </a:spcAft>
              <a:buClr>
                <a:srgbClr val="737373"/>
              </a:buClr>
              <a:buSzPts val="2000"/>
              <a:buFont typeface="Montserrat"/>
              <a:buAutoNum type="arabicPeriod"/>
            </a:pPr>
            <a:r>
              <a:rPr lang="en" sz="2000">
                <a:solidFill>
                  <a:srgbClr val="737373"/>
                </a:solidFill>
                <a:highlight>
                  <a:schemeClr val="lt1"/>
                </a:highlight>
                <a:latin typeface="Montserrat"/>
                <a:ea typeface="Montserrat"/>
                <a:cs typeface="Montserrat"/>
                <a:sym typeface="Montserrat"/>
              </a:rPr>
              <a:t>“</a:t>
            </a:r>
            <a:r>
              <a:rPr lang="en" sz="2000" u="sng">
                <a:solidFill>
                  <a:schemeClr val="hlink"/>
                </a:solidFill>
                <a:highlight>
                  <a:schemeClr val="lt1"/>
                </a:highlight>
                <a:latin typeface="Montserrat"/>
                <a:ea typeface="Montserrat"/>
                <a:cs typeface="Montserrat"/>
                <a:sym typeface="Montserrat"/>
                <a:hlinkClick r:id="rId3"/>
              </a:rPr>
              <a:t>The Unwritten Rules</a:t>
            </a:r>
            <a:r>
              <a:rPr lang="en" sz="2000">
                <a:solidFill>
                  <a:srgbClr val="737373"/>
                </a:solidFill>
                <a:highlight>
                  <a:schemeClr val="lt1"/>
                </a:highlight>
                <a:latin typeface="Montserrat"/>
                <a:ea typeface="Montserrat"/>
                <a:cs typeface="Montserrat"/>
                <a:sym typeface="Montserrat"/>
              </a:rPr>
              <a:t>”</a:t>
            </a:r>
            <a:endParaRPr sz="2000">
              <a:solidFill>
                <a:srgbClr val="737373"/>
              </a:solidFill>
              <a:highlight>
                <a:schemeClr val="lt1"/>
              </a:highlight>
              <a:latin typeface="Montserrat"/>
              <a:ea typeface="Montserrat"/>
              <a:cs typeface="Montserrat"/>
              <a:sym typeface="Montserrat"/>
            </a:endParaRPr>
          </a:p>
          <a:p>
            <a:pPr indent="-355600" lvl="1" marL="914400" rtl="0" algn="l">
              <a:spcBef>
                <a:spcPts val="0"/>
              </a:spcBef>
              <a:spcAft>
                <a:spcPts val="0"/>
              </a:spcAft>
              <a:buClr>
                <a:srgbClr val="737373"/>
              </a:buClr>
              <a:buSzPts val="2000"/>
              <a:buFont typeface="Montserrat"/>
              <a:buAutoNum type="alphaLcPeriod"/>
            </a:pPr>
            <a:r>
              <a:rPr lang="en" sz="2000">
                <a:solidFill>
                  <a:srgbClr val="737373"/>
                </a:solidFill>
                <a:highlight>
                  <a:schemeClr val="lt1"/>
                </a:highlight>
                <a:latin typeface="Montserrat"/>
                <a:ea typeface="Montserrat"/>
                <a:cs typeface="Montserrat"/>
                <a:sym typeface="Montserrat"/>
              </a:rPr>
              <a:t>Student versions of </a:t>
            </a:r>
            <a:endParaRPr sz="2000">
              <a:solidFill>
                <a:srgbClr val="737373"/>
              </a:solidFill>
              <a:highlight>
                <a:schemeClr val="lt1"/>
              </a:highlight>
              <a:latin typeface="Montserrat"/>
              <a:ea typeface="Montserrat"/>
              <a:cs typeface="Montserrat"/>
              <a:sym typeface="Montserrat"/>
            </a:endParaRPr>
          </a:p>
          <a:p>
            <a:pPr indent="-355600" lvl="2" marL="1371600" rtl="0" algn="l">
              <a:spcBef>
                <a:spcPts val="0"/>
              </a:spcBef>
              <a:spcAft>
                <a:spcPts val="0"/>
              </a:spcAft>
              <a:buClr>
                <a:srgbClr val="737373"/>
              </a:buClr>
              <a:buSzPts val="2000"/>
              <a:buFont typeface="Montserrat"/>
              <a:buAutoNum type="romanLcPeriod"/>
            </a:pPr>
            <a:r>
              <a:rPr lang="en" sz="2000">
                <a:solidFill>
                  <a:srgbClr val="737373"/>
                </a:solidFill>
                <a:highlight>
                  <a:schemeClr val="lt1"/>
                </a:highlight>
                <a:latin typeface="Montserrat"/>
                <a:ea typeface="Montserrat"/>
                <a:cs typeface="Montserrat"/>
                <a:sym typeface="Montserrat"/>
              </a:rPr>
              <a:t>Purpose</a:t>
            </a:r>
            <a:endParaRPr sz="2000">
              <a:solidFill>
                <a:srgbClr val="737373"/>
              </a:solidFill>
              <a:highlight>
                <a:schemeClr val="lt1"/>
              </a:highlight>
              <a:latin typeface="Montserrat"/>
              <a:ea typeface="Montserrat"/>
              <a:cs typeface="Montserrat"/>
              <a:sym typeface="Montserrat"/>
            </a:endParaRPr>
          </a:p>
          <a:p>
            <a:pPr indent="-355600" lvl="2" marL="1371600" rtl="0" algn="l">
              <a:spcBef>
                <a:spcPts val="0"/>
              </a:spcBef>
              <a:spcAft>
                <a:spcPts val="0"/>
              </a:spcAft>
              <a:buClr>
                <a:srgbClr val="737373"/>
              </a:buClr>
              <a:buSzPts val="2000"/>
              <a:buFont typeface="Montserrat"/>
              <a:buAutoNum type="romanLcPeriod"/>
            </a:pPr>
            <a:r>
              <a:rPr lang="en" sz="2000">
                <a:solidFill>
                  <a:srgbClr val="737373"/>
                </a:solidFill>
                <a:highlight>
                  <a:schemeClr val="lt1"/>
                </a:highlight>
                <a:latin typeface="Montserrat"/>
                <a:ea typeface="Montserrat"/>
                <a:cs typeface="Montserrat"/>
                <a:sym typeface="Montserrat"/>
              </a:rPr>
              <a:t>Task</a:t>
            </a:r>
            <a:endParaRPr sz="2000">
              <a:solidFill>
                <a:srgbClr val="737373"/>
              </a:solidFill>
              <a:highlight>
                <a:schemeClr val="lt1"/>
              </a:highlight>
              <a:latin typeface="Montserrat"/>
              <a:ea typeface="Montserrat"/>
              <a:cs typeface="Montserrat"/>
              <a:sym typeface="Montserrat"/>
            </a:endParaRPr>
          </a:p>
          <a:p>
            <a:pPr indent="-355600" lvl="2" marL="1371600" rtl="0" algn="l">
              <a:spcBef>
                <a:spcPts val="0"/>
              </a:spcBef>
              <a:spcAft>
                <a:spcPts val="0"/>
              </a:spcAft>
              <a:buClr>
                <a:srgbClr val="737373"/>
              </a:buClr>
              <a:buSzPts val="2000"/>
              <a:buFont typeface="Montserrat"/>
              <a:buAutoNum type="romanLcPeriod"/>
            </a:pPr>
            <a:r>
              <a:rPr lang="en" sz="2000">
                <a:solidFill>
                  <a:srgbClr val="737373"/>
                </a:solidFill>
                <a:highlight>
                  <a:schemeClr val="lt1"/>
                </a:highlight>
                <a:latin typeface="Montserrat"/>
                <a:ea typeface="Montserrat"/>
                <a:cs typeface="Montserrat"/>
                <a:sym typeface="Montserrat"/>
              </a:rPr>
              <a:t>Criteria for success</a:t>
            </a:r>
            <a:endParaRPr sz="2000">
              <a:solidFill>
                <a:srgbClr val="737373"/>
              </a:solidFill>
              <a:highlight>
                <a:schemeClr val="lt1"/>
              </a:highlight>
              <a:latin typeface="Montserrat"/>
              <a:ea typeface="Montserrat"/>
              <a:cs typeface="Montserrat"/>
              <a:sym typeface="Montserrat"/>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7"/>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Playfair Display"/>
                <a:ea typeface="Playfair Display"/>
                <a:cs typeface="Playfair Display"/>
                <a:sym typeface="Playfair Display"/>
              </a:rPr>
              <a:t>“The Unwritten Rules”</a:t>
            </a:r>
            <a:endParaRPr sz="3400">
              <a:latin typeface="Playfair Display"/>
              <a:ea typeface="Playfair Display"/>
              <a:cs typeface="Playfair Display"/>
              <a:sym typeface="Playfair Display"/>
            </a:endParaRPr>
          </a:p>
        </p:txBody>
      </p:sp>
      <p:sp>
        <p:nvSpPr>
          <p:cNvPr id="451" name="Google Shape;451;p7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Montserrat"/>
              <a:buChar char="●"/>
            </a:pPr>
            <a:r>
              <a:rPr lang="en" sz="2000">
                <a:highlight>
                  <a:schemeClr val="lt1"/>
                </a:highlight>
                <a:latin typeface="Montserrat"/>
                <a:ea typeface="Montserrat"/>
                <a:cs typeface="Montserrat"/>
                <a:sym typeface="Montserrat"/>
              </a:rPr>
              <a:t>Show students the </a:t>
            </a:r>
            <a:r>
              <a:rPr lang="en" sz="2000" u="sng">
                <a:solidFill>
                  <a:schemeClr val="hlink"/>
                </a:solidFill>
                <a:highlight>
                  <a:schemeClr val="lt1"/>
                </a:highlight>
                <a:latin typeface="Montserrat"/>
                <a:ea typeface="Montserrat"/>
                <a:cs typeface="Montserrat"/>
                <a:sym typeface="Montserrat"/>
                <a:hlinkClick r:id="rId3"/>
              </a:rPr>
              <a:t>student version of the transparent assignment design template </a:t>
            </a:r>
            <a:endParaRPr sz="2000">
              <a:solidFill>
                <a:schemeClr val="accent5"/>
              </a:solidFill>
              <a:highlight>
                <a:schemeClr val="lt1"/>
              </a:highlight>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highlight>
                  <a:schemeClr val="lt1"/>
                </a:highlight>
                <a:latin typeface="Montserrat"/>
                <a:ea typeface="Montserrat"/>
                <a:cs typeface="Montserrat"/>
                <a:sym typeface="Montserrat"/>
              </a:rPr>
              <a:t>Have students read and discuss “The Unwritten Rules” </a:t>
            </a:r>
            <a:endParaRPr sz="2000">
              <a:highlight>
                <a:schemeClr val="lt1"/>
              </a:highlight>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highlight>
                  <a:schemeClr val="lt1"/>
                </a:highlight>
                <a:latin typeface="Montserrat"/>
                <a:ea typeface="Montserrat"/>
                <a:cs typeface="Montserrat"/>
                <a:sym typeface="Montserrat"/>
              </a:rPr>
              <a:t>Share your commitment to becoming ever-more transparent in your teaching methods and your participation in this community of practice/faculty learning community</a:t>
            </a:r>
            <a:endParaRPr sz="2000">
              <a:highlight>
                <a:schemeClr val="lt1"/>
              </a:highlight>
              <a:latin typeface="Montserrat"/>
              <a:ea typeface="Montserrat"/>
              <a:cs typeface="Montserrat"/>
              <a:sym typeface="Montserrat"/>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8"/>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800">
                <a:latin typeface="Playfair Display"/>
                <a:ea typeface="Playfair Display"/>
                <a:cs typeface="Playfair Display"/>
                <a:sym typeface="Playfair Display"/>
              </a:rPr>
              <a:t>Empowering Students</a:t>
            </a:r>
            <a:endParaRPr sz="4800">
              <a:latin typeface="Playfair Display"/>
              <a:ea typeface="Playfair Display"/>
              <a:cs typeface="Playfair Display"/>
              <a:sym typeface="Playfair Display"/>
            </a:endParaRPr>
          </a:p>
        </p:txBody>
      </p:sp>
      <p:sp>
        <p:nvSpPr>
          <p:cNvPr id="457" name="Google Shape;457;p7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Montserrat"/>
              <a:buChar char="●"/>
            </a:pPr>
            <a:r>
              <a:rPr lang="en" sz="2000">
                <a:highlight>
                  <a:schemeClr val="lt1"/>
                </a:highlight>
                <a:latin typeface="Montserrat"/>
                <a:ea typeface="Montserrat"/>
                <a:cs typeface="Montserrat"/>
                <a:sym typeface="Montserrat"/>
              </a:rPr>
              <a:t>Use the</a:t>
            </a:r>
            <a:r>
              <a:rPr lang="en" sz="2000" u="sng">
                <a:solidFill>
                  <a:schemeClr val="hlink"/>
                </a:solidFill>
                <a:highlight>
                  <a:schemeClr val="lt1"/>
                </a:highlight>
                <a:latin typeface="Montserrat"/>
                <a:ea typeface="Montserrat"/>
                <a:cs typeface="Montserrat"/>
                <a:sym typeface="Montserrat"/>
                <a:hlinkClick r:id="rId3"/>
              </a:rPr>
              <a:t> student version of the transparent assignment design template</a:t>
            </a:r>
            <a:r>
              <a:rPr lang="en" sz="2000">
                <a:highlight>
                  <a:schemeClr val="lt1"/>
                </a:highlight>
                <a:latin typeface="Montserrat"/>
                <a:ea typeface="Montserrat"/>
                <a:cs typeface="Montserrat"/>
                <a:sym typeface="Montserrat"/>
              </a:rPr>
              <a:t> to discuss and share strategies for constructive and productive dialogue with faculty about assignments:</a:t>
            </a:r>
            <a:endParaRPr sz="2000">
              <a:highlight>
                <a:schemeClr val="lt1"/>
              </a:highlight>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highlight>
                  <a:schemeClr val="lt1"/>
                </a:highlight>
                <a:latin typeface="Montserrat"/>
                <a:ea typeface="Montserrat"/>
                <a:cs typeface="Montserrat"/>
                <a:sym typeface="Montserrat"/>
              </a:rPr>
              <a:t>What is the most effective approach to get productive, supportive answers from faculty whose assignments might benefit from TILT-ing?</a:t>
            </a:r>
            <a:endParaRPr sz="2000">
              <a:highlight>
                <a:schemeClr val="lt1"/>
              </a:highlight>
              <a:latin typeface="Montserrat"/>
              <a:ea typeface="Montserrat"/>
              <a:cs typeface="Montserrat"/>
              <a:sym typeface="Montserrat"/>
            </a:endParaRPr>
          </a:p>
          <a:p>
            <a:pPr indent="-355600" lvl="1" marL="914400" marR="0" rtl="0" algn="l">
              <a:spcBef>
                <a:spcPts val="0"/>
              </a:spcBef>
              <a:spcAft>
                <a:spcPts val="0"/>
              </a:spcAft>
              <a:buSzPts val="2000"/>
              <a:buFont typeface="Montserrat"/>
              <a:buChar char="○"/>
            </a:pPr>
            <a:r>
              <a:rPr lang="en" sz="2000">
                <a:highlight>
                  <a:schemeClr val="lt1"/>
                </a:highlight>
                <a:latin typeface="Montserrat"/>
                <a:ea typeface="Montserrat"/>
                <a:cs typeface="Montserrat"/>
                <a:sym typeface="Montserrat"/>
              </a:rPr>
              <a:t>What language and/or phrases should students use?</a:t>
            </a:r>
            <a:endParaRPr sz="2000">
              <a:highlight>
                <a:schemeClr val="lt1"/>
              </a:highlight>
              <a:latin typeface="Montserrat"/>
              <a:ea typeface="Montserrat"/>
              <a:cs typeface="Montserrat"/>
              <a:sym typeface="Montserrat"/>
            </a:endParaRPr>
          </a:p>
          <a:p>
            <a:pPr indent="-355600" lvl="1" marL="914400" marR="0" rtl="0" algn="l">
              <a:spcBef>
                <a:spcPts val="0"/>
              </a:spcBef>
              <a:spcAft>
                <a:spcPts val="0"/>
              </a:spcAft>
              <a:buSzPts val="2000"/>
              <a:buFont typeface="Montserrat"/>
              <a:buChar char="○"/>
            </a:pPr>
            <a:r>
              <a:rPr lang="en" sz="2000">
                <a:highlight>
                  <a:schemeClr val="lt1"/>
                </a:highlight>
                <a:latin typeface="Montserrat"/>
                <a:ea typeface="Montserrat"/>
                <a:cs typeface="Montserrat"/>
                <a:sym typeface="Montserrat"/>
              </a:rPr>
              <a:t>What questions might they ask during office hours?</a:t>
            </a:r>
            <a:endParaRPr sz="2000">
              <a:highlight>
                <a:schemeClr val="lt1"/>
              </a:highlight>
              <a:latin typeface="Montserrat"/>
              <a:ea typeface="Montserrat"/>
              <a:cs typeface="Montserrat"/>
              <a:sym typeface="Montserrat"/>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79"/>
          <p:cNvSpPr txBox="1"/>
          <p:nvPr>
            <p:ph type="title"/>
          </p:nvPr>
        </p:nvSpPr>
        <p:spPr>
          <a:xfrm>
            <a:off x="471900" y="603575"/>
            <a:ext cx="8222100" cy="9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Playfair Display"/>
                <a:ea typeface="Playfair Display"/>
                <a:cs typeface="Playfair Display"/>
                <a:sym typeface="Playfair Display"/>
              </a:rPr>
              <a:t>How to TILT Your Assignments with Your Students</a:t>
            </a:r>
            <a:endParaRPr sz="3400">
              <a:latin typeface="Playfair Display"/>
              <a:ea typeface="Playfair Display"/>
              <a:cs typeface="Playfair Display"/>
              <a:sym typeface="Playfair Display"/>
            </a:endParaRPr>
          </a:p>
        </p:txBody>
      </p:sp>
      <p:sp>
        <p:nvSpPr>
          <p:cNvPr id="463" name="Google Shape;463;p79"/>
          <p:cNvSpPr txBox="1"/>
          <p:nvPr>
            <p:ph idx="1" type="body"/>
          </p:nvPr>
        </p:nvSpPr>
        <p:spPr>
          <a:xfrm>
            <a:off x="311700" y="1699700"/>
            <a:ext cx="8520600" cy="28695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SzPts val="2000"/>
              <a:buFont typeface="Montserrat"/>
              <a:buAutoNum type="arabicPeriod"/>
            </a:pPr>
            <a:r>
              <a:rPr lang="en" sz="2000">
                <a:latin typeface="Montserrat"/>
                <a:ea typeface="Montserrat"/>
                <a:cs typeface="Montserrat"/>
                <a:sym typeface="Montserrat"/>
              </a:rPr>
              <a:t>Show your students a less transparent assignment (or your TILT-ed version)</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AutoNum type="arabicPeriod"/>
            </a:pPr>
            <a:r>
              <a:rPr lang="en" sz="2000">
                <a:latin typeface="Montserrat"/>
                <a:ea typeface="Montserrat"/>
                <a:cs typeface="Montserrat"/>
                <a:sym typeface="Montserrat"/>
              </a:rPr>
              <a:t>Working in small groups, ask students to identify the purpose, task, and criteria for success using the </a:t>
            </a:r>
            <a:r>
              <a:rPr lang="en" sz="2000" u="sng">
                <a:solidFill>
                  <a:schemeClr val="hlink"/>
                </a:solidFill>
                <a:latin typeface="Montserrat"/>
                <a:ea typeface="Montserrat"/>
                <a:cs typeface="Montserrat"/>
                <a:sym typeface="Montserrat"/>
                <a:hlinkClick r:id="rId3"/>
              </a:rPr>
              <a:t>student version of the transparent assignment design template</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AutoNum type="arabicPeriod"/>
            </a:pPr>
            <a:r>
              <a:rPr lang="en" sz="2000">
                <a:latin typeface="Montserrat"/>
                <a:ea typeface="Montserrat"/>
                <a:cs typeface="Montserrat"/>
                <a:sym typeface="Montserrat"/>
              </a:rPr>
              <a:t>Facilitate a discussion: What is already present? What would they add?</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AutoNum type="arabicPeriod"/>
            </a:pPr>
            <a:r>
              <a:rPr lang="en" sz="2000">
                <a:latin typeface="Montserrat"/>
                <a:ea typeface="Montserrat"/>
                <a:cs typeface="Montserrat"/>
                <a:sym typeface="Montserrat"/>
              </a:rPr>
              <a:t>Upload the class’s more transparent version to D2L</a:t>
            </a:r>
            <a:endParaRPr sz="2000">
              <a:latin typeface="Montserrat"/>
              <a:ea typeface="Montserrat"/>
              <a:cs typeface="Montserrat"/>
              <a:sym typeface="Montserrat"/>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80"/>
          <p:cNvSpPr txBox="1"/>
          <p:nvPr>
            <p:ph type="title"/>
          </p:nvPr>
        </p:nvSpPr>
        <p:spPr>
          <a:xfrm>
            <a:off x="471900" y="380525"/>
            <a:ext cx="8222100" cy="112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Playfair Display"/>
                <a:ea typeface="Playfair Display"/>
                <a:cs typeface="Playfair Display"/>
                <a:sym typeface="Playfair Display"/>
              </a:rPr>
              <a:t>Ask Students to Select &amp; Annotated Exemplars</a:t>
            </a:r>
            <a:endParaRPr sz="3400">
              <a:latin typeface="Playfair Display"/>
              <a:ea typeface="Playfair Display"/>
              <a:cs typeface="Playfair Display"/>
              <a:sym typeface="Playfair Display"/>
            </a:endParaRPr>
          </a:p>
        </p:txBody>
      </p:sp>
      <p:sp>
        <p:nvSpPr>
          <p:cNvPr id="469" name="Google Shape;469;p80"/>
          <p:cNvSpPr txBox="1"/>
          <p:nvPr>
            <p:ph idx="1" type="body"/>
          </p:nvPr>
        </p:nvSpPr>
        <p:spPr>
          <a:xfrm>
            <a:off x="311700" y="1506425"/>
            <a:ext cx="8520600" cy="3062400"/>
          </a:xfrm>
          <a:prstGeom prst="rect">
            <a:avLst/>
          </a:prstGeom>
        </p:spPr>
        <p:txBody>
          <a:bodyPr anchorCtr="0" anchor="t" bIns="91425" lIns="91425" spcFirstLastPara="1" rIns="91425" wrap="square" tIns="91425">
            <a:normAutofit fontScale="62500" lnSpcReduction="10000"/>
          </a:bodyPr>
          <a:lstStyle/>
          <a:p>
            <a:pPr indent="-355600" lvl="0" marL="457200" rtl="0" algn="l">
              <a:spcBef>
                <a:spcPts val="0"/>
              </a:spcBef>
              <a:spcAft>
                <a:spcPts val="0"/>
              </a:spcAft>
              <a:buSzPct val="100000"/>
              <a:buFont typeface="Montserrat"/>
              <a:buChar char="●"/>
            </a:pPr>
            <a:r>
              <a:rPr lang="en" sz="3200">
                <a:latin typeface="Montserrat"/>
                <a:ea typeface="Montserrat"/>
                <a:cs typeface="Montserrat"/>
                <a:sym typeface="Montserrat"/>
              </a:rPr>
              <a:t>Put students into small groups</a:t>
            </a:r>
            <a:endParaRPr sz="3200">
              <a:latin typeface="Montserrat"/>
              <a:ea typeface="Montserrat"/>
              <a:cs typeface="Montserrat"/>
              <a:sym typeface="Montserrat"/>
            </a:endParaRPr>
          </a:p>
          <a:p>
            <a:pPr indent="-355600" lvl="0" marL="457200" rtl="0" algn="l">
              <a:spcBef>
                <a:spcPts val="0"/>
              </a:spcBef>
              <a:spcAft>
                <a:spcPts val="0"/>
              </a:spcAft>
              <a:buSzPct val="100000"/>
              <a:buFont typeface="Montserrat"/>
              <a:buChar char="●"/>
            </a:pPr>
            <a:r>
              <a:rPr lang="en" sz="3200">
                <a:latin typeface="Montserrat"/>
                <a:ea typeface="Montserrat"/>
                <a:cs typeface="Montserrat"/>
                <a:sym typeface="Montserrat"/>
              </a:rPr>
              <a:t>Give them examples from previous student work</a:t>
            </a:r>
            <a:endParaRPr sz="3200">
              <a:latin typeface="Montserrat"/>
              <a:ea typeface="Montserrat"/>
              <a:cs typeface="Montserrat"/>
              <a:sym typeface="Montserrat"/>
            </a:endParaRPr>
          </a:p>
          <a:p>
            <a:pPr indent="-355600" lvl="0" marL="457200" rtl="0" algn="l">
              <a:spcBef>
                <a:spcPts val="0"/>
              </a:spcBef>
              <a:spcAft>
                <a:spcPts val="0"/>
              </a:spcAft>
              <a:buSzPct val="100000"/>
              <a:buFont typeface="Montserrat"/>
              <a:buChar char="●"/>
            </a:pPr>
            <a:r>
              <a:rPr lang="en" sz="3200">
                <a:latin typeface="Montserrat"/>
                <a:ea typeface="Montserrat"/>
                <a:cs typeface="Montserrat"/>
                <a:sym typeface="Montserrat"/>
              </a:rPr>
              <a:t>Have students refer to the student version of the Transparent Assignment Template (“</a:t>
            </a:r>
            <a:r>
              <a:rPr lang="en" sz="3200" u="sng">
                <a:solidFill>
                  <a:schemeClr val="hlink"/>
                </a:solidFill>
                <a:latin typeface="Montserrat"/>
                <a:ea typeface="Montserrat"/>
                <a:cs typeface="Montserrat"/>
                <a:sym typeface="Montserrat"/>
                <a:hlinkClick r:id="rId3"/>
              </a:rPr>
              <a:t>The Unwritten Rules</a:t>
            </a:r>
            <a:r>
              <a:rPr lang="en" sz="3200">
                <a:latin typeface="Montserrat"/>
                <a:ea typeface="Montserrat"/>
                <a:cs typeface="Montserrat"/>
                <a:sym typeface="Montserrat"/>
              </a:rPr>
              <a:t>”)</a:t>
            </a:r>
            <a:endParaRPr sz="3200">
              <a:latin typeface="Montserrat"/>
              <a:ea typeface="Montserrat"/>
              <a:cs typeface="Montserrat"/>
              <a:sym typeface="Montserrat"/>
            </a:endParaRPr>
          </a:p>
          <a:p>
            <a:pPr indent="-355600" lvl="0" marL="457200" rtl="0" algn="l">
              <a:spcBef>
                <a:spcPts val="0"/>
              </a:spcBef>
              <a:spcAft>
                <a:spcPts val="0"/>
              </a:spcAft>
              <a:buSzPct val="100000"/>
              <a:buFont typeface="Montserrat"/>
              <a:buChar char="●"/>
            </a:pPr>
            <a:r>
              <a:rPr lang="en" sz="3200">
                <a:latin typeface="Montserrat"/>
                <a:ea typeface="Montserrat"/>
                <a:cs typeface="Montserrat"/>
                <a:sym typeface="Montserrat"/>
              </a:rPr>
              <a:t>Each group </a:t>
            </a:r>
            <a:endParaRPr sz="3200">
              <a:latin typeface="Montserrat"/>
              <a:ea typeface="Montserrat"/>
              <a:cs typeface="Montserrat"/>
              <a:sym typeface="Montserrat"/>
            </a:endParaRPr>
          </a:p>
          <a:p>
            <a:pPr indent="-355600" lvl="1" marL="914400" rtl="0" algn="l">
              <a:spcBef>
                <a:spcPts val="0"/>
              </a:spcBef>
              <a:spcAft>
                <a:spcPts val="0"/>
              </a:spcAft>
              <a:buSzPct val="100000"/>
              <a:buFont typeface="Montserrat"/>
              <a:buChar char="○"/>
            </a:pPr>
            <a:r>
              <a:rPr lang="en" sz="3200">
                <a:latin typeface="Montserrat"/>
                <a:ea typeface="Montserrat"/>
                <a:cs typeface="Montserrat"/>
                <a:sym typeface="Montserrat"/>
              </a:rPr>
              <a:t>Selects an exemplar from the previous student work and annotates it using “The Unwritten Rules”</a:t>
            </a:r>
            <a:endParaRPr sz="3200">
              <a:latin typeface="Montserrat"/>
              <a:ea typeface="Montserrat"/>
              <a:cs typeface="Montserrat"/>
              <a:sym typeface="Montserrat"/>
            </a:endParaRPr>
          </a:p>
          <a:p>
            <a:pPr indent="-355600" lvl="1" marL="914400" rtl="0" algn="l">
              <a:spcBef>
                <a:spcPts val="0"/>
              </a:spcBef>
              <a:spcAft>
                <a:spcPts val="0"/>
              </a:spcAft>
              <a:buSzPct val="100000"/>
              <a:buFont typeface="Montserrat"/>
              <a:buChar char="○"/>
            </a:pPr>
            <a:r>
              <a:rPr lang="en" sz="3200">
                <a:latin typeface="Montserrat"/>
                <a:ea typeface="Montserrat"/>
                <a:cs typeface="Montserrat"/>
                <a:sym typeface="Montserrat"/>
              </a:rPr>
              <a:t>Presents or shares the exemplar and annotations with the rest of the class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81"/>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Playfair Display"/>
                <a:ea typeface="Playfair Display"/>
                <a:cs typeface="Playfair Display"/>
                <a:sym typeface="Playfair Display"/>
              </a:rPr>
              <a:t>Small Group Discussion</a:t>
            </a:r>
            <a:endParaRPr sz="3400">
              <a:latin typeface="Playfair Display"/>
              <a:ea typeface="Playfair Display"/>
              <a:cs typeface="Playfair Display"/>
              <a:sym typeface="Playfair Display"/>
            </a:endParaRPr>
          </a:p>
        </p:txBody>
      </p:sp>
      <p:sp>
        <p:nvSpPr>
          <p:cNvPr id="475" name="Google Shape;475;p8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“Engaging  teachers and students in focusing together on </a:t>
            </a:r>
            <a:r>
              <a:rPr b="1" i="1" lang="en" sz="2000">
                <a:latin typeface="Montserrat"/>
                <a:ea typeface="Montserrat"/>
                <a:cs typeface="Montserrat"/>
                <a:sym typeface="Montserrat"/>
              </a:rPr>
              <a:t>how</a:t>
            </a:r>
            <a:r>
              <a:rPr lang="en" sz="2000">
                <a:latin typeface="Montserrat"/>
                <a:ea typeface="Montserrat"/>
                <a:cs typeface="Montserrat"/>
                <a:sym typeface="Montserrat"/>
              </a:rPr>
              <a:t> college students learn what they learn and </a:t>
            </a:r>
            <a:r>
              <a:rPr b="1" i="1" lang="en" sz="2000">
                <a:latin typeface="Montserrat"/>
                <a:ea typeface="Montserrat"/>
                <a:cs typeface="Montserrat"/>
                <a:sym typeface="Montserrat"/>
              </a:rPr>
              <a:t>why</a:t>
            </a:r>
            <a:r>
              <a:rPr lang="en" sz="2000">
                <a:latin typeface="Montserrat"/>
                <a:ea typeface="Montserrat"/>
                <a:cs typeface="Montserrat"/>
                <a:sym typeface="Montserrat"/>
              </a:rPr>
              <a:t> teachers structure learning experiences in particular ways”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Did any of the three strategies shared resonate for activities you might do spring semester 2025 with your students? </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What other ideas do you have about how you might do this with your students?</a:t>
            </a:r>
            <a:endParaRPr sz="2000">
              <a:latin typeface="Montserrat"/>
              <a:ea typeface="Montserrat"/>
              <a:cs typeface="Montserrat"/>
              <a:sym typeface="Montserrat"/>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8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1000"/>
              </a:spcAft>
              <a:buNone/>
            </a:pPr>
            <a:r>
              <a:rPr lang="en">
                <a:latin typeface="Playfair Display"/>
                <a:ea typeface="Playfair Display"/>
                <a:cs typeface="Playfair Display"/>
                <a:sym typeface="Playfair Display"/>
              </a:rPr>
              <a:t>Collecting Evidence of Impact</a:t>
            </a:r>
            <a:endParaRPr i="1" sz="2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Remembering Assignments that Mattered</a:t>
            </a:r>
            <a:endParaRPr>
              <a:latin typeface="Playfair Display"/>
              <a:ea typeface="Playfair Display"/>
              <a:cs typeface="Playfair Display"/>
              <a:sym typeface="Playfair Display"/>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Assignments Matter</a:t>
            </a:r>
            <a:endParaRPr sz="3600">
              <a:latin typeface="Playfair Display"/>
              <a:ea typeface="Playfair Display"/>
              <a:cs typeface="Playfair Display"/>
              <a:sym typeface="Playfair Display"/>
            </a:endParaRPr>
          </a:p>
        </p:txBody>
      </p:sp>
      <p:sp>
        <p:nvSpPr>
          <p:cNvPr id="486" name="Google Shape;486;p8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“TILT-ing” 2 assignments in 1 course 1 semester seems to have big results for ALL students: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b="1" lang="en" sz="2000">
                <a:latin typeface="Montserrat"/>
                <a:ea typeface="Montserrat"/>
                <a:cs typeface="Montserrat"/>
                <a:sym typeface="Montserrat"/>
              </a:rPr>
              <a:t>Quantitative</a:t>
            </a:r>
            <a:r>
              <a:rPr lang="en" sz="2000">
                <a:latin typeface="Montserrat"/>
                <a:ea typeface="Montserrat"/>
                <a:cs typeface="Montserrat"/>
                <a:sym typeface="Montserrat"/>
              </a:rPr>
              <a:t>: the students who received transparent instruction had 13% to 15% higher retention rates … not just 1 year later . . . but 2 years later;</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b="1" lang="en" sz="2000">
                <a:latin typeface="Montserrat"/>
                <a:ea typeface="Montserrat"/>
                <a:cs typeface="Montserrat"/>
                <a:sym typeface="Montserrat"/>
              </a:rPr>
              <a:t>Qualitative</a:t>
            </a:r>
            <a:r>
              <a:rPr lang="en" sz="2000">
                <a:latin typeface="Montserrat"/>
                <a:ea typeface="Montserrat"/>
                <a:cs typeface="Montserrat"/>
                <a:sym typeface="Montserrat"/>
              </a:rPr>
              <a:t>: increases in those three most important predictors of student success</a:t>
            </a:r>
            <a:endParaRPr sz="2000">
              <a:latin typeface="Montserrat"/>
              <a:ea typeface="Montserrat"/>
              <a:cs typeface="Montserrat"/>
              <a:sym typeface="Montserrat"/>
            </a:endParaRPr>
          </a:p>
          <a:p>
            <a:pPr indent="-355600" lvl="2" marL="1371600" rtl="0" algn="l">
              <a:spcBef>
                <a:spcPts val="0"/>
              </a:spcBef>
              <a:spcAft>
                <a:spcPts val="0"/>
              </a:spcAft>
              <a:buSzPts val="2000"/>
              <a:buFont typeface="Montserrat"/>
              <a:buChar char="■"/>
            </a:pPr>
            <a:r>
              <a:rPr lang="en" sz="2000">
                <a:latin typeface="Montserrat"/>
                <a:ea typeface="Montserrat"/>
                <a:cs typeface="Montserrat"/>
                <a:sym typeface="Montserrat"/>
              </a:rPr>
              <a:t>sense of academic confidence, sense of belonging, sense of gaining employer-valued skills</a:t>
            </a:r>
            <a:endParaRPr sz="2000">
              <a:latin typeface="Montserrat"/>
              <a:ea typeface="Montserrat"/>
              <a:cs typeface="Montserrat"/>
              <a:sym typeface="Montserrat"/>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Learning = Student Success</a:t>
            </a:r>
            <a:endParaRPr sz="3600">
              <a:latin typeface="Playfair Display"/>
              <a:ea typeface="Playfair Display"/>
              <a:cs typeface="Playfair Display"/>
              <a:sym typeface="Playfair Display"/>
            </a:endParaRPr>
          </a:p>
        </p:txBody>
      </p:sp>
      <p:sp>
        <p:nvSpPr>
          <p:cNvPr id="492" name="Google Shape;492;p8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In a parallel study of UNLV undergraduates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b="1" lang="en" sz="2000">
                <a:latin typeface="Montserrat"/>
                <a:ea typeface="Montserrat"/>
                <a:cs typeface="Montserrat"/>
                <a:sym typeface="Montserrat"/>
              </a:rPr>
              <a:t>90.2%</a:t>
            </a:r>
            <a:r>
              <a:rPr lang="en" sz="2000">
                <a:latin typeface="Montserrat"/>
                <a:ea typeface="Montserrat"/>
                <a:cs typeface="Montserrat"/>
                <a:sym typeface="Montserrat"/>
              </a:rPr>
              <a:t> of students enrolled in “more transparent” introductory-level courses returned for the subsequent academic year—</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b="1" lang="en" sz="2000">
                <a:latin typeface="Montserrat"/>
                <a:ea typeface="Montserrat"/>
                <a:cs typeface="Montserrat"/>
                <a:sym typeface="Montserrat"/>
              </a:rPr>
              <a:t>a 16.1 percentage point increase</a:t>
            </a:r>
            <a:r>
              <a:rPr lang="en" sz="2000">
                <a:latin typeface="Montserrat"/>
                <a:ea typeface="Montserrat"/>
                <a:cs typeface="Montserrat"/>
                <a:sym typeface="Montserrat"/>
              </a:rPr>
              <a:t> </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compared to the average retention rate of </a:t>
            </a:r>
            <a:r>
              <a:rPr b="1" lang="en" sz="2000">
                <a:latin typeface="Montserrat"/>
                <a:ea typeface="Montserrat"/>
                <a:cs typeface="Montserrat"/>
                <a:sym typeface="Montserrat"/>
              </a:rPr>
              <a:t>74.1%</a:t>
            </a:r>
            <a:r>
              <a:rPr lang="en" sz="2000">
                <a:latin typeface="Montserrat"/>
                <a:ea typeface="Montserrat"/>
                <a:cs typeface="Montserrat"/>
                <a:sym typeface="Montserrat"/>
              </a:rPr>
              <a:t> for first-year full-time students.</a:t>
            </a:r>
            <a:endParaRPr sz="2000">
              <a:latin typeface="Montserrat"/>
              <a:ea typeface="Montserrat"/>
              <a:cs typeface="Montserrat"/>
              <a:sym typeface="Montserrat"/>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85"/>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Playfair Display"/>
                <a:ea typeface="Playfair Display"/>
                <a:cs typeface="Playfair Display"/>
                <a:sym typeface="Playfair Display"/>
              </a:rPr>
              <a:t>Why Collect Evidence?</a:t>
            </a:r>
            <a:endParaRPr sz="3400">
              <a:latin typeface="Playfair Display"/>
              <a:ea typeface="Playfair Display"/>
              <a:cs typeface="Playfair Display"/>
              <a:sym typeface="Playfair Display"/>
            </a:endParaRPr>
          </a:p>
        </p:txBody>
      </p:sp>
      <p:sp>
        <p:nvSpPr>
          <p:cNvPr id="498" name="Google Shape;498;p8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Montserrat"/>
              <a:buChar char="●"/>
            </a:pPr>
            <a:r>
              <a:rPr i="1" lang="en" sz="2000">
                <a:latin typeface="Montserrat"/>
                <a:ea typeface="Montserrat"/>
                <a:cs typeface="Montserrat"/>
                <a:sym typeface="Montserrat"/>
              </a:rPr>
              <a:t>Assignments Matter</a:t>
            </a:r>
            <a:endParaRPr i="1"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Understand how and why TILT-ed assignments influence student success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Identify areas for improvement in assignment design and teaching practice</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Share insights with colleagues and contribute to institutional goals around student success</a:t>
            </a:r>
            <a:endParaRPr sz="2000">
              <a:latin typeface="Montserrat"/>
              <a:ea typeface="Montserrat"/>
              <a:cs typeface="Montserrat"/>
              <a:sym typeface="Montserrat"/>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86"/>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Playfair Display"/>
                <a:ea typeface="Playfair Display"/>
                <a:cs typeface="Playfair Display"/>
                <a:sym typeface="Playfair Display"/>
              </a:rPr>
              <a:t>Quantitative Data</a:t>
            </a:r>
            <a:endParaRPr sz="3400">
              <a:latin typeface="Playfair Display"/>
              <a:ea typeface="Playfair Display"/>
              <a:cs typeface="Playfair Display"/>
              <a:sym typeface="Playfair Display"/>
            </a:endParaRPr>
          </a:p>
        </p:txBody>
      </p:sp>
      <p:sp>
        <p:nvSpPr>
          <p:cNvPr id="504" name="Google Shape;504;p8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Font typeface="Montserrat"/>
              <a:buChar char="●"/>
            </a:pPr>
            <a:r>
              <a:rPr lang="en" sz="1900">
                <a:latin typeface="Montserrat"/>
                <a:ea typeface="Montserrat"/>
                <a:cs typeface="Montserrat"/>
                <a:sym typeface="Montserrat"/>
              </a:rPr>
              <a:t>Questions to Consider</a:t>
            </a:r>
            <a:endParaRPr sz="1900">
              <a:latin typeface="Montserrat"/>
              <a:ea typeface="Montserrat"/>
              <a:cs typeface="Montserrat"/>
              <a:sym typeface="Montserrat"/>
            </a:endParaRPr>
          </a:p>
          <a:p>
            <a:pPr indent="-349250" lvl="1" marL="914400" rtl="0" algn="l">
              <a:spcBef>
                <a:spcPts val="0"/>
              </a:spcBef>
              <a:spcAft>
                <a:spcPts val="0"/>
              </a:spcAft>
              <a:buSzPts val="1900"/>
              <a:buFont typeface="Montserrat"/>
              <a:buChar char="○"/>
            </a:pPr>
            <a:r>
              <a:rPr lang="en" sz="1900">
                <a:latin typeface="Montserrat"/>
                <a:ea typeface="Montserrat"/>
                <a:cs typeface="Montserrat"/>
                <a:sym typeface="Montserrat"/>
              </a:rPr>
              <a:t>What specific metrics will you track?</a:t>
            </a:r>
            <a:endParaRPr sz="1900">
              <a:latin typeface="Montserrat"/>
              <a:ea typeface="Montserrat"/>
              <a:cs typeface="Montserrat"/>
              <a:sym typeface="Montserrat"/>
            </a:endParaRPr>
          </a:p>
          <a:p>
            <a:pPr indent="-349250" lvl="2" marL="1371600" rtl="0" algn="l">
              <a:spcBef>
                <a:spcPts val="0"/>
              </a:spcBef>
              <a:spcAft>
                <a:spcPts val="0"/>
              </a:spcAft>
              <a:buSzPts val="1900"/>
              <a:buFont typeface="Montserrat"/>
              <a:buChar char="■"/>
            </a:pPr>
            <a:r>
              <a:rPr lang="en" sz="1900">
                <a:latin typeface="Montserrat"/>
                <a:ea typeface="Montserrat"/>
                <a:cs typeface="Montserrat"/>
                <a:sym typeface="Montserrat"/>
              </a:rPr>
              <a:t>Example: Assignment completion rates, grades, number of late/missing submissions</a:t>
            </a:r>
            <a:endParaRPr sz="1900">
              <a:latin typeface="Montserrat"/>
              <a:ea typeface="Montserrat"/>
              <a:cs typeface="Montserrat"/>
              <a:sym typeface="Montserrat"/>
            </a:endParaRPr>
          </a:p>
          <a:p>
            <a:pPr indent="-349250" lvl="1" marL="914400" rtl="0" algn="l">
              <a:spcBef>
                <a:spcPts val="0"/>
              </a:spcBef>
              <a:spcAft>
                <a:spcPts val="0"/>
              </a:spcAft>
              <a:buSzPts val="1900"/>
              <a:buFont typeface="Montserrat"/>
              <a:buChar char="○"/>
            </a:pPr>
            <a:r>
              <a:rPr lang="en" sz="1900">
                <a:latin typeface="Montserrat"/>
                <a:ea typeface="Montserrat"/>
                <a:cs typeface="Montserrat"/>
                <a:sym typeface="Montserrat"/>
              </a:rPr>
              <a:t>How might analytics from your learning management system (LMS) help?</a:t>
            </a:r>
            <a:endParaRPr sz="1900">
              <a:latin typeface="Montserrat"/>
              <a:ea typeface="Montserrat"/>
              <a:cs typeface="Montserrat"/>
              <a:sym typeface="Montserrat"/>
            </a:endParaRPr>
          </a:p>
          <a:p>
            <a:pPr indent="-349250" lvl="2" marL="1371600" rtl="0" algn="l">
              <a:spcBef>
                <a:spcPts val="0"/>
              </a:spcBef>
              <a:spcAft>
                <a:spcPts val="0"/>
              </a:spcAft>
              <a:buSzPts val="1900"/>
              <a:buFont typeface="Montserrat"/>
              <a:buChar char="■"/>
            </a:pPr>
            <a:r>
              <a:rPr lang="en" sz="1900">
                <a:latin typeface="Montserrat"/>
                <a:ea typeface="Montserrat"/>
                <a:cs typeface="Montserrat"/>
                <a:sym typeface="Montserrat"/>
              </a:rPr>
              <a:t>Example: Compare student performance with TILT-ed assignments this semester with student performance with non-TILT-ed assignments. </a:t>
            </a:r>
            <a:endParaRPr sz="1900">
              <a:latin typeface="Montserrat"/>
              <a:ea typeface="Montserrat"/>
              <a:cs typeface="Montserrat"/>
              <a:sym typeface="Montserrat"/>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87"/>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Playfair Display"/>
                <a:ea typeface="Playfair Display"/>
                <a:cs typeface="Playfair Display"/>
                <a:sym typeface="Playfair Display"/>
              </a:rPr>
              <a:t>Qualitative Data</a:t>
            </a:r>
            <a:endParaRPr sz="3400">
              <a:latin typeface="Playfair Display"/>
              <a:ea typeface="Playfair Display"/>
              <a:cs typeface="Playfair Display"/>
              <a:sym typeface="Playfair Display"/>
            </a:endParaRPr>
          </a:p>
        </p:txBody>
      </p:sp>
      <p:sp>
        <p:nvSpPr>
          <p:cNvPr id="510" name="Google Shape;510;p8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Gathering Student Feedback– Methods to Consider</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End of assignment reflections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Short surveys or focus groups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Observing changes in student engagement, questions, and participation</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Example: </a:t>
            </a:r>
            <a:r>
              <a:rPr i="1" lang="en" sz="2000">
                <a:latin typeface="Montserrat"/>
                <a:ea typeface="Montserrat"/>
                <a:cs typeface="Montserrat"/>
                <a:sym typeface="Montserrat"/>
              </a:rPr>
              <a:t>"I will ask students to complete a short reflection after the assignment, prompting them to share what they found most helpful about the clarified purpose, task, and criteria for success, and what they still found challenging."</a:t>
            </a:r>
            <a:endParaRPr sz="2000">
              <a:latin typeface="Montserrat"/>
              <a:ea typeface="Montserrat"/>
              <a:cs typeface="Montserrat"/>
              <a:sym typeface="Montserrat"/>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88"/>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Playfair Display"/>
                <a:ea typeface="Playfair Display"/>
                <a:cs typeface="Playfair Display"/>
                <a:sym typeface="Playfair Display"/>
              </a:rPr>
              <a:t>Pre and Post Surveys</a:t>
            </a:r>
            <a:endParaRPr sz="3400">
              <a:latin typeface="Playfair Display"/>
              <a:ea typeface="Playfair Display"/>
              <a:cs typeface="Playfair Display"/>
              <a:sym typeface="Playfair Display"/>
            </a:endParaRPr>
          </a:p>
        </p:txBody>
      </p:sp>
      <p:sp>
        <p:nvSpPr>
          <p:cNvPr id="516" name="Google Shape;516;p8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SzPts val="2000"/>
              <a:buFont typeface="Montserrat"/>
              <a:buChar char="●"/>
            </a:pPr>
            <a:r>
              <a:rPr lang="en" sz="2000">
                <a:latin typeface="Montserrat"/>
                <a:ea typeface="Montserrat"/>
                <a:cs typeface="Montserrat"/>
                <a:sym typeface="Montserrat"/>
              </a:rPr>
              <a:t>Measuring Changes in Student Experience</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Designing Surveys</a:t>
            </a:r>
            <a:endParaRPr sz="2000">
              <a:latin typeface="Montserrat"/>
              <a:ea typeface="Montserrat"/>
              <a:cs typeface="Montserrat"/>
              <a:sym typeface="Montserrat"/>
            </a:endParaRPr>
          </a:p>
          <a:p>
            <a:pPr indent="-355600" lvl="2" marL="1371600" rtl="0" algn="l">
              <a:spcBef>
                <a:spcPts val="0"/>
              </a:spcBef>
              <a:spcAft>
                <a:spcPts val="0"/>
              </a:spcAft>
              <a:buSzPts val="2000"/>
              <a:buFont typeface="Montserrat"/>
              <a:buChar char="■"/>
            </a:pPr>
            <a:r>
              <a:rPr lang="en" sz="2000">
                <a:latin typeface="Montserrat"/>
                <a:ea typeface="Montserrat"/>
                <a:cs typeface="Montserrat"/>
                <a:sym typeface="Montserrat"/>
              </a:rPr>
              <a:t>Use a pre-survey to assess confidence, understanding, belonging, and perceptions of clarity</a:t>
            </a:r>
            <a:endParaRPr sz="2000">
              <a:latin typeface="Montserrat"/>
              <a:ea typeface="Montserrat"/>
              <a:cs typeface="Montserrat"/>
              <a:sym typeface="Montserrat"/>
            </a:endParaRPr>
          </a:p>
          <a:p>
            <a:pPr indent="-355600" lvl="2" marL="1371600" rtl="0" algn="l">
              <a:spcBef>
                <a:spcPts val="0"/>
              </a:spcBef>
              <a:spcAft>
                <a:spcPts val="0"/>
              </a:spcAft>
              <a:buSzPts val="2000"/>
              <a:buFont typeface="Montserrat"/>
              <a:buChar char="■"/>
            </a:pPr>
            <a:r>
              <a:rPr lang="en" sz="2000">
                <a:latin typeface="Montserrat"/>
                <a:ea typeface="Montserrat"/>
                <a:cs typeface="Montserrat"/>
                <a:sym typeface="Montserrat"/>
              </a:rPr>
              <a:t>Follow up with a post-survey to assess changes and gather detailed feedback</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Example: </a:t>
            </a:r>
            <a:r>
              <a:rPr i="1" lang="en" sz="2000">
                <a:latin typeface="Montserrat"/>
                <a:ea typeface="Montserrat"/>
                <a:cs typeface="Montserrat"/>
                <a:sym typeface="Montserrat"/>
              </a:rPr>
              <a:t>In a pre-survey, I will ask students to rate their confidence in completing the assignment on a scale of 1 to 5. In the post-survey, I will ask the same question, along with an open-ended prompt to describe what contributed to any changes."</a:t>
            </a:r>
            <a:endParaRPr sz="2000">
              <a:latin typeface="Montserrat"/>
              <a:ea typeface="Montserrat"/>
              <a:cs typeface="Montserrat"/>
              <a:sym typeface="Montserrat"/>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89"/>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Playfair Display"/>
                <a:ea typeface="Playfair Display"/>
                <a:cs typeface="Playfair Display"/>
                <a:sym typeface="Playfair Display"/>
              </a:rPr>
              <a:t>Practical Tips for Data Collection</a:t>
            </a:r>
            <a:endParaRPr sz="3400">
              <a:latin typeface="Playfair Display"/>
              <a:ea typeface="Playfair Display"/>
              <a:cs typeface="Playfair Display"/>
              <a:sym typeface="Playfair Display"/>
            </a:endParaRPr>
          </a:p>
        </p:txBody>
      </p:sp>
      <p:sp>
        <p:nvSpPr>
          <p:cNvPr id="522" name="Google Shape;522;p8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SzPts val="2000"/>
              <a:buFont typeface="Montserrat"/>
              <a:buChar char="●"/>
            </a:pPr>
            <a:r>
              <a:rPr lang="en" sz="2000">
                <a:latin typeface="Montserrat"/>
                <a:ea typeface="Montserrat"/>
                <a:cs typeface="Montserrat"/>
                <a:sym typeface="Montserrat"/>
              </a:rPr>
              <a:t>Start with small, manageable goals for evidence collection</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Use D2L to streamline your quantitative data tracking</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Keep student surveys and reflections brief and focused</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Document your own observations regularly during and after teaching (maybe a running google document labeled “Notes to Self.”)</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b="1" lang="en" sz="2000">
                <a:latin typeface="Montserrat"/>
                <a:ea typeface="Montserrat"/>
                <a:cs typeface="Montserrat"/>
                <a:sym typeface="Montserrat"/>
              </a:rPr>
              <a:t>Call to Action: </a:t>
            </a:r>
            <a:r>
              <a:rPr lang="en" sz="2000">
                <a:latin typeface="Montserrat"/>
                <a:ea typeface="Montserrat"/>
                <a:cs typeface="Montserrat"/>
                <a:sym typeface="Montserrat"/>
              </a:rPr>
              <a:t>Choose one quantitative and one qualitative method to try with your next TILT-ed assignment.</a:t>
            </a:r>
            <a:endParaRPr sz="2000">
              <a:latin typeface="Montserrat"/>
              <a:ea typeface="Montserrat"/>
              <a:cs typeface="Montserrat"/>
              <a:sym typeface="Montserrat"/>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9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000">
                <a:latin typeface="Playfair Display"/>
                <a:ea typeface="Playfair Display"/>
                <a:cs typeface="Playfair Display"/>
                <a:sym typeface="Playfair Display"/>
              </a:rPr>
              <a:t>Transparent Assignments: The Terminology</a:t>
            </a:r>
            <a:endParaRPr sz="3000">
              <a:latin typeface="Playfair Display"/>
              <a:ea typeface="Playfair Display"/>
              <a:cs typeface="Playfair Display"/>
              <a:sym typeface="Playfair Display"/>
            </a:endParaRPr>
          </a:p>
        </p:txBody>
      </p:sp>
      <p:sp>
        <p:nvSpPr>
          <p:cNvPr id="528" name="Google Shape;528;p90"/>
          <p:cNvSpPr txBox="1"/>
          <p:nvPr>
            <p:ph idx="1" type="body"/>
          </p:nvPr>
        </p:nvSpPr>
        <p:spPr>
          <a:xfrm>
            <a:off x="311700" y="1152475"/>
            <a:ext cx="8832300" cy="3907200"/>
          </a:xfrm>
          <a:prstGeom prst="rect">
            <a:avLst/>
          </a:prstGeom>
        </p:spPr>
        <p:txBody>
          <a:bodyPr anchorCtr="0" anchor="t" bIns="91425" lIns="91425" spcFirstLastPara="1" rIns="91425" wrap="square" tIns="91425">
            <a:normAutofit/>
          </a:bodyPr>
          <a:lstStyle/>
          <a:p>
            <a:pPr indent="-381000" lvl="0" marL="457200" rtl="0" algn="l">
              <a:lnSpc>
                <a:spcPct val="100000"/>
              </a:lnSpc>
              <a:spcBef>
                <a:spcPts val="0"/>
              </a:spcBef>
              <a:spcAft>
                <a:spcPts val="0"/>
              </a:spcAft>
              <a:buClr>
                <a:srgbClr val="434343"/>
              </a:buClr>
              <a:buSzPts val="2400"/>
              <a:buFont typeface="Lato"/>
              <a:buChar char="●"/>
            </a:pPr>
            <a:r>
              <a:rPr lang="en" sz="2400">
                <a:solidFill>
                  <a:srgbClr val="434343"/>
                </a:solidFill>
                <a:latin typeface="Lato"/>
                <a:ea typeface="Lato"/>
                <a:cs typeface="Lato"/>
                <a:sym typeface="Lato"/>
              </a:rPr>
              <a:t>Nouns</a:t>
            </a:r>
            <a:endParaRPr sz="2400">
              <a:solidFill>
                <a:srgbClr val="434343"/>
              </a:solidFill>
              <a:latin typeface="Lato"/>
              <a:ea typeface="Lato"/>
              <a:cs typeface="Lato"/>
              <a:sym typeface="Lato"/>
            </a:endParaRPr>
          </a:p>
          <a:p>
            <a:pPr indent="-381000" lvl="1" marL="914400" rtl="0" algn="l">
              <a:lnSpc>
                <a:spcPct val="100000"/>
              </a:lnSpc>
              <a:spcBef>
                <a:spcPts val="1000"/>
              </a:spcBef>
              <a:spcAft>
                <a:spcPts val="0"/>
              </a:spcAft>
              <a:buClr>
                <a:srgbClr val="434343"/>
              </a:buClr>
              <a:buSzPts val="2400"/>
              <a:buFont typeface="Lato"/>
              <a:buChar char="○"/>
            </a:pPr>
            <a:r>
              <a:rPr lang="en" sz="2400">
                <a:solidFill>
                  <a:srgbClr val="434343"/>
                </a:solidFill>
                <a:latin typeface="Lato"/>
                <a:ea typeface="Lato"/>
                <a:cs typeface="Lato"/>
                <a:sym typeface="Lato"/>
              </a:rPr>
              <a:t>Transparency in Learning and Teaching</a:t>
            </a:r>
            <a:endParaRPr sz="2400">
              <a:solidFill>
                <a:srgbClr val="434343"/>
              </a:solidFill>
              <a:latin typeface="Lato"/>
              <a:ea typeface="Lato"/>
              <a:cs typeface="Lato"/>
              <a:sym typeface="Lato"/>
            </a:endParaRPr>
          </a:p>
          <a:p>
            <a:pPr indent="-381000" lvl="1" marL="914400" rtl="0" algn="l">
              <a:lnSpc>
                <a:spcPct val="100000"/>
              </a:lnSpc>
              <a:spcBef>
                <a:spcPts val="1000"/>
              </a:spcBef>
              <a:spcAft>
                <a:spcPts val="0"/>
              </a:spcAft>
              <a:buClr>
                <a:srgbClr val="434343"/>
              </a:buClr>
              <a:buSzPts val="2400"/>
              <a:buFont typeface="Lato"/>
              <a:buChar char="○"/>
            </a:pPr>
            <a:r>
              <a:rPr lang="en" sz="2400">
                <a:solidFill>
                  <a:srgbClr val="434343"/>
                </a:solidFill>
                <a:latin typeface="Lato"/>
                <a:ea typeface="Lato"/>
                <a:cs typeface="Lato"/>
                <a:sym typeface="Lato"/>
              </a:rPr>
              <a:t>TILT Higher Ed</a:t>
            </a:r>
            <a:endParaRPr sz="2400">
              <a:solidFill>
                <a:srgbClr val="434343"/>
              </a:solidFill>
              <a:latin typeface="Lato"/>
              <a:ea typeface="Lato"/>
              <a:cs typeface="Lato"/>
              <a:sym typeface="Lato"/>
            </a:endParaRPr>
          </a:p>
          <a:p>
            <a:pPr indent="-381000" lvl="1" marL="914400" rtl="0" algn="l">
              <a:lnSpc>
                <a:spcPct val="100000"/>
              </a:lnSpc>
              <a:spcBef>
                <a:spcPts val="1000"/>
              </a:spcBef>
              <a:spcAft>
                <a:spcPts val="0"/>
              </a:spcAft>
              <a:buClr>
                <a:srgbClr val="434343"/>
              </a:buClr>
              <a:buSzPts val="2400"/>
              <a:buFont typeface="Lato"/>
              <a:buChar char="○"/>
            </a:pPr>
            <a:r>
              <a:rPr lang="en" sz="2400">
                <a:solidFill>
                  <a:srgbClr val="434343"/>
                </a:solidFill>
                <a:latin typeface="Lato"/>
                <a:ea typeface="Lato"/>
                <a:cs typeface="Lato"/>
                <a:sym typeface="Lato"/>
              </a:rPr>
              <a:t>Transparency framework</a:t>
            </a:r>
            <a:endParaRPr sz="2400">
              <a:solidFill>
                <a:srgbClr val="434343"/>
              </a:solidFill>
              <a:latin typeface="Lato"/>
              <a:ea typeface="Lato"/>
              <a:cs typeface="Lato"/>
              <a:sym typeface="Lato"/>
            </a:endParaRPr>
          </a:p>
          <a:p>
            <a:pPr indent="-381000" lvl="1" marL="914400" rtl="0" algn="l">
              <a:lnSpc>
                <a:spcPct val="100000"/>
              </a:lnSpc>
              <a:spcBef>
                <a:spcPts val="1000"/>
              </a:spcBef>
              <a:spcAft>
                <a:spcPts val="0"/>
              </a:spcAft>
              <a:buClr>
                <a:srgbClr val="434343"/>
              </a:buClr>
              <a:buSzPts val="2400"/>
              <a:buFont typeface="Lato"/>
              <a:buChar char="○"/>
            </a:pPr>
            <a:r>
              <a:rPr lang="en" sz="2400">
                <a:solidFill>
                  <a:srgbClr val="434343"/>
                </a:solidFill>
                <a:latin typeface="Lato"/>
                <a:ea typeface="Lato"/>
                <a:cs typeface="Lato"/>
                <a:sym typeface="Lato"/>
              </a:rPr>
              <a:t>Transparent assignment template</a:t>
            </a:r>
            <a:endParaRPr sz="2400">
              <a:solidFill>
                <a:srgbClr val="434343"/>
              </a:solidFill>
              <a:latin typeface="Lato"/>
              <a:ea typeface="Lato"/>
              <a:cs typeface="Lato"/>
              <a:sym typeface="Lato"/>
            </a:endParaRPr>
          </a:p>
          <a:p>
            <a:pPr indent="-381000" lvl="0" marL="457200" rtl="0" algn="l">
              <a:lnSpc>
                <a:spcPct val="100000"/>
              </a:lnSpc>
              <a:spcBef>
                <a:spcPts val="1000"/>
              </a:spcBef>
              <a:spcAft>
                <a:spcPts val="0"/>
              </a:spcAft>
              <a:buClr>
                <a:srgbClr val="434343"/>
              </a:buClr>
              <a:buSzPts val="2400"/>
              <a:buFont typeface="Lato"/>
              <a:buChar char="●"/>
            </a:pPr>
            <a:r>
              <a:rPr lang="en" sz="2400">
                <a:solidFill>
                  <a:srgbClr val="434343"/>
                </a:solidFill>
                <a:latin typeface="Lato"/>
                <a:ea typeface="Lato"/>
                <a:cs typeface="Lato"/>
                <a:sym typeface="Lato"/>
              </a:rPr>
              <a:t>Verbs</a:t>
            </a:r>
            <a:endParaRPr sz="2400">
              <a:solidFill>
                <a:srgbClr val="434343"/>
              </a:solidFill>
              <a:latin typeface="Lato"/>
              <a:ea typeface="Lato"/>
              <a:cs typeface="Lato"/>
              <a:sym typeface="Lato"/>
            </a:endParaRPr>
          </a:p>
          <a:p>
            <a:pPr indent="-381000" lvl="1" marL="914400" rtl="0" algn="l">
              <a:lnSpc>
                <a:spcPct val="100000"/>
              </a:lnSpc>
              <a:spcBef>
                <a:spcPts val="1000"/>
              </a:spcBef>
              <a:spcAft>
                <a:spcPts val="1000"/>
              </a:spcAft>
              <a:buClr>
                <a:srgbClr val="434343"/>
              </a:buClr>
              <a:buSzPts val="2400"/>
              <a:buFont typeface="Lato"/>
              <a:buChar char="○"/>
            </a:pPr>
            <a:r>
              <a:rPr lang="en" sz="2400">
                <a:solidFill>
                  <a:srgbClr val="434343"/>
                </a:solidFill>
                <a:latin typeface="Lato"/>
                <a:ea typeface="Lato"/>
                <a:cs typeface="Lato"/>
                <a:sym typeface="Lato"/>
              </a:rPr>
              <a:t>TILT, TILT-ing, TILT-ed</a:t>
            </a:r>
            <a:endParaRPr sz="2400">
              <a:solidFill>
                <a:srgbClr val="434343"/>
              </a:solidFill>
              <a:latin typeface="Lato"/>
              <a:ea typeface="Lato"/>
              <a:cs typeface="Lato"/>
              <a:sym typeface="Lato"/>
            </a:endParaRPr>
          </a:p>
        </p:txBody>
      </p:sp>
      <p:pic>
        <p:nvPicPr>
          <p:cNvPr id="529" name="Google Shape;529;p90"/>
          <p:cNvPicPr preferRelativeResize="0"/>
          <p:nvPr/>
        </p:nvPicPr>
        <p:blipFill rotWithShape="1">
          <a:blip r:embed="rId3">
            <a:alphaModFix/>
          </a:blip>
          <a:srcRect b="2755" l="-1926" r="0" t="18973"/>
          <a:stretch/>
        </p:blipFill>
        <p:spPr>
          <a:xfrm>
            <a:off x="6089299" y="3327075"/>
            <a:ext cx="2879995" cy="15252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9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000">
                <a:latin typeface="Playfair Display"/>
                <a:ea typeface="Playfair Display"/>
                <a:cs typeface="Playfair Display"/>
                <a:sym typeface="Playfair Display"/>
              </a:rPr>
              <a:t>TILT Higher Ed’s Research Question </a:t>
            </a:r>
            <a:endParaRPr sz="3000">
              <a:latin typeface="Playfair Display"/>
              <a:ea typeface="Playfair Display"/>
              <a:cs typeface="Playfair Display"/>
              <a:sym typeface="Playfair Display"/>
            </a:endParaRPr>
          </a:p>
        </p:txBody>
      </p:sp>
      <p:sp>
        <p:nvSpPr>
          <p:cNvPr id="535" name="Google Shape;535;p9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en" sz="4100">
                <a:solidFill>
                  <a:srgbClr val="434343"/>
                </a:solidFill>
                <a:latin typeface="Lato"/>
                <a:ea typeface="Lato"/>
                <a:cs typeface="Lato"/>
                <a:sym typeface="Lato"/>
              </a:rPr>
              <a:t>If teachers were to change </a:t>
            </a:r>
            <a:r>
              <a:rPr b="1" lang="en" sz="4100" u="sng">
                <a:solidFill>
                  <a:srgbClr val="434343"/>
                </a:solidFill>
                <a:latin typeface="Lato"/>
                <a:ea typeface="Lato"/>
                <a:cs typeface="Lato"/>
                <a:sym typeface="Lato"/>
              </a:rPr>
              <a:t>one thing</a:t>
            </a:r>
            <a:r>
              <a:rPr lang="en" sz="4100">
                <a:solidFill>
                  <a:srgbClr val="434343"/>
                </a:solidFill>
                <a:latin typeface="Lato"/>
                <a:ea typeface="Lato"/>
                <a:cs typeface="Lato"/>
                <a:sym typeface="Lato"/>
              </a:rPr>
              <a:t> to benefit historically underserved students of color, what would be the one thing that would be of </a:t>
            </a:r>
            <a:r>
              <a:rPr b="1" lang="en" sz="4100" u="sng">
                <a:solidFill>
                  <a:srgbClr val="434343"/>
                </a:solidFill>
                <a:latin typeface="Lato"/>
                <a:ea typeface="Lato"/>
                <a:cs typeface="Lato"/>
                <a:sym typeface="Lato"/>
              </a:rPr>
              <a:t>most benefit</a:t>
            </a:r>
            <a:r>
              <a:rPr lang="en" sz="4100">
                <a:solidFill>
                  <a:srgbClr val="434343"/>
                </a:solidFill>
                <a:latin typeface="Lato"/>
                <a:ea typeface="Lato"/>
                <a:cs typeface="Lato"/>
                <a:sym typeface="Lato"/>
              </a:rPr>
              <a:t>?</a:t>
            </a:r>
            <a:endParaRPr sz="4100">
              <a:solidFill>
                <a:srgbClr val="434343"/>
              </a:solidFill>
              <a:latin typeface="Lato"/>
              <a:ea typeface="Lato"/>
              <a:cs typeface="Lato"/>
              <a:sym typeface="Lato"/>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9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0" lang="en">
                <a:latin typeface="Playfair Display"/>
                <a:ea typeface="Playfair Display"/>
                <a:cs typeface="Playfair Display"/>
                <a:sym typeface="Playfair Display"/>
              </a:rPr>
              <a:t>TILT Higher Ed: The Study</a:t>
            </a:r>
            <a:endParaRPr b="0">
              <a:latin typeface="Playfair Display"/>
              <a:ea typeface="Playfair Display"/>
              <a:cs typeface="Playfair Display"/>
              <a:sym typeface="Playfair Display"/>
            </a:endParaRPr>
          </a:p>
        </p:txBody>
      </p:sp>
      <p:sp>
        <p:nvSpPr>
          <p:cNvPr id="541" name="Google Shape;541;p9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81000" lvl="0" marL="457200" rtl="0" algn="l">
              <a:lnSpc>
                <a:spcPct val="100000"/>
              </a:lnSpc>
              <a:spcBef>
                <a:spcPts val="0"/>
              </a:spcBef>
              <a:spcAft>
                <a:spcPts val="0"/>
              </a:spcAft>
              <a:buClr>
                <a:srgbClr val="434343"/>
              </a:buClr>
              <a:buSzPts val="2400"/>
              <a:buFont typeface="Lato"/>
              <a:buChar char="●"/>
            </a:pPr>
            <a:r>
              <a:rPr lang="en" sz="2400">
                <a:solidFill>
                  <a:srgbClr val="434343"/>
                </a:solidFill>
                <a:latin typeface="Lato"/>
                <a:ea typeface="Lato"/>
                <a:cs typeface="Lato"/>
                <a:sym typeface="Lato"/>
              </a:rPr>
              <a:t>1,800 students, 35 faculty, 7 institutions</a:t>
            </a:r>
            <a:endParaRPr sz="2400">
              <a:solidFill>
                <a:srgbClr val="434343"/>
              </a:solidFill>
              <a:latin typeface="Lato"/>
              <a:ea typeface="Lato"/>
              <a:cs typeface="Lato"/>
              <a:sym typeface="Lato"/>
            </a:endParaRPr>
          </a:p>
          <a:p>
            <a:pPr indent="-381000" lvl="0" marL="457200" rtl="0" algn="l">
              <a:lnSpc>
                <a:spcPct val="100000"/>
              </a:lnSpc>
              <a:spcBef>
                <a:spcPts val="1000"/>
              </a:spcBef>
              <a:spcAft>
                <a:spcPts val="0"/>
              </a:spcAft>
              <a:buClr>
                <a:srgbClr val="434343"/>
              </a:buClr>
              <a:buSzPts val="2400"/>
              <a:buFont typeface="Lato"/>
              <a:buChar char="●"/>
            </a:pPr>
            <a:r>
              <a:rPr lang="en" sz="2400">
                <a:solidFill>
                  <a:srgbClr val="434343"/>
                </a:solidFill>
                <a:latin typeface="Lato"/>
                <a:ea typeface="Lato"/>
                <a:cs typeface="Lato"/>
                <a:sym typeface="Lato"/>
              </a:rPr>
              <a:t>Intentionally varied (research 1, CTCs, small, large, etc.)</a:t>
            </a:r>
            <a:endParaRPr sz="2400">
              <a:solidFill>
                <a:srgbClr val="434343"/>
              </a:solidFill>
              <a:latin typeface="Lato"/>
              <a:ea typeface="Lato"/>
              <a:cs typeface="Lato"/>
              <a:sym typeface="Lato"/>
            </a:endParaRPr>
          </a:p>
          <a:p>
            <a:pPr indent="-381000" lvl="0" marL="457200" rtl="0" algn="l">
              <a:lnSpc>
                <a:spcPct val="100000"/>
              </a:lnSpc>
              <a:spcBef>
                <a:spcPts val="1000"/>
              </a:spcBef>
              <a:spcAft>
                <a:spcPts val="0"/>
              </a:spcAft>
              <a:buClr>
                <a:srgbClr val="434343"/>
              </a:buClr>
              <a:buSzPts val="2400"/>
              <a:buFont typeface="Lato"/>
              <a:buChar char="●"/>
            </a:pPr>
            <a:r>
              <a:rPr lang="en" sz="2400">
                <a:solidFill>
                  <a:srgbClr val="434343"/>
                </a:solidFill>
                <a:latin typeface="Lato"/>
                <a:ea typeface="Lato"/>
                <a:cs typeface="Lato"/>
                <a:sym typeface="Lato"/>
              </a:rPr>
              <a:t>Faculty participated in assignment charrettes with “disciplinary strangers” to make two take-home assignments more transparent.</a:t>
            </a:r>
            <a:endParaRPr sz="2400">
              <a:solidFill>
                <a:srgbClr val="434343"/>
              </a:solidFill>
              <a:latin typeface="Lato"/>
              <a:ea typeface="Lato"/>
              <a:cs typeface="Lato"/>
              <a:sym typeface="Lato"/>
            </a:endParaRPr>
          </a:p>
          <a:p>
            <a:pPr indent="-381000" lvl="0" marL="457200" rtl="0" algn="l">
              <a:lnSpc>
                <a:spcPct val="100000"/>
              </a:lnSpc>
              <a:spcBef>
                <a:spcPts val="1000"/>
              </a:spcBef>
              <a:spcAft>
                <a:spcPts val="1000"/>
              </a:spcAft>
              <a:buClr>
                <a:srgbClr val="434343"/>
              </a:buClr>
              <a:buSzPts val="2400"/>
              <a:buFont typeface="Lato"/>
              <a:buChar char="●"/>
            </a:pPr>
            <a:r>
              <a:rPr lang="en" sz="2400">
                <a:solidFill>
                  <a:srgbClr val="434343"/>
                </a:solidFill>
                <a:latin typeface="Lato"/>
                <a:ea typeface="Lato"/>
                <a:cs typeface="Lato"/>
                <a:sym typeface="Lato"/>
              </a:rPr>
              <a:t>Each faculty member taught 2 sections of the same course. One group of students received the intervention, the other group did not.</a:t>
            </a:r>
            <a:endParaRPr sz="2400">
              <a:solidFill>
                <a:srgbClr val="434343"/>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Reflecting on a Memorable Assignment: Purpose</a:t>
            </a:r>
            <a:endParaRPr>
              <a:latin typeface="Playfair Display"/>
              <a:ea typeface="Playfair Display"/>
              <a:cs typeface="Playfair Display"/>
              <a:sym typeface="Playfair Display"/>
            </a:endParaRPr>
          </a:p>
        </p:txBody>
      </p:sp>
      <p:sp>
        <p:nvSpPr>
          <p:cNvPr id="104" name="Google Shape;10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b="1" lang="en" sz="2000">
                <a:latin typeface="Montserrat"/>
                <a:ea typeface="Montserrat"/>
                <a:cs typeface="Montserrat"/>
                <a:sym typeface="Montserrat"/>
              </a:rPr>
              <a:t>Purpose: </a:t>
            </a:r>
            <a:r>
              <a:rPr lang="en" sz="2000">
                <a:latin typeface="Montserrat"/>
                <a:ea typeface="Montserrat"/>
                <a:cs typeface="Montserrat"/>
                <a:sym typeface="Montserrat"/>
              </a:rPr>
              <a:t>This activity invites you to draw on your own learning experiences to reflect on what makes an assignment meaningful, confusing, or motivating. </a:t>
            </a:r>
            <a:endParaRPr sz="2000">
              <a:latin typeface="Montserrat"/>
              <a:ea typeface="Montserrat"/>
              <a:cs typeface="Montserrat"/>
              <a:sym typeface="Montserrat"/>
            </a:endParaRPr>
          </a:p>
          <a:p>
            <a:pPr indent="-355600" lvl="0" marL="457200" rtl="0" algn="l">
              <a:spcBef>
                <a:spcPts val="1200"/>
              </a:spcBef>
              <a:spcAft>
                <a:spcPts val="0"/>
              </a:spcAft>
              <a:buSzPts val="2000"/>
              <a:buFont typeface="Montserrat"/>
              <a:buChar char="●"/>
            </a:pPr>
            <a:r>
              <a:rPr lang="en" sz="2000">
                <a:latin typeface="Montserrat"/>
                <a:ea typeface="Montserrat"/>
                <a:cs typeface="Montserrat"/>
                <a:sym typeface="Montserrat"/>
              </a:rPr>
              <a:t>By revisiting a memorable assignment from your past, you’ll surface insights that can help us better understand how assignment design shapes student learning and engagement. </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These reflections will ground our work today in the real experiences of learners—starting with ourselves.</a:t>
            </a:r>
            <a:endParaRPr sz="2000">
              <a:latin typeface="Montserrat"/>
              <a:ea typeface="Montserrat"/>
              <a:cs typeface="Montserrat"/>
              <a:sym typeface="Montserrat"/>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9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What Do Students Need Most?</a:t>
            </a:r>
            <a:endParaRPr>
              <a:latin typeface="Playfair Display"/>
              <a:ea typeface="Playfair Display"/>
              <a:cs typeface="Playfair Display"/>
              <a:sym typeface="Playfair Display"/>
            </a:endParaRPr>
          </a:p>
        </p:txBody>
      </p:sp>
      <p:sp>
        <p:nvSpPr>
          <p:cNvPr id="547" name="Google Shape;547;p9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Clr>
                <a:schemeClr val="dk1"/>
              </a:buClr>
              <a:buSzPts val="1100"/>
              <a:buFont typeface="Arial"/>
              <a:buNone/>
            </a:pPr>
            <a:r>
              <a:rPr lang="en" sz="2600">
                <a:solidFill>
                  <a:srgbClr val="434343"/>
                </a:solidFill>
                <a:highlight>
                  <a:schemeClr val="lt1"/>
                </a:highlight>
                <a:latin typeface="Lato"/>
                <a:ea typeface="Lato"/>
                <a:cs typeface="Lato"/>
                <a:sym typeface="Lato"/>
              </a:rPr>
              <a:t>The Transparency Framework is a </a:t>
            </a:r>
            <a:r>
              <a:rPr b="1" lang="en" sz="2600">
                <a:solidFill>
                  <a:srgbClr val="434343"/>
                </a:solidFill>
                <a:highlight>
                  <a:schemeClr val="lt1"/>
                </a:highlight>
                <a:latin typeface="Lato"/>
                <a:ea typeface="Lato"/>
                <a:cs typeface="Lato"/>
                <a:sym typeface="Lato"/>
              </a:rPr>
              <a:t>classroom-based intervention</a:t>
            </a:r>
            <a:r>
              <a:rPr lang="en" sz="2600">
                <a:solidFill>
                  <a:srgbClr val="434343"/>
                </a:solidFill>
                <a:highlight>
                  <a:schemeClr val="lt1"/>
                </a:highlight>
                <a:latin typeface="Lato"/>
                <a:ea typeface="Lato"/>
                <a:cs typeface="Lato"/>
                <a:sym typeface="Lato"/>
              </a:rPr>
              <a:t> that addresses</a:t>
            </a:r>
            <a:endParaRPr sz="2600">
              <a:solidFill>
                <a:srgbClr val="434343"/>
              </a:solidFill>
              <a:highlight>
                <a:schemeClr val="lt1"/>
              </a:highlight>
              <a:latin typeface="Lato"/>
              <a:ea typeface="Lato"/>
              <a:cs typeface="Lato"/>
              <a:sym typeface="Lato"/>
            </a:endParaRPr>
          </a:p>
          <a:p>
            <a:pPr indent="-393700" lvl="0" marL="457200" rtl="0" algn="l">
              <a:lnSpc>
                <a:spcPct val="100000"/>
              </a:lnSpc>
              <a:spcBef>
                <a:spcPts val="1000"/>
              </a:spcBef>
              <a:spcAft>
                <a:spcPts val="0"/>
              </a:spcAft>
              <a:buSzPts val="2600"/>
              <a:buFont typeface="Lato"/>
              <a:buChar char="●"/>
            </a:pPr>
            <a:r>
              <a:rPr lang="en" sz="2600">
                <a:solidFill>
                  <a:srgbClr val="434343"/>
                </a:solidFill>
                <a:highlight>
                  <a:schemeClr val="lt1"/>
                </a:highlight>
                <a:latin typeface="Lato"/>
                <a:ea typeface="Lato"/>
                <a:cs typeface="Lato"/>
                <a:sym typeface="Lato"/>
              </a:rPr>
              <a:t>Academic confidence:</a:t>
            </a:r>
            <a:r>
              <a:rPr lang="en" sz="2600">
                <a:highlight>
                  <a:schemeClr val="lt1"/>
                </a:highlight>
                <a:latin typeface="Lato"/>
                <a:ea typeface="Lato"/>
                <a:cs typeface="Lato"/>
                <a:sym typeface="Lato"/>
              </a:rPr>
              <a:t> </a:t>
            </a:r>
            <a:r>
              <a:rPr i="1" lang="en" sz="2600">
                <a:solidFill>
                  <a:schemeClr val="dk1"/>
                </a:solidFill>
                <a:highlight>
                  <a:schemeClr val="lt1"/>
                </a:highlight>
                <a:latin typeface="Lato"/>
                <a:ea typeface="Lato"/>
                <a:cs typeface="Lato"/>
                <a:sym typeface="Lato"/>
              </a:rPr>
              <a:t>I can learn math</a:t>
            </a:r>
            <a:r>
              <a:rPr lang="en" sz="2600">
                <a:solidFill>
                  <a:schemeClr val="dk1"/>
                </a:solidFill>
                <a:highlight>
                  <a:schemeClr val="lt1"/>
                </a:highlight>
                <a:latin typeface="Lato"/>
                <a:ea typeface="Lato"/>
                <a:cs typeface="Lato"/>
                <a:sym typeface="Lato"/>
              </a:rPr>
              <a:t>.</a:t>
            </a:r>
            <a:endParaRPr sz="2600">
              <a:solidFill>
                <a:schemeClr val="dk1"/>
              </a:solidFill>
              <a:highlight>
                <a:schemeClr val="lt1"/>
              </a:highlight>
              <a:latin typeface="Lato"/>
              <a:ea typeface="Lato"/>
              <a:cs typeface="Lato"/>
              <a:sym typeface="Lato"/>
            </a:endParaRPr>
          </a:p>
          <a:p>
            <a:pPr indent="-393700" lvl="0" marL="457200" rtl="0" algn="l">
              <a:lnSpc>
                <a:spcPct val="100000"/>
              </a:lnSpc>
              <a:spcBef>
                <a:spcPts val="1000"/>
              </a:spcBef>
              <a:spcAft>
                <a:spcPts val="0"/>
              </a:spcAft>
              <a:buSzPts val="2600"/>
              <a:buFont typeface="Lato"/>
              <a:buChar char="●"/>
            </a:pPr>
            <a:r>
              <a:rPr lang="en" sz="2600">
                <a:highlight>
                  <a:schemeClr val="lt1"/>
                </a:highlight>
                <a:latin typeface="Lato"/>
                <a:ea typeface="Lato"/>
                <a:cs typeface="Lato"/>
                <a:sym typeface="Lato"/>
              </a:rPr>
              <a:t>Sense of belonging: </a:t>
            </a:r>
            <a:r>
              <a:rPr i="1" lang="en" sz="2600">
                <a:solidFill>
                  <a:schemeClr val="dk1"/>
                </a:solidFill>
                <a:highlight>
                  <a:schemeClr val="lt1"/>
                </a:highlight>
                <a:latin typeface="Lato"/>
                <a:ea typeface="Lato"/>
                <a:cs typeface="Lato"/>
                <a:sym typeface="Lato"/>
              </a:rPr>
              <a:t>I’m supposed to be here. College is hard-- for everyone. My culture and values are reflected here.</a:t>
            </a:r>
            <a:endParaRPr i="1" sz="2600">
              <a:solidFill>
                <a:schemeClr val="dk1"/>
              </a:solidFill>
              <a:highlight>
                <a:schemeClr val="lt1"/>
              </a:highlight>
              <a:latin typeface="Lato"/>
              <a:ea typeface="Lato"/>
              <a:cs typeface="Lato"/>
              <a:sym typeface="Lato"/>
            </a:endParaRPr>
          </a:p>
          <a:p>
            <a:pPr indent="-393700" lvl="0" marL="457200" rtl="0" algn="l">
              <a:lnSpc>
                <a:spcPct val="100000"/>
              </a:lnSpc>
              <a:spcBef>
                <a:spcPts val="1000"/>
              </a:spcBef>
              <a:spcAft>
                <a:spcPts val="1000"/>
              </a:spcAft>
              <a:buSzPts val="2600"/>
              <a:buChar char="●"/>
            </a:pPr>
            <a:r>
              <a:rPr lang="en" sz="2600">
                <a:highlight>
                  <a:schemeClr val="lt1"/>
                </a:highlight>
                <a:latin typeface="Lato"/>
                <a:ea typeface="Lato"/>
                <a:cs typeface="Lato"/>
                <a:sym typeface="Lato"/>
              </a:rPr>
              <a:t>Improved mastery of skills that employers value: </a:t>
            </a:r>
            <a:r>
              <a:rPr i="1" lang="en" sz="2600">
                <a:solidFill>
                  <a:schemeClr val="dk1"/>
                </a:solidFill>
                <a:highlight>
                  <a:schemeClr val="lt1"/>
                </a:highlight>
                <a:latin typeface="Lato"/>
                <a:ea typeface="Lato"/>
                <a:cs typeface="Lato"/>
                <a:sym typeface="Lato"/>
              </a:rPr>
              <a:t>What I’m learning will help me reach my long-term goals.</a:t>
            </a:r>
            <a:r>
              <a:rPr i="1" lang="en" sz="2600">
                <a:solidFill>
                  <a:schemeClr val="dk1"/>
                </a:solidFill>
                <a:highlight>
                  <a:schemeClr val="lt1"/>
                </a:highlight>
              </a:rPr>
              <a:t> </a:t>
            </a:r>
            <a:endParaRPr sz="20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9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The Answer is Assignments</a:t>
            </a:r>
            <a:endParaRPr>
              <a:latin typeface="Playfair Display"/>
              <a:ea typeface="Playfair Display"/>
              <a:cs typeface="Playfair Display"/>
              <a:sym typeface="Playfair Display"/>
            </a:endParaRPr>
          </a:p>
        </p:txBody>
      </p:sp>
      <p:sp>
        <p:nvSpPr>
          <p:cNvPr id="553" name="Google Shape;553;p9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6000">
                <a:solidFill>
                  <a:srgbClr val="434343"/>
                </a:solidFill>
                <a:latin typeface="Lato"/>
                <a:ea typeface="Lato"/>
                <a:cs typeface="Lato"/>
                <a:sym typeface="Lato"/>
              </a:rPr>
              <a:t>Help students decode assignments by making them more transparent.</a:t>
            </a:r>
            <a:endParaRPr sz="6000">
              <a:solidFill>
                <a:srgbClr val="434343"/>
              </a:solidFill>
              <a:latin typeface="Lato"/>
              <a:ea typeface="Lato"/>
              <a:cs typeface="Lato"/>
              <a:sym typeface="Lato"/>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9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What Do We Mean by “Transparent”?</a:t>
            </a:r>
            <a:endParaRPr>
              <a:latin typeface="Playfair Display"/>
              <a:ea typeface="Playfair Display"/>
              <a:cs typeface="Playfair Display"/>
              <a:sym typeface="Playfair Display"/>
            </a:endParaRPr>
          </a:p>
        </p:txBody>
      </p:sp>
      <p:sp>
        <p:nvSpPr>
          <p:cNvPr id="559" name="Google Shape;559;p95"/>
          <p:cNvSpPr txBox="1"/>
          <p:nvPr>
            <p:ph idx="1" type="body"/>
          </p:nvPr>
        </p:nvSpPr>
        <p:spPr>
          <a:xfrm>
            <a:off x="311700" y="1152475"/>
            <a:ext cx="8520600" cy="37854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Clr>
                <a:schemeClr val="dk1"/>
              </a:buClr>
              <a:buSzPts val="1100"/>
              <a:buFont typeface="Arial"/>
              <a:buNone/>
            </a:pPr>
            <a:r>
              <a:rPr lang="en" sz="2800">
                <a:solidFill>
                  <a:srgbClr val="434343"/>
                </a:solidFill>
                <a:latin typeface="Lato"/>
                <a:ea typeface="Lato"/>
                <a:cs typeface="Lato"/>
                <a:sym typeface="Lato"/>
              </a:rPr>
              <a:t>A way of making plain to students </a:t>
            </a:r>
            <a:endParaRPr sz="2800">
              <a:solidFill>
                <a:srgbClr val="434343"/>
              </a:solidFill>
              <a:latin typeface="Lato"/>
              <a:ea typeface="Lato"/>
              <a:cs typeface="Lato"/>
              <a:sym typeface="Lato"/>
            </a:endParaRPr>
          </a:p>
          <a:p>
            <a:pPr indent="-317500" lvl="0" marL="457200" rtl="0" algn="l">
              <a:lnSpc>
                <a:spcPct val="100000"/>
              </a:lnSpc>
              <a:spcBef>
                <a:spcPts val="1000"/>
              </a:spcBef>
              <a:spcAft>
                <a:spcPts val="0"/>
              </a:spcAft>
              <a:buClr>
                <a:schemeClr val="dk1"/>
              </a:buClr>
              <a:buSzPts val="1400"/>
              <a:buChar char="●"/>
            </a:pPr>
            <a:r>
              <a:rPr b="1" lang="en" sz="2500">
                <a:solidFill>
                  <a:srgbClr val="38761D"/>
                </a:solidFill>
                <a:latin typeface="Lato"/>
                <a:ea typeface="Lato"/>
                <a:cs typeface="Lato"/>
                <a:sym typeface="Lato"/>
              </a:rPr>
              <a:t>Purpose</a:t>
            </a:r>
            <a:r>
              <a:rPr lang="en" sz="1700">
                <a:solidFill>
                  <a:schemeClr val="dk1"/>
                </a:solidFill>
                <a:latin typeface="Lato"/>
                <a:ea typeface="Lato"/>
                <a:cs typeface="Lato"/>
                <a:sym typeface="Lato"/>
              </a:rPr>
              <a:t>: </a:t>
            </a:r>
            <a:r>
              <a:rPr b="1" i="1" lang="en" sz="2100">
                <a:solidFill>
                  <a:srgbClr val="434343"/>
                </a:solidFill>
                <a:latin typeface="Lato"/>
                <a:ea typeface="Lato"/>
                <a:cs typeface="Lato"/>
                <a:sym typeface="Lato"/>
              </a:rPr>
              <a:t>Why</a:t>
            </a:r>
            <a:r>
              <a:rPr lang="en" sz="2100">
                <a:solidFill>
                  <a:srgbClr val="434343"/>
                </a:solidFill>
                <a:latin typeface="Lato"/>
                <a:ea typeface="Lato"/>
                <a:cs typeface="Lato"/>
                <a:sym typeface="Lato"/>
              </a:rPr>
              <a:t> </a:t>
            </a:r>
            <a:r>
              <a:rPr i="1" lang="en" sz="2100" u="sng">
                <a:solidFill>
                  <a:srgbClr val="434343"/>
                </a:solidFill>
                <a:latin typeface="Lato"/>
                <a:ea typeface="Lato"/>
                <a:cs typeface="Lato"/>
                <a:sym typeface="Lato"/>
              </a:rPr>
              <a:t>THIS </a:t>
            </a:r>
            <a:r>
              <a:rPr i="1" lang="en" sz="2100">
                <a:solidFill>
                  <a:srgbClr val="434343"/>
                </a:solidFill>
                <a:latin typeface="Lato"/>
                <a:ea typeface="Lato"/>
                <a:cs typeface="Lato"/>
                <a:sym typeface="Lato"/>
              </a:rPr>
              <a:t>assignment</a:t>
            </a:r>
            <a:r>
              <a:rPr lang="en" sz="2100">
                <a:solidFill>
                  <a:srgbClr val="434343"/>
                </a:solidFill>
                <a:latin typeface="Lato"/>
                <a:ea typeface="Lato"/>
                <a:cs typeface="Lato"/>
                <a:sym typeface="Lato"/>
              </a:rPr>
              <a:t> (and not a different one); why the assignment matters in this course and life beyond the course; skills practiced; knowledge they should gain</a:t>
            </a:r>
            <a:r>
              <a:rPr b="1" i="1" lang="en" sz="2100">
                <a:solidFill>
                  <a:srgbClr val="434343"/>
                </a:solidFill>
                <a:latin typeface="Lato"/>
                <a:ea typeface="Lato"/>
                <a:cs typeface="Lato"/>
                <a:sym typeface="Lato"/>
              </a:rPr>
              <a:t> </a:t>
            </a:r>
            <a:endParaRPr b="1" i="1" sz="1700">
              <a:solidFill>
                <a:srgbClr val="434343"/>
              </a:solidFill>
              <a:latin typeface="Lato"/>
              <a:ea typeface="Lato"/>
              <a:cs typeface="Lato"/>
              <a:sym typeface="Lato"/>
            </a:endParaRPr>
          </a:p>
          <a:p>
            <a:pPr indent="-317500" lvl="0" marL="457200" rtl="0" algn="l">
              <a:lnSpc>
                <a:spcPct val="100000"/>
              </a:lnSpc>
              <a:spcBef>
                <a:spcPts val="1000"/>
              </a:spcBef>
              <a:spcAft>
                <a:spcPts val="0"/>
              </a:spcAft>
              <a:buClr>
                <a:schemeClr val="dk1"/>
              </a:buClr>
              <a:buSzPts val="1400"/>
              <a:buChar char="●"/>
            </a:pPr>
            <a:r>
              <a:rPr b="1" lang="en" sz="2500">
                <a:solidFill>
                  <a:srgbClr val="1155CC"/>
                </a:solidFill>
                <a:latin typeface="Lato"/>
                <a:ea typeface="Lato"/>
                <a:cs typeface="Lato"/>
                <a:sym typeface="Lato"/>
              </a:rPr>
              <a:t>Task</a:t>
            </a:r>
            <a:r>
              <a:rPr lang="en" sz="1700">
                <a:solidFill>
                  <a:schemeClr val="dk1"/>
                </a:solidFill>
                <a:latin typeface="Lato"/>
                <a:ea typeface="Lato"/>
                <a:cs typeface="Lato"/>
                <a:sym typeface="Lato"/>
              </a:rPr>
              <a:t>: </a:t>
            </a:r>
            <a:r>
              <a:rPr b="1" i="1" lang="en" sz="2100">
                <a:solidFill>
                  <a:srgbClr val="434343"/>
                </a:solidFill>
                <a:latin typeface="Lato"/>
                <a:ea typeface="Lato"/>
                <a:cs typeface="Lato"/>
                <a:sym typeface="Lato"/>
              </a:rPr>
              <a:t>What</a:t>
            </a:r>
            <a:r>
              <a:rPr i="1" lang="en" sz="2100">
                <a:solidFill>
                  <a:srgbClr val="434343"/>
                </a:solidFill>
                <a:latin typeface="Lato"/>
                <a:ea typeface="Lato"/>
                <a:cs typeface="Lato"/>
                <a:sym typeface="Lato"/>
              </a:rPr>
              <a:t> steps they should take (and what mistakes they shouldn’t make) as they complete the assignment</a:t>
            </a:r>
            <a:endParaRPr i="1" sz="1700">
              <a:solidFill>
                <a:srgbClr val="434343"/>
              </a:solidFill>
              <a:latin typeface="Lato"/>
              <a:ea typeface="Lato"/>
              <a:cs typeface="Lato"/>
              <a:sym typeface="Lato"/>
            </a:endParaRPr>
          </a:p>
          <a:p>
            <a:pPr indent="-317500" lvl="0" marL="457200" rtl="0" algn="l">
              <a:lnSpc>
                <a:spcPct val="100000"/>
              </a:lnSpc>
              <a:spcBef>
                <a:spcPts val="1000"/>
              </a:spcBef>
              <a:spcAft>
                <a:spcPts val="0"/>
              </a:spcAft>
              <a:buClr>
                <a:schemeClr val="dk1"/>
              </a:buClr>
              <a:buSzPts val="1400"/>
              <a:buFont typeface="Lato"/>
              <a:buChar char="●"/>
            </a:pPr>
            <a:r>
              <a:rPr b="1" lang="en" sz="2500">
                <a:solidFill>
                  <a:srgbClr val="741B47"/>
                </a:solidFill>
                <a:latin typeface="Lato"/>
                <a:ea typeface="Lato"/>
                <a:cs typeface="Lato"/>
                <a:sym typeface="Lato"/>
              </a:rPr>
              <a:t>Criteria for Success</a:t>
            </a:r>
            <a:r>
              <a:rPr lang="en" sz="1700">
                <a:solidFill>
                  <a:schemeClr val="dk1"/>
                </a:solidFill>
                <a:latin typeface="Lato"/>
                <a:ea typeface="Lato"/>
                <a:cs typeface="Lato"/>
                <a:sym typeface="Lato"/>
              </a:rPr>
              <a:t>: </a:t>
            </a:r>
            <a:r>
              <a:rPr b="1" i="1" lang="en" sz="2100">
                <a:solidFill>
                  <a:srgbClr val="434343"/>
                </a:solidFill>
                <a:latin typeface="Lato"/>
                <a:ea typeface="Lato"/>
                <a:cs typeface="Lato"/>
                <a:sym typeface="Lato"/>
              </a:rPr>
              <a:t>What </a:t>
            </a:r>
            <a:r>
              <a:rPr lang="en" sz="2100">
                <a:solidFill>
                  <a:srgbClr val="434343"/>
                </a:solidFill>
                <a:latin typeface="Lato"/>
                <a:ea typeface="Lato"/>
                <a:cs typeface="Lato"/>
                <a:sym typeface="Lato"/>
              </a:rPr>
              <a:t>success looks like on this assignment; </a:t>
            </a:r>
            <a:r>
              <a:rPr b="1" i="1" lang="en" sz="2100">
                <a:solidFill>
                  <a:srgbClr val="434343"/>
                </a:solidFill>
                <a:latin typeface="Lato"/>
                <a:ea typeface="Lato"/>
                <a:cs typeface="Lato"/>
                <a:sym typeface="Lato"/>
              </a:rPr>
              <a:t>how</a:t>
            </a:r>
            <a:r>
              <a:rPr lang="en" sz="2100">
                <a:solidFill>
                  <a:srgbClr val="434343"/>
                </a:solidFill>
                <a:latin typeface="Lato"/>
                <a:ea typeface="Lato"/>
                <a:cs typeface="Lato"/>
                <a:sym typeface="Lato"/>
              </a:rPr>
              <a:t> they will know if they’ve been successful</a:t>
            </a:r>
            <a:endParaRPr sz="2100">
              <a:solidFill>
                <a:srgbClr val="434343"/>
              </a:solidFill>
              <a:latin typeface="Lato"/>
              <a:ea typeface="Lato"/>
              <a:cs typeface="Lato"/>
              <a:sym typeface="Lato"/>
            </a:endParaRPr>
          </a:p>
          <a:p>
            <a:pPr indent="0" lvl="0" marL="0" rtl="0" algn="l">
              <a:lnSpc>
                <a:spcPct val="100000"/>
              </a:lnSpc>
              <a:spcBef>
                <a:spcPts val="1000"/>
              </a:spcBef>
              <a:spcAft>
                <a:spcPts val="1000"/>
              </a:spcAft>
              <a:buNone/>
            </a:pPr>
            <a:r>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96"/>
          <p:cNvSpPr txBox="1"/>
          <p:nvPr>
            <p:ph type="title"/>
          </p:nvPr>
        </p:nvSpPr>
        <p:spPr>
          <a:xfrm>
            <a:off x="311700" y="327775"/>
            <a:ext cx="8520600" cy="13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en" sz="3600">
                <a:latin typeface="Playfair Display"/>
                <a:ea typeface="Playfair Display"/>
                <a:cs typeface="Playfair Display"/>
                <a:sym typeface="Playfair Display"/>
              </a:rPr>
              <a:t>Transparent Assignments: The Template</a:t>
            </a:r>
            <a:endParaRPr b="0" sz="3600">
              <a:latin typeface="Playfair Display"/>
              <a:ea typeface="Playfair Display"/>
              <a:cs typeface="Playfair Display"/>
              <a:sym typeface="Playfair Display"/>
            </a:endParaRPr>
          </a:p>
        </p:txBody>
      </p:sp>
      <p:sp>
        <p:nvSpPr>
          <p:cNvPr id="565" name="Google Shape;565;p96"/>
          <p:cNvSpPr txBox="1"/>
          <p:nvPr>
            <p:ph idx="1" type="body"/>
          </p:nvPr>
        </p:nvSpPr>
        <p:spPr>
          <a:xfrm>
            <a:off x="270575" y="1438350"/>
            <a:ext cx="8424300" cy="1306200"/>
          </a:xfrm>
          <a:prstGeom prst="rect">
            <a:avLst/>
          </a:prstGeom>
        </p:spPr>
        <p:txBody>
          <a:bodyPr anchorCtr="0" anchor="t" bIns="91425" lIns="91425" spcFirstLastPara="1" rIns="91425" wrap="square" tIns="91425">
            <a:normAutofit fontScale="25000" lnSpcReduction="20000"/>
          </a:bodyPr>
          <a:lstStyle/>
          <a:p>
            <a:pPr indent="-257175" lvl="0" marL="914400" rtl="0" algn="l">
              <a:spcBef>
                <a:spcPts val="1000"/>
              </a:spcBef>
              <a:spcAft>
                <a:spcPts val="0"/>
              </a:spcAft>
              <a:buClr>
                <a:schemeClr val="accent2"/>
              </a:buClr>
              <a:buSzPct val="100000"/>
              <a:buFont typeface="Lato"/>
              <a:buChar char="●"/>
            </a:pPr>
            <a:r>
              <a:rPr b="1" lang="en">
                <a:solidFill>
                  <a:schemeClr val="accent2"/>
                </a:solidFill>
                <a:latin typeface="Lato"/>
                <a:ea typeface="Lato"/>
                <a:cs typeface="Lato"/>
                <a:sym typeface="Lato"/>
              </a:rPr>
              <a:t>Purpose</a:t>
            </a:r>
            <a:endParaRPr b="1">
              <a:solidFill>
                <a:schemeClr val="accent2"/>
              </a:solidFill>
              <a:latin typeface="Lato"/>
              <a:ea typeface="Lato"/>
              <a:cs typeface="Lato"/>
              <a:sym typeface="Lato"/>
            </a:endParaRPr>
          </a:p>
          <a:p>
            <a:pPr indent="-257175" lvl="1" marL="1371600" rtl="0" algn="l">
              <a:spcBef>
                <a:spcPts val="0"/>
              </a:spcBef>
              <a:spcAft>
                <a:spcPts val="0"/>
              </a:spcAft>
              <a:buClr>
                <a:srgbClr val="434343"/>
              </a:buClr>
              <a:buSzPct val="100000"/>
              <a:buFont typeface="Lato"/>
              <a:buChar char="○"/>
            </a:pPr>
            <a:r>
              <a:rPr lang="en" sz="1800">
                <a:solidFill>
                  <a:srgbClr val="434343"/>
                </a:solidFill>
                <a:latin typeface="Lato"/>
                <a:ea typeface="Lato"/>
                <a:cs typeface="Lato"/>
                <a:sym typeface="Lato"/>
              </a:rPr>
              <a:t>Skills practiced</a:t>
            </a:r>
            <a:endParaRPr sz="1800">
              <a:solidFill>
                <a:srgbClr val="434343"/>
              </a:solidFill>
              <a:latin typeface="Lato"/>
              <a:ea typeface="Lato"/>
              <a:cs typeface="Lato"/>
              <a:sym typeface="Lato"/>
            </a:endParaRPr>
          </a:p>
          <a:p>
            <a:pPr indent="-257175" lvl="1" marL="1371600" rtl="0" algn="l">
              <a:spcBef>
                <a:spcPts val="0"/>
              </a:spcBef>
              <a:spcAft>
                <a:spcPts val="0"/>
              </a:spcAft>
              <a:buClr>
                <a:srgbClr val="434343"/>
              </a:buClr>
              <a:buSzPct val="100000"/>
              <a:buFont typeface="Lato"/>
              <a:buChar char="○"/>
            </a:pPr>
            <a:r>
              <a:rPr lang="en" sz="1800">
                <a:solidFill>
                  <a:srgbClr val="434343"/>
                </a:solidFill>
                <a:latin typeface="Lato"/>
                <a:ea typeface="Lato"/>
                <a:cs typeface="Lato"/>
                <a:sym typeface="Lato"/>
              </a:rPr>
              <a:t>Knowledge gained</a:t>
            </a:r>
            <a:endParaRPr sz="1800">
              <a:solidFill>
                <a:srgbClr val="434343"/>
              </a:solidFill>
              <a:latin typeface="Lato"/>
              <a:ea typeface="Lato"/>
              <a:cs typeface="Lato"/>
              <a:sym typeface="Lato"/>
            </a:endParaRPr>
          </a:p>
          <a:p>
            <a:pPr indent="-257175" lvl="0" marL="914400" marR="0" rtl="0" algn="l">
              <a:lnSpc>
                <a:spcPct val="115000"/>
              </a:lnSpc>
              <a:spcBef>
                <a:spcPts val="1000"/>
              </a:spcBef>
              <a:spcAft>
                <a:spcPts val="0"/>
              </a:spcAft>
              <a:buClr>
                <a:schemeClr val="accent2"/>
              </a:buClr>
              <a:buSzPct val="100000"/>
              <a:buFont typeface="Lato"/>
              <a:buChar char="●"/>
            </a:pPr>
            <a:r>
              <a:rPr b="1" lang="en">
                <a:solidFill>
                  <a:schemeClr val="accent2"/>
                </a:solidFill>
                <a:latin typeface="Lato"/>
                <a:ea typeface="Lato"/>
                <a:cs typeface="Lato"/>
                <a:sym typeface="Lato"/>
              </a:rPr>
              <a:t>Task</a:t>
            </a:r>
            <a:endParaRPr b="1">
              <a:solidFill>
                <a:schemeClr val="accent2"/>
              </a:solidFill>
              <a:latin typeface="Lato"/>
              <a:ea typeface="Lato"/>
              <a:cs typeface="Lato"/>
              <a:sym typeface="Lato"/>
            </a:endParaRPr>
          </a:p>
          <a:p>
            <a:pPr indent="-257175" lvl="1" marL="1371600" rtl="0" algn="l">
              <a:spcBef>
                <a:spcPts val="1000"/>
              </a:spcBef>
              <a:spcAft>
                <a:spcPts val="0"/>
              </a:spcAft>
              <a:buClr>
                <a:srgbClr val="434343"/>
              </a:buClr>
              <a:buSzPct val="100000"/>
              <a:buFont typeface="Lato"/>
              <a:buChar char="○"/>
            </a:pPr>
            <a:r>
              <a:rPr lang="en" sz="1800">
                <a:solidFill>
                  <a:srgbClr val="434343"/>
                </a:solidFill>
                <a:latin typeface="Lato"/>
                <a:ea typeface="Lato"/>
                <a:cs typeface="Lato"/>
                <a:sym typeface="Lato"/>
              </a:rPr>
              <a:t>What to do</a:t>
            </a:r>
            <a:endParaRPr sz="1800">
              <a:solidFill>
                <a:srgbClr val="434343"/>
              </a:solidFill>
              <a:latin typeface="Lato"/>
              <a:ea typeface="Lato"/>
              <a:cs typeface="Lato"/>
              <a:sym typeface="Lato"/>
            </a:endParaRPr>
          </a:p>
          <a:p>
            <a:pPr indent="-257175" lvl="1" marL="1371600" rtl="0" algn="l">
              <a:spcBef>
                <a:spcPts val="0"/>
              </a:spcBef>
              <a:spcAft>
                <a:spcPts val="0"/>
              </a:spcAft>
              <a:buClr>
                <a:srgbClr val="434343"/>
              </a:buClr>
              <a:buSzPct val="100000"/>
              <a:buFont typeface="Lato"/>
              <a:buChar char="○"/>
            </a:pPr>
            <a:r>
              <a:rPr lang="en" sz="1800">
                <a:solidFill>
                  <a:srgbClr val="434343"/>
                </a:solidFill>
                <a:latin typeface="Lato"/>
                <a:ea typeface="Lato"/>
                <a:cs typeface="Lato"/>
                <a:sym typeface="Lato"/>
              </a:rPr>
              <a:t>How to do it</a:t>
            </a:r>
            <a:endParaRPr sz="1800">
              <a:solidFill>
                <a:srgbClr val="434343"/>
              </a:solidFill>
              <a:latin typeface="Lato"/>
              <a:ea typeface="Lato"/>
              <a:cs typeface="Lato"/>
              <a:sym typeface="Lato"/>
            </a:endParaRPr>
          </a:p>
          <a:p>
            <a:pPr indent="-257175" lvl="0" marL="914400" rtl="0" algn="l">
              <a:spcBef>
                <a:spcPts val="1000"/>
              </a:spcBef>
              <a:spcAft>
                <a:spcPts val="0"/>
              </a:spcAft>
              <a:buClr>
                <a:schemeClr val="accent2"/>
              </a:buClr>
              <a:buSzPct val="100000"/>
              <a:buFont typeface="Lato"/>
              <a:buChar char="●"/>
            </a:pPr>
            <a:r>
              <a:rPr b="1" lang="en">
                <a:solidFill>
                  <a:schemeClr val="accent2"/>
                </a:solidFill>
                <a:latin typeface="Lato"/>
                <a:ea typeface="Lato"/>
                <a:cs typeface="Lato"/>
                <a:sym typeface="Lato"/>
              </a:rPr>
              <a:t>Criteria </a:t>
            </a:r>
            <a:endParaRPr b="1">
              <a:solidFill>
                <a:schemeClr val="accent2"/>
              </a:solidFill>
              <a:latin typeface="Lato"/>
              <a:ea typeface="Lato"/>
              <a:cs typeface="Lato"/>
              <a:sym typeface="Lato"/>
            </a:endParaRPr>
          </a:p>
          <a:p>
            <a:pPr indent="-257175" lvl="1" marL="1371600" rtl="0" algn="l">
              <a:spcBef>
                <a:spcPts val="1000"/>
              </a:spcBef>
              <a:spcAft>
                <a:spcPts val="0"/>
              </a:spcAft>
              <a:buClr>
                <a:srgbClr val="434343"/>
              </a:buClr>
              <a:buSzPct val="100000"/>
              <a:buFont typeface="Lato"/>
              <a:buChar char="○"/>
            </a:pPr>
            <a:r>
              <a:rPr lang="en" sz="1800">
                <a:solidFill>
                  <a:srgbClr val="434343"/>
                </a:solidFill>
                <a:latin typeface="Lato"/>
                <a:ea typeface="Lato"/>
                <a:cs typeface="Lato"/>
                <a:sym typeface="Lato"/>
              </a:rPr>
              <a:t>Checklist or rubric in advance so students can self-evaluate.</a:t>
            </a:r>
            <a:endParaRPr sz="1800">
              <a:solidFill>
                <a:srgbClr val="434343"/>
              </a:solidFill>
              <a:latin typeface="Lato"/>
              <a:ea typeface="Lato"/>
              <a:cs typeface="Lato"/>
              <a:sym typeface="Lato"/>
            </a:endParaRPr>
          </a:p>
          <a:p>
            <a:pPr indent="-257175" lvl="1" marL="1371600" rtl="0" algn="l">
              <a:spcBef>
                <a:spcPts val="0"/>
              </a:spcBef>
              <a:spcAft>
                <a:spcPts val="0"/>
              </a:spcAft>
              <a:buClr>
                <a:srgbClr val="434343"/>
              </a:buClr>
              <a:buSzPct val="100000"/>
              <a:buFont typeface="Lato"/>
              <a:buChar char="○"/>
            </a:pPr>
            <a:r>
              <a:rPr lang="en" sz="1800">
                <a:solidFill>
                  <a:srgbClr val="434343"/>
                </a:solidFill>
                <a:latin typeface="Lato"/>
                <a:ea typeface="Lato"/>
                <a:cs typeface="Lato"/>
                <a:sym typeface="Lato"/>
              </a:rPr>
              <a:t>What excellence looks like (multiple annotated examples)</a:t>
            </a:r>
            <a:endParaRPr sz="1800">
              <a:solidFill>
                <a:srgbClr val="434343"/>
              </a:solidFill>
              <a:latin typeface="Lato"/>
              <a:ea typeface="Lato"/>
              <a:cs typeface="Lato"/>
              <a:sym typeface="Lato"/>
            </a:endParaRPr>
          </a:p>
          <a:p>
            <a:pPr indent="0" lvl="0" marL="0" rtl="0" algn="l">
              <a:spcBef>
                <a:spcPts val="1000"/>
              </a:spcBef>
              <a:spcAft>
                <a:spcPts val="0"/>
              </a:spcAft>
              <a:buNone/>
            </a:pPr>
            <a:r>
              <a:t/>
            </a:r>
            <a:endParaRPr b="1" sz="2400">
              <a:solidFill>
                <a:srgbClr val="434343"/>
              </a:solidFill>
            </a:endParaRPr>
          </a:p>
          <a:p>
            <a:pPr indent="0" lvl="0" marL="0" rtl="0" algn="l">
              <a:spcBef>
                <a:spcPts val="1000"/>
              </a:spcBef>
              <a:spcAft>
                <a:spcPts val="1200"/>
              </a:spcAft>
              <a:buNone/>
            </a:pPr>
            <a:r>
              <a:t/>
            </a:r>
            <a:endParaRPr sz="1400"/>
          </a:p>
        </p:txBody>
      </p:sp>
      <p:sp>
        <p:nvSpPr>
          <p:cNvPr id="566" name="Google Shape;566;p96"/>
          <p:cNvSpPr/>
          <p:nvPr/>
        </p:nvSpPr>
        <p:spPr>
          <a:xfrm>
            <a:off x="3594800" y="1989050"/>
            <a:ext cx="171900" cy="578400"/>
          </a:xfrm>
          <a:prstGeom prst="rightBrace">
            <a:avLst>
              <a:gd fmla="val 84119"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accent5"/>
              </a:solidFill>
              <a:highlight>
                <a:srgbClr val="0000FF"/>
              </a:highlight>
            </a:endParaRPr>
          </a:p>
        </p:txBody>
      </p:sp>
      <p:sp>
        <p:nvSpPr>
          <p:cNvPr id="567" name="Google Shape;567;p96"/>
          <p:cNvSpPr txBox="1"/>
          <p:nvPr/>
        </p:nvSpPr>
        <p:spPr>
          <a:xfrm>
            <a:off x="4233350" y="1898750"/>
            <a:ext cx="4290600" cy="759000"/>
          </a:xfrm>
          <a:prstGeom prst="rect">
            <a:avLst/>
          </a:prstGeom>
          <a:noFill/>
          <a:ln>
            <a:noFill/>
          </a:ln>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None/>
            </a:pPr>
            <a:r>
              <a:rPr lang="en" sz="1800">
                <a:solidFill>
                  <a:srgbClr val="434343"/>
                </a:solidFill>
                <a:latin typeface="Lato"/>
                <a:ea typeface="Lato"/>
                <a:cs typeface="Lato"/>
                <a:sym typeface="Lato"/>
              </a:rPr>
              <a:t>Relevance to students 5 years out</a:t>
            </a:r>
            <a:endParaRPr sz="1800">
              <a:solidFill>
                <a:srgbClr val="434343"/>
              </a:solidFill>
              <a:latin typeface="Lato"/>
              <a:ea typeface="Lato"/>
              <a:cs typeface="Lato"/>
              <a:sym typeface="Lato"/>
            </a:endParaRPr>
          </a:p>
          <a:p>
            <a:pPr indent="0" lvl="0" marL="457200" marR="0" rtl="0" algn="l">
              <a:lnSpc>
                <a:spcPct val="115000"/>
              </a:lnSpc>
              <a:spcBef>
                <a:spcPts val="0"/>
              </a:spcBef>
              <a:spcAft>
                <a:spcPts val="0"/>
              </a:spcAft>
              <a:buNone/>
            </a:pPr>
            <a:r>
              <a:rPr lang="en" sz="1800">
                <a:solidFill>
                  <a:srgbClr val="434343"/>
                </a:solidFill>
                <a:latin typeface="Lato"/>
                <a:ea typeface="Lato"/>
                <a:cs typeface="Lato"/>
                <a:sym typeface="Lato"/>
              </a:rPr>
              <a:t>Connection to Learning Outcomes</a:t>
            </a:r>
            <a:endParaRPr sz="1800">
              <a:solidFill>
                <a:srgbClr val="434343"/>
              </a:solidFill>
              <a:latin typeface="Lato"/>
              <a:ea typeface="Lato"/>
              <a:cs typeface="Lato"/>
              <a:sym typeface="Lato"/>
            </a:endParaRPr>
          </a:p>
        </p:txBody>
      </p:sp>
      <p:sp>
        <p:nvSpPr>
          <p:cNvPr id="568" name="Google Shape;568;p96"/>
          <p:cNvSpPr txBox="1"/>
          <p:nvPr/>
        </p:nvSpPr>
        <p:spPr>
          <a:xfrm>
            <a:off x="311700" y="2541125"/>
            <a:ext cx="8424300" cy="11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6"/>
          <p:cNvSpPr txBox="1"/>
          <p:nvPr/>
        </p:nvSpPr>
        <p:spPr>
          <a:xfrm>
            <a:off x="364025" y="4037225"/>
            <a:ext cx="82374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97"/>
          <p:cNvSpPr txBox="1"/>
          <p:nvPr/>
        </p:nvSpPr>
        <p:spPr>
          <a:xfrm>
            <a:off x="539325" y="1206650"/>
            <a:ext cx="8478600" cy="4929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Clr>
                <a:schemeClr val="dk1"/>
              </a:buClr>
              <a:buSzPts val="800"/>
              <a:buFont typeface="Arial"/>
              <a:buNone/>
            </a:pPr>
            <a:r>
              <a:rPr lang="en" sz="2300">
                <a:latin typeface="Lato"/>
                <a:ea typeface="Lato"/>
                <a:cs typeface="Lato"/>
                <a:sym typeface="Lato"/>
              </a:rPr>
              <a:t>Transparent Assignments boosted students’</a:t>
            </a:r>
            <a:endParaRPr sz="2300">
              <a:latin typeface="Lato"/>
              <a:ea typeface="Lato"/>
              <a:cs typeface="Lato"/>
              <a:sym typeface="Lato"/>
            </a:endParaRPr>
          </a:p>
          <a:p>
            <a:pPr indent="0" lvl="0" marL="0" rtl="0" algn="l">
              <a:spcBef>
                <a:spcPts val="1200"/>
              </a:spcBef>
              <a:spcAft>
                <a:spcPts val="0"/>
              </a:spcAft>
              <a:buNone/>
            </a:pPr>
            <a:r>
              <a:t/>
            </a:r>
            <a:endParaRPr sz="2300">
              <a:latin typeface="Calibri"/>
              <a:ea typeface="Calibri"/>
              <a:cs typeface="Calibri"/>
              <a:sym typeface="Calibri"/>
            </a:endParaRPr>
          </a:p>
        </p:txBody>
      </p:sp>
      <p:sp>
        <p:nvSpPr>
          <p:cNvPr id="575" name="Google Shape;575;p97"/>
          <p:cNvSpPr txBox="1"/>
          <p:nvPr/>
        </p:nvSpPr>
        <p:spPr>
          <a:xfrm>
            <a:off x="639200" y="287625"/>
            <a:ext cx="8184000" cy="874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rPr lang="en" sz="3600">
                <a:solidFill>
                  <a:schemeClr val="dk1"/>
                </a:solidFill>
                <a:latin typeface="Playfair Display"/>
                <a:ea typeface="Playfair Display"/>
                <a:cs typeface="Playfair Display"/>
                <a:sym typeface="Playfair Display"/>
              </a:rPr>
              <a:t>Transparent Assignments: The Results</a:t>
            </a:r>
            <a:endParaRPr sz="3600">
              <a:solidFill>
                <a:schemeClr val="dk1"/>
              </a:solidFill>
              <a:latin typeface="Playfair Display"/>
              <a:ea typeface="Playfair Display"/>
              <a:cs typeface="Playfair Display"/>
              <a:sym typeface="Playfair Display"/>
            </a:endParaRPr>
          </a:p>
        </p:txBody>
      </p:sp>
      <p:sp>
        <p:nvSpPr>
          <p:cNvPr id="576" name="Google Shape;576;p97"/>
          <p:cNvSpPr txBox="1"/>
          <p:nvPr/>
        </p:nvSpPr>
        <p:spPr>
          <a:xfrm>
            <a:off x="2129119" y="2192625"/>
            <a:ext cx="22500" cy="1680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a:p>
        </p:txBody>
      </p:sp>
      <p:sp>
        <p:nvSpPr>
          <p:cNvPr id="577" name="Google Shape;577;p97"/>
          <p:cNvSpPr txBox="1"/>
          <p:nvPr/>
        </p:nvSpPr>
        <p:spPr>
          <a:xfrm>
            <a:off x="639200" y="1799900"/>
            <a:ext cx="4697400" cy="672300"/>
          </a:xfrm>
          <a:prstGeom prst="rect">
            <a:avLst/>
          </a:prstGeom>
          <a:noFill/>
          <a:ln>
            <a:noFill/>
          </a:ln>
        </p:spPr>
        <p:txBody>
          <a:bodyPr anchorCtr="0" anchor="t" bIns="68575" lIns="68575" spcFirstLastPara="1" rIns="68575" wrap="square" tIns="68575">
            <a:noAutofit/>
          </a:bodyPr>
          <a:lstStyle/>
          <a:p>
            <a:pPr indent="-311150" lvl="0" marL="342900" rtl="0" algn="l">
              <a:lnSpc>
                <a:spcPct val="115000"/>
              </a:lnSpc>
              <a:spcBef>
                <a:spcPts val="800"/>
              </a:spcBef>
              <a:spcAft>
                <a:spcPts val="0"/>
              </a:spcAft>
              <a:buClr>
                <a:srgbClr val="434343"/>
              </a:buClr>
              <a:buSzPts val="2300"/>
              <a:buFont typeface="Source Sans Pro"/>
              <a:buChar char="●"/>
            </a:pPr>
            <a:r>
              <a:rPr lang="en" sz="2300">
                <a:solidFill>
                  <a:srgbClr val="434343"/>
                </a:solidFill>
                <a:latin typeface="Lato"/>
                <a:ea typeface="Lato"/>
                <a:cs typeface="Lato"/>
                <a:sym typeface="Lato"/>
              </a:rPr>
              <a:t>Academic </a:t>
            </a:r>
            <a:r>
              <a:rPr b="1" lang="en" sz="2300">
                <a:solidFill>
                  <a:srgbClr val="434343"/>
                </a:solidFill>
                <a:latin typeface="Lato"/>
                <a:ea typeface="Lato"/>
                <a:cs typeface="Lato"/>
                <a:sym typeface="Lato"/>
              </a:rPr>
              <a:t>Confidence</a:t>
            </a:r>
            <a:endParaRPr b="1" sz="2300">
              <a:solidFill>
                <a:srgbClr val="434343"/>
              </a:solidFill>
              <a:latin typeface="Lato"/>
              <a:ea typeface="Lato"/>
              <a:cs typeface="Lato"/>
              <a:sym typeface="Lato"/>
            </a:endParaRPr>
          </a:p>
          <a:p>
            <a:pPr indent="0" lvl="0" marL="0" rtl="0" algn="l">
              <a:spcBef>
                <a:spcPts val="800"/>
              </a:spcBef>
              <a:spcAft>
                <a:spcPts val="0"/>
              </a:spcAft>
              <a:buNone/>
            </a:pPr>
            <a:r>
              <a:t/>
            </a:r>
            <a:endParaRPr sz="2300"/>
          </a:p>
        </p:txBody>
      </p:sp>
      <p:sp>
        <p:nvSpPr>
          <p:cNvPr id="578" name="Google Shape;578;p97"/>
          <p:cNvSpPr txBox="1"/>
          <p:nvPr/>
        </p:nvSpPr>
        <p:spPr>
          <a:xfrm>
            <a:off x="639200" y="2492775"/>
            <a:ext cx="5882700" cy="672300"/>
          </a:xfrm>
          <a:prstGeom prst="rect">
            <a:avLst/>
          </a:prstGeom>
          <a:noFill/>
          <a:ln>
            <a:noFill/>
          </a:ln>
        </p:spPr>
        <p:txBody>
          <a:bodyPr anchorCtr="0" anchor="t" bIns="68575" lIns="68575" spcFirstLastPara="1" rIns="68575" wrap="square" tIns="68575">
            <a:noAutofit/>
          </a:bodyPr>
          <a:lstStyle/>
          <a:p>
            <a:pPr indent="-311150" lvl="0" marL="342900" rtl="0" algn="l">
              <a:lnSpc>
                <a:spcPct val="115000"/>
              </a:lnSpc>
              <a:spcBef>
                <a:spcPts val="800"/>
              </a:spcBef>
              <a:spcAft>
                <a:spcPts val="0"/>
              </a:spcAft>
              <a:buClr>
                <a:srgbClr val="434343"/>
              </a:buClr>
              <a:buSzPts val="2300"/>
              <a:buFont typeface="Source Sans Pro"/>
              <a:buChar char="●"/>
            </a:pPr>
            <a:r>
              <a:rPr lang="en" sz="2300">
                <a:solidFill>
                  <a:srgbClr val="434343"/>
                </a:solidFill>
                <a:latin typeface="Lato"/>
                <a:ea typeface="Lato"/>
                <a:cs typeface="Lato"/>
                <a:sym typeface="Lato"/>
              </a:rPr>
              <a:t>Sense of </a:t>
            </a:r>
            <a:r>
              <a:rPr b="1" lang="en" sz="2300">
                <a:solidFill>
                  <a:srgbClr val="434343"/>
                </a:solidFill>
                <a:latin typeface="Lato"/>
                <a:ea typeface="Lato"/>
                <a:cs typeface="Lato"/>
                <a:sym typeface="Lato"/>
              </a:rPr>
              <a:t>Belonging</a:t>
            </a:r>
            <a:endParaRPr b="1" sz="2300">
              <a:solidFill>
                <a:srgbClr val="434343"/>
              </a:solidFill>
              <a:latin typeface="Lato"/>
              <a:ea typeface="Lato"/>
              <a:cs typeface="Lato"/>
              <a:sym typeface="Lato"/>
            </a:endParaRPr>
          </a:p>
          <a:p>
            <a:pPr indent="0" lvl="0" marL="342900" rtl="0" algn="l">
              <a:lnSpc>
                <a:spcPct val="115000"/>
              </a:lnSpc>
              <a:spcBef>
                <a:spcPts val="800"/>
              </a:spcBef>
              <a:spcAft>
                <a:spcPts val="0"/>
              </a:spcAft>
              <a:buNone/>
            </a:pPr>
            <a:r>
              <a:t/>
            </a:r>
            <a:endParaRPr sz="1800">
              <a:solidFill>
                <a:srgbClr val="434343"/>
              </a:solidFill>
              <a:latin typeface="Source Sans Pro"/>
              <a:ea typeface="Source Sans Pro"/>
              <a:cs typeface="Source Sans Pro"/>
              <a:sym typeface="Source Sans Pro"/>
            </a:endParaRPr>
          </a:p>
          <a:p>
            <a:pPr indent="0" lvl="0" marL="0" rtl="0" algn="l">
              <a:spcBef>
                <a:spcPts val="800"/>
              </a:spcBef>
              <a:spcAft>
                <a:spcPts val="0"/>
              </a:spcAft>
              <a:buNone/>
            </a:pPr>
            <a:r>
              <a:t/>
            </a:r>
            <a:endParaRPr sz="1100"/>
          </a:p>
        </p:txBody>
      </p:sp>
      <p:sp>
        <p:nvSpPr>
          <p:cNvPr id="579" name="Google Shape;579;p97"/>
          <p:cNvSpPr txBox="1"/>
          <p:nvPr/>
        </p:nvSpPr>
        <p:spPr>
          <a:xfrm>
            <a:off x="709100" y="3185675"/>
            <a:ext cx="8113800" cy="549000"/>
          </a:xfrm>
          <a:prstGeom prst="rect">
            <a:avLst/>
          </a:prstGeom>
          <a:noFill/>
          <a:ln>
            <a:noFill/>
          </a:ln>
        </p:spPr>
        <p:txBody>
          <a:bodyPr anchorCtr="0" anchor="t" bIns="68575" lIns="68575" spcFirstLastPara="1" rIns="68575" wrap="square" tIns="68575">
            <a:noAutofit/>
          </a:bodyPr>
          <a:lstStyle/>
          <a:p>
            <a:pPr indent="-311150" lvl="0" marL="342900" rtl="0" algn="l">
              <a:lnSpc>
                <a:spcPct val="115000"/>
              </a:lnSpc>
              <a:spcBef>
                <a:spcPts val="800"/>
              </a:spcBef>
              <a:spcAft>
                <a:spcPts val="800"/>
              </a:spcAft>
              <a:buClr>
                <a:srgbClr val="434343"/>
              </a:buClr>
              <a:buSzPts val="2300"/>
              <a:buFont typeface="Source Sans Pro"/>
              <a:buChar char="●"/>
            </a:pPr>
            <a:r>
              <a:rPr b="1" lang="en" sz="2300">
                <a:solidFill>
                  <a:srgbClr val="434343"/>
                </a:solidFill>
                <a:latin typeface="Lato"/>
                <a:ea typeface="Lato"/>
                <a:cs typeface="Lato"/>
                <a:sym typeface="Lato"/>
              </a:rPr>
              <a:t>Skills </a:t>
            </a:r>
            <a:r>
              <a:rPr lang="en" sz="2300">
                <a:solidFill>
                  <a:srgbClr val="434343"/>
                </a:solidFill>
                <a:latin typeface="Lato"/>
                <a:ea typeface="Lato"/>
                <a:cs typeface="Lato"/>
                <a:sym typeface="Lato"/>
              </a:rPr>
              <a:t>valued most by employers</a:t>
            </a:r>
            <a:endParaRPr sz="2300">
              <a:solidFill>
                <a:srgbClr val="434343"/>
              </a:solidFill>
              <a:latin typeface="Lato"/>
              <a:ea typeface="Lato"/>
              <a:cs typeface="Lato"/>
              <a:sym typeface="Lato"/>
            </a:endParaRPr>
          </a:p>
        </p:txBody>
      </p:sp>
      <p:sp>
        <p:nvSpPr>
          <p:cNvPr id="580" name="Google Shape;580;p97"/>
          <p:cNvSpPr txBox="1"/>
          <p:nvPr/>
        </p:nvSpPr>
        <p:spPr>
          <a:xfrm>
            <a:off x="749050" y="3853525"/>
            <a:ext cx="7234800" cy="492900"/>
          </a:xfrm>
          <a:prstGeom prst="rect">
            <a:avLst/>
          </a:prstGeom>
          <a:noFill/>
          <a:ln>
            <a:noFill/>
          </a:ln>
        </p:spPr>
        <p:txBody>
          <a:bodyPr anchorCtr="0" anchor="t" bIns="68575" lIns="68575" spcFirstLastPara="1" rIns="68575" wrap="square" tIns="68575">
            <a:noAutofit/>
          </a:bodyPr>
          <a:lstStyle/>
          <a:p>
            <a:pPr indent="-311150" lvl="0" marL="342900" rtl="0" algn="l">
              <a:lnSpc>
                <a:spcPct val="115000"/>
              </a:lnSpc>
              <a:spcBef>
                <a:spcPts val="800"/>
              </a:spcBef>
              <a:spcAft>
                <a:spcPts val="800"/>
              </a:spcAft>
              <a:buClr>
                <a:srgbClr val="434343"/>
              </a:buClr>
              <a:buSzPts val="2300"/>
              <a:buFont typeface="Source Sans Pro"/>
              <a:buChar char="●"/>
            </a:pPr>
            <a:r>
              <a:rPr b="1" lang="en" sz="2300">
                <a:solidFill>
                  <a:srgbClr val="434343"/>
                </a:solidFill>
                <a:latin typeface="Lato"/>
                <a:ea typeface="Lato"/>
                <a:cs typeface="Lato"/>
                <a:sym typeface="Lato"/>
              </a:rPr>
              <a:t>Persistence </a:t>
            </a:r>
            <a:r>
              <a:rPr lang="en" sz="2300">
                <a:solidFill>
                  <a:srgbClr val="434343"/>
                </a:solidFill>
                <a:latin typeface="Lato"/>
                <a:ea typeface="Lato"/>
                <a:cs typeface="Lato"/>
                <a:sym typeface="Lato"/>
              </a:rPr>
              <a:t>rates, short-term &amp; long-term </a:t>
            </a:r>
            <a:r>
              <a:rPr b="1" lang="en" sz="2300">
                <a:solidFill>
                  <a:srgbClr val="434343"/>
                </a:solidFill>
                <a:latin typeface="Lato"/>
                <a:ea typeface="Lato"/>
                <a:cs typeface="Lato"/>
                <a:sym typeface="Lato"/>
              </a:rPr>
              <a:t>completions</a:t>
            </a:r>
            <a:endParaRPr b="1" sz="2300">
              <a:solidFill>
                <a:srgbClr val="434343"/>
              </a:solidFill>
              <a:latin typeface="Lato"/>
              <a:ea typeface="Lato"/>
              <a:cs typeface="Lato"/>
              <a:sym typeface="Lato"/>
            </a:endParaRPr>
          </a:p>
        </p:txBody>
      </p:sp>
      <p:sp>
        <p:nvSpPr>
          <p:cNvPr id="581" name="Google Shape;581;p97"/>
          <p:cNvSpPr txBox="1"/>
          <p:nvPr/>
        </p:nvSpPr>
        <p:spPr>
          <a:xfrm>
            <a:off x="3555525" y="4539750"/>
            <a:ext cx="5462400" cy="252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rPr lang="en" sz="1100">
                <a:solidFill>
                  <a:schemeClr val="dk1"/>
                </a:solidFill>
                <a:latin typeface="Source Sans Pro"/>
                <a:ea typeface="Source Sans Pro"/>
                <a:cs typeface="Source Sans Pro"/>
                <a:sym typeface="Source Sans Pro"/>
              </a:rPr>
              <a:t>Winkelmes. </a:t>
            </a:r>
            <a:r>
              <a:rPr i="1" lang="en" sz="1100">
                <a:solidFill>
                  <a:schemeClr val="dk1"/>
                </a:solidFill>
                <a:latin typeface="Source Sans Pro"/>
                <a:ea typeface="Source Sans Pro"/>
                <a:cs typeface="Source Sans Pro"/>
                <a:sym typeface="Source Sans Pro"/>
              </a:rPr>
              <a:t>Liberal Education</a:t>
            </a:r>
            <a:r>
              <a:rPr lang="en" sz="1100">
                <a:solidFill>
                  <a:schemeClr val="dk1"/>
                </a:solidFill>
                <a:latin typeface="Source Sans Pro"/>
                <a:ea typeface="Source Sans Pro"/>
                <a:cs typeface="Source Sans Pro"/>
                <a:sym typeface="Source Sans Pro"/>
              </a:rPr>
              <a:t> 99, 2 (Spring 2013) Winkelmes et al. </a:t>
            </a:r>
            <a:r>
              <a:rPr i="1" lang="en" sz="1100">
                <a:solidFill>
                  <a:schemeClr val="dk1"/>
                </a:solidFill>
                <a:latin typeface="Source Sans Pro"/>
                <a:ea typeface="Source Sans Pro"/>
                <a:cs typeface="Source Sans Pro"/>
                <a:sym typeface="Source Sans Pro"/>
              </a:rPr>
              <a:t>Peer Review</a:t>
            </a:r>
            <a:r>
              <a:rPr lang="en" sz="1100">
                <a:solidFill>
                  <a:schemeClr val="dk1"/>
                </a:solidFill>
                <a:latin typeface="Source Sans Pro"/>
                <a:ea typeface="Source Sans Pro"/>
                <a:cs typeface="Source Sans Pro"/>
                <a:sym typeface="Source Sans Pro"/>
              </a:rPr>
              <a:t> 18, 1/2 (Winter/Spring 2016)</a:t>
            </a:r>
            <a:endParaRPr sz="11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sz="1100"/>
          </a:p>
        </p:txBody>
      </p:sp>
      <p:sp>
        <p:nvSpPr>
          <p:cNvPr id="582" name="Google Shape;582;p97"/>
          <p:cNvSpPr txBox="1"/>
          <p:nvPr/>
        </p:nvSpPr>
        <p:spPr>
          <a:xfrm>
            <a:off x="5099775" y="1883250"/>
            <a:ext cx="3363900" cy="1512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2400">
                <a:solidFill>
                  <a:srgbClr val="980000"/>
                </a:solidFill>
                <a:latin typeface="Montserrat"/>
                <a:ea typeface="Montserrat"/>
                <a:cs typeface="Montserrat"/>
                <a:sym typeface="Montserrat"/>
              </a:rPr>
              <a:t>Larger effect for traditionally underserved students.</a:t>
            </a:r>
            <a:r>
              <a:rPr lang="en" sz="2400">
                <a:solidFill>
                  <a:srgbClr val="980000"/>
                </a:solidFill>
                <a:latin typeface="Montserrat"/>
                <a:ea typeface="Montserrat"/>
                <a:cs typeface="Montserrat"/>
                <a:sym typeface="Montserrat"/>
              </a:rPr>
              <a:t> </a:t>
            </a:r>
            <a:endParaRPr sz="2400">
              <a:solidFill>
                <a:srgbClr val="980000"/>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0" st="0"/>
                                            </p:txEl>
                                          </p:spTgt>
                                        </p:tgtEl>
                                        <p:attrNameLst>
                                          <p:attrName>style.visibility</p:attrName>
                                        </p:attrNameLst>
                                      </p:cBhvr>
                                      <p:to>
                                        <p:strVal val="visible"/>
                                      </p:to>
                                    </p:set>
                                    <p:animEffect filter="fade" transition="in">
                                      <p:cBhvr>
                                        <p:cTn dur="1000"/>
                                        <p:tgtEl>
                                          <p:spTgt spid="5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9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2 Assignments, 1 Course, 1 Quarter</a:t>
            </a:r>
            <a:endParaRPr>
              <a:latin typeface="Playfair Display"/>
              <a:ea typeface="Playfair Display"/>
              <a:cs typeface="Playfair Display"/>
              <a:sym typeface="Playfair Display"/>
            </a:endParaRPr>
          </a:p>
        </p:txBody>
      </p:sp>
      <p:sp>
        <p:nvSpPr>
          <p:cNvPr id="588" name="Google Shape;588;p9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1200"/>
              </a:spcAft>
              <a:buNone/>
            </a:pPr>
            <a:r>
              <a:rPr lang="en" sz="5500">
                <a:solidFill>
                  <a:srgbClr val="434343"/>
                </a:solidFill>
                <a:latin typeface="Lato"/>
                <a:ea typeface="Lato"/>
                <a:cs typeface="Lato"/>
                <a:sym typeface="Lato"/>
              </a:rPr>
              <a:t>Just 2 TILT-ed Assignments in 1 Course Makes a Difference for Students</a:t>
            </a:r>
            <a:endParaRPr sz="5500">
              <a:solidFill>
                <a:srgbClr val="434343"/>
              </a:solidFill>
              <a:latin typeface="Lato"/>
              <a:ea typeface="Lato"/>
              <a:cs typeface="Lato"/>
              <a:sym typeface="Lato"/>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99"/>
          <p:cNvSpPr txBox="1"/>
          <p:nvPr>
            <p:ph type="title"/>
          </p:nvPr>
        </p:nvSpPr>
        <p:spPr>
          <a:xfrm>
            <a:off x="311700" y="1659275"/>
            <a:ext cx="8205900" cy="1883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Playfair Display"/>
                <a:ea typeface="Playfair Display"/>
                <a:cs typeface="Playfair Display"/>
                <a:sym typeface="Playfair Display"/>
              </a:rPr>
              <a:t>First Part: Large Group Discussion of the “Less Transparent” Mutant Worms Assignment</a:t>
            </a:r>
            <a:endParaRPr>
              <a:latin typeface="Playfair Display"/>
              <a:ea typeface="Playfair Display"/>
              <a:cs typeface="Playfair Display"/>
              <a:sym typeface="Playfair Display"/>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0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“Less Transparent” Assignment: Biology</a:t>
            </a:r>
            <a:endParaRPr>
              <a:latin typeface="Playfair Display"/>
              <a:ea typeface="Playfair Display"/>
              <a:cs typeface="Playfair Display"/>
              <a:sym typeface="Playfair Display"/>
            </a:endParaRPr>
          </a:p>
        </p:txBody>
      </p:sp>
      <p:sp>
        <p:nvSpPr>
          <p:cNvPr id="599" name="Google Shape;599;p10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sz="2500">
                <a:solidFill>
                  <a:srgbClr val="434343"/>
                </a:solidFill>
                <a:latin typeface="Lato"/>
                <a:ea typeface="Lato"/>
                <a:cs typeface="Lato"/>
                <a:sym typeface="Lato"/>
              </a:rPr>
              <a:t>Review the “less transparent” version of this</a:t>
            </a:r>
            <a:r>
              <a:rPr lang="en" sz="2500">
                <a:latin typeface="Lato"/>
                <a:ea typeface="Lato"/>
                <a:cs typeface="Lato"/>
                <a:sym typeface="Lato"/>
              </a:rPr>
              <a:t> </a:t>
            </a:r>
            <a:r>
              <a:rPr lang="en" sz="2500" u="sng">
                <a:solidFill>
                  <a:schemeClr val="hlink"/>
                </a:solidFill>
                <a:latin typeface="Lato"/>
                <a:ea typeface="Lato"/>
                <a:cs typeface="Lato"/>
                <a:sym typeface="Lato"/>
                <a:hlinkClick r:id="rId3"/>
              </a:rPr>
              <a:t>biology assignment</a:t>
            </a:r>
            <a:r>
              <a:rPr lang="en" sz="2500">
                <a:latin typeface="Lato"/>
                <a:ea typeface="Lato"/>
                <a:cs typeface="Lato"/>
                <a:sym typeface="Lato"/>
              </a:rPr>
              <a:t> </a:t>
            </a:r>
            <a:r>
              <a:rPr lang="en" sz="2500">
                <a:solidFill>
                  <a:srgbClr val="434343"/>
                </a:solidFill>
                <a:latin typeface="Lato"/>
                <a:ea typeface="Lato"/>
                <a:cs typeface="Lato"/>
                <a:sym typeface="Lato"/>
              </a:rPr>
              <a:t>for 2 minutes.</a:t>
            </a:r>
            <a:endParaRPr sz="2500">
              <a:solidFill>
                <a:srgbClr val="434343"/>
              </a:solidFill>
              <a:latin typeface="Lato"/>
              <a:ea typeface="Lato"/>
              <a:cs typeface="Lato"/>
              <a:sym typeface="Lato"/>
            </a:endParaRPr>
          </a:p>
          <a:p>
            <a:pPr indent="-387350" lvl="0" marL="457200" rtl="0" algn="l">
              <a:lnSpc>
                <a:spcPct val="100000"/>
              </a:lnSpc>
              <a:spcBef>
                <a:spcPts val="1000"/>
              </a:spcBef>
              <a:spcAft>
                <a:spcPts val="0"/>
              </a:spcAft>
              <a:buClr>
                <a:srgbClr val="434343"/>
              </a:buClr>
              <a:buSzPts val="2500"/>
              <a:buFont typeface="Lato"/>
              <a:buChar char="●"/>
            </a:pPr>
            <a:r>
              <a:rPr lang="en" sz="2500">
                <a:solidFill>
                  <a:srgbClr val="434343"/>
                </a:solidFill>
                <a:latin typeface="Lato"/>
                <a:ea typeface="Lato"/>
                <a:cs typeface="Lato"/>
                <a:sym typeface="Lato"/>
              </a:rPr>
              <a:t>What do you think is the purpose of this assignment?</a:t>
            </a:r>
            <a:endParaRPr sz="2500">
              <a:solidFill>
                <a:srgbClr val="434343"/>
              </a:solidFill>
              <a:latin typeface="Lato"/>
              <a:ea typeface="Lato"/>
              <a:cs typeface="Lato"/>
              <a:sym typeface="Lato"/>
            </a:endParaRPr>
          </a:p>
          <a:p>
            <a:pPr indent="-387350" lvl="0" marL="457200" rtl="0" algn="l">
              <a:lnSpc>
                <a:spcPct val="100000"/>
              </a:lnSpc>
              <a:spcBef>
                <a:spcPts val="1000"/>
              </a:spcBef>
              <a:spcAft>
                <a:spcPts val="0"/>
              </a:spcAft>
              <a:buClr>
                <a:srgbClr val="434343"/>
              </a:buClr>
              <a:buSzPts val="2500"/>
              <a:buFont typeface="Lato"/>
              <a:buChar char="●"/>
            </a:pPr>
            <a:r>
              <a:rPr lang="en" sz="2500">
                <a:solidFill>
                  <a:srgbClr val="434343"/>
                </a:solidFill>
                <a:latin typeface="Lato"/>
                <a:ea typeface="Lato"/>
                <a:cs typeface="Lato"/>
                <a:sym typeface="Lato"/>
              </a:rPr>
              <a:t>What knowledge or skills do you think you will you gain?</a:t>
            </a:r>
            <a:endParaRPr sz="2500">
              <a:solidFill>
                <a:srgbClr val="434343"/>
              </a:solidFill>
              <a:latin typeface="Lato"/>
              <a:ea typeface="Lato"/>
              <a:cs typeface="Lato"/>
              <a:sym typeface="Lato"/>
            </a:endParaRPr>
          </a:p>
          <a:p>
            <a:pPr indent="-387350" lvl="0" marL="457200" rtl="0" algn="l">
              <a:lnSpc>
                <a:spcPct val="100000"/>
              </a:lnSpc>
              <a:spcBef>
                <a:spcPts val="1000"/>
              </a:spcBef>
              <a:spcAft>
                <a:spcPts val="0"/>
              </a:spcAft>
              <a:buClr>
                <a:srgbClr val="434343"/>
              </a:buClr>
              <a:buSzPts val="2500"/>
              <a:buFont typeface="Lato"/>
              <a:buChar char="●"/>
            </a:pPr>
            <a:r>
              <a:rPr lang="en" sz="2500">
                <a:solidFill>
                  <a:srgbClr val="434343"/>
                </a:solidFill>
                <a:latin typeface="Lato"/>
                <a:ea typeface="Lato"/>
                <a:cs typeface="Lato"/>
                <a:sym typeface="Lato"/>
              </a:rPr>
              <a:t>How does this assignment align with the learning outcomes of the course? </a:t>
            </a:r>
            <a:endParaRPr sz="2500">
              <a:solidFill>
                <a:srgbClr val="434343"/>
              </a:solidFill>
              <a:latin typeface="Lato"/>
              <a:ea typeface="Lato"/>
              <a:cs typeface="Lato"/>
              <a:sym typeface="Lato"/>
            </a:endParaRPr>
          </a:p>
          <a:p>
            <a:pPr indent="-387350" lvl="0" marL="457200" rtl="0" algn="l">
              <a:lnSpc>
                <a:spcPct val="100000"/>
              </a:lnSpc>
              <a:spcBef>
                <a:spcPts val="1000"/>
              </a:spcBef>
              <a:spcAft>
                <a:spcPts val="1000"/>
              </a:spcAft>
              <a:buClr>
                <a:srgbClr val="434343"/>
              </a:buClr>
              <a:buSzPts val="2500"/>
              <a:buFont typeface="Lato"/>
              <a:buChar char="●"/>
            </a:pPr>
            <a:r>
              <a:rPr lang="en" sz="2500">
                <a:solidFill>
                  <a:srgbClr val="434343"/>
                </a:solidFill>
                <a:latin typeface="Lato"/>
                <a:ea typeface="Lato"/>
                <a:cs typeface="Lato"/>
                <a:sym typeface="Lato"/>
              </a:rPr>
              <a:t>How or why will this be important to you 5 years from now?</a:t>
            </a:r>
            <a:endParaRPr sz="2500">
              <a:solidFill>
                <a:srgbClr val="434343"/>
              </a:solidFill>
              <a:latin typeface="Lato"/>
              <a:ea typeface="Lato"/>
              <a:cs typeface="Lato"/>
              <a:sym typeface="Lato"/>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10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Reflection: Type into the Chat</a:t>
            </a:r>
            <a:endParaRPr>
              <a:latin typeface="Playfair Display"/>
              <a:ea typeface="Playfair Display"/>
              <a:cs typeface="Playfair Display"/>
              <a:sym typeface="Playfair Display"/>
            </a:endParaRPr>
          </a:p>
        </p:txBody>
      </p:sp>
      <p:sp>
        <p:nvSpPr>
          <p:cNvPr id="605" name="Google Shape;605;p10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19100" lvl="0" marL="457200" rtl="0" algn="l">
              <a:lnSpc>
                <a:spcPct val="100000"/>
              </a:lnSpc>
              <a:spcBef>
                <a:spcPts val="0"/>
              </a:spcBef>
              <a:spcAft>
                <a:spcPts val="0"/>
              </a:spcAft>
              <a:buClr>
                <a:srgbClr val="434343"/>
              </a:buClr>
              <a:buSzPts val="3000"/>
              <a:buFont typeface="Lato"/>
              <a:buChar char="●"/>
            </a:pPr>
            <a:r>
              <a:rPr lang="en" sz="3000">
                <a:solidFill>
                  <a:srgbClr val="434343"/>
                </a:solidFill>
                <a:latin typeface="Lato"/>
                <a:ea typeface="Lato"/>
                <a:cs typeface="Lato"/>
                <a:sym typeface="Lato"/>
              </a:rPr>
              <a:t>If you were a student in this introductory Biology course, and you received this assignment … how might this impact your </a:t>
            </a:r>
            <a:endParaRPr sz="3000">
              <a:solidFill>
                <a:srgbClr val="434343"/>
              </a:solidFill>
              <a:latin typeface="Lato"/>
              <a:ea typeface="Lato"/>
              <a:cs typeface="Lato"/>
              <a:sym typeface="Lato"/>
            </a:endParaRPr>
          </a:p>
          <a:p>
            <a:pPr indent="-419100" lvl="1" marL="914400" rtl="0" algn="l">
              <a:lnSpc>
                <a:spcPct val="100000"/>
              </a:lnSpc>
              <a:spcBef>
                <a:spcPts val="1000"/>
              </a:spcBef>
              <a:spcAft>
                <a:spcPts val="0"/>
              </a:spcAft>
              <a:buClr>
                <a:srgbClr val="434343"/>
              </a:buClr>
              <a:buSzPts val="3000"/>
              <a:buFont typeface="Lato"/>
              <a:buChar char="○"/>
            </a:pPr>
            <a:r>
              <a:rPr lang="en" sz="3000">
                <a:solidFill>
                  <a:srgbClr val="434343"/>
                </a:solidFill>
                <a:latin typeface="Lato"/>
                <a:ea typeface="Lato"/>
                <a:cs typeface="Lato"/>
                <a:sym typeface="Lato"/>
              </a:rPr>
              <a:t>academic confidence, </a:t>
            </a:r>
            <a:endParaRPr sz="3000">
              <a:solidFill>
                <a:srgbClr val="434343"/>
              </a:solidFill>
              <a:latin typeface="Lato"/>
              <a:ea typeface="Lato"/>
              <a:cs typeface="Lato"/>
              <a:sym typeface="Lato"/>
            </a:endParaRPr>
          </a:p>
          <a:p>
            <a:pPr indent="-419100" lvl="1" marL="914400" rtl="0" algn="l">
              <a:lnSpc>
                <a:spcPct val="100000"/>
              </a:lnSpc>
              <a:spcBef>
                <a:spcPts val="1000"/>
              </a:spcBef>
              <a:spcAft>
                <a:spcPts val="0"/>
              </a:spcAft>
              <a:buClr>
                <a:srgbClr val="434343"/>
              </a:buClr>
              <a:buSzPts val="3000"/>
              <a:buFont typeface="Lato"/>
              <a:buChar char="○"/>
            </a:pPr>
            <a:r>
              <a:rPr lang="en" sz="3000">
                <a:solidFill>
                  <a:srgbClr val="434343"/>
                </a:solidFill>
                <a:latin typeface="Lato"/>
                <a:ea typeface="Lato"/>
                <a:cs typeface="Lato"/>
                <a:sym typeface="Lato"/>
              </a:rPr>
              <a:t>sense of belonging, </a:t>
            </a:r>
            <a:endParaRPr sz="3000">
              <a:solidFill>
                <a:srgbClr val="434343"/>
              </a:solidFill>
              <a:latin typeface="Lato"/>
              <a:ea typeface="Lato"/>
              <a:cs typeface="Lato"/>
              <a:sym typeface="Lato"/>
            </a:endParaRPr>
          </a:p>
          <a:p>
            <a:pPr indent="-419100" lvl="1" marL="914400" rtl="0" algn="l">
              <a:lnSpc>
                <a:spcPct val="100000"/>
              </a:lnSpc>
              <a:spcBef>
                <a:spcPts val="1000"/>
              </a:spcBef>
              <a:spcAft>
                <a:spcPts val="1000"/>
              </a:spcAft>
              <a:buClr>
                <a:srgbClr val="434343"/>
              </a:buClr>
              <a:buSzPts val="3000"/>
              <a:buFont typeface="Lato"/>
              <a:buChar char="○"/>
            </a:pPr>
            <a:r>
              <a:rPr lang="en" sz="3000">
                <a:solidFill>
                  <a:srgbClr val="434343"/>
                </a:solidFill>
                <a:latin typeface="Lato"/>
                <a:ea typeface="Lato"/>
                <a:cs typeface="Lato"/>
                <a:sym typeface="Lato"/>
              </a:rPr>
              <a:t>sense of gaining employer-valued skills?</a:t>
            </a:r>
            <a:endParaRPr sz="2200">
              <a:solidFill>
                <a:srgbClr val="434343"/>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02"/>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Second Part: Breakout Room Discussion of the “More Transparent” Assignment</a:t>
            </a:r>
            <a:endParaRPr>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Reflecting on a Memorable Assignment: Task</a:t>
            </a:r>
            <a:endParaRPr>
              <a:latin typeface="Playfair Display"/>
              <a:ea typeface="Playfair Display"/>
              <a:cs typeface="Playfair Display"/>
              <a:sym typeface="Playfair Display"/>
            </a:endParaRPr>
          </a:p>
        </p:txBody>
      </p:sp>
      <p:sp>
        <p:nvSpPr>
          <p:cNvPr id="110" name="Google Shape;110;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2000">
                <a:latin typeface="Montserrat"/>
                <a:ea typeface="Montserrat"/>
                <a:cs typeface="Montserrat"/>
                <a:sym typeface="Montserrat"/>
              </a:rPr>
              <a:t>Task</a:t>
            </a:r>
            <a:r>
              <a:rPr b="1" lang="en" sz="2000">
                <a:latin typeface="Montserrat"/>
                <a:ea typeface="Montserrat"/>
                <a:cs typeface="Montserrat"/>
                <a:sym typeface="Montserrat"/>
              </a:rPr>
              <a:t>: </a:t>
            </a:r>
            <a:r>
              <a:rPr lang="en" sz="2000">
                <a:latin typeface="Montserrat"/>
                <a:ea typeface="Montserrat"/>
                <a:cs typeface="Montserrat"/>
                <a:sym typeface="Montserrat"/>
              </a:rPr>
              <a:t>In “elbow partner” groups (ideally 3 people), take turns describing a memorable assignment from your educational journey. It could be one that inspired you—or one that frustrated or discouraged you.</a:t>
            </a:r>
            <a:endParaRPr sz="2000">
              <a:latin typeface="Montserrat"/>
              <a:ea typeface="Montserrat"/>
              <a:cs typeface="Montserrat"/>
              <a:sym typeface="Montserrat"/>
            </a:endParaRPr>
          </a:p>
          <a:p>
            <a:pPr indent="-355600" lvl="0" marL="457200" rtl="0" algn="l">
              <a:spcBef>
                <a:spcPts val="1200"/>
              </a:spcBef>
              <a:spcAft>
                <a:spcPts val="0"/>
              </a:spcAft>
              <a:buSzPts val="2000"/>
              <a:buFont typeface="Montserrat"/>
              <a:buChar char="●"/>
            </a:pPr>
            <a:r>
              <a:rPr lang="en" sz="2000">
                <a:latin typeface="Montserrat"/>
                <a:ea typeface="Montserrat"/>
                <a:cs typeface="Montserrat"/>
                <a:sym typeface="Montserrat"/>
              </a:rPr>
              <a:t>As you share, consider the following questions to guide your reflection:</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What made this assignment stand out?</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 sz="2000">
                <a:latin typeface="Montserrat"/>
                <a:ea typeface="Montserrat"/>
                <a:cs typeface="Montserrat"/>
                <a:sym typeface="Montserrat"/>
              </a:rPr>
              <a:t>Did it help you feel more confident in your learning? Did it open a door or close one?</a:t>
            </a:r>
            <a:endParaRPr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lang="en" sz="2000">
                <a:latin typeface="Montserrat"/>
                <a:ea typeface="Montserrat"/>
                <a:cs typeface="Montserrat"/>
                <a:sym typeface="Montserrat"/>
              </a:rPr>
              <a:t>Practice “deep listening” to your elbow partner(s)</a:t>
            </a:r>
            <a:endParaRPr sz="2000">
              <a:latin typeface="Montserrat"/>
              <a:ea typeface="Montserrat"/>
              <a:cs typeface="Montserrat"/>
              <a:sym typeface="Montserrat"/>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10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More Transparent Assignment: Biology</a:t>
            </a:r>
            <a:endParaRPr>
              <a:latin typeface="Playfair Display"/>
              <a:ea typeface="Playfair Display"/>
              <a:cs typeface="Playfair Display"/>
              <a:sym typeface="Playfair Display"/>
            </a:endParaRPr>
          </a:p>
        </p:txBody>
      </p:sp>
      <p:sp>
        <p:nvSpPr>
          <p:cNvPr id="616" name="Google Shape;616;p103"/>
          <p:cNvSpPr txBox="1"/>
          <p:nvPr>
            <p:ph idx="1" type="body"/>
          </p:nvPr>
        </p:nvSpPr>
        <p:spPr>
          <a:xfrm>
            <a:off x="311700" y="1152475"/>
            <a:ext cx="8520600" cy="3785400"/>
          </a:xfrm>
          <a:prstGeom prst="rect">
            <a:avLst/>
          </a:prstGeom>
        </p:spPr>
        <p:txBody>
          <a:bodyPr anchorCtr="0" anchor="t" bIns="91425" lIns="91425" spcFirstLastPara="1" rIns="91425" wrap="square" tIns="91425">
            <a:normAutofit/>
          </a:bodyPr>
          <a:lstStyle/>
          <a:p>
            <a:pPr indent="0" lvl="0" marL="0" rtl="0" algn="l">
              <a:lnSpc>
                <a:spcPct val="100000"/>
              </a:lnSpc>
              <a:spcBef>
                <a:spcPts val="1000"/>
              </a:spcBef>
              <a:spcAft>
                <a:spcPts val="0"/>
              </a:spcAft>
              <a:buNone/>
            </a:pPr>
            <a:r>
              <a:rPr lang="en" sz="2200">
                <a:solidFill>
                  <a:srgbClr val="434343"/>
                </a:solidFill>
                <a:latin typeface="Lato"/>
                <a:ea typeface="Lato"/>
                <a:cs typeface="Lato"/>
                <a:sym typeface="Lato"/>
              </a:rPr>
              <a:t>Now review the “More Transparent” (or “TILT-ed”) version of the </a:t>
            </a:r>
            <a:r>
              <a:rPr lang="en" sz="2200">
                <a:latin typeface="Lato"/>
                <a:ea typeface="Lato"/>
                <a:cs typeface="Lato"/>
                <a:sym typeface="Lato"/>
              </a:rPr>
              <a:t>“</a:t>
            </a:r>
            <a:r>
              <a:rPr lang="en" sz="2200" u="sng">
                <a:solidFill>
                  <a:schemeClr val="hlink"/>
                </a:solidFill>
                <a:latin typeface="Lato"/>
                <a:ea typeface="Lato"/>
                <a:cs typeface="Lato"/>
                <a:sym typeface="Lato"/>
                <a:hlinkClick r:id="rId3"/>
              </a:rPr>
              <a:t>Mutant Worms</a:t>
            </a:r>
            <a:r>
              <a:rPr lang="en" sz="2200">
                <a:latin typeface="Lato"/>
                <a:ea typeface="Lato"/>
                <a:cs typeface="Lato"/>
                <a:sym typeface="Lato"/>
              </a:rPr>
              <a:t>” </a:t>
            </a:r>
            <a:r>
              <a:rPr b="1" lang="en" sz="2200">
                <a:latin typeface="Lato"/>
                <a:ea typeface="Lato"/>
                <a:cs typeface="Lato"/>
                <a:sym typeface="Lato"/>
              </a:rPr>
              <a:t>assignment with a smaller group in a breakout room:</a:t>
            </a:r>
            <a:endParaRPr b="1" sz="2200">
              <a:latin typeface="Lato"/>
              <a:ea typeface="Lato"/>
              <a:cs typeface="Lato"/>
              <a:sym typeface="Lato"/>
            </a:endParaRPr>
          </a:p>
          <a:p>
            <a:pPr indent="-368300" lvl="0" marL="457200" rtl="0" algn="l">
              <a:lnSpc>
                <a:spcPct val="100000"/>
              </a:lnSpc>
              <a:spcBef>
                <a:spcPts val="1200"/>
              </a:spcBef>
              <a:spcAft>
                <a:spcPts val="0"/>
              </a:spcAft>
              <a:buClr>
                <a:srgbClr val="434343"/>
              </a:buClr>
              <a:buSzPts val="2200"/>
              <a:buFont typeface="Lato"/>
              <a:buChar char="●"/>
            </a:pPr>
            <a:r>
              <a:rPr lang="en" sz="2200">
                <a:solidFill>
                  <a:srgbClr val="434343"/>
                </a:solidFill>
                <a:latin typeface="Lato"/>
                <a:ea typeface="Lato"/>
                <a:cs typeface="Lato"/>
                <a:sym typeface="Lato"/>
              </a:rPr>
              <a:t>What changed?</a:t>
            </a:r>
            <a:endParaRPr sz="2200">
              <a:solidFill>
                <a:srgbClr val="434343"/>
              </a:solidFill>
              <a:latin typeface="Lato"/>
              <a:ea typeface="Lato"/>
              <a:cs typeface="Lato"/>
              <a:sym typeface="Lato"/>
            </a:endParaRPr>
          </a:p>
          <a:p>
            <a:pPr indent="-368300" lvl="0" marL="457200" rtl="0" algn="l">
              <a:lnSpc>
                <a:spcPct val="100000"/>
              </a:lnSpc>
              <a:spcBef>
                <a:spcPts val="1200"/>
              </a:spcBef>
              <a:spcAft>
                <a:spcPts val="0"/>
              </a:spcAft>
              <a:buClr>
                <a:srgbClr val="434343"/>
              </a:buClr>
              <a:buSzPts val="2200"/>
              <a:buFont typeface="Lato"/>
              <a:buChar char="●"/>
            </a:pPr>
            <a:r>
              <a:rPr lang="en" sz="2200">
                <a:solidFill>
                  <a:srgbClr val="434343"/>
                </a:solidFill>
                <a:latin typeface="Lato"/>
                <a:ea typeface="Lato"/>
                <a:cs typeface="Lato"/>
                <a:sym typeface="Lato"/>
              </a:rPr>
              <a:t>If you were a student, how might these changes impact your academic confidence, sense of belonging, sense of gaining employer-valued skills?</a:t>
            </a:r>
            <a:endParaRPr sz="2200">
              <a:solidFill>
                <a:srgbClr val="434343"/>
              </a:solidFill>
              <a:latin typeface="Lato"/>
              <a:ea typeface="Lato"/>
              <a:cs typeface="Lato"/>
              <a:sym typeface="Lato"/>
            </a:endParaRPr>
          </a:p>
          <a:p>
            <a:pPr indent="-368300" lvl="0" marL="457200" rtl="0" algn="l">
              <a:lnSpc>
                <a:spcPct val="100000"/>
              </a:lnSpc>
              <a:spcBef>
                <a:spcPts val="1000"/>
              </a:spcBef>
              <a:spcAft>
                <a:spcPts val="1200"/>
              </a:spcAft>
              <a:buClr>
                <a:srgbClr val="434343"/>
              </a:buClr>
              <a:buSzPts val="2200"/>
              <a:buFont typeface="Lato"/>
              <a:buChar char="●"/>
            </a:pPr>
            <a:r>
              <a:rPr lang="en" sz="2200">
                <a:solidFill>
                  <a:srgbClr val="434343"/>
                </a:solidFill>
                <a:latin typeface="Lato"/>
                <a:ea typeface="Lato"/>
                <a:cs typeface="Lato"/>
                <a:sym typeface="Lato"/>
              </a:rPr>
              <a:t>If you were the teacher of this course, how might these changes impact your teaching?</a:t>
            </a:r>
            <a:endParaRPr sz="2200">
              <a:solidFill>
                <a:srgbClr val="434343"/>
              </a:solidFill>
              <a:latin typeface="Lato"/>
              <a:ea typeface="Lato"/>
              <a:cs typeface="Lato"/>
              <a:sym typeface="Lato"/>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10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We Doing Next?</a:t>
            </a:r>
            <a:endParaRPr/>
          </a:p>
        </p:txBody>
      </p:sp>
      <p:sp>
        <p:nvSpPr>
          <p:cNvPr id="622" name="Google Shape;622;p104"/>
          <p:cNvSpPr txBox="1"/>
          <p:nvPr>
            <p:ph idx="1" type="body"/>
          </p:nvPr>
        </p:nvSpPr>
        <p:spPr>
          <a:xfrm>
            <a:off x="311700" y="1152475"/>
            <a:ext cx="8520600" cy="3720000"/>
          </a:xfrm>
          <a:prstGeom prst="rect">
            <a:avLst/>
          </a:prstGeom>
        </p:spPr>
        <p:txBody>
          <a:bodyPr anchorCtr="0" anchor="t" bIns="91425" lIns="91425" spcFirstLastPara="1" rIns="91425" wrap="square" tIns="91425">
            <a:normAutofit/>
          </a:bodyPr>
          <a:lstStyle/>
          <a:p>
            <a:pPr indent="-393700" lvl="0" marL="457200" rtl="0" algn="l">
              <a:lnSpc>
                <a:spcPct val="100000"/>
              </a:lnSpc>
              <a:spcBef>
                <a:spcPts val="0"/>
              </a:spcBef>
              <a:spcAft>
                <a:spcPts val="0"/>
              </a:spcAft>
              <a:buClr>
                <a:srgbClr val="434343"/>
              </a:buClr>
              <a:buSzPts val="2600"/>
              <a:buFont typeface="Lato"/>
              <a:buChar char="●"/>
            </a:pPr>
            <a:r>
              <a:rPr b="1" lang="en" sz="2600">
                <a:solidFill>
                  <a:srgbClr val="434343"/>
                </a:solidFill>
                <a:latin typeface="Lato"/>
                <a:ea typeface="Lato"/>
                <a:cs typeface="Lato"/>
                <a:sym typeface="Lato"/>
              </a:rPr>
              <a:t>Purpose</a:t>
            </a:r>
            <a:r>
              <a:rPr lang="en" sz="2600">
                <a:solidFill>
                  <a:srgbClr val="434343"/>
                </a:solidFill>
                <a:latin typeface="Lato"/>
                <a:ea typeface="Lato"/>
                <a:cs typeface="Lato"/>
                <a:sym typeface="Lato"/>
              </a:rPr>
              <a:t>: Provide helpful feedback to your partner that will help them TILT their assignment for purpose, task, criteria for success.</a:t>
            </a:r>
            <a:endParaRPr sz="2600">
              <a:solidFill>
                <a:srgbClr val="434343"/>
              </a:solidFill>
              <a:latin typeface="Lato"/>
              <a:ea typeface="Lato"/>
              <a:cs typeface="Lato"/>
              <a:sym typeface="Lato"/>
            </a:endParaRPr>
          </a:p>
          <a:p>
            <a:pPr indent="-393700" lvl="0" marL="457200" rtl="0" algn="l">
              <a:lnSpc>
                <a:spcPct val="100000"/>
              </a:lnSpc>
              <a:spcBef>
                <a:spcPts val="1000"/>
              </a:spcBef>
              <a:spcAft>
                <a:spcPts val="0"/>
              </a:spcAft>
              <a:buClr>
                <a:srgbClr val="434343"/>
              </a:buClr>
              <a:buSzPts val="2600"/>
              <a:buFont typeface="Lato"/>
              <a:buChar char="●"/>
            </a:pPr>
            <a:r>
              <a:rPr b="1" lang="en" sz="2600">
                <a:solidFill>
                  <a:srgbClr val="434343"/>
                </a:solidFill>
                <a:latin typeface="Lato"/>
                <a:ea typeface="Lato"/>
                <a:cs typeface="Lato"/>
                <a:sym typeface="Lato"/>
              </a:rPr>
              <a:t>Task</a:t>
            </a:r>
            <a:r>
              <a:rPr lang="en" sz="2600">
                <a:solidFill>
                  <a:srgbClr val="434343"/>
                </a:solidFill>
                <a:latin typeface="Lato"/>
                <a:ea typeface="Lato"/>
                <a:cs typeface="Lato"/>
                <a:sym typeface="Lato"/>
              </a:rPr>
              <a:t>: One person will screen share their assignment and the other will read it and give feedback using the transparent assignment template.</a:t>
            </a:r>
            <a:endParaRPr sz="2600">
              <a:solidFill>
                <a:srgbClr val="434343"/>
              </a:solidFill>
              <a:latin typeface="Lato"/>
              <a:ea typeface="Lato"/>
              <a:cs typeface="Lato"/>
              <a:sym typeface="Lato"/>
            </a:endParaRPr>
          </a:p>
          <a:p>
            <a:pPr indent="-393700" lvl="0" marL="457200" rtl="0" algn="l">
              <a:lnSpc>
                <a:spcPct val="100000"/>
              </a:lnSpc>
              <a:spcBef>
                <a:spcPts val="1000"/>
              </a:spcBef>
              <a:spcAft>
                <a:spcPts val="1000"/>
              </a:spcAft>
              <a:buClr>
                <a:srgbClr val="434343"/>
              </a:buClr>
              <a:buSzPts val="2600"/>
              <a:buFont typeface="Lato"/>
              <a:buChar char="●"/>
            </a:pPr>
            <a:r>
              <a:rPr b="1" lang="en" sz="2600">
                <a:solidFill>
                  <a:srgbClr val="434343"/>
                </a:solidFill>
                <a:latin typeface="Lato"/>
                <a:ea typeface="Lato"/>
                <a:cs typeface="Lato"/>
                <a:sym typeface="Lato"/>
              </a:rPr>
              <a:t>Criteria for Success</a:t>
            </a:r>
            <a:r>
              <a:rPr lang="en" sz="2600">
                <a:solidFill>
                  <a:srgbClr val="434343"/>
                </a:solidFill>
                <a:latin typeface="Lato"/>
                <a:ea typeface="Lato"/>
                <a:cs typeface="Lato"/>
                <a:sym typeface="Lato"/>
              </a:rPr>
              <a:t>: We will model what this looks like during the Virtual Fishbowl.</a:t>
            </a:r>
            <a:endParaRPr sz="2600">
              <a:solidFill>
                <a:srgbClr val="434343"/>
              </a:solidFill>
              <a:latin typeface="Lato"/>
              <a:ea typeface="Lato"/>
              <a:cs typeface="Lato"/>
              <a:sym typeface="Lato"/>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05"/>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Playfair Display"/>
                <a:ea typeface="Playfair Display"/>
                <a:cs typeface="Playfair Display"/>
                <a:sym typeface="Playfair Display"/>
              </a:rPr>
              <a:t>Virtual Fishbowl: Observe a Mini-Charrette</a:t>
            </a:r>
            <a:endParaRPr sz="2800">
              <a:solidFill>
                <a:srgbClr val="4A86E8"/>
              </a:solidFill>
              <a:latin typeface="Playfair Display"/>
              <a:ea typeface="Playfair Display"/>
              <a:cs typeface="Playfair Display"/>
              <a:sym typeface="Playfair Display"/>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10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Model the Format to Give Feedback on PURPOSE</a:t>
            </a:r>
            <a:endParaRPr>
              <a:latin typeface="Playfair Display"/>
              <a:ea typeface="Playfair Display"/>
              <a:cs typeface="Playfair Display"/>
              <a:sym typeface="Playfair Display"/>
            </a:endParaRPr>
          </a:p>
        </p:txBody>
      </p:sp>
      <p:sp>
        <p:nvSpPr>
          <p:cNvPr id="633" name="Google Shape;633;p106"/>
          <p:cNvSpPr txBox="1"/>
          <p:nvPr>
            <p:ph idx="1" type="body"/>
          </p:nvPr>
        </p:nvSpPr>
        <p:spPr>
          <a:xfrm>
            <a:off x="311700" y="1152475"/>
            <a:ext cx="8599200" cy="3827100"/>
          </a:xfrm>
          <a:prstGeom prst="rect">
            <a:avLst/>
          </a:prstGeom>
        </p:spPr>
        <p:txBody>
          <a:bodyPr anchorCtr="0" anchor="t" bIns="91425" lIns="91425" spcFirstLastPara="1" rIns="91425" wrap="square" tIns="91425">
            <a:normAutofit lnSpcReduction="10000"/>
          </a:bodyPr>
          <a:lstStyle/>
          <a:p>
            <a:pPr indent="-381000" lvl="0" marL="457200" rtl="0" algn="l">
              <a:lnSpc>
                <a:spcPct val="100000"/>
              </a:lnSpc>
              <a:spcBef>
                <a:spcPts val="0"/>
              </a:spcBef>
              <a:spcAft>
                <a:spcPts val="0"/>
              </a:spcAft>
              <a:buClr>
                <a:srgbClr val="434343"/>
              </a:buClr>
              <a:buSzPts val="2400"/>
              <a:buChar char="●"/>
            </a:pPr>
            <a:r>
              <a:rPr lang="en" sz="2400">
                <a:solidFill>
                  <a:srgbClr val="434343"/>
                </a:solidFill>
              </a:rPr>
              <a:t>Jen and Laura Model the Process</a:t>
            </a:r>
            <a:endParaRPr sz="2400">
              <a:solidFill>
                <a:srgbClr val="434343"/>
              </a:solidFill>
            </a:endParaRPr>
          </a:p>
          <a:p>
            <a:pPr indent="-381000" lvl="1" marL="914400" rtl="0" algn="l">
              <a:lnSpc>
                <a:spcPct val="100000"/>
              </a:lnSpc>
              <a:spcBef>
                <a:spcPts val="1000"/>
              </a:spcBef>
              <a:spcAft>
                <a:spcPts val="0"/>
              </a:spcAft>
              <a:buClr>
                <a:srgbClr val="434343"/>
              </a:buClr>
              <a:buSzPts val="2400"/>
              <a:buChar char="○"/>
            </a:pPr>
            <a:r>
              <a:rPr lang="en" sz="2400">
                <a:solidFill>
                  <a:srgbClr val="434343"/>
                </a:solidFill>
              </a:rPr>
              <a:t>Jen will screen share Laura’s assignment. Jen will read. Jen will set a timer for 5 minutes. Jen will give feedback to Laura to help her TILT the </a:t>
            </a:r>
            <a:r>
              <a:rPr b="1" lang="en" sz="2400">
                <a:solidFill>
                  <a:srgbClr val="434343"/>
                </a:solidFill>
              </a:rPr>
              <a:t>purpose</a:t>
            </a:r>
            <a:r>
              <a:rPr lang="en" sz="2400">
                <a:solidFill>
                  <a:srgbClr val="434343"/>
                </a:solidFill>
              </a:rPr>
              <a:t> of her assignment.</a:t>
            </a:r>
            <a:endParaRPr sz="2400">
              <a:solidFill>
                <a:srgbClr val="434343"/>
              </a:solidFill>
            </a:endParaRPr>
          </a:p>
          <a:p>
            <a:pPr indent="-381000" lvl="2" marL="1371600" rtl="0" algn="l">
              <a:lnSpc>
                <a:spcPct val="100000"/>
              </a:lnSpc>
              <a:spcBef>
                <a:spcPts val="1000"/>
              </a:spcBef>
              <a:spcAft>
                <a:spcPts val="0"/>
              </a:spcAft>
              <a:buClr>
                <a:srgbClr val="434343"/>
              </a:buClr>
              <a:buSzPts val="2400"/>
              <a:buChar char="■"/>
            </a:pPr>
            <a:r>
              <a:rPr lang="en" sz="2400">
                <a:solidFill>
                  <a:srgbClr val="434343"/>
                </a:solidFill>
              </a:rPr>
              <a:t>Switch.</a:t>
            </a:r>
            <a:endParaRPr sz="2400">
              <a:solidFill>
                <a:srgbClr val="434343"/>
              </a:solidFill>
            </a:endParaRPr>
          </a:p>
          <a:p>
            <a:pPr indent="-381000" lvl="1" marL="914400" rtl="0" algn="l">
              <a:lnSpc>
                <a:spcPct val="100000"/>
              </a:lnSpc>
              <a:spcBef>
                <a:spcPts val="1000"/>
              </a:spcBef>
              <a:spcAft>
                <a:spcPts val="1000"/>
              </a:spcAft>
              <a:buClr>
                <a:srgbClr val="434343"/>
              </a:buClr>
              <a:buSzPts val="2400"/>
              <a:buChar char="○"/>
            </a:pPr>
            <a:r>
              <a:rPr lang="en" sz="2400">
                <a:solidFill>
                  <a:srgbClr val="434343"/>
                </a:solidFill>
              </a:rPr>
              <a:t>Y will screen share their assignment. X will read. Y will set a timer for 5 minutes. X will give feedback to Y to help them TILT the </a:t>
            </a:r>
            <a:r>
              <a:rPr b="1" lang="en" sz="2400">
                <a:solidFill>
                  <a:srgbClr val="434343"/>
                </a:solidFill>
              </a:rPr>
              <a:t>purpose</a:t>
            </a:r>
            <a:r>
              <a:rPr lang="en" sz="2400">
                <a:solidFill>
                  <a:srgbClr val="434343"/>
                </a:solidFill>
              </a:rPr>
              <a:t> of their assignment.</a:t>
            </a:r>
            <a:endParaRPr sz="2400">
              <a:solidFill>
                <a:srgbClr val="434343"/>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107"/>
          <p:cNvSpPr txBox="1"/>
          <p:nvPr>
            <p:ph type="title"/>
          </p:nvPr>
        </p:nvSpPr>
        <p:spPr>
          <a:xfrm>
            <a:off x="311700" y="327775"/>
            <a:ext cx="85206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en" sz="3600">
                <a:latin typeface="Playfair Display"/>
                <a:ea typeface="Playfair Display"/>
                <a:cs typeface="Playfair Display"/>
                <a:sym typeface="Playfair Display"/>
              </a:rPr>
              <a:t>Use the Template to Give Feedback</a:t>
            </a:r>
            <a:endParaRPr b="0" sz="3600">
              <a:latin typeface="Playfair Display"/>
              <a:ea typeface="Playfair Display"/>
              <a:cs typeface="Playfair Display"/>
              <a:sym typeface="Playfair Display"/>
            </a:endParaRPr>
          </a:p>
        </p:txBody>
      </p:sp>
      <p:sp>
        <p:nvSpPr>
          <p:cNvPr id="639" name="Google Shape;639;p107"/>
          <p:cNvSpPr txBox="1"/>
          <p:nvPr>
            <p:ph idx="1" type="body"/>
          </p:nvPr>
        </p:nvSpPr>
        <p:spPr>
          <a:xfrm>
            <a:off x="270575" y="1086775"/>
            <a:ext cx="8424300" cy="1378200"/>
          </a:xfrm>
          <a:prstGeom prst="rect">
            <a:avLst/>
          </a:prstGeom>
        </p:spPr>
        <p:txBody>
          <a:bodyPr anchorCtr="0" anchor="t" bIns="91425" lIns="91425" spcFirstLastPara="1" rIns="91425" wrap="square" tIns="91425">
            <a:normAutofit fontScale="25000" lnSpcReduction="20000"/>
          </a:bodyPr>
          <a:lstStyle/>
          <a:p>
            <a:pPr indent="-257175" lvl="0" marL="914400" rtl="0" algn="l">
              <a:spcBef>
                <a:spcPts val="1000"/>
              </a:spcBef>
              <a:spcAft>
                <a:spcPts val="0"/>
              </a:spcAft>
              <a:buClr>
                <a:schemeClr val="accent2"/>
              </a:buClr>
              <a:buSzPct val="100000"/>
              <a:buFont typeface="Lato"/>
              <a:buChar char="●"/>
            </a:pPr>
            <a:r>
              <a:rPr b="1" lang="en">
                <a:solidFill>
                  <a:schemeClr val="accent2"/>
                </a:solidFill>
                <a:latin typeface="Lato"/>
                <a:ea typeface="Lato"/>
                <a:cs typeface="Lato"/>
                <a:sym typeface="Lato"/>
              </a:rPr>
              <a:t>Purpose</a:t>
            </a:r>
            <a:endParaRPr b="1">
              <a:solidFill>
                <a:schemeClr val="accent2"/>
              </a:solidFill>
              <a:latin typeface="Lato"/>
              <a:ea typeface="Lato"/>
              <a:cs typeface="Lato"/>
              <a:sym typeface="Lato"/>
            </a:endParaRPr>
          </a:p>
          <a:p>
            <a:pPr indent="-257175" lvl="1" marL="1371600" rtl="0" algn="l">
              <a:spcBef>
                <a:spcPts val="0"/>
              </a:spcBef>
              <a:spcAft>
                <a:spcPts val="0"/>
              </a:spcAft>
              <a:buClr>
                <a:srgbClr val="434343"/>
              </a:buClr>
              <a:buSzPct val="100000"/>
              <a:buFont typeface="Lato"/>
              <a:buChar char="○"/>
            </a:pPr>
            <a:r>
              <a:rPr lang="en" sz="1800">
                <a:solidFill>
                  <a:srgbClr val="434343"/>
                </a:solidFill>
                <a:latin typeface="Lato"/>
                <a:ea typeface="Lato"/>
                <a:cs typeface="Lato"/>
                <a:sym typeface="Lato"/>
              </a:rPr>
              <a:t>Skills practiced</a:t>
            </a:r>
            <a:endParaRPr sz="1800">
              <a:solidFill>
                <a:srgbClr val="434343"/>
              </a:solidFill>
              <a:latin typeface="Lato"/>
              <a:ea typeface="Lato"/>
              <a:cs typeface="Lato"/>
              <a:sym typeface="Lato"/>
            </a:endParaRPr>
          </a:p>
          <a:p>
            <a:pPr indent="-257175" lvl="1" marL="1371600" rtl="0" algn="l">
              <a:spcBef>
                <a:spcPts val="0"/>
              </a:spcBef>
              <a:spcAft>
                <a:spcPts val="0"/>
              </a:spcAft>
              <a:buClr>
                <a:srgbClr val="434343"/>
              </a:buClr>
              <a:buSzPct val="100000"/>
              <a:buFont typeface="Lato"/>
              <a:buChar char="○"/>
            </a:pPr>
            <a:r>
              <a:rPr lang="en" sz="1800">
                <a:solidFill>
                  <a:srgbClr val="434343"/>
                </a:solidFill>
                <a:latin typeface="Lato"/>
                <a:ea typeface="Lato"/>
                <a:cs typeface="Lato"/>
                <a:sym typeface="Lato"/>
              </a:rPr>
              <a:t>Knowledge gained</a:t>
            </a:r>
            <a:endParaRPr sz="1800">
              <a:solidFill>
                <a:srgbClr val="434343"/>
              </a:solidFill>
              <a:latin typeface="Lato"/>
              <a:ea typeface="Lato"/>
              <a:cs typeface="Lato"/>
              <a:sym typeface="Lato"/>
            </a:endParaRPr>
          </a:p>
          <a:p>
            <a:pPr indent="-257175" lvl="0" marL="914400" marR="0" rtl="0" algn="l">
              <a:lnSpc>
                <a:spcPct val="115000"/>
              </a:lnSpc>
              <a:spcBef>
                <a:spcPts val="1000"/>
              </a:spcBef>
              <a:spcAft>
                <a:spcPts val="0"/>
              </a:spcAft>
              <a:buClr>
                <a:schemeClr val="accent2"/>
              </a:buClr>
              <a:buSzPct val="100000"/>
              <a:buFont typeface="Lato"/>
              <a:buChar char="●"/>
            </a:pPr>
            <a:r>
              <a:rPr b="1" lang="en">
                <a:solidFill>
                  <a:schemeClr val="accent2"/>
                </a:solidFill>
                <a:latin typeface="Lato"/>
                <a:ea typeface="Lato"/>
                <a:cs typeface="Lato"/>
                <a:sym typeface="Lato"/>
              </a:rPr>
              <a:t>Task</a:t>
            </a:r>
            <a:endParaRPr b="1">
              <a:solidFill>
                <a:schemeClr val="accent2"/>
              </a:solidFill>
              <a:latin typeface="Lato"/>
              <a:ea typeface="Lato"/>
              <a:cs typeface="Lato"/>
              <a:sym typeface="Lato"/>
            </a:endParaRPr>
          </a:p>
          <a:p>
            <a:pPr indent="-257175" lvl="1" marL="1371600" rtl="0" algn="l">
              <a:spcBef>
                <a:spcPts val="1000"/>
              </a:spcBef>
              <a:spcAft>
                <a:spcPts val="0"/>
              </a:spcAft>
              <a:buClr>
                <a:srgbClr val="434343"/>
              </a:buClr>
              <a:buSzPct val="100000"/>
              <a:buFont typeface="Lato"/>
              <a:buChar char="○"/>
            </a:pPr>
            <a:r>
              <a:rPr lang="en" sz="1800">
                <a:solidFill>
                  <a:srgbClr val="434343"/>
                </a:solidFill>
                <a:latin typeface="Lato"/>
                <a:ea typeface="Lato"/>
                <a:cs typeface="Lato"/>
                <a:sym typeface="Lato"/>
              </a:rPr>
              <a:t>What to do</a:t>
            </a:r>
            <a:endParaRPr sz="1800">
              <a:solidFill>
                <a:srgbClr val="434343"/>
              </a:solidFill>
              <a:latin typeface="Lato"/>
              <a:ea typeface="Lato"/>
              <a:cs typeface="Lato"/>
              <a:sym typeface="Lato"/>
            </a:endParaRPr>
          </a:p>
          <a:p>
            <a:pPr indent="-257175" lvl="1" marL="1371600" rtl="0" algn="l">
              <a:spcBef>
                <a:spcPts val="0"/>
              </a:spcBef>
              <a:spcAft>
                <a:spcPts val="0"/>
              </a:spcAft>
              <a:buClr>
                <a:srgbClr val="434343"/>
              </a:buClr>
              <a:buSzPct val="100000"/>
              <a:buFont typeface="Lato"/>
              <a:buChar char="○"/>
            </a:pPr>
            <a:r>
              <a:rPr lang="en" sz="1800">
                <a:solidFill>
                  <a:srgbClr val="434343"/>
                </a:solidFill>
                <a:latin typeface="Lato"/>
                <a:ea typeface="Lato"/>
                <a:cs typeface="Lato"/>
                <a:sym typeface="Lato"/>
              </a:rPr>
              <a:t>How to do it</a:t>
            </a:r>
            <a:endParaRPr sz="1800">
              <a:solidFill>
                <a:srgbClr val="434343"/>
              </a:solidFill>
              <a:latin typeface="Lato"/>
              <a:ea typeface="Lato"/>
              <a:cs typeface="Lato"/>
              <a:sym typeface="Lato"/>
            </a:endParaRPr>
          </a:p>
          <a:p>
            <a:pPr indent="-257175" lvl="0" marL="914400" rtl="0" algn="l">
              <a:spcBef>
                <a:spcPts val="1000"/>
              </a:spcBef>
              <a:spcAft>
                <a:spcPts val="0"/>
              </a:spcAft>
              <a:buClr>
                <a:schemeClr val="accent2"/>
              </a:buClr>
              <a:buSzPct val="100000"/>
              <a:buFont typeface="Lato"/>
              <a:buChar char="●"/>
            </a:pPr>
            <a:r>
              <a:rPr b="1" lang="en">
                <a:solidFill>
                  <a:schemeClr val="accent2"/>
                </a:solidFill>
                <a:latin typeface="Lato"/>
                <a:ea typeface="Lato"/>
                <a:cs typeface="Lato"/>
                <a:sym typeface="Lato"/>
              </a:rPr>
              <a:t>Criteria </a:t>
            </a:r>
            <a:endParaRPr b="1">
              <a:solidFill>
                <a:schemeClr val="accent2"/>
              </a:solidFill>
              <a:latin typeface="Lato"/>
              <a:ea typeface="Lato"/>
              <a:cs typeface="Lato"/>
              <a:sym typeface="Lato"/>
            </a:endParaRPr>
          </a:p>
          <a:p>
            <a:pPr indent="-257175" lvl="1" marL="1371600" rtl="0" algn="l">
              <a:spcBef>
                <a:spcPts val="1000"/>
              </a:spcBef>
              <a:spcAft>
                <a:spcPts val="0"/>
              </a:spcAft>
              <a:buClr>
                <a:srgbClr val="434343"/>
              </a:buClr>
              <a:buSzPct val="100000"/>
              <a:buFont typeface="Lato"/>
              <a:buChar char="○"/>
            </a:pPr>
            <a:r>
              <a:rPr lang="en" sz="1800">
                <a:solidFill>
                  <a:srgbClr val="434343"/>
                </a:solidFill>
                <a:latin typeface="Lato"/>
                <a:ea typeface="Lato"/>
                <a:cs typeface="Lato"/>
                <a:sym typeface="Lato"/>
              </a:rPr>
              <a:t>Checklist or rubric in advance so students can self-evaluate.</a:t>
            </a:r>
            <a:endParaRPr sz="1800">
              <a:solidFill>
                <a:srgbClr val="434343"/>
              </a:solidFill>
              <a:latin typeface="Lato"/>
              <a:ea typeface="Lato"/>
              <a:cs typeface="Lato"/>
              <a:sym typeface="Lato"/>
            </a:endParaRPr>
          </a:p>
          <a:p>
            <a:pPr indent="-257175" lvl="1" marL="1371600" rtl="0" algn="l">
              <a:spcBef>
                <a:spcPts val="0"/>
              </a:spcBef>
              <a:spcAft>
                <a:spcPts val="0"/>
              </a:spcAft>
              <a:buClr>
                <a:srgbClr val="434343"/>
              </a:buClr>
              <a:buSzPct val="100000"/>
              <a:buFont typeface="Lato"/>
              <a:buChar char="○"/>
            </a:pPr>
            <a:r>
              <a:rPr lang="en" sz="1800">
                <a:solidFill>
                  <a:srgbClr val="434343"/>
                </a:solidFill>
                <a:latin typeface="Lato"/>
                <a:ea typeface="Lato"/>
                <a:cs typeface="Lato"/>
                <a:sym typeface="Lato"/>
              </a:rPr>
              <a:t>What excellence looks like (multiple annotated examples)</a:t>
            </a:r>
            <a:endParaRPr sz="1800">
              <a:solidFill>
                <a:srgbClr val="434343"/>
              </a:solidFill>
              <a:latin typeface="Lato"/>
              <a:ea typeface="Lato"/>
              <a:cs typeface="Lato"/>
              <a:sym typeface="Lato"/>
            </a:endParaRPr>
          </a:p>
          <a:p>
            <a:pPr indent="0" lvl="0" marL="0" rtl="0" algn="l">
              <a:spcBef>
                <a:spcPts val="1000"/>
              </a:spcBef>
              <a:spcAft>
                <a:spcPts val="0"/>
              </a:spcAft>
              <a:buNone/>
            </a:pPr>
            <a:r>
              <a:t/>
            </a:r>
            <a:endParaRPr b="1" sz="2400">
              <a:solidFill>
                <a:srgbClr val="434343"/>
              </a:solidFill>
            </a:endParaRPr>
          </a:p>
          <a:p>
            <a:pPr indent="0" lvl="0" marL="0" rtl="0" algn="l">
              <a:spcBef>
                <a:spcPts val="1000"/>
              </a:spcBef>
              <a:spcAft>
                <a:spcPts val="1200"/>
              </a:spcAft>
              <a:buNone/>
            </a:pPr>
            <a:r>
              <a:t/>
            </a:r>
            <a:endParaRPr sz="1400"/>
          </a:p>
        </p:txBody>
      </p:sp>
      <p:sp>
        <p:nvSpPr>
          <p:cNvPr id="640" name="Google Shape;640;p107"/>
          <p:cNvSpPr/>
          <p:nvPr/>
        </p:nvSpPr>
        <p:spPr>
          <a:xfrm>
            <a:off x="3875550" y="1576950"/>
            <a:ext cx="540600" cy="578400"/>
          </a:xfrm>
          <a:prstGeom prst="rightBrace">
            <a:avLst>
              <a:gd fmla="val 26748"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accent5"/>
              </a:solidFill>
              <a:highlight>
                <a:srgbClr val="0000FF"/>
              </a:highlight>
            </a:endParaRPr>
          </a:p>
        </p:txBody>
      </p:sp>
      <p:sp>
        <p:nvSpPr>
          <p:cNvPr id="641" name="Google Shape;641;p107"/>
          <p:cNvSpPr txBox="1"/>
          <p:nvPr/>
        </p:nvSpPr>
        <p:spPr>
          <a:xfrm>
            <a:off x="4572000" y="1576950"/>
            <a:ext cx="4003200" cy="759000"/>
          </a:xfrm>
          <a:prstGeom prst="rect">
            <a:avLst/>
          </a:prstGeom>
          <a:noFill/>
          <a:ln>
            <a:noFill/>
          </a:ln>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None/>
            </a:pPr>
            <a:r>
              <a:rPr lang="en" sz="1800">
                <a:solidFill>
                  <a:srgbClr val="434343"/>
                </a:solidFill>
                <a:latin typeface="Lato"/>
                <a:ea typeface="Lato"/>
                <a:cs typeface="Lato"/>
                <a:sym typeface="Lato"/>
              </a:rPr>
              <a:t>Relevance to students 5 years out</a:t>
            </a:r>
            <a:endParaRPr sz="1800">
              <a:solidFill>
                <a:srgbClr val="434343"/>
              </a:solidFill>
              <a:latin typeface="Lato"/>
              <a:ea typeface="Lato"/>
              <a:cs typeface="Lato"/>
              <a:sym typeface="Lato"/>
            </a:endParaRPr>
          </a:p>
          <a:p>
            <a:pPr indent="0" lvl="0" marL="457200" marR="0" rtl="0" algn="l">
              <a:lnSpc>
                <a:spcPct val="115000"/>
              </a:lnSpc>
              <a:spcBef>
                <a:spcPts val="0"/>
              </a:spcBef>
              <a:spcAft>
                <a:spcPts val="0"/>
              </a:spcAft>
              <a:buNone/>
            </a:pPr>
            <a:r>
              <a:rPr lang="en" sz="1800">
                <a:solidFill>
                  <a:srgbClr val="434343"/>
                </a:solidFill>
                <a:latin typeface="Lato"/>
                <a:ea typeface="Lato"/>
                <a:cs typeface="Lato"/>
                <a:sym typeface="Lato"/>
              </a:rPr>
              <a:t>Connection to Learning Outcomes</a:t>
            </a:r>
            <a:endParaRPr sz="1800">
              <a:solidFill>
                <a:srgbClr val="434343"/>
              </a:solidFill>
              <a:latin typeface="Lato"/>
              <a:ea typeface="Lato"/>
              <a:cs typeface="Lato"/>
              <a:sym typeface="Lato"/>
            </a:endParaRPr>
          </a:p>
        </p:txBody>
      </p:sp>
      <p:sp>
        <p:nvSpPr>
          <p:cNvPr id="642" name="Google Shape;642;p107"/>
          <p:cNvSpPr txBox="1"/>
          <p:nvPr/>
        </p:nvSpPr>
        <p:spPr>
          <a:xfrm>
            <a:off x="311700" y="2464925"/>
            <a:ext cx="8424300" cy="11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07"/>
          <p:cNvSpPr txBox="1"/>
          <p:nvPr/>
        </p:nvSpPr>
        <p:spPr>
          <a:xfrm>
            <a:off x="364025" y="4037225"/>
            <a:ext cx="82374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108"/>
          <p:cNvSpPr txBox="1"/>
          <p:nvPr>
            <p:ph type="title"/>
          </p:nvPr>
        </p:nvSpPr>
        <p:spPr>
          <a:xfrm>
            <a:off x="311700" y="247525"/>
            <a:ext cx="8520600" cy="6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Your TILT Partner - Disciplinary Strangers</a:t>
            </a:r>
            <a:endParaRPr/>
          </a:p>
        </p:txBody>
      </p:sp>
      <p:sp>
        <p:nvSpPr>
          <p:cNvPr id="649" name="Google Shape;649;p108"/>
          <p:cNvSpPr txBox="1"/>
          <p:nvPr>
            <p:ph idx="1" type="body"/>
          </p:nvPr>
        </p:nvSpPr>
        <p:spPr>
          <a:xfrm>
            <a:off x="311700" y="990125"/>
            <a:ext cx="8635800" cy="38658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2"/>
              </a:buClr>
              <a:buSzPts val="1100"/>
              <a:buFont typeface="Arial"/>
              <a:buNone/>
            </a:pPr>
            <a:r>
              <a:rPr lang="en" sz="1950">
                <a:solidFill>
                  <a:srgbClr val="434343"/>
                </a:solidFill>
                <a:latin typeface="Arial"/>
                <a:ea typeface="Arial"/>
                <a:cs typeface="Arial"/>
                <a:sym typeface="Arial"/>
              </a:rPr>
              <a:t>Joe Garcia and Victoria Hardy</a:t>
            </a:r>
            <a:endParaRPr sz="1950">
              <a:solidFill>
                <a:srgbClr val="434343"/>
              </a:solidFill>
              <a:latin typeface="Arial"/>
              <a:ea typeface="Arial"/>
              <a:cs typeface="Arial"/>
              <a:sym typeface="Arial"/>
            </a:endParaRPr>
          </a:p>
          <a:p>
            <a:pPr indent="0" lvl="0" marL="0" rtl="0" algn="l">
              <a:spcBef>
                <a:spcPts val="1200"/>
              </a:spcBef>
              <a:spcAft>
                <a:spcPts val="0"/>
              </a:spcAft>
              <a:buClr>
                <a:schemeClr val="dk2"/>
              </a:buClr>
              <a:buSzPts val="1100"/>
              <a:buFont typeface="Arial"/>
              <a:buNone/>
            </a:pPr>
            <a:r>
              <a:rPr lang="en" sz="1950">
                <a:solidFill>
                  <a:srgbClr val="434343"/>
                </a:solidFill>
                <a:uFill>
                  <a:noFill/>
                </a:uFill>
                <a:latin typeface="Arial"/>
                <a:ea typeface="Arial"/>
                <a:cs typeface="Arial"/>
                <a:sym typeface="Arial"/>
                <a:hlinkClick r:id="rId3">
                  <a:extLst>
                    <a:ext uri="{A12FA001-AC4F-418D-AE19-62706E023703}">
                      <ahyp:hlinkClr val="tx"/>
                    </a:ext>
                  </a:extLst>
                </a:hlinkClick>
              </a:rPr>
              <a:t>Glenda Graham-Walton</a:t>
            </a:r>
            <a:r>
              <a:rPr lang="en" sz="1950">
                <a:solidFill>
                  <a:srgbClr val="434343"/>
                </a:solidFill>
                <a:latin typeface="Arial"/>
                <a:ea typeface="Arial"/>
                <a:cs typeface="Arial"/>
                <a:sym typeface="Arial"/>
              </a:rPr>
              <a:t> and</a:t>
            </a:r>
            <a:r>
              <a:rPr lang="en" sz="1950">
                <a:solidFill>
                  <a:srgbClr val="434343"/>
                </a:solidFill>
                <a:uFill>
                  <a:noFill/>
                </a:uFill>
                <a:latin typeface="Arial"/>
                <a:ea typeface="Arial"/>
                <a:cs typeface="Arial"/>
                <a:sym typeface="Arial"/>
                <a:hlinkClick r:id="rId4">
                  <a:extLst>
                    <a:ext uri="{A12FA001-AC4F-418D-AE19-62706E023703}">
                      <ahyp:hlinkClr val="tx"/>
                    </a:ext>
                  </a:extLst>
                </a:hlinkClick>
              </a:rPr>
              <a:t> Paul Kikuchi</a:t>
            </a:r>
            <a:endParaRPr sz="1950">
              <a:solidFill>
                <a:srgbClr val="434343"/>
              </a:solidFill>
              <a:latin typeface="Arial"/>
              <a:ea typeface="Arial"/>
              <a:cs typeface="Arial"/>
              <a:sym typeface="Arial"/>
            </a:endParaRPr>
          </a:p>
          <a:p>
            <a:pPr indent="0" lvl="0" marL="0" rtl="0" algn="l">
              <a:spcBef>
                <a:spcPts val="1200"/>
              </a:spcBef>
              <a:spcAft>
                <a:spcPts val="0"/>
              </a:spcAft>
              <a:buClr>
                <a:schemeClr val="dk2"/>
              </a:buClr>
              <a:buSzPts val="1100"/>
              <a:buFont typeface="Arial"/>
              <a:buNone/>
            </a:pPr>
            <a:r>
              <a:rPr lang="en" sz="1950">
                <a:solidFill>
                  <a:srgbClr val="434343"/>
                </a:solidFill>
                <a:uFill>
                  <a:noFill/>
                </a:uFill>
                <a:latin typeface="Arial"/>
                <a:ea typeface="Arial"/>
                <a:cs typeface="Arial"/>
                <a:sym typeface="Arial"/>
                <a:hlinkClick r:id="rId5">
                  <a:extLst>
                    <a:ext uri="{A12FA001-AC4F-418D-AE19-62706E023703}">
                      <ahyp:hlinkClr val="tx"/>
                    </a:ext>
                  </a:extLst>
                </a:hlinkClick>
              </a:rPr>
              <a:t>Denise Grollmus</a:t>
            </a:r>
            <a:r>
              <a:rPr lang="en" sz="1950">
                <a:solidFill>
                  <a:srgbClr val="434343"/>
                </a:solidFill>
                <a:latin typeface="Arial"/>
                <a:ea typeface="Arial"/>
                <a:cs typeface="Arial"/>
                <a:sym typeface="Arial"/>
              </a:rPr>
              <a:t> and Doug Rupik</a:t>
            </a:r>
            <a:endParaRPr sz="1950">
              <a:solidFill>
                <a:srgbClr val="434343"/>
              </a:solidFill>
              <a:latin typeface="Arial"/>
              <a:ea typeface="Arial"/>
              <a:cs typeface="Arial"/>
              <a:sym typeface="Arial"/>
            </a:endParaRPr>
          </a:p>
          <a:p>
            <a:pPr indent="0" lvl="0" marL="0" rtl="0" algn="l">
              <a:spcBef>
                <a:spcPts val="1200"/>
              </a:spcBef>
              <a:spcAft>
                <a:spcPts val="0"/>
              </a:spcAft>
              <a:buClr>
                <a:schemeClr val="dk2"/>
              </a:buClr>
              <a:buSzPts val="1100"/>
              <a:buFont typeface="Arial"/>
              <a:buNone/>
            </a:pPr>
            <a:r>
              <a:rPr lang="en" sz="1950">
                <a:solidFill>
                  <a:srgbClr val="434343"/>
                </a:solidFill>
                <a:latin typeface="Arial"/>
                <a:ea typeface="Arial"/>
                <a:cs typeface="Arial"/>
                <a:sym typeface="Arial"/>
              </a:rPr>
              <a:t>Jon Nackman and Laila Suidan</a:t>
            </a:r>
            <a:endParaRPr sz="1950">
              <a:solidFill>
                <a:srgbClr val="434343"/>
              </a:solidFill>
              <a:latin typeface="Arial"/>
              <a:ea typeface="Arial"/>
              <a:cs typeface="Arial"/>
              <a:sym typeface="Arial"/>
            </a:endParaRPr>
          </a:p>
          <a:p>
            <a:pPr indent="0" lvl="0" marL="0" rtl="0" algn="l">
              <a:spcBef>
                <a:spcPts val="1200"/>
              </a:spcBef>
              <a:spcAft>
                <a:spcPts val="0"/>
              </a:spcAft>
              <a:buClr>
                <a:schemeClr val="dk2"/>
              </a:buClr>
              <a:buSzPts val="1100"/>
              <a:buFont typeface="Arial"/>
              <a:buNone/>
            </a:pPr>
            <a:r>
              <a:rPr lang="en" sz="1950">
                <a:solidFill>
                  <a:srgbClr val="434343"/>
                </a:solidFill>
                <a:uFill>
                  <a:noFill/>
                </a:uFill>
                <a:latin typeface="Arial"/>
                <a:ea typeface="Arial"/>
                <a:cs typeface="Arial"/>
                <a:sym typeface="Arial"/>
                <a:hlinkClick r:id="rId6">
                  <a:extLst>
                    <a:ext uri="{A12FA001-AC4F-418D-AE19-62706E023703}">
                      <ahyp:hlinkClr val="tx"/>
                    </a:ext>
                  </a:extLst>
                </a:hlinkClick>
              </a:rPr>
              <a:t>Julien Lee</a:t>
            </a:r>
            <a:r>
              <a:rPr lang="en" sz="1950">
                <a:solidFill>
                  <a:srgbClr val="434343"/>
                </a:solidFill>
                <a:latin typeface="Arial"/>
                <a:ea typeface="Arial"/>
                <a:cs typeface="Arial"/>
                <a:sym typeface="Arial"/>
              </a:rPr>
              <a:t>  and</a:t>
            </a:r>
            <a:r>
              <a:rPr lang="en" sz="1950">
                <a:solidFill>
                  <a:srgbClr val="434343"/>
                </a:solidFill>
                <a:uFill>
                  <a:noFill/>
                </a:uFill>
                <a:latin typeface="Arial"/>
                <a:ea typeface="Arial"/>
                <a:cs typeface="Arial"/>
                <a:sym typeface="Arial"/>
                <a:hlinkClick r:id="rId7">
                  <a:extLst>
                    <a:ext uri="{A12FA001-AC4F-418D-AE19-62706E023703}">
                      <ahyp:hlinkClr val="tx"/>
                    </a:ext>
                  </a:extLst>
                </a:hlinkClick>
              </a:rPr>
              <a:t> Teresa Romaneschi</a:t>
            </a:r>
            <a:endParaRPr sz="1950">
              <a:solidFill>
                <a:srgbClr val="434343"/>
              </a:solidFill>
              <a:latin typeface="Arial"/>
              <a:ea typeface="Arial"/>
              <a:cs typeface="Arial"/>
              <a:sym typeface="Arial"/>
            </a:endParaRPr>
          </a:p>
          <a:p>
            <a:pPr indent="0" lvl="0" marL="0" rtl="0" algn="l">
              <a:spcBef>
                <a:spcPts val="1200"/>
              </a:spcBef>
              <a:spcAft>
                <a:spcPts val="0"/>
              </a:spcAft>
              <a:buClr>
                <a:schemeClr val="dk2"/>
              </a:buClr>
              <a:buSzPts val="1100"/>
              <a:buFont typeface="Arial"/>
              <a:buNone/>
            </a:pPr>
            <a:r>
              <a:rPr lang="en" sz="1950">
                <a:solidFill>
                  <a:srgbClr val="434343"/>
                </a:solidFill>
                <a:latin typeface="Arial"/>
                <a:ea typeface="Arial"/>
                <a:cs typeface="Arial"/>
                <a:sym typeface="Arial"/>
              </a:rPr>
              <a:t>Mary Lockman and</a:t>
            </a:r>
            <a:r>
              <a:rPr lang="en" sz="1950">
                <a:solidFill>
                  <a:srgbClr val="434343"/>
                </a:solidFill>
                <a:uFill>
                  <a:noFill/>
                </a:uFill>
                <a:latin typeface="Arial"/>
                <a:ea typeface="Arial"/>
                <a:cs typeface="Arial"/>
                <a:sym typeface="Arial"/>
                <a:hlinkClick r:id="rId8">
                  <a:extLst>
                    <a:ext uri="{A12FA001-AC4F-418D-AE19-62706E023703}">
                      <ahyp:hlinkClr val="tx"/>
                    </a:ext>
                  </a:extLst>
                </a:hlinkClick>
              </a:rPr>
              <a:t> Ben Machado</a:t>
            </a:r>
            <a:endParaRPr sz="1950">
              <a:solidFill>
                <a:srgbClr val="434343"/>
              </a:solidFill>
              <a:latin typeface="Arial"/>
              <a:ea typeface="Arial"/>
              <a:cs typeface="Arial"/>
              <a:sym typeface="Arial"/>
            </a:endParaRPr>
          </a:p>
          <a:p>
            <a:pPr indent="0" lvl="0" marL="0" rtl="0" algn="l">
              <a:spcBef>
                <a:spcPts val="1200"/>
              </a:spcBef>
              <a:spcAft>
                <a:spcPts val="0"/>
              </a:spcAft>
              <a:buClr>
                <a:schemeClr val="dk2"/>
              </a:buClr>
              <a:buSzPts val="1100"/>
              <a:buFont typeface="Arial"/>
              <a:buNone/>
            </a:pPr>
            <a:r>
              <a:rPr lang="en" sz="1950">
                <a:solidFill>
                  <a:srgbClr val="434343"/>
                </a:solidFill>
                <a:latin typeface="Arial"/>
                <a:ea typeface="Arial"/>
                <a:cs typeface="Arial"/>
                <a:sym typeface="Arial"/>
              </a:rPr>
              <a:t>Mark Murphy and Jill MCDONOUGH</a:t>
            </a:r>
            <a:endParaRPr sz="1950">
              <a:solidFill>
                <a:srgbClr val="434343"/>
              </a:solidFill>
              <a:latin typeface="Arial"/>
              <a:ea typeface="Arial"/>
              <a:cs typeface="Arial"/>
              <a:sym typeface="Arial"/>
            </a:endParaRPr>
          </a:p>
          <a:p>
            <a:pPr indent="0" lvl="0" marL="0" rtl="0" algn="l">
              <a:spcBef>
                <a:spcPts val="1200"/>
              </a:spcBef>
              <a:spcAft>
                <a:spcPts val="1200"/>
              </a:spcAft>
              <a:buNone/>
            </a:pPr>
            <a:r>
              <a:t/>
            </a:r>
            <a:endParaRPr sz="2000">
              <a:solidFill>
                <a:srgbClr val="434343"/>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109"/>
          <p:cNvSpPr txBox="1"/>
          <p:nvPr>
            <p:ph type="title"/>
          </p:nvPr>
        </p:nvSpPr>
        <p:spPr>
          <a:xfrm>
            <a:off x="311700" y="445025"/>
            <a:ext cx="8520600" cy="109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Playfair Display"/>
                <a:ea typeface="Playfair Display"/>
                <a:cs typeface="Playfair Display"/>
                <a:sym typeface="Playfair Display"/>
              </a:rPr>
              <a:t>First 10 Minutes: Give Each Other Feedback on the Purpose of the Assignment (5 minutes each)</a:t>
            </a:r>
            <a:endParaRPr>
              <a:latin typeface="Playfair Display"/>
              <a:ea typeface="Playfair Display"/>
              <a:cs typeface="Playfair Display"/>
              <a:sym typeface="Playfair Display"/>
            </a:endParaRPr>
          </a:p>
        </p:txBody>
      </p:sp>
      <p:sp>
        <p:nvSpPr>
          <p:cNvPr id="655" name="Google Shape;655;p109"/>
          <p:cNvSpPr txBox="1"/>
          <p:nvPr>
            <p:ph idx="1" type="body"/>
          </p:nvPr>
        </p:nvSpPr>
        <p:spPr>
          <a:xfrm>
            <a:off x="311700" y="1676800"/>
            <a:ext cx="8520600" cy="2892000"/>
          </a:xfrm>
          <a:prstGeom prst="rect">
            <a:avLst/>
          </a:prstGeom>
        </p:spPr>
        <p:txBody>
          <a:bodyPr anchorCtr="0" anchor="t" bIns="91425" lIns="91425" spcFirstLastPara="1" rIns="91425" wrap="square" tIns="91425">
            <a:normAutofit fontScale="92500" lnSpcReduction="20000"/>
          </a:bodyPr>
          <a:lstStyle/>
          <a:p>
            <a:pPr indent="-346075" lvl="0" marL="457200" rtl="0" algn="l">
              <a:lnSpc>
                <a:spcPct val="100000"/>
              </a:lnSpc>
              <a:spcBef>
                <a:spcPts val="0"/>
              </a:spcBef>
              <a:spcAft>
                <a:spcPts val="0"/>
              </a:spcAft>
              <a:buClr>
                <a:srgbClr val="434343"/>
              </a:buClr>
              <a:buSzPct val="100000"/>
              <a:buFont typeface="Lato"/>
              <a:buChar char="●"/>
            </a:pPr>
            <a:r>
              <a:rPr lang="en" sz="2000">
                <a:solidFill>
                  <a:srgbClr val="434343"/>
                </a:solidFill>
                <a:latin typeface="Lato"/>
                <a:ea typeface="Lato"/>
                <a:cs typeface="Lato"/>
                <a:sym typeface="Lato"/>
              </a:rPr>
              <a:t>Set a timer and spend 5 minutes giving feedback to your partner:</a:t>
            </a:r>
            <a:endParaRPr sz="2000">
              <a:solidFill>
                <a:srgbClr val="434343"/>
              </a:solidFill>
              <a:latin typeface="Lato"/>
              <a:ea typeface="Lato"/>
              <a:cs typeface="Lato"/>
              <a:sym typeface="Lato"/>
            </a:endParaRPr>
          </a:p>
          <a:p>
            <a:pPr indent="-346075" lvl="1" marL="914400" rtl="0" algn="l">
              <a:lnSpc>
                <a:spcPct val="100000"/>
              </a:lnSpc>
              <a:spcBef>
                <a:spcPts val="1000"/>
              </a:spcBef>
              <a:spcAft>
                <a:spcPts val="0"/>
              </a:spcAft>
              <a:buClr>
                <a:srgbClr val="434343"/>
              </a:buClr>
              <a:buSzPct val="100000"/>
              <a:buFont typeface="Lato"/>
              <a:buChar char="○"/>
            </a:pPr>
            <a:r>
              <a:rPr lang="en" sz="2000">
                <a:solidFill>
                  <a:srgbClr val="434343"/>
                </a:solidFill>
                <a:latin typeface="Lato"/>
                <a:ea typeface="Lato"/>
                <a:cs typeface="Lato"/>
                <a:sym typeface="Lato"/>
              </a:rPr>
              <a:t>Putting on your “student” hat …</a:t>
            </a:r>
            <a:endParaRPr sz="2000">
              <a:solidFill>
                <a:srgbClr val="434343"/>
              </a:solidFill>
              <a:latin typeface="Lato"/>
              <a:ea typeface="Lato"/>
              <a:cs typeface="Lato"/>
              <a:sym typeface="Lato"/>
            </a:endParaRPr>
          </a:p>
          <a:p>
            <a:pPr indent="-346075" lvl="2" marL="1371600" rtl="0" algn="l">
              <a:lnSpc>
                <a:spcPct val="100000"/>
              </a:lnSpc>
              <a:spcBef>
                <a:spcPts val="1000"/>
              </a:spcBef>
              <a:spcAft>
                <a:spcPts val="0"/>
              </a:spcAft>
              <a:buClr>
                <a:srgbClr val="434343"/>
              </a:buClr>
              <a:buSzPct val="100000"/>
              <a:buFont typeface="Lato"/>
              <a:buChar char="■"/>
            </a:pPr>
            <a:r>
              <a:rPr lang="en" sz="2000">
                <a:solidFill>
                  <a:srgbClr val="434343"/>
                </a:solidFill>
                <a:latin typeface="Lato"/>
                <a:ea typeface="Lato"/>
                <a:cs typeface="Lato"/>
                <a:sym typeface="Lato"/>
              </a:rPr>
              <a:t>What do you think is the purpose of this assignment?</a:t>
            </a:r>
            <a:endParaRPr sz="2000">
              <a:solidFill>
                <a:srgbClr val="434343"/>
              </a:solidFill>
              <a:latin typeface="Lato"/>
              <a:ea typeface="Lato"/>
              <a:cs typeface="Lato"/>
              <a:sym typeface="Lato"/>
            </a:endParaRPr>
          </a:p>
          <a:p>
            <a:pPr indent="-346075" lvl="2" marL="1371600" rtl="0" algn="l">
              <a:lnSpc>
                <a:spcPct val="100000"/>
              </a:lnSpc>
              <a:spcBef>
                <a:spcPts val="1000"/>
              </a:spcBef>
              <a:spcAft>
                <a:spcPts val="0"/>
              </a:spcAft>
              <a:buClr>
                <a:srgbClr val="434343"/>
              </a:buClr>
              <a:buSzPct val="100000"/>
              <a:buFont typeface="Lato"/>
              <a:buChar char="■"/>
            </a:pPr>
            <a:r>
              <a:rPr lang="en" sz="2000">
                <a:solidFill>
                  <a:srgbClr val="434343"/>
                </a:solidFill>
                <a:latin typeface="Lato"/>
                <a:ea typeface="Lato"/>
                <a:cs typeface="Lato"/>
                <a:sym typeface="Lato"/>
              </a:rPr>
              <a:t>What knowledge or skills do you think you will you gain?</a:t>
            </a:r>
            <a:endParaRPr sz="2000">
              <a:solidFill>
                <a:srgbClr val="434343"/>
              </a:solidFill>
              <a:latin typeface="Lato"/>
              <a:ea typeface="Lato"/>
              <a:cs typeface="Lato"/>
              <a:sym typeface="Lato"/>
            </a:endParaRPr>
          </a:p>
          <a:p>
            <a:pPr indent="-346075" lvl="2" marL="1371600" rtl="0" algn="l">
              <a:lnSpc>
                <a:spcPct val="100000"/>
              </a:lnSpc>
              <a:spcBef>
                <a:spcPts val="1000"/>
              </a:spcBef>
              <a:spcAft>
                <a:spcPts val="0"/>
              </a:spcAft>
              <a:buClr>
                <a:srgbClr val="434343"/>
              </a:buClr>
              <a:buSzPct val="100000"/>
              <a:buFont typeface="Lato"/>
              <a:buChar char="■"/>
            </a:pPr>
            <a:r>
              <a:rPr lang="en" sz="2000">
                <a:solidFill>
                  <a:srgbClr val="434343"/>
                </a:solidFill>
                <a:latin typeface="Lato"/>
                <a:ea typeface="Lato"/>
                <a:cs typeface="Lato"/>
                <a:sym typeface="Lato"/>
              </a:rPr>
              <a:t>How does this assignment align with the learning outcomes of the course? </a:t>
            </a:r>
            <a:endParaRPr sz="2000">
              <a:solidFill>
                <a:srgbClr val="434343"/>
              </a:solidFill>
              <a:latin typeface="Lato"/>
              <a:ea typeface="Lato"/>
              <a:cs typeface="Lato"/>
              <a:sym typeface="Lato"/>
            </a:endParaRPr>
          </a:p>
          <a:p>
            <a:pPr indent="-346075" lvl="2" marL="1371600" rtl="0" algn="l">
              <a:lnSpc>
                <a:spcPct val="100000"/>
              </a:lnSpc>
              <a:spcBef>
                <a:spcPts val="1000"/>
              </a:spcBef>
              <a:spcAft>
                <a:spcPts val="0"/>
              </a:spcAft>
              <a:buClr>
                <a:srgbClr val="434343"/>
              </a:buClr>
              <a:buSzPct val="100000"/>
              <a:buFont typeface="Lato"/>
              <a:buChar char="■"/>
            </a:pPr>
            <a:r>
              <a:rPr lang="en" sz="2000">
                <a:solidFill>
                  <a:srgbClr val="434343"/>
                </a:solidFill>
                <a:latin typeface="Lato"/>
                <a:ea typeface="Lato"/>
                <a:cs typeface="Lato"/>
                <a:sym typeface="Lato"/>
              </a:rPr>
              <a:t>How or why will this be important to you 5 years from now?</a:t>
            </a:r>
            <a:endParaRPr sz="2000">
              <a:solidFill>
                <a:srgbClr val="434343"/>
              </a:solidFill>
              <a:latin typeface="Lato"/>
              <a:ea typeface="Lato"/>
              <a:cs typeface="Lato"/>
              <a:sym typeface="Lato"/>
            </a:endParaRPr>
          </a:p>
          <a:p>
            <a:pPr indent="-346075" lvl="0" marL="457200" rtl="0" algn="l">
              <a:lnSpc>
                <a:spcPct val="100000"/>
              </a:lnSpc>
              <a:spcBef>
                <a:spcPts val="1000"/>
              </a:spcBef>
              <a:spcAft>
                <a:spcPts val="1000"/>
              </a:spcAft>
              <a:buClr>
                <a:srgbClr val="434343"/>
              </a:buClr>
              <a:buSzPct val="100000"/>
              <a:buFont typeface="Lato"/>
              <a:buChar char="●"/>
            </a:pPr>
            <a:r>
              <a:rPr lang="en" sz="2000">
                <a:solidFill>
                  <a:srgbClr val="434343"/>
                </a:solidFill>
                <a:latin typeface="Lato"/>
                <a:ea typeface="Lato"/>
                <a:cs typeface="Lato"/>
                <a:sym typeface="Lato"/>
              </a:rPr>
              <a:t>When the timer goes off … switch!</a:t>
            </a:r>
            <a:endParaRPr sz="2000">
              <a:solidFill>
                <a:srgbClr val="434343"/>
              </a:solidFill>
              <a:latin typeface="Lato"/>
              <a:ea typeface="Lato"/>
              <a:cs typeface="Lato"/>
              <a:sym typeface="Lato"/>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11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Sample Reflection from a Previous Participant</a:t>
            </a:r>
            <a:endParaRPr>
              <a:latin typeface="Playfair Display"/>
              <a:ea typeface="Playfair Display"/>
              <a:cs typeface="Playfair Display"/>
              <a:sym typeface="Playfair Display"/>
            </a:endParaRPr>
          </a:p>
        </p:txBody>
      </p:sp>
      <p:sp>
        <p:nvSpPr>
          <p:cNvPr id="661" name="Google Shape;661;p110"/>
          <p:cNvSpPr txBox="1"/>
          <p:nvPr>
            <p:ph idx="1" type="body"/>
          </p:nvPr>
        </p:nvSpPr>
        <p:spPr>
          <a:xfrm>
            <a:off x="311700" y="1152475"/>
            <a:ext cx="8598900" cy="37443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I used to think that brevity was more important in formatting my assignments, and that they were more self-evident. </a:t>
            </a:r>
            <a:endParaRPr sz="2000">
              <a:solidFill>
                <a:srgbClr val="434343"/>
              </a:solidFill>
              <a:latin typeface="Montserrat"/>
              <a:ea typeface="Montserrat"/>
              <a:cs typeface="Montserrat"/>
              <a:sym typeface="Montserrat"/>
            </a:endParaRPr>
          </a:p>
          <a:p>
            <a:pPr indent="-355600" lvl="0" marL="457200" rtl="0" algn="l">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Now I think that I need to outline more context and clarity for my assignments.  </a:t>
            </a:r>
            <a:endParaRPr sz="2000">
              <a:solidFill>
                <a:srgbClr val="434343"/>
              </a:solidFill>
              <a:latin typeface="Montserrat"/>
              <a:ea typeface="Montserrat"/>
              <a:cs typeface="Montserrat"/>
              <a:sym typeface="Montserrat"/>
            </a:endParaRPr>
          </a:p>
          <a:p>
            <a:pPr indent="-355600" lvl="0" marL="457200" rtl="0" algn="l">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Which makes me feel that I have another tool to improve my student's experience.  </a:t>
            </a:r>
            <a:endParaRPr sz="2000">
              <a:solidFill>
                <a:srgbClr val="434343"/>
              </a:solidFill>
              <a:latin typeface="Montserrat"/>
              <a:ea typeface="Montserrat"/>
              <a:cs typeface="Montserrat"/>
              <a:sym typeface="Montserrat"/>
            </a:endParaRPr>
          </a:p>
          <a:p>
            <a:pPr indent="-355600" lvl="0" marL="457200" rtl="0" algn="l">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Now I can refine my process.  </a:t>
            </a:r>
            <a:endParaRPr sz="2000">
              <a:solidFill>
                <a:srgbClr val="434343"/>
              </a:solidFill>
              <a:latin typeface="Montserrat"/>
              <a:ea typeface="Montserrat"/>
              <a:cs typeface="Montserrat"/>
              <a:sym typeface="Montserrat"/>
            </a:endParaRPr>
          </a:p>
          <a:p>
            <a:pPr indent="-355600" lvl="0" marL="457200" rtl="0" algn="l">
              <a:spcBef>
                <a:spcPts val="0"/>
              </a:spcBef>
              <a:spcAft>
                <a:spcPts val="0"/>
              </a:spcAft>
              <a:buClr>
                <a:srgbClr val="434343"/>
              </a:buClr>
              <a:buSzPts val="2000"/>
              <a:buFont typeface="Montserrat"/>
              <a:buChar char="●"/>
            </a:pPr>
            <a:r>
              <a:rPr lang="en" sz="2000">
                <a:solidFill>
                  <a:srgbClr val="434343"/>
                </a:solidFill>
                <a:latin typeface="Montserrat"/>
                <a:ea typeface="Montserrat"/>
                <a:cs typeface="Montserrat"/>
                <a:sym typeface="Montserrat"/>
              </a:rPr>
              <a:t>Now I will make a new outline for my assignments, exercises, and quizzes.</a:t>
            </a:r>
            <a:endParaRPr sz="2000">
              <a:solidFill>
                <a:srgbClr val="434343"/>
              </a:solidFill>
              <a:highlight>
                <a:srgbClr val="FFFFFF"/>
              </a:highlight>
              <a:latin typeface="Montserrat"/>
              <a:ea typeface="Montserrat"/>
              <a:cs typeface="Montserrat"/>
              <a:sym typeface="Montserrat"/>
            </a:endParaRPr>
          </a:p>
          <a:p>
            <a:pPr indent="0" lvl="0" marL="0" rtl="0" algn="l">
              <a:spcBef>
                <a:spcPts val="1200"/>
              </a:spcBef>
              <a:spcAft>
                <a:spcPts val="1200"/>
              </a:spcAft>
              <a:buNone/>
            </a:pPr>
            <a:r>
              <a:t/>
            </a:r>
            <a:endParaRPr sz="2600">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58A8E7360C94AB1CB08B2BA2B6D1D" ma:contentTypeVersion="13" ma:contentTypeDescription="Create a new document." ma:contentTypeScope="" ma:versionID="84ab6e0110175816cf1423e754ae55df">
  <xsd:schema xmlns:xsd="http://www.w3.org/2001/XMLSchema" xmlns:xs="http://www.w3.org/2001/XMLSchema" xmlns:p="http://schemas.microsoft.com/office/2006/metadata/properties" xmlns:ns2="feb517c0-2246-45d3-8aca-d499e4f369cc" xmlns:ns3="faa8d098-e3df-4722-995c-7cb19f7cf4c0" targetNamespace="http://schemas.microsoft.com/office/2006/metadata/properties" ma:root="true" ma:fieldsID="d69d1632f1bd186244aab2168c0082aa" ns2:_="" ns3:_="">
    <xsd:import namespace="feb517c0-2246-45d3-8aca-d499e4f369cc"/>
    <xsd:import namespace="faa8d098-e3df-4722-995c-7cb19f7cf4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517c0-2246-45d3-8aca-d499e4f36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73a218-6032-4b43-b4af-c84c0049d5f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a8d098-e3df-4722-995c-7cb19f7cf4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1c019e2-003a-45ee-b341-f266ceba547e}" ma:internalName="TaxCatchAll" ma:showField="CatchAllData" ma:web="faa8d098-e3df-4722-995c-7cb19f7cf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aa8d098-e3df-4722-995c-7cb19f7cf4c0" xsi:nil="true"/>
    <lcf76f155ced4ddcb4097134ff3c332f xmlns="feb517c0-2246-45d3-8aca-d499e4f369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6C0D2E-911A-44EC-A1DD-DCFCE9A7F926}"/>
</file>

<file path=customXml/itemProps2.xml><?xml version="1.0" encoding="utf-8"?>
<ds:datastoreItem xmlns:ds="http://schemas.openxmlformats.org/officeDocument/2006/customXml" ds:itemID="{1D1D0FCD-915D-45E1-A0B9-9292A569DE9B}"/>
</file>

<file path=customXml/itemProps3.xml><?xml version="1.0" encoding="utf-8"?>
<ds:datastoreItem xmlns:ds="http://schemas.openxmlformats.org/officeDocument/2006/customXml" ds:itemID="{E7137802-F2EB-4FF5-ABC0-F66DCBC15C1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0x010100F0A58A8E7360C94AB1CB08B2BA2B6D1D</vt:lpwstr>
  </property>
</Properties>
</file>