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4"/>
    <p:sldMasterId id="214748367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y="5143500" cx="9144000"/>
  <p:notesSz cx="6858000" cy="9144000"/>
  <p:embeddedFontLst>
    <p:embeddedFont>
      <p:font typeface="Raleway"/>
      <p:regular r:id="rId49"/>
      <p:bold r:id="rId50"/>
      <p:italic r:id="rId51"/>
      <p:boldItalic r:id="rId52"/>
    </p:embeddedFont>
    <p:embeddedFont>
      <p:font typeface="Raleway SemiBold"/>
      <p:regular r:id="rId53"/>
      <p:bold r:id="rId54"/>
      <p:italic r:id="rId55"/>
      <p:boldItalic r:id="rId56"/>
    </p:embeddedFont>
    <p:embeddedFont>
      <p:font typeface="Zilla Slab SemiBold"/>
      <p:bold r:id="rId57"/>
    </p:embeddedFont>
    <p:embeddedFont>
      <p:font typeface="Roboto"/>
      <p:regular r:id="rId58"/>
      <p:bold r:id="rId59"/>
      <p:italic r:id="rId60"/>
      <p:boldItalic r:id="rId61"/>
    </p:embeddedFont>
    <p:embeddedFont>
      <p:font typeface="Montserrat"/>
      <p:regular r:id="rId62"/>
      <p:bold r:id="rId63"/>
      <p:italic r:id="rId64"/>
      <p:boldItalic r:id="rId65"/>
    </p:embeddedFont>
    <p:embeddedFont>
      <p:font typeface="Raleway Black"/>
      <p:bold r:id="rId66"/>
      <p:boldItalic r:id="rId67"/>
    </p:embeddedFont>
    <p:embeddedFont>
      <p:font typeface="Rock Salt"/>
      <p:regular r:id="rId68"/>
    </p:embeddedFont>
    <p:embeddedFont>
      <p:font typeface="Zilla Slab Medium"/>
      <p:bold r:id="rId69"/>
    </p:embeddedFont>
    <p:embeddedFont>
      <p:font typeface="Raleway Medium"/>
      <p:regular r:id="rId70"/>
      <p:bold r:id="rId71"/>
      <p:italic r:id="rId72"/>
      <p:boldItalic r:id="rId73"/>
    </p:embeddedFont>
    <p:embeddedFont>
      <p:font typeface="Zilla Slab Light"/>
      <p:bold r:id="rId74"/>
      <p:boldItalic r:id="rId7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Montserrat-bold.fntdata"/><Relationship Id="rId21" Type="http://schemas.openxmlformats.org/officeDocument/2006/relationships/slide" Target="slides/slide15.xml"/><Relationship Id="rId68" Type="http://schemas.openxmlformats.org/officeDocument/2006/relationships/font" Target="fonts/RockSalt-regular.fntdata"/><Relationship Id="rId16" Type="http://schemas.openxmlformats.org/officeDocument/2006/relationships/slide" Target="slides/slide10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74" Type="http://schemas.openxmlformats.org/officeDocument/2006/relationships/font" Target="fonts/ZillaSlabLight-bold.fntdata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66" Type="http://schemas.openxmlformats.org/officeDocument/2006/relationships/font" Target="fonts/RalewayBlack-bold.fntdata"/><Relationship Id="rId24" Type="http://schemas.openxmlformats.org/officeDocument/2006/relationships/slide" Target="slides/slide18.xml"/><Relationship Id="rId53" Type="http://schemas.openxmlformats.org/officeDocument/2006/relationships/font" Target="fonts/RalewaySemiBold-regular.fntdata"/><Relationship Id="rId11" Type="http://schemas.openxmlformats.org/officeDocument/2006/relationships/slide" Target="slides/slide5.xml"/><Relationship Id="rId58" Type="http://schemas.openxmlformats.org/officeDocument/2006/relationships/font" Target="fonts/Roboto-regular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Roboto-boldItalic.fntdata"/><Relationship Id="rId19" Type="http://schemas.openxmlformats.org/officeDocument/2006/relationships/slide" Target="slides/slide13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64" Type="http://schemas.openxmlformats.org/officeDocument/2006/relationships/font" Target="fonts/Montserrat-italic.fntdata"/><Relationship Id="rId22" Type="http://schemas.openxmlformats.org/officeDocument/2006/relationships/slide" Target="slides/slide16.xml"/><Relationship Id="rId69" Type="http://schemas.openxmlformats.org/officeDocument/2006/relationships/font" Target="fonts/ZillaSlabMedium-bold.fntdata"/><Relationship Id="rId27" Type="http://schemas.openxmlformats.org/officeDocument/2006/relationships/slide" Target="slides/slide21.xml"/><Relationship Id="rId56" Type="http://schemas.openxmlformats.org/officeDocument/2006/relationships/font" Target="fonts/RalewaySemiBold-boldItalic.fntdata"/><Relationship Id="rId14" Type="http://schemas.openxmlformats.org/officeDocument/2006/relationships/slide" Target="slides/slide8.xml"/><Relationship Id="rId77" Type="http://schemas.openxmlformats.org/officeDocument/2006/relationships/customXml" Target="../customXml/item2.xml"/><Relationship Id="rId8" Type="http://schemas.openxmlformats.org/officeDocument/2006/relationships/slide" Target="slides/slide2.xml"/><Relationship Id="rId72" Type="http://schemas.openxmlformats.org/officeDocument/2006/relationships/font" Target="fonts/RalewayMedium-italic.fntdata"/><Relationship Id="rId51" Type="http://schemas.openxmlformats.org/officeDocument/2006/relationships/font" Target="fonts/Raleway-italic.fntdata"/><Relationship Id="rId3" Type="http://schemas.openxmlformats.org/officeDocument/2006/relationships/presProps" Target="presProps.xml"/><Relationship Id="rId46" Type="http://schemas.openxmlformats.org/officeDocument/2006/relationships/slide" Target="slides/slide40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67" Type="http://schemas.openxmlformats.org/officeDocument/2006/relationships/font" Target="fonts/RalewayBlack-boldItalic.fntdata"/><Relationship Id="rId25" Type="http://schemas.openxmlformats.org/officeDocument/2006/relationships/slide" Target="slides/slide19.xml"/><Relationship Id="rId12" Type="http://schemas.openxmlformats.org/officeDocument/2006/relationships/slide" Target="slides/slide6.xml"/><Relationship Id="rId59" Type="http://schemas.openxmlformats.org/officeDocument/2006/relationships/font" Target="fonts/Roboto-bold.fntdata"/><Relationship Id="rId17" Type="http://schemas.openxmlformats.org/officeDocument/2006/relationships/slide" Target="slides/slide11.xml"/><Relationship Id="rId41" Type="http://schemas.openxmlformats.org/officeDocument/2006/relationships/slide" Target="slides/slide35.xml"/><Relationship Id="rId75" Type="http://schemas.openxmlformats.org/officeDocument/2006/relationships/font" Target="fonts/ZillaSlabLight-boldItalic.fntdata"/><Relationship Id="rId70" Type="http://schemas.openxmlformats.org/officeDocument/2006/relationships/font" Target="fonts/RalewayMedium-regular.fntdata"/><Relationship Id="rId62" Type="http://schemas.openxmlformats.org/officeDocument/2006/relationships/font" Target="fonts/Montserrat-regular.fntdata"/><Relationship Id="rId20" Type="http://schemas.openxmlformats.org/officeDocument/2006/relationships/slide" Target="slides/slide14.xml"/><Relationship Id="rId54" Type="http://schemas.openxmlformats.org/officeDocument/2006/relationships/font" Target="fonts/RalewaySemiBold-bold.fntdata"/><Relationship Id="rId1" Type="http://schemas.openxmlformats.org/officeDocument/2006/relationships/theme" Target="theme/theme3.xml"/><Relationship Id="rId6" Type="http://schemas.openxmlformats.org/officeDocument/2006/relationships/notesMaster" Target="notesMasters/notesMaster1.xml"/><Relationship Id="rId49" Type="http://schemas.openxmlformats.org/officeDocument/2006/relationships/font" Target="fonts/Raleway-regular.fntdata"/><Relationship Id="rId36" Type="http://schemas.openxmlformats.org/officeDocument/2006/relationships/slide" Target="slides/slide30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57" Type="http://schemas.openxmlformats.org/officeDocument/2006/relationships/font" Target="fonts/ZillaSlabSemiBold-bold.fntdata"/><Relationship Id="rId15" Type="http://schemas.openxmlformats.org/officeDocument/2006/relationships/slide" Target="slides/slide9.xml"/><Relationship Id="rId44" Type="http://schemas.openxmlformats.org/officeDocument/2006/relationships/slide" Target="slides/slide38.xml"/><Relationship Id="rId73" Type="http://schemas.openxmlformats.org/officeDocument/2006/relationships/font" Target="fonts/RalewayMedium-boldItalic.fntdata"/><Relationship Id="rId31" Type="http://schemas.openxmlformats.org/officeDocument/2006/relationships/slide" Target="slides/slide25.xml"/><Relationship Id="rId65" Type="http://schemas.openxmlformats.org/officeDocument/2006/relationships/font" Target="fonts/Montserrat-boldItalic.fntdata"/><Relationship Id="rId60" Type="http://schemas.openxmlformats.org/officeDocument/2006/relationships/font" Target="fonts/Roboto-italic.fntdata"/><Relationship Id="rId52" Type="http://schemas.openxmlformats.org/officeDocument/2006/relationships/font" Target="fonts/Raleway-boldItalic.fntdata"/><Relationship Id="rId10" Type="http://schemas.openxmlformats.org/officeDocument/2006/relationships/slide" Target="slides/slide4.xml"/><Relationship Id="rId78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39" Type="http://schemas.openxmlformats.org/officeDocument/2006/relationships/slide" Target="slides/slide3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4" Type="http://schemas.openxmlformats.org/officeDocument/2006/relationships/slide" Target="slides/slide28.xml"/><Relationship Id="rId50" Type="http://schemas.openxmlformats.org/officeDocument/2006/relationships/font" Target="fonts/Raleway-bold.fntdata"/><Relationship Id="rId55" Type="http://schemas.openxmlformats.org/officeDocument/2006/relationships/font" Target="fonts/RalewaySemiBold-italic.fntdata"/><Relationship Id="rId76" Type="http://schemas.openxmlformats.org/officeDocument/2006/relationships/customXml" Target="../customXml/item1.xml"/><Relationship Id="rId7" Type="http://schemas.openxmlformats.org/officeDocument/2006/relationships/slide" Target="slides/slide1.xml"/><Relationship Id="rId71" Type="http://schemas.openxmlformats.org/officeDocument/2006/relationships/font" Target="fonts/RalewayMedium-bold.fntdata"/><Relationship Id="rId2" Type="http://schemas.openxmlformats.org/officeDocument/2006/relationships/viewProps" Target="viewProps.xml"/><Relationship Id="rId29" Type="http://schemas.openxmlformats.org/officeDocument/2006/relationships/slide" Target="slides/slide2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0f83ae8d2f_0_1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30f83ae8d2f_0_17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3f2f5f728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3f2f5f728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f2f5f7287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f2f5f7287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3f2f5f7287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33f2f5f7287_0_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407ce5b9c6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407ce5b9c6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0f83ae8d2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0f83ae8d2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0f83ae8d2f_0_9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0f83ae8d2f_0_9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3f2f5f728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3f2f5f728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a4532db373_0_37:notes"/>
          <p:cNvSpPr/>
          <p:nvPr>
            <p:ph idx="2" type="sldImg"/>
          </p:nvPr>
        </p:nvSpPr>
        <p:spPr>
          <a:xfrm>
            <a:off x="405581" y="686110"/>
            <a:ext cx="6046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g2a4532db37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250" spcFirstLastPara="1" rIns="91250" wrap="square" tIns="456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g2a4532db373_0_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00" lIns="91250" spcFirstLastPara="1" rIns="91250" wrap="square" tIns="456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0f83ae8d2f_0_9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0f83ae8d2f_0_9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0f83ae8d2f_0_19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30f83ae8d2f_0_19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f2f5f728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f2f5f728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0f83ae8d2f_0_9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0f83ae8d2f_0_9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407ce5b9c6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407ce5b9c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3f374abd7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3f374abd7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3f374abd7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3f374abd7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3f374abd7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3f374abd7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SMART:  strategic/specific, measurable, achievable, relevant, time-bound </a:t>
            </a:r>
            <a:endParaRPr b="1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3f374abd7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3f374abd7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3f374abd7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3f374abd7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3f374abd73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3f374abd7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3f374abd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3f374abd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3f374abd7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3f374abd7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f2f5f728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3f2f5f728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0f83ae8d2f_0_9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0f83ae8d2f_0_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0f83ae8d2f_0_9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0f83ae8d2f_0_9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3f374abd7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33f374abd73_0_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3f374abd73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3f374abd73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407ce5b9c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407ce5b9c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3f374abd73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3f374abd73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407ce5b9c6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407ce5b9c6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407ce5b9c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3407ce5b9c6_0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3f374abd73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3f374abd73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Integrated Implementation Process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Pre-implementation Phase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Change management: Stakeholder analysis, readiness assessment, coalition building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Continuous improvement: Baseline measurement, gap analysis, process mapping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Implementation Phase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Change management: Communication planning, addressing resistance, supporting adopters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Continuous improvement: PDSA cycles, rapid tests of change, measurement systems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Sustainment Phase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Change management: Institutionalizing new approaches, addressing culture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Continuous improvement: Ongoing monitoring, standardization, spread strategies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Practical Integration Strategies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Hybrid Leadership Teams</a:t>
            </a:r>
            <a:r>
              <a:rPr lang="en">
                <a:solidFill>
                  <a:schemeClr val="dk1"/>
                </a:solidFill>
              </a:rPr>
              <a:t>: Include change managers and improvement specialists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Consolidated Implementation Plans</a:t>
            </a:r>
            <a:r>
              <a:rPr lang="en">
                <a:solidFill>
                  <a:schemeClr val="dk1"/>
                </a:solidFill>
              </a:rPr>
              <a:t>: Merge change management and QI plans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Unified Metrics</a:t>
            </a:r>
            <a:r>
              <a:rPr lang="en">
                <a:solidFill>
                  <a:schemeClr val="dk1"/>
                </a:solidFill>
              </a:rPr>
              <a:t>: Develop measurement systems that track both technical and adaptive changes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Shared Learning Systems</a:t>
            </a:r>
            <a:r>
              <a:rPr lang="en">
                <a:solidFill>
                  <a:schemeClr val="dk1"/>
                </a:solidFill>
              </a:rPr>
              <a:t>: Create feedback mechanisms that inform both processes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Joint Training</a:t>
            </a:r>
            <a:r>
              <a:rPr lang="en">
                <a:solidFill>
                  <a:schemeClr val="dk1"/>
                </a:solidFill>
              </a:rPr>
              <a:t>: Cross-train teams in both methodologies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407ce5b9c6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407ce5b9c6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407ce5b9c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407ce5b9c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407ce5b9c6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407ce5b9c6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3f374abd73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3f374abd73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407ce5b9c6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3407ce5b9c6_0_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0f83ae8d2f_0_19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30f83ae8d2f_0_19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3f2f5f7287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3f2f5f728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407ce5b9c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407ce5b9c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407ce5b9c6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407ce5b9c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0f83ae8d2f_0_9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0f83ae8d2f_0_9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g"/><Relationship Id="rId3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Relationship Id="rId3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jpg"/><Relationship Id="rId3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">
  <p:cSld name="One Colum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85800" y="342900"/>
            <a:ext cx="7772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b="1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85800" y="1028700"/>
            <a:ext cx="7772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—"/>
              <a:defRPr b="0" i="0"/>
            </a:lvl2pPr>
            <a:lvl3pPr indent="-3175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b="0" i="0"/>
            </a:lvl3pPr>
            <a:lvl4pPr indent="-3175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 b="0" i="0"/>
            </a:lvl4pPr>
            <a:lvl5pPr indent="-28575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 b="0" i="0"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with Subtitle">
  <p:cSld name="One Column with Sub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title"/>
          </p:nvPr>
        </p:nvSpPr>
        <p:spPr>
          <a:xfrm>
            <a:off x="685800" y="342900"/>
            <a:ext cx="7772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b="1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" name="Google Shape;55;p14"/>
          <p:cNvSpPr txBox="1"/>
          <p:nvPr>
            <p:ph idx="1" type="body"/>
          </p:nvPr>
        </p:nvSpPr>
        <p:spPr>
          <a:xfrm>
            <a:off x="682772" y="914400"/>
            <a:ext cx="77724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1" sz="150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3175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—"/>
              <a:defRPr/>
            </a:lvl2pPr>
            <a:lvl3pPr indent="-3175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2" type="body"/>
          </p:nvPr>
        </p:nvSpPr>
        <p:spPr>
          <a:xfrm>
            <a:off x="682229" y="1371600"/>
            <a:ext cx="7772400" cy="3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—"/>
              <a:defRPr b="0" i="0"/>
            </a:lvl2pPr>
            <a:lvl3pPr indent="-3175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b="0" i="0"/>
            </a:lvl3pPr>
            <a:lvl4pPr indent="-3175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–"/>
              <a:defRPr b="0" i="0"/>
            </a:lvl4pPr>
            <a:lvl5pPr indent="-28575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 b="0" i="0"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hoto Title_NEW">
  <p:cSld name="1_Photo Title_NEW"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5"/>
          <p:cNvPicPr preferRelativeResize="0"/>
          <p:nvPr/>
        </p:nvPicPr>
        <p:blipFill rotWithShape="1">
          <a:blip r:embed="rId2">
            <a:alphaModFix/>
          </a:blip>
          <a:srcRect b="0" l="6594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5"/>
          <p:cNvSpPr/>
          <p:nvPr/>
        </p:nvSpPr>
        <p:spPr>
          <a:xfrm>
            <a:off x="0" y="5715"/>
            <a:ext cx="9144000" cy="5143500"/>
          </a:xfrm>
          <a:prstGeom prst="rect">
            <a:avLst/>
          </a:prstGeom>
          <a:solidFill>
            <a:srgbClr val="182B39">
              <a:alpha val="7569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5"/>
          <p:cNvSpPr/>
          <p:nvPr/>
        </p:nvSpPr>
        <p:spPr>
          <a:xfrm>
            <a:off x="629562" y="3657600"/>
            <a:ext cx="7884900" cy="1356300"/>
          </a:xfrm>
          <a:prstGeom prst="rect">
            <a:avLst/>
          </a:prstGeom>
          <a:solidFill>
            <a:srgbClr val="111D26">
              <a:alpha val="6588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61" name="Google Shape;61;p15"/>
          <p:cNvSpPr txBox="1"/>
          <p:nvPr>
            <p:ph idx="1" type="body"/>
          </p:nvPr>
        </p:nvSpPr>
        <p:spPr>
          <a:xfrm>
            <a:off x="1543050" y="3771900"/>
            <a:ext cx="605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algn="l"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304800" lvl="1" marL="914400" marR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2" name="Google Shape;6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9563" y="3036795"/>
            <a:ext cx="2227934" cy="620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Title Group 1">
  <p:cSld name="Photo Title Group 1"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6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" name="Google Shape;66;p16"/>
          <p:cNvGrpSpPr/>
          <p:nvPr/>
        </p:nvGrpSpPr>
        <p:grpSpPr>
          <a:xfrm>
            <a:off x="629562" y="1893619"/>
            <a:ext cx="7884900" cy="1356300"/>
            <a:chOff x="839416" y="2524825"/>
            <a:chExt cx="10513200" cy="1808400"/>
          </a:xfrm>
        </p:grpSpPr>
        <p:sp>
          <p:nvSpPr>
            <p:cNvPr id="67" name="Google Shape;67;p16"/>
            <p:cNvSpPr/>
            <p:nvPr/>
          </p:nvSpPr>
          <p:spPr>
            <a:xfrm>
              <a:off x="839416" y="2524825"/>
              <a:ext cx="10513200" cy="1808400"/>
            </a:xfrm>
            <a:prstGeom prst="rect">
              <a:avLst/>
            </a:prstGeom>
            <a:solidFill>
              <a:schemeClr val="dk1">
                <a:alpha val="498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endParaRPr>
            </a:p>
          </p:txBody>
        </p:sp>
        <p:grpSp>
          <p:nvGrpSpPr>
            <p:cNvPr id="68" name="Google Shape;68;p16"/>
            <p:cNvGrpSpPr/>
            <p:nvPr/>
          </p:nvGrpSpPr>
          <p:grpSpPr>
            <a:xfrm>
              <a:off x="839416" y="2524825"/>
              <a:ext cx="1836300" cy="1808400"/>
              <a:chOff x="839416" y="2524825"/>
              <a:chExt cx="1836300" cy="1808400"/>
            </a:xfrm>
          </p:grpSpPr>
          <p:sp>
            <p:nvSpPr>
              <p:cNvPr id="69" name="Google Shape;69;p16"/>
              <p:cNvSpPr/>
              <p:nvPr/>
            </p:nvSpPr>
            <p:spPr>
              <a:xfrm>
                <a:off x="839416" y="2524825"/>
                <a:ext cx="1836300" cy="1808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Zilla Slab Light"/>
                  <a:ea typeface="Zilla Slab Light"/>
                  <a:cs typeface="Zilla Slab Light"/>
                  <a:sym typeface="Zilla Slab Light"/>
                </a:endParaRPr>
              </a:p>
            </p:txBody>
          </p:sp>
          <p:pic>
            <p:nvPicPr>
              <p:cNvPr id="70" name="Google Shape;70;p1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2400300" y="2000251"/>
            <a:ext cx="605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algn="l"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1pPr>
            <a:lvl2pPr indent="-304800" lvl="1" marL="914400" marR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2" type="body"/>
          </p:nvPr>
        </p:nvSpPr>
        <p:spPr>
          <a:xfrm>
            <a:off x="2400300" y="2114550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rm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3" type="body"/>
          </p:nvPr>
        </p:nvSpPr>
        <p:spPr>
          <a:xfrm>
            <a:off x="2400300" y="2857499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rm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Title Group 1">
  <p:cSld name="Photo Title Group 1"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6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" name="Google Shape;78;p18"/>
          <p:cNvGrpSpPr/>
          <p:nvPr/>
        </p:nvGrpSpPr>
        <p:grpSpPr>
          <a:xfrm>
            <a:off x="629562" y="1893619"/>
            <a:ext cx="7884900" cy="1356300"/>
            <a:chOff x="839416" y="2524825"/>
            <a:chExt cx="10513200" cy="1808400"/>
          </a:xfrm>
        </p:grpSpPr>
        <p:sp>
          <p:nvSpPr>
            <p:cNvPr id="79" name="Google Shape;79;p18"/>
            <p:cNvSpPr/>
            <p:nvPr/>
          </p:nvSpPr>
          <p:spPr>
            <a:xfrm>
              <a:off x="839416" y="2524825"/>
              <a:ext cx="10513200" cy="1808400"/>
            </a:xfrm>
            <a:prstGeom prst="rect">
              <a:avLst/>
            </a:prstGeom>
            <a:solidFill>
              <a:schemeClr val="dk1">
                <a:alpha val="498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endParaRPr>
            </a:p>
          </p:txBody>
        </p:sp>
        <p:grpSp>
          <p:nvGrpSpPr>
            <p:cNvPr id="80" name="Google Shape;80;p18"/>
            <p:cNvGrpSpPr/>
            <p:nvPr/>
          </p:nvGrpSpPr>
          <p:grpSpPr>
            <a:xfrm>
              <a:off x="839416" y="2524825"/>
              <a:ext cx="1836300" cy="1808400"/>
              <a:chOff x="839416" y="2524825"/>
              <a:chExt cx="1836300" cy="1808400"/>
            </a:xfrm>
          </p:grpSpPr>
          <p:sp>
            <p:nvSpPr>
              <p:cNvPr id="81" name="Google Shape;81;p18"/>
              <p:cNvSpPr/>
              <p:nvPr/>
            </p:nvSpPr>
            <p:spPr>
              <a:xfrm>
                <a:off x="839416" y="2524825"/>
                <a:ext cx="1836300" cy="1808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Zilla Slab Light"/>
                  <a:ea typeface="Zilla Slab Light"/>
                  <a:cs typeface="Zilla Slab Light"/>
                  <a:sym typeface="Zilla Slab Light"/>
                </a:endParaRPr>
              </a:p>
            </p:txBody>
          </p:sp>
          <p:pic>
            <p:nvPicPr>
              <p:cNvPr id="82" name="Google Shape;82;p18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2400300" y="2000251"/>
            <a:ext cx="605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l"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2400300" y="2114550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2400300" y="2857499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Title Students ">
  <p:cSld name="Photo Title Students "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9"/>
          <p:cNvSpPr/>
          <p:nvPr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" name="Google Shape;89;p19"/>
          <p:cNvGrpSpPr/>
          <p:nvPr/>
        </p:nvGrpSpPr>
        <p:grpSpPr>
          <a:xfrm>
            <a:off x="629562" y="1893619"/>
            <a:ext cx="7884900" cy="1356300"/>
            <a:chOff x="839416" y="2524825"/>
            <a:chExt cx="10513200" cy="1808400"/>
          </a:xfrm>
        </p:grpSpPr>
        <p:sp>
          <p:nvSpPr>
            <p:cNvPr id="90" name="Google Shape;90;p19"/>
            <p:cNvSpPr/>
            <p:nvPr/>
          </p:nvSpPr>
          <p:spPr>
            <a:xfrm>
              <a:off x="839416" y="2524825"/>
              <a:ext cx="10513200" cy="1808400"/>
            </a:xfrm>
            <a:prstGeom prst="rect">
              <a:avLst/>
            </a:prstGeom>
            <a:solidFill>
              <a:schemeClr val="dk1">
                <a:alpha val="498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endParaRPr>
            </a:p>
          </p:txBody>
        </p:sp>
        <p:grpSp>
          <p:nvGrpSpPr>
            <p:cNvPr id="91" name="Google Shape;91;p19"/>
            <p:cNvGrpSpPr/>
            <p:nvPr/>
          </p:nvGrpSpPr>
          <p:grpSpPr>
            <a:xfrm>
              <a:off x="839416" y="2524825"/>
              <a:ext cx="1836300" cy="1808400"/>
              <a:chOff x="839416" y="2524825"/>
              <a:chExt cx="1836300" cy="1808400"/>
            </a:xfrm>
          </p:grpSpPr>
          <p:sp>
            <p:nvSpPr>
              <p:cNvPr id="92" name="Google Shape;92;p19"/>
              <p:cNvSpPr/>
              <p:nvPr/>
            </p:nvSpPr>
            <p:spPr>
              <a:xfrm>
                <a:off x="839416" y="2524825"/>
                <a:ext cx="1836300" cy="1808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Zilla Slab Light"/>
                  <a:ea typeface="Zilla Slab Light"/>
                  <a:cs typeface="Zilla Slab Light"/>
                  <a:sym typeface="Zilla Slab Light"/>
                </a:endParaRPr>
              </a:p>
            </p:txBody>
          </p:sp>
          <p:pic>
            <p:nvPicPr>
              <p:cNvPr id="93" name="Google Shape;93;p1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2400300" y="2000251"/>
            <a:ext cx="605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l"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19"/>
          <p:cNvSpPr txBox="1"/>
          <p:nvPr>
            <p:ph idx="2" type="body"/>
          </p:nvPr>
        </p:nvSpPr>
        <p:spPr>
          <a:xfrm>
            <a:off x="2400300" y="2114550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19"/>
          <p:cNvSpPr txBox="1"/>
          <p:nvPr>
            <p:ph idx="3" type="body"/>
          </p:nvPr>
        </p:nvSpPr>
        <p:spPr>
          <a:xfrm>
            <a:off x="2400300" y="2857499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Work Group">
  <p:cSld name="Thank You - Work Group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2B39">
              <a:alpha val="7569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0"/>
          <p:cNvSpPr txBox="1"/>
          <p:nvPr/>
        </p:nvSpPr>
        <p:spPr>
          <a:xfrm>
            <a:off x="3005826" y="1899732"/>
            <a:ext cx="31326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Zilla Slab Medium"/>
              <a:buNone/>
            </a:pPr>
            <a:r>
              <a:rPr lang="en" sz="3300">
                <a:solidFill>
                  <a:schemeClr val="lt1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Thank you.</a:t>
            </a:r>
            <a:endParaRPr sz="1100"/>
          </a:p>
        </p:txBody>
      </p:sp>
      <p:pic>
        <p:nvPicPr>
          <p:cNvPr id="101" name="Google Shape;10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8738" y="3976564"/>
            <a:ext cx="1053118" cy="29399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 txBox="1"/>
          <p:nvPr/>
        </p:nvSpPr>
        <p:spPr>
          <a:xfrm>
            <a:off x="3964433" y="4408520"/>
            <a:ext cx="1215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sovasolutions.org</a:t>
            </a:r>
            <a:endParaRPr sz="900">
              <a:solidFill>
                <a:schemeClr val="lt1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Title Group 2">
  <p:cSld name="Photo Title Group 2"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8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" name="Google Shape;106;p21"/>
          <p:cNvGrpSpPr/>
          <p:nvPr/>
        </p:nvGrpSpPr>
        <p:grpSpPr>
          <a:xfrm>
            <a:off x="629562" y="1893619"/>
            <a:ext cx="7884900" cy="1356300"/>
            <a:chOff x="839416" y="2524825"/>
            <a:chExt cx="10513200" cy="1808400"/>
          </a:xfrm>
        </p:grpSpPr>
        <p:sp>
          <p:nvSpPr>
            <p:cNvPr id="107" name="Google Shape;107;p21"/>
            <p:cNvSpPr/>
            <p:nvPr/>
          </p:nvSpPr>
          <p:spPr>
            <a:xfrm>
              <a:off x="839416" y="2524825"/>
              <a:ext cx="10513200" cy="1808400"/>
            </a:xfrm>
            <a:prstGeom prst="rect">
              <a:avLst/>
            </a:prstGeom>
            <a:solidFill>
              <a:schemeClr val="dk1">
                <a:alpha val="498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endParaRPr>
            </a:p>
          </p:txBody>
        </p:sp>
        <p:grpSp>
          <p:nvGrpSpPr>
            <p:cNvPr id="108" name="Google Shape;108;p21"/>
            <p:cNvGrpSpPr/>
            <p:nvPr/>
          </p:nvGrpSpPr>
          <p:grpSpPr>
            <a:xfrm>
              <a:off x="839416" y="2524825"/>
              <a:ext cx="1836300" cy="1808400"/>
              <a:chOff x="839416" y="2524825"/>
              <a:chExt cx="1836300" cy="1808400"/>
            </a:xfrm>
          </p:grpSpPr>
          <p:sp>
            <p:nvSpPr>
              <p:cNvPr id="109" name="Google Shape;109;p21"/>
              <p:cNvSpPr/>
              <p:nvPr/>
            </p:nvSpPr>
            <p:spPr>
              <a:xfrm>
                <a:off x="839416" y="2524825"/>
                <a:ext cx="1836300" cy="1808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Zilla Slab Light"/>
                  <a:ea typeface="Zilla Slab Light"/>
                  <a:cs typeface="Zilla Slab Light"/>
                  <a:sym typeface="Zilla Slab Light"/>
                </a:endParaRPr>
              </a:p>
            </p:txBody>
          </p:sp>
          <p:pic>
            <p:nvPicPr>
              <p:cNvPr id="110" name="Google Shape;110;p2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2400300" y="2000251"/>
            <a:ext cx="605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l"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21"/>
          <p:cNvSpPr txBox="1"/>
          <p:nvPr>
            <p:ph idx="2" type="body"/>
          </p:nvPr>
        </p:nvSpPr>
        <p:spPr>
          <a:xfrm>
            <a:off x="2400300" y="2114550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21"/>
          <p:cNvSpPr txBox="1"/>
          <p:nvPr>
            <p:ph idx="3" type="body"/>
          </p:nvPr>
        </p:nvSpPr>
        <p:spPr>
          <a:xfrm>
            <a:off x="2400300" y="2857499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Title Group 3">
  <p:cSld name="Photo Title Group 3"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22"/>
          <p:cNvGrpSpPr/>
          <p:nvPr/>
        </p:nvGrpSpPr>
        <p:grpSpPr>
          <a:xfrm>
            <a:off x="629562" y="1893619"/>
            <a:ext cx="7884900" cy="1356300"/>
            <a:chOff x="839416" y="2524825"/>
            <a:chExt cx="10513200" cy="1808400"/>
          </a:xfrm>
        </p:grpSpPr>
        <p:sp>
          <p:nvSpPr>
            <p:cNvPr id="118" name="Google Shape;118;p22"/>
            <p:cNvSpPr/>
            <p:nvPr/>
          </p:nvSpPr>
          <p:spPr>
            <a:xfrm>
              <a:off x="839416" y="2524825"/>
              <a:ext cx="10513200" cy="1808400"/>
            </a:xfrm>
            <a:prstGeom prst="rect">
              <a:avLst/>
            </a:prstGeom>
            <a:solidFill>
              <a:schemeClr val="dk1">
                <a:alpha val="498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endParaRPr>
            </a:p>
          </p:txBody>
        </p:sp>
        <p:grpSp>
          <p:nvGrpSpPr>
            <p:cNvPr id="119" name="Google Shape;119;p22"/>
            <p:cNvGrpSpPr/>
            <p:nvPr/>
          </p:nvGrpSpPr>
          <p:grpSpPr>
            <a:xfrm>
              <a:off x="839416" y="2524825"/>
              <a:ext cx="1836300" cy="1808400"/>
              <a:chOff x="839416" y="2524825"/>
              <a:chExt cx="1836300" cy="1808400"/>
            </a:xfrm>
          </p:grpSpPr>
          <p:sp>
            <p:nvSpPr>
              <p:cNvPr id="120" name="Google Shape;120;p22"/>
              <p:cNvSpPr/>
              <p:nvPr/>
            </p:nvSpPr>
            <p:spPr>
              <a:xfrm>
                <a:off x="839416" y="2524825"/>
                <a:ext cx="1836300" cy="1808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Zilla Slab Light"/>
                  <a:ea typeface="Zilla Slab Light"/>
                  <a:cs typeface="Zilla Slab Light"/>
                  <a:sym typeface="Zilla Slab Light"/>
                </a:endParaRPr>
              </a:p>
            </p:txBody>
          </p:sp>
          <p:pic>
            <p:nvPicPr>
              <p:cNvPr id="121" name="Google Shape;121;p22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2400300" y="2000251"/>
            <a:ext cx="605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l"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22"/>
          <p:cNvSpPr txBox="1"/>
          <p:nvPr>
            <p:ph idx="2" type="body"/>
          </p:nvPr>
        </p:nvSpPr>
        <p:spPr>
          <a:xfrm>
            <a:off x="2400300" y="2114550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22"/>
          <p:cNvSpPr txBox="1"/>
          <p:nvPr>
            <p:ph idx="3" type="body"/>
          </p:nvPr>
        </p:nvSpPr>
        <p:spPr>
          <a:xfrm>
            <a:off x="2400300" y="2857499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Title Group 4">
  <p:cSld name="Photo Title Group 4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" name="Google Shape;128;p23"/>
          <p:cNvGrpSpPr/>
          <p:nvPr/>
        </p:nvGrpSpPr>
        <p:grpSpPr>
          <a:xfrm>
            <a:off x="629562" y="1893619"/>
            <a:ext cx="7884900" cy="1356300"/>
            <a:chOff x="839416" y="2524825"/>
            <a:chExt cx="10513200" cy="1808400"/>
          </a:xfrm>
        </p:grpSpPr>
        <p:sp>
          <p:nvSpPr>
            <p:cNvPr id="129" name="Google Shape;129;p23"/>
            <p:cNvSpPr/>
            <p:nvPr/>
          </p:nvSpPr>
          <p:spPr>
            <a:xfrm>
              <a:off x="839416" y="2524825"/>
              <a:ext cx="10513200" cy="1808400"/>
            </a:xfrm>
            <a:prstGeom prst="rect">
              <a:avLst/>
            </a:prstGeom>
            <a:solidFill>
              <a:schemeClr val="dk1">
                <a:alpha val="498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endParaRPr>
            </a:p>
          </p:txBody>
        </p:sp>
        <p:grpSp>
          <p:nvGrpSpPr>
            <p:cNvPr id="130" name="Google Shape;130;p23"/>
            <p:cNvGrpSpPr/>
            <p:nvPr/>
          </p:nvGrpSpPr>
          <p:grpSpPr>
            <a:xfrm>
              <a:off x="839416" y="2524825"/>
              <a:ext cx="1836300" cy="1808400"/>
              <a:chOff x="839416" y="2524825"/>
              <a:chExt cx="1836300" cy="1808400"/>
            </a:xfrm>
          </p:grpSpPr>
          <p:sp>
            <p:nvSpPr>
              <p:cNvPr id="131" name="Google Shape;131;p23"/>
              <p:cNvSpPr/>
              <p:nvPr/>
            </p:nvSpPr>
            <p:spPr>
              <a:xfrm>
                <a:off x="839416" y="2524825"/>
                <a:ext cx="1836300" cy="1808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Zilla Slab Light"/>
                  <a:ea typeface="Zilla Slab Light"/>
                  <a:cs typeface="Zilla Slab Light"/>
                  <a:sym typeface="Zilla Slab Light"/>
                </a:endParaRPr>
              </a:p>
            </p:txBody>
          </p:sp>
          <p:pic>
            <p:nvPicPr>
              <p:cNvPr id="132" name="Google Shape;132;p2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33" name="Google Shape;133;p23"/>
          <p:cNvSpPr txBox="1"/>
          <p:nvPr>
            <p:ph idx="1" type="body"/>
          </p:nvPr>
        </p:nvSpPr>
        <p:spPr>
          <a:xfrm>
            <a:off x="2400300" y="2000251"/>
            <a:ext cx="605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l"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3"/>
          <p:cNvSpPr txBox="1"/>
          <p:nvPr>
            <p:ph idx="2" type="body"/>
          </p:nvPr>
        </p:nvSpPr>
        <p:spPr>
          <a:xfrm>
            <a:off x="2400300" y="2114550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23"/>
          <p:cNvSpPr txBox="1"/>
          <p:nvPr>
            <p:ph idx="3" type="body"/>
          </p:nvPr>
        </p:nvSpPr>
        <p:spPr>
          <a:xfrm>
            <a:off x="2400300" y="2857499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Title Campus 1 ">
  <p:cSld name="Photo Title Campus 1 "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4"/>
          <p:cNvPicPr preferRelativeResize="0"/>
          <p:nvPr/>
        </p:nvPicPr>
        <p:blipFill rotWithShape="1">
          <a:blip r:embed="rId2">
            <a:alphaModFix/>
          </a:blip>
          <a:srcRect b="0" l="0" r="-2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" name="Google Shape;139;p24"/>
          <p:cNvGrpSpPr/>
          <p:nvPr/>
        </p:nvGrpSpPr>
        <p:grpSpPr>
          <a:xfrm>
            <a:off x="629562" y="1893619"/>
            <a:ext cx="7884900" cy="1356300"/>
            <a:chOff x="839416" y="2524825"/>
            <a:chExt cx="10513200" cy="1808400"/>
          </a:xfrm>
        </p:grpSpPr>
        <p:sp>
          <p:nvSpPr>
            <p:cNvPr id="140" name="Google Shape;140;p24"/>
            <p:cNvSpPr/>
            <p:nvPr/>
          </p:nvSpPr>
          <p:spPr>
            <a:xfrm>
              <a:off x="839416" y="2524825"/>
              <a:ext cx="10513200" cy="1808400"/>
            </a:xfrm>
            <a:prstGeom prst="rect">
              <a:avLst/>
            </a:prstGeom>
            <a:solidFill>
              <a:schemeClr val="dk1">
                <a:alpha val="498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endParaRPr>
            </a:p>
          </p:txBody>
        </p:sp>
        <p:grpSp>
          <p:nvGrpSpPr>
            <p:cNvPr id="141" name="Google Shape;141;p24"/>
            <p:cNvGrpSpPr/>
            <p:nvPr/>
          </p:nvGrpSpPr>
          <p:grpSpPr>
            <a:xfrm>
              <a:off x="839416" y="2524825"/>
              <a:ext cx="1836300" cy="1808400"/>
              <a:chOff x="839416" y="2524825"/>
              <a:chExt cx="1836300" cy="1808400"/>
            </a:xfrm>
          </p:grpSpPr>
          <p:sp>
            <p:nvSpPr>
              <p:cNvPr id="142" name="Google Shape;142;p24"/>
              <p:cNvSpPr/>
              <p:nvPr/>
            </p:nvSpPr>
            <p:spPr>
              <a:xfrm>
                <a:off x="839416" y="2524825"/>
                <a:ext cx="1836300" cy="1808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Zilla Slab Light"/>
                  <a:ea typeface="Zilla Slab Light"/>
                  <a:cs typeface="Zilla Slab Light"/>
                  <a:sym typeface="Zilla Slab Light"/>
                </a:endParaRPr>
              </a:p>
            </p:txBody>
          </p:sp>
          <p:pic>
            <p:nvPicPr>
              <p:cNvPr id="143" name="Google Shape;143;p2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44" name="Google Shape;144;p24"/>
          <p:cNvSpPr txBox="1"/>
          <p:nvPr>
            <p:ph idx="1" type="body"/>
          </p:nvPr>
        </p:nvSpPr>
        <p:spPr>
          <a:xfrm>
            <a:off x="2400300" y="2000251"/>
            <a:ext cx="605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l"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24"/>
          <p:cNvSpPr txBox="1"/>
          <p:nvPr>
            <p:ph idx="2" type="body"/>
          </p:nvPr>
        </p:nvSpPr>
        <p:spPr>
          <a:xfrm>
            <a:off x="2400300" y="2114550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24"/>
          <p:cNvSpPr txBox="1"/>
          <p:nvPr>
            <p:ph idx="3" type="body"/>
          </p:nvPr>
        </p:nvSpPr>
        <p:spPr>
          <a:xfrm>
            <a:off x="2400300" y="2857499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Title Campus 2">
  <p:cSld name="Photo Title Campus 2">
    <p:bg>
      <p:bgPr>
        <a:solidFill>
          <a:schemeClr val="l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0" name="Google Shape;150;p25"/>
          <p:cNvGrpSpPr/>
          <p:nvPr/>
        </p:nvGrpSpPr>
        <p:grpSpPr>
          <a:xfrm>
            <a:off x="629562" y="1893619"/>
            <a:ext cx="7884900" cy="1356300"/>
            <a:chOff x="839416" y="2524825"/>
            <a:chExt cx="10513200" cy="1808400"/>
          </a:xfrm>
        </p:grpSpPr>
        <p:sp>
          <p:nvSpPr>
            <p:cNvPr id="151" name="Google Shape;151;p25"/>
            <p:cNvSpPr/>
            <p:nvPr/>
          </p:nvSpPr>
          <p:spPr>
            <a:xfrm>
              <a:off x="839416" y="2524825"/>
              <a:ext cx="10513200" cy="1808400"/>
            </a:xfrm>
            <a:prstGeom prst="rect">
              <a:avLst/>
            </a:prstGeom>
            <a:solidFill>
              <a:schemeClr val="dk1">
                <a:alpha val="498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endParaRPr>
            </a:p>
          </p:txBody>
        </p:sp>
        <p:grpSp>
          <p:nvGrpSpPr>
            <p:cNvPr id="152" name="Google Shape;152;p25"/>
            <p:cNvGrpSpPr/>
            <p:nvPr/>
          </p:nvGrpSpPr>
          <p:grpSpPr>
            <a:xfrm>
              <a:off x="839416" y="2524825"/>
              <a:ext cx="1836300" cy="1808400"/>
              <a:chOff x="839416" y="2524825"/>
              <a:chExt cx="1836300" cy="1808400"/>
            </a:xfrm>
          </p:grpSpPr>
          <p:sp>
            <p:nvSpPr>
              <p:cNvPr id="153" name="Google Shape;153;p25"/>
              <p:cNvSpPr/>
              <p:nvPr/>
            </p:nvSpPr>
            <p:spPr>
              <a:xfrm>
                <a:off x="839416" y="2524825"/>
                <a:ext cx="1836300" cy="1808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Zilla Slab Light"/>
                  <a:ea typeface="Zilla Slab Light"/>
                  <a:cs typeface="Zilla Slab Light"/>
                  <a:sym typeface="Zilla Slab Light"/>
                </a:endParaRPr>
              </a:p>
            </p:txBody>
          </p:sp>
          <p:pic>
            <p:nvPicPr>
              <p:cNvPr id="154" name="Google Shape;154;p2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2400300" y="2000251"/>
            <a:ext cx="605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l"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25"/>
          <p:cNvSpPr txBox="1"/>
          <p:nvPr>
            <p:ph idx="2" type="body"/>
          </p:nvPr>
        </p:nvSpPr>
        <p:spPr>
          <a:xfrm>
            <a:off x="2400300" y="2114550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7" name="Google Shape;157;p25"/>
          <p:cNvSpPr txBox="1"/>
          <p:nvPr>
            <p:ph idx="3" type="body"/>
          </p:nvPr>
        </p:nvSpPr>
        <p:spPr>
          <a:xfrm>
            <a:off x="2400300" y="2857499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Title Campus 3">
  <p:cSld name="Photo Title Campus 3"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" name="Google Shape;161;p26"/>
          <p:cNvGrpSpPr/>
          <p:nvPr/>
        </p:nvGrpSpPr>
        <p:grpSpPr>
          <a:xfrm>
            <a:off x="629562" y="1893619"/>
            <a:ext cx="7884900" cy="1356300"/>
            <a:chOff x="839416" y="2524825"/>
            <a:chExt cx="10513200" cy="1808400"/>
          </a:xfrm>
        </p:grpSpPr>
        <p:sp>
          <p:nvSpPr>
            <p:cNvPr id="162" name="Google Shape;162;p26"/>
            <p:cNvSpPr/>
            <p:nvPr/>
          </p:nvSpPr>
          <p:spPr>
            <a:xfrm>
              <a:off x="839416" y="2524825"/>
              <a:ext cx="10513200" cy="1808400"/>
            </a:xfrm>
            <a:prstGeom prst="rect">
              <a:avLst/>
            </a:prstGeom>
            <a:solidFill>
              <a:schemeClr val="dk1">
                <a:alpha val="498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endParaRPr>
            </a:p>
          </p:txBody>
        </p:sp>
        <p:grpSp>
          <p:nvGrpSpPr>
            <p:cNvPr id="163" name="Google Shape;163;p26"/>
            <p:cNvGrpSpPr/>
            <p:nvPr/>
          </p:nvGrpSpPr>
          <p:grpSpPr>
            <a:xfrm>
              <a:off x="839416" y="2524825"/>
              <a:ext cx="1836300" cy="1808400"/>
              <a:chOff x="839416" y="2524825"/>
              <a:chExt cx="1836300" cy="1808400"/>
            </a:xfrm>
          </p:grpSpPr>
          <p:sp>
            <p:nvSpPr>
              <p:cNvPr id="164" name="Google Shape;164;p26"/>
              <p:cNvSpPr/>
              <p:nvPr/>
            </p:nvSpPr>
            <p:spPr>
              <a:xfrm>
                <a:off x="839416" y="2524825"/>
                <a:ext cx="1836300" cy="1808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Zilla Slab Light"/>
                  <a:ea typeface="Zilla Slab Light"/>
                  <a:cs typeface="Zilla Slab Light"/>
                  <a:sym typeface="Zilla Slab Light"/>
                </a:endParaRPr>
              </a:p>
            </p:txBody>
          </p:sp>
          <p:pic>
            <p:nvPicPr>
              <p:cNvPr id="165" name="Google Shape;165;p2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055440" y="3233003"/>
                <a:ext cx="1404157" cy="3919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66" name="Google Shape;166;p26"/>
          <p:cNvSpPr txBox="1"/>
          <p:nvPr>
            <p:ph idx="1" type="body"/>
          </p:nvPr>
        </p:nvSpPr>
        <p:spPr>
          <a:xfrm>
            <a:off x="2400300" y="2000251"/>
            <a:ext cx="605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l"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7" name="Google Shape;167;p26"/>
          <p:cNvSpPr txBox="1"/>
          <p:nvPr>
            <p:ph idx="2" type="body"/>
          </p:nvPr>
        </p:nvSpPr>
        <p:spPr>
          <a:xfrm>
            <a:off x="2400300" y="2114550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8" name="Google Shape;168;p26"/>
          <p:cNvSpPr txBox="1"/>
          <p:nvPr>
            <p:ph idx="3" type="body"/>
          </p:nvPr>
        </p:nvSpPr>
        <p:spPr>
          <a:xfrm>
            <a:off x="2400300" y="2857499"/>
            <a:ext cx="6057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96000" spcFirstLastPara="1" rIns="68575" wrap="square" tIns="34275">
            <a:noAutofit/>
          </a:bodyPr>
          <a:lstStyle>
            <a:lvl1pPr indent="-228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D5E2E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Campus">
  <p:cSld name="Thank You - Campus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7"/>
          <p:cNvPicPr preferRelativeResize="0"/>
          <p:nvPr/>
        </p:nvPicPr>
        <p:blipFill rotWithShape="1">
          <a:blip r:embed="rId2">
            <a:alphaModFix/>
          </a:blip>
          <a:srcRect b="0" l="0" r="-2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2B39">
              <a:alpha val="6784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3005826" y="1899732"/>
            <a:ext cx="31326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Zilla Slab Medium"/>
              <a:buNone/>
            </a:pPr>
            <a:r>
              <a:rPr lang="en" sz="3300">
                <a:solidFill>
                  <a:schemeClr val="lt1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Thank you.</a:t>
            </a:r>
            <a:endParaRPr sz="1100"/>
          </a:p>
        </p:txBody>
      </p:sp>
      <p:pic>
        <p:nvPicPr>
          <p:cNvPr id="173" name="Google Shape;17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8738" y="3976564"/>
            <a:ext cx="1053118" cy="29399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7"/>
          <p:cNvSpPr txBox="1"/>
          <p:nvPr/>
        </p:nvSpPr>
        <p:spPr>
          <a:xfrm>
            <a:off x="3964433" y="4408520"/>
            <a:ext cx="1215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Zilla Slab Light"/>
              <a:buNone/>
            </a:pPr>
            <a:r>
              <a:rPr lang="en" sz="9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sovasolutions.org</a:t>
            </a:r>
            <a:endParaRPr sz="900">
              <a:solidFill>
                <a:schemeClr val="lt1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- Graduates">
  <p:cSld name="Thank You - Graduates"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8"/>
          <p:cNvSpPr txBox="1"/>
          <p:nvPr/>
        </p:nvSpPr>
        <p:spPr>
          <a:xfrm>
            <a:off x="3005826" y="1899732"/>
            <a:ext cx="31326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Zilla Slab Medium"/>
              <a:buNone/>
            </a:pPr>
            <a:r>
              <a:rPr lang="en" sz="3300">
                <a:solidFill>
                  <a:schemeClr val="lt1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Thank you.</a:t>
            </a:r>
            <a:endParaRPr sz="1100"/>
          </a:p>
        </p:txBody>
      </p:sp>
      <p:pic>
        <p:nvPicPr>
          <p:cNvPr id="179" name="Google Shape;17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8738" y="3976564"/>
            <a:ext cx="1053118" cy="29399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/>
          <p:nvPr/>
        </p:nvSpPr>
        <p:spPr>
          <a:xfrm>
            <a:off x="3964433" y="4408520"/>
            <a:ext cx="1215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sovasolutions.org</a:t>
            </a:r>
            <a:endParaRPr sz="900">
              <a:solidFill>
                <a:schemeClr val="lt1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2.xml"/><Relationship Id="rId3" Type="http://schemas.openxmlformats.org/officeDocument/2006/relationships/hyperlink" Target="mailto:sarah.whitley@sova.org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/>
          <p:nvPr>
            <p:ph idx="1" type="body"/>
          </p:nvPr>
        </p:nvSpPr>
        <p:spPr>
          <a:xfrm>
            <a:off x="2400300" y="2000251"/>
            <a:ext cx="605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Implementation Science &amp; Continuous Improvement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86" name="Google Shape;186;p29"/>
          <p:cNvSpPr txBox="1"/>
          <p:nvPr/>
        </p:nvSpPr>
        <p:spPr>
          <a:xfrm>
            <a:off x="5525950" y="4136650"/>
            <a:ext cx="3618300" cy="5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Louisiana Board of Regents</a:t>
            </a:r>
            <a:br>
              <a:rPr b="1" lang="en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2025 Meauxmentum Summit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/>
          <p:nvPr>
            <p:ph type="title"/>
          </p:nvPr>
        </p:nvSpPr>
        <p:spPr>
          <a:xfrm>
            <a:off x="311700" y="327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The Know-Do Gap </a:t>
            </a:r>
            <a:endParaRPr b="1" sz="3020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7" name="Google Shape;237;p38"/>
          <p:cNvSpPr txBox="1"/>
          <p:nvPr>
            <p:ph idx="1" type="body"/>
          </p:nvPr>
        </p:nvSpPr>
        <p:spPr>
          <a:xfrm>
            <a:off x="311700" y="1394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The field of implementation science seeks to </a:t>
            </a:r>
            <a:r>
              <a:rPr b="1" lang="en" sz="2400">
                <a:solidFill>
                  <a:schemeClr val="accent5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systematically close the gap between what </a:t>
            </a:r>
            <a:br>
              <a:rPr b="1" lang="en" sz="2400">
                <a:solidFill>
                  <a:schemeClr val="accent5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2400">
                <a:solidFill>
                  <a:schemeClr val="accent5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we </a:t>
            </a:r>
            <a:r>
              <a:rPr b="1" i="1" lang="en" sz="24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know</a:t>
            </a:r>
            <a:r>
              <a:rPr b="1" lang="en" sz="2400">
                <a:solidFill>
                  <a:schemeClr val="accent5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 and what we </a:t>
            </a:r>
            <a:r>
              <a:rPr b="1" i="1" lang="en" sz="24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do</a:t>
            </a:r>
            <a:r>
              <a:rPr lang="en" sz="2400">
                <a:solidFill>
                  <a:schemeClr val="accent5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 </a:t>
            </a:r>
            <a:b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</a:b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by </a:t>
            </a:r>
            <a:b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2400">
                <a:solidFill>
                  <a:srgbClr val="5ED52A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identifying and addressing the barriers that slow or halt the adoption of proven interventions and evidence-based practices.</a:t>
            </a:r>
            <a:endParaRPr b="1" sz="2900">
              <a:solidFill>
                <a:srgbClr val="5ED52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/>
          <p:nvPr>
            <p:ph type="title"/>
          </p:nvPr>
        </p:nvSpPr>
        <p:spPr>
          <a:xfrm>
            <a:off x="225850" y="234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Frameworks Driving Implementation Research </a:t>
            </a:r>
            <a:endParaRPr b="1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3" name="Google Shape;243;p39"/>
          <p:cNvSpPr txBox="1"/>
          <p:nvPr>
            <p:ph idx="1" type="body"/>
          </p:nvPr>
        </p:nvSpPr>
        <p:spPr>
          <a:xfrm>
            <a:off x="225850" y="944400"/>
            <a:ext cx="8606400" cy="40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aleway"/>
              <a:buChar char="●"/>
            </a:pPr>
            <a:r>
              <a:rPr b="1" lang="en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Consolidated Framework for Implementation Research (CFIR)</a:t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aleway"/>
              <a:buChar char="○"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Examines five domains that influence implementation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aleway"/>
              <a:buChar char="■"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intervention characteristics, 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aleway"/>
              <a:buChar char="■"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outer setting 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aleway"/>
              <a:buChar char="■"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inner setting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aleway"/>
              <a:buChar char="■"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individual characteristics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aleway"/>
              <a:buChar char="■"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implementation process.</a:t>
            </a:r>
            <a:b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aleway"/>
              <a:buChar char="●"/>
            </a:pPr>
            <a:r>
              <a:rPr b="1" lang="en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Promoting Action on Research Implementation in Health Services (PARIHS)</a:t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aleway"/>
              <a:buChar char="○"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Suggests successful implementation depends on: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aleway"/>
              <a:buChar char="■"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evidence quality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aleway"/>
              <a:buChar char="■"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context receptivity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aleway"/>
              <a:buChar char="■"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facilitation</a:t>
            </a:r>
            <a:b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aleway"/>
              <a:buChar char="●"/>
            </a:pPr>
            <a:r>
              <a:rPr b="1" lang="en" sz="13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RE-AIM Framework</a:t>
            </a:r>
            <a:endParaRPr sz="13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aleway"/>
              <a:buChar char="○"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Evaluates interventions based on: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aleway"/>
              <a:buChar char="■"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Reach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aleway"/>
              <a:buChar char="■"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Effectiveness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aleway"/>
              <a:buChar char="■"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Adoption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aleway"/>
              <a:buChar char="■"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Implementation</a:t>
            </a:r>
            <a:endParaRPr sz="1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aleway"/>
              <a:buChar char="■"/>
            </a:pPr>
            <a:r>
              <a:rPr lang="en"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Maintenance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/>
          <p:nvPr>
            <p:ph idx="1" type="body"/>
          </p:nvPr>
        </p:nvSpPr>
        <p:spPr>
          <a:xfrm>
            <a:off x="2400300" y="2000251"/>
            <a:ext cx="605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Continuous Improvement Framework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/>
          <p:nvPr>
            <p:ph type="title"/>
          </p:nvPr>
        </p:nvSpPr>
        <p:spPr>
          <a:xfrm>
            <a:off x="163400" y="218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Raleway Black"/>
                <a:ea typeface="Raleway Black"/>
                <a:cs typeface="Raleway Black"/>
                <a:sym typeface="Raleway Black"/>
              </a:rPr>
              <a:t>Dynamic Sustainability </a:t>
            </a:r>
            <a:endParaRPr>
              <a:solidFill>
                <a:schemeClr val="accent5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54" name="Google Shape;254;p41"/>
          <p:cNvSpPr txBox="1"/>
          <p:nvPr>
            <p:ph idx="1" type="body"/>
          </p:nvPr>
        </p:nvSpPr>
        <p:spPr>
          <a:xfrm>
            <a:off x="233650" y="1761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"/>
              <a:buAutoNum type="arabicPeriod"/>
            </a:pPr>
            <a:r>
              <a:rPr b="1" lang="en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Data-Driven Decision Making</a:t>
            </a:r>
            <a:endParaRPr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"/>
              <a:buAutoNum type="arabicPeriod"/>
            </a:pPr>
            <a:r>
              <a:rPr b="1" lang="en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Adaptability</a:t>
            </a:r>
            <a:endParaRPr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"/>
              <a:buAutoNum type="arabicPeriod"/>
            </a:pPr>
            <a:r>
              <a:rPr b="1" lang="en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Sustainability Focus</a:t>
            </a:r>
            <a:endParaRPr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b="1" lang="en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Learning Systems: </a:t>
            </a:r>
            <a:r>
              <a:rPr i="1" lang="en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knowledge generation is embedded in daily practice</a:t>
            </a:r>
            <a:endParaRPr i="1"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The </a:t>
            </a:r>
            <a:r>
              <a:rPr lang="en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healthcare</a:t>
            </a:r>
            <a:r>
              <a:rPr lang="en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industry - a learning system - paved the path for the convergence </a:t>
            </a:r>
            <a:br>
              <a:rPr lang="en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of implementation </a:t>
            </a:r>
            <a:r>
              <a:rPr lang="en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science</a:t>
            </a:r>
            <a:r>
              <a:rPr lang="en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and continuous improvement and the subsequent </a:t>
            </a:r>
            <a:br>
              <a:rPr lang="en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adoption in higher education. </a:t>
            </a:r>
            <a:endParaRPr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1"/>
          <p:cNvSpPr txBox="1"/>
          <p:nvPr/>
        </p:nvSpPr>
        <p:spPr>
          <a:xfrm>
            <a:off x="483925" y="725850"/>
            <a:ext cx="8468400" cy="4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Emphasizes ongoing adaptation and improvement rather than maintaining rigid fidelity to original interventions.</a:t>
            </a:r>
            <a:endParaRPr i="1" sz="1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42"/>
          <p:cNvGrpSpPr/>
          <p:nvPr/>
        </p:nvGrpSpPr>
        <p:grpSpPr>
          <a:xfrm>
            <a:off x="746450" y="246684"/>
            <a:ext cx="2726700" cy="3559461"/>
            <a:chOff x="0" y="1189989"/>
            <a:chExt cx="2726700" cy="3482839"/>
          </a:xfrm>
        </p:grpSpPr>
        <p:sp>
          <p:nvSpPr>
            <p:cNvPr id="261" name="Google Shape;261;p42"/>
            <p:cNvSpPr/>
            <p:nvPr/>
          </p:nvSpPr>
          <p:spPr>
            <a:xfrm>
              <a:off x="0" y="1189989"/>
              <a:ext cx="2726700" cy="669000"/>
            </a:xfrm>
            <a:prstGeom prst="homePlate">
              <a:avLst>
                <a:gd fmla="val 50000" name="adj"/>
              </a:avLst>
            </a:prstGeom>
            <a:solidFill>
              <a:srgbClr val="249C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Strategic Need</a:t>
              </a:r>
              <a:endPara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62" name="Google Shape;262;p42"/>
            <p:cNvSpPr txBox="1"/>
            <p:nvPr/>
          </p:nvSpPr>
          <p:spPr>
            <a:xfrm>
              <a:off x="49650" y="2057128"/>
              <a:ext cx="23025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Leaders across the higher education landscape are constantly identifying key strategic needs to meet a host of demands: finance, service provision, mission alignment, emerging legislation, etc. </a:t>
              </a:r>
              <a:endParaRPr sz="1200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63" name="Google Shape;263;p42"/>
          <p:cNvGrpSpPr/>
          <p:nvPr/>
        </p:nvGrpSpPr>
        <p:grpSpPr>
          <a:xfrm>
            <a:off x="3160951" y="246660"/>
            <a:ext cx="2883867" cy="3559677"/>
            <a:chOff x="2263425" y="1189775"/>
            <a:chExt cx="2541300" cy="3483050"/>
          </a:xfrm>
        </p:grpSpPr>
        <p:sp>
          <p:nvSpPr>
            <p:cNvPr id="264" name="Google Shape;264;p42"/>
            <p:cNvSpPr/>
            <p:nvPr/>
          </p:nvSpPr>
          <p:spPr>
            <a:xfrm>
              <a:off x="2263425" y="1189775"/>
              <a:ext cx="2541300" cy="669000"/>
            </a:xfrm>
            <a:prstGeom prst="chevron">
              <a:avLst>
                <a:gd fmla="val 50000" name="adj"/>
              </a:avLst>
            </a:prstGeom>
            <a:solidFill>
              <a:srgbClr val="1D7E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Implementation Dilemma</a:t>
              </a:r>
              <a:endPara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65" name="Google Shape;265;p42"/>
            <p:cNvSpPr txBox="1"/>
            <p:nvPr/>
          </p:nvSpPr>
          <p:spPr>
            <a:xfrm>
              <a:off x="2583364" y="2057125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The ability to move from strategy to implementation remains challenging across higher education - from strategic priorities to basic programming. </a:t>
              </a:r>
              <a:br>
                <a:rPr lang="en" sz="1200">
                  <a:latin typeface="Raleway"/>
                  <a:ea typeface="Raleway"/>
                  <a:cs typeface="Raleway"/>
                  <a:sym typeface="Raleway"/>
                </a:rPr>
              </a:br>
              <a:br>
                <a:rPr lang="en" sz="1200"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The </a:t>
              </a: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implementation</a:t>
              </a: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 dilemma is costing higher education time, money, resources, capacity, etc. and, ultimately, outcomes. </a:t>
              </a:r>
              <a:endParaRPr sz="1200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266" name="Google Shape;266;p42"/>
          <p:cNvGrpSpPr/>
          <p:nvPr/>
        </p:nvGrpSpPr>
        <p:grpSpPr>
          <a:xfrm>
            <a:off x="5736675" y="246625"/>
            <a:ext cx="3210000" cy="3497145"/>
            <a:chOff x="5776425" y="1189880"/>
            <a:chExt cx="3210000" cy="3421864"/>
          </a:xfrm>
        </p:grpSpPr>
        <p:sp>
          <p:nvSpPr>
            <p:cNvPr id="267" name="Google Shape;267;p42"/>
            <p:cNvSpPr/>
            <p:nvPr/>
          </p:nvSpPr>
          <p:spPr>
            <a:xfrm>
              <a:off x="5776425" y="1189880"/>
              <a:ext cx="3210000" cy="675000"/>
            </a:xfrm>
            <a:prstGeom prst="chevron">
              <a:avLst>
                <a:gd fmla="val 50000" name="adj"/>
              </a:avLst>
            </a:prstGeom>
            <a:solidFill>
              <a:srgbClr val="155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Continuous Improvement Framework</a:t>
              </a:r>
              <a:endPara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68" name="Google Shape;268;p42"/>
            <p:cNvSpPr txBox="1"/>
            <p:nvPr/>
          </p:nvSpPr>
          <p:spPr>
            <a:xfrm>
              <a:off x="6221325" y="1996044"/>
              <a:ext cx="2521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Because change and </a:t>
              </a: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implementation</a:t>
              </a: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 needs to happen at the organizational level but is led by those across the organization with varying skill sets and priorities, progress is often stymied. </a:t>
              </a:r>
              <a:br>
                <a:rPr lang="en" sz="1200">
                  <a:latin typeface="Raleway"/>
                  <a:ea typeface="Raleway"/>
                  <a:cs typeface="Raleway"/>
                  <a:sym typeface="Raleway"/>
                </a:rPr>
              </a:br>
              <a:br>
                <a:rPr lang="en" sz="1200"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en" sz="1200">
                  <a:latin typeface="Raleway"/>
                  <a:ea typeface="Raleway"/>
                  <a:cs typeface="Raleway"/>
                  <a:sym typeface="Raleway"/>
                </a:rPr>
                <a:t>Employing continuous improvement as a framework provides structure for identifying key goals, barriers to success, and clear and concise plans for making progress within a timeline that prioritizes intended outcomes. </a:t>
              </a:r>
              <a:endParaRPr sz="1200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 txBox="1"/>
          <p:nvPr>
            <p:ph type="title"/>
          </p:nvPr>
        </p:nvSpPr>
        <p:spPr>
          <a:xfrm>
            <a:off x="239425" y="334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Continuous Improvement Framework</a:t>
            </a:r>
            <a:endParaRPr b="1" sz="2620">
              <a:solidFill>
                <a:srgbClr val="249C9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4" name="Google Shape;274;p43"/>
          <p:cNvSpPr txBox="1"/>
          <p:nvPr>
            <p:ph idx="1" type="body"/>
          </p:nvPr>
        </p:nvSpPr>
        <p:spPr>
          <a:xfrm>
            <a:off x="311700" y="1337525"/>
            <a:ext cx="8520600" cy="3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150">
                <a:solidFill>
                  <a:srgbClr val="091E4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Continuous improvement is the ongoing process of analyzing performance, identifying opportunities, and making incremental and breakthrough changes to processes, products, and personnel. </a:t>
            </a:r>
            <a:br>
              <a:rPr b="1" lang="en" sz="2150">
                <a:solidFill>
                  <a:srgbClr val="091E4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br>
              <a:rPr b="1" lang="en" sz="2150">
                <a:solidFill>
                  <a:srgbClr val="091E4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2150">
                <a:solidFill>
                  <a:srgbClr val="091E4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By analyzing and fine-tuning processes, organizations can create efficiencies, </a:t>
            </a:r>
            <a:r>
              <a:rPr b="1" lang="en" sz="2150">
                <a:solidFill>
                  <a:srgbClr val="091E4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build</a:t>
            </a:r>
            <a:r>
              <a:rPr b="1" lang="en" sz="2150">
                <a:solidFill>
                  <a:srgbClr val="091E4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capacity, meet goals, and improve decision-making. </a:t>
            </a:r>
            <a:endParaRPr sz="1550">
              <a:solidFill>
                <a:srgbClr val="091E4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 txBox="1"/>
          <p:nvPr>
            <p:ph type="title"/>
          </p:nvPr>
        </p:nvSpPr>
        <p:spPr>
          <a:xfrm>
            <a:off x="231625" y="334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Raleway"/>
                <a:ea typeface="Raleway"/>
                <a:cs typeface="Raleway"/>
                <a:sym typeface="Raleway"/>
              </a:rPr>
              <a:t>Continuous Improvement Benefits </a:t>
            </a:r>
            <a:endParaRPr b="1" sz="262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0" name="Google Shape;280;p44"/>
          <p:cNvSpPr/>
          <p:nvPr/>
        </p:nvSpPr>
        <p:spPr>
          <a:xfrm>
            <a:off x="1607850" y="1220625"/>
            <a:ext cx="2661600" cy="14673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091E42"/>
                </a:solidFill>
                <a:latin typeface="Raleway"/>
                <a:ea typeface="Raleway"/>
                <a:cs typeface="Raleway"/>
                <a:sym typeface="Raleway"/>
              </a:rPr>
              <a:t>Makes overwhelming and complicated scenarios more manageable.</a:t>
            </a:r>
            <a:endParaRPr sz="1000"/>
          </a:p>
        </p:txBody>
      </p:sp>
      <p:sp>
        <p:nvSpPr>
          <p:cNvPr id="281" name="Google Shape;281;p44"/>
          <p:cNvSpPr/>
          <p:nvPr/>
        </p:nvSpPr>
        <p:spPr>
          <a:xfrm>
            <a:off x="312200" y="3074513"/>
            <a:ext cx="2661600" cy="14673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091E42"/>
                </a:solidFill>
                <a:latin typeface="Raleway"/>
                <a:ea typeface="Raleway"/>
                <a:cs typeface="Raleway"/>
                <a:sym typeface="Raleway"/>
              </a:rPr>
              <a:t>Allows competing priorities to be managed with focus on organizational needs &amp; health</a:t>
            </a:r>
            <a:endParaRPr sz="1000"/>
          </a:p>
        </p:txBody>
      </p:sp>
      <p:sp>
        <p:nvSpPr>
          <p:cNvPr id="282" name="Google Shape;282;p44"/>
          <p:cNvSpPr/>
          <p:nvPr/>
        </p:nvSpPr>
        <p:spPr>
          <a:xfrm>
            <a:off x="3348800" y="3074525"/>
            <a:ext cx="2661600" cy="14673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091E42"/>
                </a:solidFill>
                <a:latin typeface="Raleway"/>
                <a:ea typeface="Raleway"/>
                <a:cs typeface="Raleway"/>
                <a:sym typeface="Raleway"/>
              </a:rPr>
              <a:t>Creates structures for progress and accountability </a:t>
            </a:r>
            <a:endParaRPr sz="1000"/>
          </a:p>
        </p:txBody>
      </p:sp>
      <p:sp>
        <p:nvSpPr>
          <p:cNvPr id="283" name="Google Shape;283;p44"/>
          <p:cNvSpPr/>
          <p:nvPr/>
        </p:nvSpPr>
        <p:spPr>
          <a:xfrm>
            <a:off x="5241700" y="1220625"/>
            <a:ext cx="2661600" cy="14673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091E42"/>
                </a:solidFill>
                <a:latin typeface="Raleway"/>
                <a:ea typeface="Raleway"/>
                <a:cs typeface="Raleway"/>
                <a:sym typeface="Raleway"/>
              </a:rPr>
              <a:t>Forces acknowledgement of key challenges thwarting success</a:t>
            </a:r>
            <a:endParaRPr sz="1000"/>
          </a:p>
        </p:txBody>
      </p:sp>
      <p:sp>
        <p:nvSpPr>
          <p:cNvPr id="284" name="Google Shape;284;p44"/>
          <p:cNvSpPr/>
          <p:nvPr/>
        </p:nvSpPr>
        <p:spPr>
          <a:xfrm>
            <a:off x="6341775" y="3074513"/>
            <a:ext cx="2661600" cy="14673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50">
                <a:solidFill>
                  <a:srgbClr val="091E42"/>
                </a:solidFill>
                <a:latin typeface="Raleway"/>
                <a:ea typeface="Raleway"/>
                <a:cs typeface="Raleway"/>
                <a:sym typeface="Raleway"/>
              </a:rPr>
              <a:t>Provides intentional space for reflection and mid-course changes to drive innovation</a:t>
            </a:r>
            <a:endParaRPr sz="1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"/>
          <p:cNvSpPr txBox="1"/>
          <p:nvPr>
            <p:ph type="title"/>
          </p:nvPr>
        </p:nvSpPr>
        <p:spPr>
          <a:xfrm>
            <a:off x="685800" y="342900"/>
            <a:ext cx="77724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Learn Fast, Fail Fast, Improve Quickly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1" name="Google Shape;291;p45"/>
          <p:cNvSpPr txBox="1"/>
          <p:nvPr>
            <p:ph idx="1" type="body"/>
          </p:nvPr>
        </p:nvSpPr>
        <p:spPr>
          <a:xfrm>
            <a:off x="682772" y="914400"/>
            <a:ext cx="77724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65100" lvl="0" marL="342900" marR="0" rtl="0" algn="ctr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Elements of Continuous Improvement Cycles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92" name="Google Shape;292;p45"/>
          <p:cNvGrpSpPr/>
          <p:nvPr/>
        </p:nvGrpSpPr>
        <p:grpSpPr>
          <a:xfrm>
            <a:off x="4400823" y="1712924"/>
            <a:ext cx="2365650" cy="2258550"/>
            <a:chOff x="5796512" y="2368929"/>
            <a:chExt cx="3154200" cy="3011400"/>
          </a:xfrm>
        </p:grpSpPr>
        <p:sp>
          <p:nvSpPr>
            <p:cNvPr id="293" name="Google Shape;293;p45"/>
            <p:cNvSpPr/>
            <p:nvPr/>
          </p:nvSpPr>
          <p:spPr>
            <a:xfrm>
              <a:off x="5796512" y="2368929"/>
              <a:ext cx="3154200" cy="3011400"/>
            </a:xfrm>
            <a:prstGeom prst="chevron">
              <a:avLst>
                <a:gd fmla="val 20758" name="adj"/>
              </a:avLst>
            </a:prstGeom>
            <a:solidFill>
              <a:srgbClr val="93C47D"/>
            </a:solidFill>
            <a:ln>
              <a:noFill/>
            </a:ln>
            <a:effectLst>
              <a:outerShdw blurRad="50800" rotWithShape="0" algn="t" dist="50800">
                <a:srgbClr val="000000">
                  <a:alpha val="85880"/>
                </a:srgbClr>
              </a:outerShdw>
            </a:effectLst>
          </p:spPr>
          <p:txBody>
            <a:bodyPr anchorCtr="0" anchor="t" bIns="0" lIns="137150" spcFirstLastPara="1" rIns="0" wrap="square" tIns="1028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" sz="2400" u="none" cap="none" strike="noStrike">
                  <a:solidFill>
                    <a:srgbClr val="FFFFFF"/>
                  </a:solidFill>
                  <a:latin typeface="Zilla Slab SemiBold"/>
                  <a:ea typeface="Zilla Slab SemiBold"/>
                  <a:cs typeface="Zilla Slab SemiBold"/>
                  <a:sym typeface="Zilla Slab SemiBold"/>
                </a:rPr>
                <a:t>HOW?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Zilla Slab Light"/>
                  <a:ea typeface="Zilla Slab Light"/>
                  <a:cs typeface="Zilla Slab Light"/>
                  <a:sym typeface="Zilla Slab Light"/>
                </a:rPr>
                <a:t>How will you know when you have met your goal?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4" name="Google Shape;294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032104" y="2694518"/>
              <a:ext cx="896031" cy="90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45"/>
          <p:cNvGrpSpPr/>
          <p:nvPr/>
        </p:nvGrpSpPr>
        <p:grpSpPr>
          <a:xfrm>
            <a:off x="2521929" y="1699689"/>
            <a:ext cx="2365650" cy="2255850"/>
            <a:chOff x="3291320" y="2371760"/>
            <a:chExt cx="3154200" cy="3007800"/>
          </a:xfrm>
        </p:grpSpPr>
        <p:sp>
          <p:nvSpPr>
            <p:cNvPr id="296" name="Google Shape;296;p45"/>
            <p:cNvSpPr/>
            <p:nvPr/>
          </p:nvSpPr>
          <p:spPr>
            <a:xfrm>
              <a:off x="3291320" y="2371760"/>
              <a:ext cx="3154200" cy="3007800"/>
            </a:xfrm>
            <a:prstGeom prst="chevron">
              <a:avLst>
                <a:gd fmla="val 20758" name="adj"/>
              </a:avLst>
            </a:prstGeom>
            <a:solidFill>
              <a:srgbClr val="4A4A4E"/>
            </a:solidFill>
            <a:ln>
              <a:noFill/>
            </a:ln>
            <a:effectLst>
              <a:outerShdw blurRad="50800" rotWithShape="0" algn="t" dist="50800">
                <a:srgbClr val="000000">
                  <a:alpha val="48240"/>
                </a:srgbClr>
              </a:outerShdw>
            </a:effectLst>
          </p:spPr>
          <p:txBody>
            <a:bodyPr anchorCtr="0" anchor="t" bIns="68575" lIns="137150" spcFirstLastPara="1" rIns="0" wrap="square" tIns="1028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" sz="2400" u="none" cap="none" strike="noStrike">
                  <a:solidFill>
                    <a:srgbClr val="FFFFFF"/>
                  </a:solidFill>
                  <a:latin typeface="Zilla Slab SemiBold"/>
                  <a:ea typeface="Zilla Slab SemiBold"/>
                  <a:cs typeface="Zilla Slab SemiBold"/>
                  <a:sym typeface="Zilla Slab SemiBold"/>
                </a:rPr>
                <a:t>WHO?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Zilla Slab Light"/>
                  <a:ea typeface="Zilla Slab Light"/>
                  <a:cs typeface="Zilla Slab Light"/>
                  <a:sym typeface="Zilla Slab Light"/>
                </a:rPr>
                <a:t>Who is accountable for each goal and activity?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7" name="Google Shape;297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0016" y="2724024"/>
              <a:ext cx="956524" cy="911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8" name="Google Shape;298;p45"/>
          <p:cNvGrpSpPr/>
          <p:nvPr/>
        </p:nvGrpSpPr>
        <p:grpSpPr>
          <a:xfrm>
            <a:off x="605592" y="1702217"/>
            <a:ext cx="2401727" cy="2256596"/>
            <a:chOff x="736205" y="2369527"/>
            <a:chExt cx="3202303" cy="3008795"/>
          </a:xfrm>
        </p:grpSpPr>
        <p:sp>
          <p:nvSpPr>
            <p:cNvPr id="299" name="Google Shape;299;p45"/>
            <p:cNvSpPr/>
            <p:nvPr/>
          </p:nvSpPr>
          <p:spPr>
            <a:xfrm>
              <a:off x="736205" y="2369527"/>
              <a:ext cx="3202303" cy="3008795"/>
            </a:xfrm>
            <a:custGeom>
              <a:rect b="b" l="l" r="r" t="t"/>
              <a:pathLst>
                <a:path extrusionOk="0" h="2577126" w="3548258">
                  <a:moveTo>
                    <a:pt x="3803" y="0"/>
                  </a:moveTo>
                  <a:lnTo>
                    <a:pt x="2869923" y="1911"/>
                  </a:lnTo>
                  <a:lnTo>
                    <a:pt x="3548258" y="1280553"/>
                  </a:lnTo>
                  <a:lnTo>
                    <a:pt x="2869922" y="2577126"/>
                  </a:lnTo>
                  <a:lnTo>
                    <a:pt x="0" y="2566597"/>
                  </a:lnTo>
                  <a:lnTo>
                    <a:pt x="687396" y="1286534"/>
                  </a:lnTo>
                  <a:lnTo>
                    <a:pt x="3803" y="0"/>
                  </a:lnTo>
                  <a:close/>
                </a:path>
              </a:pathLst>
            </a:custGeom>
            <a:solidFill>
              <a:srgbClr val="578AB6"/>
            </a:solidFill>
            <a:ln>
              <a:noFill/>
            </a:ln>
            <a:effectLst>
              <a:outerShdw blurRad="50800" rotWithShape="0" algn="t" dist="50800">
                <a:srgbClr val="000000">
                  <a:alpha val="40000"/>
                </a:srgbClr>
              </a:outerShdw>
            </a:effectLst>
          </p:spPr>
          <p:txBody>
            <a:bodyPr anchorCtr="0" anchor="t" bIns="68575" lIns="68575" spcFirstLastPara="1" rIns="68575" wrap="square" tIns="1028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" sz="2400" u="none" cap="none" strike="noStrike">
                  <a:solidFill>
                    <a:srgbClr val="FFFFFF"/>
                  </a:solidFill>
                  <a:latin typeface="Zilla Slab SemiBold"/>
                  <a:ea typeface="Zilla Slab SemiBold"/>
                  <a:cs typeface="Zilla Slab SemiBold"/>
                  <a:sym typeface="Zilla Slab SemiBold"/>
                </a:rPr>
                <a:t>WHAT?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Zilla Slab Light"/>
                  <a:ea typeface="Zilla Slab Light"/>
                  <a:cs typeface="Zilla Slab Light"/>
                  <a:sym typeface="Zilla Slab Light"/>
                </a:rPr>
                <a:t>  What are your 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Zilla Slab Light"/>
                  <a:ea typeface="Zilla Slab Light"/>
                  <a:cs typeface="Zilla Slab Light"/>
                  <a:sym typeface="Zilla Slab Light"/>
                </a:rPr>
                <a:t>near-term goals?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Zilla Slab Light"/>
                  <a:ea typeface="Zilla Slab Light"/>
                  <a:cs typeface="Zilla Slab Light"/>
                  <a:sym typeface="Zilla Slab Light"/>
                </a:rPr>
                <a:t>What are the activities </a:t>
              </a:r>
              <a:br>
                <a:rPr b="0" i="0" lang="en" sz="1200" u="none" cap="none" strike="noStrike">
                  <a:solidFill>
                    <a:srgbClr val="FFFFFF"/>
                  </a:solidFill>
                  <a:latin typeface="Zilla Slab Light"/>
                  <a:ea typeface="Zilla Slab Light"/>
                  <a:cs typeface="Zilla Slab Light"/>
                  <a:sym typeface="Zilla Slab Light"/>
                </a:rPr>
              </a:br>
              <a:r>
                <a:rPr b="0" i="0" lang="en" sz="1200" u="none" cap="none" strike="noStrike">
                  <a:solidFill>
                    <a:srgbClr val="FFFFFF"/>
                  </a:solidFill>
                  <a:latin typeface="Zilla Slab Light"/>
                  <a:ea typeface="Zilla Slab Light"/>
                  <a:cs typeface="Zilla Slab Light"/>
                  <a:sym typeface="Zilla Slab Light"/>
                </a:rPr>
                <a:t>to reach your goals?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0" name="Google Shape;300;p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44825" y="2694518"/>
              <a:ext cx="827465" cy="9139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1" name="Google Shape;301;p45"/>
          <p:cNvGrpSpPr/>
          <p:nvPr/>
        </p:nvGrpSpPr>
        <p:grpSpPr>
          <a:xfrm>
            <a:off x="6279716" y="1715047"/>
            <a:ext cx="2365650" cy="2255850"/>
            <a:chOff x="8301703" y="2371760"/>
            <a:chExt cx="3154200" cy="3007800"/>
          </a:xfrm>
        </p:grpSpPr>
        <p:sp>
          <p:nvSpPr>
            <p:cNvPr id="302" name="Google Shape;302;p45"/>
            <p:cNvSpPr/>
            <p:nvPr/>
          </p:nvSpPr>
          <p:spPr>
            <a:xfrm>
              <a:off x="8301703" y="2371760"/>
              <a:ext cx="3154200" cy="3007800"/>
            </a:xfrm>
            <a:prstGeom prst="chevron">
              <a:avLst>
                <a:gd fmla="val 20758" name="adj"/>
              </a:avLst>
            </a:prstGeom>
            <a:solidFill>
              <a:srgbClr val="30526E"/>
            </a:solidFill>
            <a:ln>
              <a:noFill/>
            </a:ln>
            <a:effectLst>
              <a:outerShdw blurRad="50800" rotWithShape="0" algn="t" dist="50800">
                <a:srgbClr val="000000">
                  <a:alpha val="40000"/>
                </a:srgbClr>
              </a:outerShdw>
            </a:effectLst>
          </p:spPr>
          <p:txBody>
            <a:bodyPr anchorCtr="0" anchor="t" bIns="0" lIns="137150" spcFirstLastPara="1" rIns="0" wrap="square" tIns="1028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" sz="2400" u="none" cap="none" strike="noStrike">
                  <a:solidFill>
                    <a:srgbClr val="FFFFFF"/>
                  </a:solidFill>
                  <a:latin typeface="Zilla Slab SemiBold"/>
                  <a:ea typeface="Zilla Slab SemiBold"/>
                  <a:cs typeface="Zilla Slab SemiBold"/>
                  <a:sym typeface="Zilla Slab SemiBold"/>
                </a:rPr>
                <a:t>WHEN?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Zilla Slab Light"/>
                  <a:ea typeface="Zilla Slab Light"/>
                  <a:cs typeface="Zilla Slab Light"/>
                  <a:sym typeface="Zilla Slab Light"/>
                </a:rPr>
                <a:t>When will you complete each goal </a:t>
              </a:r>
              <a:br>
                <a:rPr b="0" i="0" lang="en" sz="1200" u="none" cap="none" strike="noStrike">
                  <a:solidFill>
                    <a:srgbClr val="FFFFFF"/>
                  </a:solidFill>
                  <a:latin typeface="Zilla Slab Light"/>
                  <a:ea typeface="Zilla Slab Light"/>
                  <a:cs typeface="Zilla Slab Light"/>
                  <a:sym typeface="Zilla Slab Light"/>
                </a:rPr>
              </a:br>
              <a:r>
                <a:rPr b="0" i="0" lang="en" sz="1200" u="none" cap="none" strike="noStrike">
                  <a:solidFill>
                    <a:srgbClr val="FFFFFF"/>
                  </a:solidFill>
                  <a:latin typeface="Zilla Slab Light"/>
                  <a:ea typeface="Zilla Slab Light"/>
                  <a:cs typeface="Zilla Slab Light"/>
                  <a:sym typeface="Zilla Slab Light"/>
                </a:rPr>
                <a:t>and activity?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3" name="Google Shape;303;p4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530124" y="2816079"/>
              <a:ext cx="850350" cy="7784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4" name="Google Shape;304;p45"/>
          <p:cNvGrpSpPr/>
          <p:nvPr/>
        </p:nvGrpSpPr>
        <p:grpSpPr>
          <a:xfrm>
            <a:off x="1987450" y="1508729"/>
            <a:ext cx="5655375" cy="2720396"/>
            <a:chOff x="2578681" y="2096670"/>
            <a:chExt cx="7540500" cy="3627194"/>
          </a:xfrm>
        </p:grpSpPr>
        <p:sp>
          <p:nvSpPr>
            <p:cNvPr id="305" name="Google Shape;305;p45"/>
            <p:cNvSpPr txBox="1"/>
            <p:nvPr/>
          </p:nvSpPr>
          <p:spPr>
            <a:xfrm>
              <a:off x="2578681" y="5332064"/>
              <a:ext cx="7540500" cy="39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N</a:t>
              </a:r>
              <a:r>
                <a:rPr i="0" lang="en" sz="1100" u="none" cap="none" strike="noStrik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ew cycles begin every 90 days, with </a:t>
              </a:r>
              <a:r>
                <a:rPr lang="en" sz="11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time</a:t>
              </a:r>
              <a:r>
                <a:rPr i="0" lang="en" sz="1100" u="none" cap="none" strike="noStrik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 in between for reflection &amp; reset</a:t>
              </a:r>
              <a:endParaRPr i="0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06" name="Google Shape;306;p45"/>
            <p:cNvSpPr txBox="1"/>
            <p:nvPr/>
          </p:nvSpPr>
          <p:spPr>
            <a:xfrm>
              <a:off x="2993789" y="2096670"/>
              <a:ext cx="6204300" cy="400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i="0" lang="en" sz="1100" u="none" cap="none" strike="noStrik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For 30, 60, and 90 day intervals and evaluated every 30 days</a:t>
              </a:r>
              <a:endParaRPr i="0" sz="1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932" y="0"/>
            <a:ext cx="670213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/>
          <p:nvPr>
            <p:ph idx="1" type="body"/>
          </p:nvPr>
        </p:nvSpPr>
        <p:spPr>
          <a:xfrm>
            <a:off x="2400300" y="2000251"/>
            <a:ext cx="605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Driver Diagram Development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type="title"/>
          </p:nvPr>
        </p:nvSpPr>
        <p:spPr>
          <a:xfrm>
            <a:off x="0" y="257575"/>
            <a:ext cx="9144000" cy="616500"/>
          </a:xfrm>
          <a:prstGeom prst="rect">
            <a:avLst/>
          </a:prstGeom>
          <a:solidFill>
            <a:srgbClr val="30526E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Our Time Together</a:t>
            </a:r>
            <a:endParaRPr b="1" sz="302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2" name="Google Shape;192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9C91"/>
              </a:buClr>
              <a:buSzPts val="1800"/>
              <a:buFont typeface="Raleway"/>
              <a:buChar char="●"/>
            </a:pPr>
            <a:r>
              <a:rPr b="1" lang="en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Hello &amp; Welcome! </a:t>
            </a:r>
            <a:endParaRPr b="1">
              <a:solidFill>
                <a:srgbClr val="249C9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9C91"/>
              </a:buClr>
              <a:buSzPts val="1800"/>
              <a:buFont typeface="Raleway"/>
              <a:buChar char="●"/>
            </a:pPr>
            <a:r>
              <a:rPr b="1" lang="en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Meet Sova; Meet Sarah </a:t>
            </a:r>
            <a:endParaRPr b="1">
              <a:solidFill>
                <a:srgbClr val="249C9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9C91"/>
              </a:buClr>
              <a:buSzPts val="1800"/>
              <a:buFont typeface="Raleway"/>
              <a:buChar char="●"/>
            </a:pPr>
            <a:r>
              <a:rPr b="1" lang="en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Implementation Science </a:t>
            </a:r>
            <a:endParaRPr b="1">
              <a:solidFill>
                <a:srgbClr val="249C9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9C91"/>
              </a:buClr>
              <a:buSzPts val="1800"/>
              <a:buFont typeface="Raleway"/>
              <a:buChar char="●"/>
            </a:pPr>
            <a:r>
              <a:rPr b="1" lang="en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Continuous Improvement Framework </a:t>
            </a:r>
            <a:endParaRPr b="1">
              <a:solidFill>
                <a:srgbClr val="249C9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9C91"/>
              </a:buClr>
              <a:buSzPts val="1800"/>
              <a:buFont typeface="Raleway"/>
              <a:buChar char="●"/>
            </a:pPr>
            <a:r>
              <a:rPr b="1" lang="en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Driver Diagram Development</a:t>
            </a:r>
            <a:endParaRPr b="1">
              <a:solidFill>
                <a:srgbClr val="249C9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9C91"/>
              </a:buClr>
              <a:buSzPts val="1800"/>
              <a:buFont typeface="Raleway"/>
              <a:buChar char="●"/>
            </a:pPr>
            <a:r>
              <a:rPr b="1" lang="en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Moving Plan to Action</a:t>
            </a:r>
            <a:endParaRPr b="1">
              <a:solidFill>
                <a:srgbClr val="249C9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9C91"/>
              </a:buClr>
              <a:buSzPts val="1800"/>
              <a:buFont typeface="Raleway"/>
              <a:buChar char="●"/>
            </a:pPr>
            <a:r>
              <a:rPr b="1" lang="en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A Few Considerations </a:t>
            </a:r>
            <a:endParaRPr b="1">
              <a:solidFill>
                <a:srgbClr val="249C9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9C91"/>
              </a:buClr>
              <a:buSzPts val="1800"/>
              <a:buFont typeface="Raleway"/>
              <a:buChar char="●"/>
            </a:pPr>
            <a:r>
              <a:rPr b="1" lang="en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Let’s Connect! </a:t>
            </a:r>
            <a:endParaRPr b="1">
              <a:solidFill>
                <a:srgbClr val="249C9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8"/>
          <p:cNvSpPr txBox="1"/>
          <p:nvPr>
            <p:ph type="title"/>
          </p:nvPr>
        </p:nvSpPr>
        <p:spPr>
          <a:xfrm>
            <a:off x="132050" y="297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Driver Diagram Creation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 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2" name="Google Shape;322;p48"/>
          <p:cNvSpPr txBox="1"/>
          <p:nvPr>
            <p:ph idx="1" type="body"/>
          </p:nvPr>
        </p:nvSpPr>
        <p:spPr>
          <a:xfrm>
            <a:off x="311700" y="1152475"/>
            <a:ext cx="8681100" cy="38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Often, implementation approaches become so focused on tactics that the strategic goals of the project are lost and key metrics are not considered. </a:t>
            </a:r>
            <a:endParaRPr b="1">
              <a:solidFill>
                <a:srgbClr val="249C9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Through development of a </a:t>
            </a:r>
            <a:r>
              <a:rPr b="1" lang="en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driver diagram</a:t>
            </a: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- a foundational component of continuous improvement - leaders: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Char char="●"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state strategic goals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Char char="●"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identify intended outcomes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Char char="●"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</a:t>
            </a: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elect metrics to measure progress and success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Char char="●"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examine key barriers to progress 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aleway"/>
              <a:buChar char="●"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</a:t>
            </a: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etermine tactical projects. 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This provides useful guardrails in collaborative work where many competing priorities exist and decision-making can become challenging. 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9C91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9"/>
          <p:cNvSpPr txBox="1"/>
          <p:nvPr>
            <p:ph type="title"/>
          </p:nvPr>
        </p:nvSpPr>
        <p:spPr>
          <a:xfrm>
            <a:off x="311700" y="1398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What is a big challenge you </a:t>
            </a:r>
            <a:br>
              <a:rPr b="1" lang="en" sz="4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4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are hoping to solve?</a:t>
            </a:r>
            <a:endParaRPr sz="4688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66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0" title="Screenshot 2025-03-11 at 2.19.1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2564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0"/>
          <p:cNvSpPr txBox="1"/>
          <p:nvPr/>
        </p:nvSpPr>
        <p:spPr>
          <a:xfrm>
            <a:off x="468300" y="2037100"/>
            <a:ext cx="2146500" cy="2216700"/>
          </a:xfrm>
          <a:prstGeom prst="rect">
            <a:avLst/>
          </a:prstGeom>
          <a:solidFill>
            <a:srgbClr val="22374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9C9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1"/>
          <p:cNvSpPr txBox="1"/>
          <p:nvPr>
            <p:ph type="title"/>
          </p:nvPr>
        </p:nvSpPr>
        <p:spPr>
          <a:xfrm>
            <a:off x="311700" y="1124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How does finding a solution for your challenge align with an institutional strategic priority?</a:t>
            </a:r>
            <a:endParaRPr b="1" sz="3466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52" title="Screenshot 2025-03-11 at 2.19.1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25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9C91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3"/>
          <p:cNvSpPr txBox="1"/>
          <p:nvPr>
            <p:ph type="title"/>
          </p:nvPr>
        </p:nvSpPr>
        <p:spPr>
          <a:xfrm>
            <a:off x="311700" y="1124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How will you know you are successful?</a:t>
            </a:r>
            <a:r>
              <a:rPr lang="en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What metrics are available to you? </a:t>
            </a:r>
            <a:br>
              <a:rPr b="1" lang="en" sz="3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3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What do you need to know? </a:t>
            </a:r>
            <a:endParaRPr b="1" sz="3466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p54" title="Screenshot 2025-03-11 at 2.19.2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9C91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5"/>
          <p:cNvSpPr txBox="1"/>
          <p:nvPr>
            <p:ph type="title"/>
          </p:nvPr>
        </p:nvSpPr>
        <p:spPr>
          <a:xfrm>
            <a:off x="311700" y="125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en" sz="3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"/>
            </a:b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What are your greatest </a:t>
            </a:r>
            <a:br>
              <a:rPr b="1" lang="en" sz="3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3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barriers or challenges </a:t>
            </a:r>
            <a:endParaRPr b="1" sz="3466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</a:t>
            </a:r>
            <a:r>
              <a:rPr b="1" lang="en" sz="3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 solving or challenge or achieving </a:t>
            </a:r>
            <a:br>
              <a:rPr b="1" lang="en" sz="3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3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your desired goals?</a:t>
            </a:r>
            <a:endParaRPr b="1" sz="3466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7" name="Google Shape;367;p56" title="Screenshot 2025-03-11 at 2.15.0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8" y="0"/>
            <a:ext cx="910448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9C91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7"/>
          <p:cNvSpPr txBox="1"/>
          <p:nvPr>
            <p:ph type="title"/>
          </p:nvPr>
        </p:nvSpPr>
        <p:spPr>
          <a:xfrm>
            <a:off x="311700" y="484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66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What are the improvement projects that directly solve your challenges or barriers? </a:t>
            </a:r>
            <a:endParaRPr b="1" sz="3466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/>
          <p:nvPr>
            <p:ph idx="1" type="body"/>
          </p:nvPr>
        </p:nvSpPr>
        <p:spPr>
          <a:xfrm>
            <a:off x="3075175" y="1152475"/>
            <a:ext cx="5757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solidFill>
                  <a:srgbClr val="223A4D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At Sova, we partner with higher education systems and institutions, associations, and philanthropies to achieve large-scale change through careful attention to actionable strategy and practical implementation support.</a:t>
            </a:r>
            <a:endParaRPr sz="1750">
              <a:solidFill>
                <a:srgbClr val="223A4D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rgbClr val="223A4D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50">
                <a:solidFill>
                  <a:srgbClr val="223A4D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We use problem solving as a pathway toward equitable outcomes and strengthened social and economic mobility for all. </a:t>
            </a:r>
            <a:endParaRPr sz="1750">
              <a:solidFill>
                <a:srgbClr val="223A4D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198" name="Google Shape;198;p31" title="Screenshot 2025-03-13 at 11.40.3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935677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9" name="Google Shape;37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88" y="0"/>
            <a:ext cx="892702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6" name="Google Shape;38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46" y="0"/>
            <a:ext cx="906530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9"/>
          <p:cNvSpPr/>
          <p:nvPr/>
        </p:nvSpPr>
        <p:spPr>
          <a:xfrm>
            <a:off x="562975" y="187675"/>
            <a:ext cx="1953000" cy="690900"/>
          </a:xfrm>
          <a:prstGeom prst="rect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Sample Institution/Entity</a:t>
            </a:r>
            <a:br>
              <a:rPr b="1" lang="en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lang="en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Driver Diagram</a:t>
            </a:r>
            <a:endParaRPr b="1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0"/>
          <p:cNvSpPr txBox="1"/>
          <p:nvPr>
            <p:ph idx="1" type="body"/>
          </p:nvPr>
        </p:nvSpPr>
        <p:spPr>
          <a:xfrm>
            <a:off x="2400300" y="2000251"/>
            <a:ext cx="605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Moving Plan to Action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9" name="Google Shape;399;p61" title="Screenshot 2025-03-11 at 2.56.3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162"/>
            <a:ext cx="9144003" cy="5121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3A4D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2"/>
          <p:cNvSpPr txBox="1"/>
          <p:nvPr/>
        </p:nvSpPr>
        <p:spPr>
          <a:xfrm>
            <a:off x="187325" y="234150"/>
            <a:ext cx="36450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At 90 Days</a:t>
            </a:r>
            <a:r>
              <a:rPr b="1" lang="en" sz="2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...</a:t>
            </a:r>
            <a:endParaRPr b="1" sz="2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5" name="Google Shape;405;p62"/>
          <p:cNvSpPr/>
          <p:nvPr/>
        </p:nvSpPr>
        <p:spPr>
          <a:xfrm>
            <a:off x="1233200" y="934688"/>
            <a:ext cx="1420500" cy="1350300"/>
          </a:xfrm>
          <a:prstGeom prst="flowChartConnector">
            <a:avLst/>
          </a:prstGeom>
          <a:solidFill>
            <a:schemeClr val="accent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lt1"/>
                </a:solidFill>
                <a:highlight>
                  <a:schemeClr val="accent5"/>
                </a:highlight>
                <a:latin typeface="Raleway"/>
                <a:ea typeface="Raleway"/>
                <a:cs typeface="Raleway"/>
                <a:sym typeface="Raleway"/>
              </a:rPr>
              <a:t>PAUSE</a:t>
            </a:r>
            <a:endParaRPr b="1" sz="1900">
              <a:solidFill>
                <a:schemeClr val="lt1"/>
              </a:solidFill>
              <a:highlight>
                <a:schemeClr val="accent5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6" name="Google Shape;406;p62"/>
          <p:cNvSpPr/>
          <p:nvPr/>
        </p:nvSpPr>
        <p:spPr>
          <a:xfrm>
            <a:off x="238250" y="2376825"/>
            <a:ext cx="1572600" cy="1447500"/>
          </a:xfrm>
          <a:prstGeom prst="flowChartConnector">
            <a:avLst/>
          </a:prstGeom>
          <a:solidFill>
            <a:schemeClr val="accent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highlight>
                  <a:schemeClr val="accent5"/>
                </a:highlight>
                <a:latin typeface="Raleway"/>
                <a:ea typeface="Raleway"/>
                <a:cs typeface="Raleway"/>
                <a:sym typeface="Raleway"/>
              </a:rPr>
              <a:t>REFLECT</a:t>
            </a:r>
            <a:endParaRPr b="1" sz="1600">
              <a:solidFill>
                <a:schemeClr val="lt1"/>
              </a:solidFill>
              <a:highlight>
                <a:schemeClr val="accent5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7" name="Google Shape;407;p62"/>
          <p:cNvSpPr/>
          <p:nvPr/>
        </p:nvSpPr>
        <p:spPr>
          <a:xfrm>
            <a:off x="1810850" y="3324525"/>
            <a:ext cx="1622700" cy="1499400"/>
          </a:xfrm>
          <a:prstGeom prst="flowChartConnector">
            <a:avLst/>
          </a:prstGeom>
          <a:solidFill>
            <a:schemeClr val="accent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highlight>
                  <a:schemeClr val="accent5"/>
                </a:highlight>
                <a:latin typeface="Raleway"/>
                <a:ea typeface="Raleway"/>
                <a:cs typeface="Raleway"/>
                <a:sym typeface="Raleway"/>
              </a:rPr>
              <a:t>DISCUSS</a:t>
            </a:r>
            <a:endParaRPr b="1" sz="1700">
              <a:solidFill>
                <a:schemeClr val="lt1"/>
              </a:solidFill>
              <a:highlight>
                <a:schemeClr val="accent5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8" name="Google Shape;408;p62"/>
          <p:cNvSpPr/>
          <p:nvPr/>
        </p:nvSpPr>
        <p:spPr>
          <a:xfrm>
            <a:off x="3579200" y="234150"/>
            <a:ext cx="1420500" cy="1350300"/>
          </a:xfrm>
          <a:prstGeom prst="flowChartConnector">
            <a:avLst/>
          </a:prstGeom>
          <a:solidFill>
            <a:schemeClr val="accent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lt1"/>
                </a:solidFill>
                <a:highlight>
                  <a:schemeClr val="accent5"/>
                </a:highlight>
                <a:latin typeface="Raleway"/>
                <a:ea typeface="Raleway"/>
                <a:cs typeface="Raleway"/>
                <a:sym typeface="Raleway"/>
              </a:rPr>
              <a:t>EDIT</a:t>
            </a:r>
            <a:endParaRPr b="1" sz="1900">
              <a:solidFill>
                <a:schemeClr val="lt1"/>
              </a:solidFill>
              <a:highlight>
                <a:schemeClr val="accent5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9" name="Google Shape;409;p62"/>
          <p:cNvSpPr/>
          <p:nvPr/>
        </p:nvSpPr>
        <p:spPr>
          <a:xfrm>
            <a:off x="3029100" y="1746063"/>
            <a:ext cx="1622700" cy="1499400"/>
          </a:xfrm>
          <a:prstGeom prst="flowChartConnector">
            <a:avLst/>
          </a:prstGeom>
          <a:solidFill>
            <a:schemeClr val="accent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highlight>
                  <a:schemeClr val="accent5"/>
                </a:highlight>
                <a:latin typeface="Raleway"/>
                <a:ea typeface="Raleway"/>
                <a:cs typeface="Raleway"/>
                <a:sym typeface="Raleway"/>
              </a:rPr>
              <a:t>SEEK COUNSEL</a:t>
            </a:r>
            <a:endParaRPr b="1" sz="1500">
              <a:solidFill>
                <a:schemeClr val="lt1"/>
              </a:solidFill>
              <a:highlight>
                <a:schemeClr val="accent5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0" name="Google Shape;410;p62"/>
          <p:cNvSpPr/>
          <p:nvPr/>
        </p:nvSpPr>
        <p:spPr>
          <a:xfrm>
            <a:off x="5198125" y="2158100"/>
            <a:ext cx="1795200" cy="99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62"/>
          <p:cNvSpPr/>
          <p:nvPr/>
        </p:nvSpPr>
        <p:spPr>
          <a:xfrm>
            <a:off x="3861750" y="3407075"/>
            <a:ext cx="1875000" cy="1499400"/>
          </a:xfrm>
          <a:prstGeom prst="flowChartConnector">
            <a:avLst/>
          </a:prstGeom>
          <a:solidFill>
            <a:schemeClr val="accent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highlight>
                  <a:schemeClr val="accent5"/>
                </a:highlight>
                <a:latin typeface="Raleway"/>
                <a:ea typeface="Raleway"/>
                <a:cs typeface="Raleway"/>
                <a:sym typeface="Raleway"/>
              </a:rPr>
              <a:t>CELEBRATE</a:t>
            </a:r>
            <a:endParaRPr b="1" sz="1500">
              <a:solidFill>
                <a:schemeClr val="lt1"/>
              </a:solidFill>
              <a:highlight>
                <a:schemeClr val="accent5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2" name="Google Shape;412;p62"/>
          <p:cNvSpPr txBox="1"/>
          <p:nvPr/>
        </p:nvSpPr>
        <p:spPr>
          <a:xfrm>
            <a:off x="7157200" y="1888800"/>
            <a:ext cx="1875000" cy="25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FORGE AHEAD</a:t>
            </a:r>
            <a:endParaRPr b="1" sz="3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9" name="Google Shape;419;p63" title="Screenshot 2025-03-11 at 2.56.4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9C91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4"/>
          <p:cNvSpPr txBox="1"/>
          <p:nvPr>
            <p:ph type="title"/>
          </p:nvPr>
        </p:nvSpPr>
        <p:spPr>
          <a:xfrm>
            <a:off x="311700" y="484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44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Who are the key people you </a:t>
            </a:r>
            <a:br>
              <a:rPr b="1" lang="en" sz="4244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4244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need on your team? </a:t>
            </a:r>
            <a:endParaRPr b="1" sz="4244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5"/>
          <p:cNvSpPr txBox="1"/>
          <p:nvPr>
            <p:ph idx="1" type="body"/>
          </p:nvPr>
        </p:nvSpPr>
        <p:spPr>
          <a:xfrm>
            <a:off x="2400300" y="2000251"/>
            <a:ext cx="605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A Few Considerations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3A4D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6"/>
          <p:cNvSpPr txBox="1"/>
          <p:nvPr>
            <p:ph type="title"/>
          </p:nvPr>
        </p:nvSpPr>
        <p:spPr>
          <a:xfrm>
            <a:off x="311700" y="132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Continuous Improvement Requires </a:t>
            </a:r>
            <a:br>
              <a:rPr b="1"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Change Management </a:t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en" sz="2244">
                <a:latin typeface="Raleway"/>
                <a:ea typeface="Raleway"/>
                <a:cs typeface="Raleway"/>
                <a:sym typeface="Raleway"/>
              </a:rPr>
            </a:br>
            <a:br>
              <a:rPr b="1" lang="en" sz="2133">
                <a:latin typeface="Raleway"/>
                <a:ea typeface="Raleway"/>
                <a:cs typeface="Raleway"/>
                <a:sym typeface="Raleway"/>
              </a:rPr>
            </a:br>
            <a:r>
              <a:rPr b="1" lang="en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Adopting Proven Strategies Can Help</a:t>
            </a:r>
            <a:br>
              <a:rPr b="1" lang="en">
                <a:latin typeface="Raleway"/>
                <a:ea typeface="Raleway"/>
                <a:cs typeface="Raleway"/>
                <a:sym typeface="Raleway"/>
              </a:rPr>
            </a:br>
            <a:br>
              <a:rPr b="1" lang="en">
                <a:latin typeface="Raleway"/>
                <a:ea typeface="Raleway"/>
                <a:cs typeface="Raleway"/>
                <a:sym typeface="Raleway"/>
              </a:rPr>
            </a:br>
            <a:endParaRPr b="1" sz="17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5" name="Google Shape;435;p66"/>
          <p:cNvSpPr txBox="1"/>
          <p:nvPr/>
        </p:nvSpPr>
        <p:spPr>
          <a:xfrm>
            <a:off x="4284900" y="2521000"/>
            <a:ext cx="4859100" cy="262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rgbClr val="223A4D"/>
                </a:solidFill>
                <a:latin typeface="Raleway"/>
                <a:ea typeface="Raleway"/>
                <a:cs typeface="Raleway"/>
                <a:sym typeface="Raleway"/>
              </a:rPr>
              <a:t>Practical Integration Strategies</a:t>
            </a:r>
            <a:endParaRPr b="1" sz="1700">
              <a:solidFill>
                <a:srgbClr val="223A4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23A4D"/>
              </a:buClr>
              <a:buSzPts val="1100"/>
              <a:buChar char="●"/>
            </a:pPr>
            <a:r>
              <a:rPr b="1" lang="en" sz="1100">
                <a:solidFill>
                  <a:srgbClr val="223A4D"/>
                </a:solidFill>
                <a:latin typeface="Raleway"/>
                <a:ea typeface="Raleway"/>
                <a:cs typeface="Raleway"/>
                <a:sym typeface="Raleway"/>
              </a:rPr>
              <a:t>Hybrid Leadership Teams</a:t>
            </a:r>
            <a:r>
              <a:rPr lang="en" sz="1100">
                <a:solidFill>
                  <a:srgbClr val="223A4D"/>
                </a:solidFill>
                <a:latin typeface="Raleway"/>
                <a:ea typeface="Raleway"/>
                <a:cs typeface="Raleway"/>
                <a:sym typeface="Raleway"/>
              </a:rPr>
              <a:t>: Include change managers and improvement specialists</a:t>
            </a:r>
            <a:endParaRPr sz="1100">
              <a:solidFill>
                <a:srgbClr val="223A4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3A4D"/>
              </a:buClr>
              <a:buSzPts val="1100"/>
              <a:buChar char="●"/>
            </a:pPr>
            <a:r>
              <a:rPr b="1" lang="en" sz="1100">
                <a:solidFill>
                  <a:srgbClr val="223A4D"/>
                </a:solidFill>
                <a:latin typeface="Raleway"/>
                <a:ea typeface="Raleway"/>
                <a:cs typeface="Raleway"/>
                <a:sym typeface="Raleway"/>
              </a:rPr>
              <a:t>Consolidated Implementation Plans</a:t>
            </a:r>
            <a:r>
              <a:rPr lang="en" sz="1100">
                <a:solidFill>
                  <a:srgbClr val="223A4D"/>
                </a:solidFill>
                <a:latin typeface="Raleway"/>
                <a:ea typeface="Raleway"/>
                <a:cs typeface="Raleway"/>
                <a:sym typeface="Raleway"/>
              </a:rPr>
              <a:t>: Merge change management and QI plans</a:t>
            </a:r>
            <a:endParaRPr sz="1100">
              <a:solidFill>
                <a:srgbClr val="223A4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3A4D"/>
              </a:buClr>
              <a:buSzPts val="1100"/>
              <a:buChar char="●"/>
            </a:pPr>
            <a:r>
              <a:rPr b="1" lang="en" sz="1100">
                <a:solidFill>
                  <a:srgbClr val="223A4D"/>
                </a:solidFill>
                <a:latin typeface="Raleway"/>
                <a:ea typeface="Raleway"/>
                <a:cs typeface="Raleway"/>
                <a:sym typeface="Raleway"/>
              </a:rPr>
              <a:t>Unified Metrics</a:t>
            </a:r>
            <a:r>
              <a:rPr lang="en" sz="1100">
                <a:solidFill>
                  <a:srgbClr val="223A4D"/>
                </a:solidFill>
                <a:latin typeface="Raleway"/>
                <a:ea typeface="Raleway"/>
                <a:cs typeface="Raleway"/>
                <a:sym typeface="Raleway"/>
              </a:rPr>
              <a:t>: Develop measurement systems that track both technical and adaptive changes</a:t>
            </a:r>
            <a:endParaRPr sz="1100">
              <a:solidFill>
                <a:srgbClr val="223A4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3A4D"/>
              </a:buClr>
              <a:buSzPts val="1100"/>
              <a:buChar char="●"/>
            </a:pPr>
            <a:r>
              <a:rPr b="1" lang="en" sz="1100">
                <a:solidFill>
                  <a:srgbClr val="223A4D"/>
                </a:solidFill>
                <a:latin typeface="Raleway"/>
                <a:ea typeface="Raleway"/>
                <a:cs typeface="Raleway"/>
                <a:sym typeface="Raleway"/>
              </a:rPr>
              <a:t>Shared Learning Systems</a:t>
            </a:r>
            <a:r>
              <a:rPr lang="en" sz="1100">
                <a:solidFill>
                  <a:srgbClr val="223A4D"/>
                </a:solidFill>
                <a:latin typeface="Raleway"/>
                <a:ea typeface="Raleway"/>
                <a:cs typeface="Raleway"/>
                <a:sym typeface="Raleway"/>
              </a:rPr>
              <a:t>: Create feedback mechanisms that inform both processes</a:t>
            </a:r>
            <a:endParaRPr sz="1100">
              <a:solidFill>
                <a:srgbClr val="223A4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3A4D"/>
              </a:buClr>
              <a:buSzPts val="1100"/>
              <a:buChar char="●"/>
            </a:pPr>
            <a:r>
              <a:rPr b="1" lang="en" sz="1100">
                <a:solidFill>
                  <a:srgbClr val="223A4D"/>
                </a:solidFill>
                <a:latin typeface="Raleway"/>
                <a:ea typeface="Raleway"/>
                <a:cs typeface="Raleway"/>
                <a:sym typeface="Raleway"/>
              </a:rPr>
              <a:t>Joint Training</a:t>
            </a:r>
            <a:r>
              <a:rPr lang="en" sz="1100">
                <a:solidFill>
                  <a:srgbClr val="223A4D"/>
                </a:solidFill>
                <a:latin typeface="Raleway"/>
                <a:ea typeface="Raleway"/>
                <a:cs typeface="Raleway"/>
                <a:sym typeface="Raleway"/>
              </a:rPr>
              <a:t>: Cross-train teams in both methodologies</a:t>
            </a:r>
            <a:endParaRPr sz="1800">
              <a:solidFill>
                <a:srgbClr val="223A4D"/>
              </a:solidFill>
            </a:endParaRPr>
          </a:p>
        </p:txBody>
      </p:sp>
      <p:sp>
        <p:nvSpPr>
          <p:cNvPr id="436" name="Google Shape;436;p66"/>
          <p:cNvSpPr txBox="1"/>
          <p:nvPr/>
        </p:nvSpPr>
        <p:spPr>
          <a:xfrm>
            <a:off x="0" y="2521000"/>
            <a:ext cx="4284900" cy="2622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Integrated Implementation Process</a:t>
            </a:r>
            <a:br>
              <a:rPr b="1" lang="en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b="1" lang="en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Pre-implementation Phase</a:t>
            </a:r>
            <a:endParaRPr b="1"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aleway"/>
              <a:buAutoNum type="arabicPeriod"/>
            </a:pPr>
            <a:r>
              <a:rPr lang="en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Change management: Stakeholder analysis, readiness assessment, coalition building</a:t>
            </a:r>
            <a:br>
              <a:rPr lang="en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aleway"/>
              <a:buAutoNum type="arabicPeriod"/>
            </a:pPr>
            <a:r>
              <a:rPr lang="en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Continuous improvement: Baseline measurement, gap analysis, process mapping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7"/>
          <p:cNvSpPr txBox="1"/>
          <p:nvPr>
            <p:ph idx="1" type="body"/>
          </p:nvPr>
        </p:nvSpPr>
        <p:spPr>
          <a:xfrm>
            <a:off x="0" y="1209775"/>
            <a:ext cx="9144000" cy="2380500"/>
          </a:xfrm>
          <a:prstGeom prst="rect">
            <a:avLst/>
          </a:prstGeom>
          <a:solidFill>
            <a:srgbClr val="249C9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Driver Diagrams &amp; Action Plans are </a:t>
            </a:r>
            <a:br>
              <a:rPr b="1" lang="en" sz="2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2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TOOLS for YOU,</a:t>
            </a:r>
            <a:br>
              <a:rPr b="1" lang="en" sz="2900">
                <a:solidFill>
                  <a:srgbClr val="223A4D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2900">
                <a:solidFill>
                  <a:srgbClr val="223A4D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br>
              <a:rPr b="1" lang="en" sz="2900">
                <a:solidFill>
                  <a:srgbClr val="223A4D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i="1" lang="en" sz="2900">
                <a:solidFill>
                  <a:srgbClr val="223A4D"/>
                </a:solidFill>
                <a:latin typeface="Raleway"/>
                <a:ea typeface="Raleway"/>
                <a:cs typeface="Raleway"/>
                <a:sym typeface="Raleway"/>
              </a:rPr>
              <a:t>not a homework assignment for leadership. </a:t>
            </a:r>
            <a:endParaRPr b="1" i="1" sz="2900">
              <a:solidFill>
                <a:srgbClr val="223A4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3A4D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/>
          <p:nvPr/>
        </p:nvSpPr>
        <p:spPr>
          <a:xfrm>
            <a:off x="343425" y="413675"/>
            <a:ext cx="83124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Who</a:t>
            </a:r>
            <a:r>
              <a:rPr b="1" lang="en" sz="3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here is….</a:t>
            </a:r>
            <a:endParaRPr b="1" sz="3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4" name="Google Shape;204;p32"/>
          <p:cNvSpPr txBox="1"/>
          <p:nvPr/>
        </p:nvSpPr>
        <p:spPr>
          <a:xfrm>
            <a:off x="577575" y="1420500"/>
            <a:ext cx="8039100" cy="3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aleway"/>
              <a:buChar char="➔"/>
            </a:pPr>
            <a:r>
              <a:rPr b="1" lang="en" sz="25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</a:t>
            </a:r>
            <a:r>
              <a:rPr b="1" lang="en" sz="25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big idea thinker? </a:t>
            </a:r>
            <a:br>
              <a:rPr b="1" lang="en" sz="25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b="1" sz="25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aleway"/>
              <a:buChar char="➔"/>
            </a:pPr>
            <a:r>
              <a:rPr b="1" lang="en" sz="25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</a:t>
            </a:r>
            <a:r>
              <a:rPr b="1" lang="en" sz="25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details-orientation, implementation thinker?</a:t>
            </a:r>
            <a:br>
              <a:rPr b="1" lang="en" sz="25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b="1" sz="25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aleway"/>
              <a:buChar char="➔"/>
            </a:pPr>
            <a:r>
              <a:rPr b="1" lang="en" sz="25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</a:t>
            </a:r>
            <a:r>
              <a:rPr b="1" lang="en" sz="25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oth? </a:t>
            </a:r>
            <a:endParaRPr b="1" sz="25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8"/>
          <p:cNvSpPr txBox="1"/>
          <p:nvPr>
            <p:ph idx="1" type="body"/>
          </p:nvPr>
        </p:nvSpPr>
        <p:spPr>
          <a:xfrm>
            <a:off x="189450" y="4612950"/>
            <a:ext cx="8765100" cy="10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i="1" lang="en" sz="19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Stanford Social Innovation Review</a:t>
            </a:r>
            <a:r>
              <a:rPr i="1" lang="en" sz="1900">
                <a:solidFill>
                  <a:srgbClr val="073763"/>
                </a:solidFill>
                <a:latin typeface="Raleway"/>
                <a:ea typeface="Raleway"/>
                <a:cs typeface="Raleway"/>
                <a:sym typeface="Raleway"/>
              </a:rPr>
              <a:t>: Implementation at Work</a:t>
            </a:r>
            <a:endParaRPr i="1" sz="21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7" name="Google Shape;447;p68"/>
          <p:cNvSpPr txBox="1"/>
          <p:nvPr/>
        </p:nvSpPr>
        <p:spPr>
          <a:xfrm>
            <a:off x="7800" y="148300"/>
            <a:ext cx="9144000" cy="468300"/>
          </a:xfrm>
          <a:prstGeom prst="rect">
            <a:avLst/>
          </a:prstGeom>
          <a:solidFill>
            <a:srgbClr val="249C9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Consider Proven Implementation Strategy Research</a:t>
            </a:r>
            <a:endParaRPr b="1"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8" name="Google Shape;448;p68"/>
          <p:cNvSpPr txBox="1"/>
          <p:nvPr/>
        </p:nvSpPr>
        <p:spPr>
          <a:xfrm>
            <a:off x="31225" y="803900"/>
            <a:ext cx="9112800" cy="10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600">
                <a:solidFill>
                  <a:srgbClr val="073763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Successful</a:t>
            </a:r>
            <a:r>
              <a:rPr i="1" lang="en" sz="1600">
                <a:solidFill>
                  <a:srgbClr val="073763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 implementation occurs when explicit attention to the culture, history, values, assets, and needs of the community are integrated into the principles, strategies, frameworks, and tools of implementation science. </a:t>
            </a:r>
            <a:endParaRPr i="1" sz="2500">
              <a:solidFill>
                <a:srgbClr val="07376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449" name="Google Shape;449;p68"/>
          <p:cNvSpPr txBox="1"/>
          <p:nvPr/>
        </p:nvSpPr>
        <p:spPr>
          <a:xfrm>
            <a:off x="281100" y="1865400"/>
            <a:ext cx="4290900" cy="30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9C91"/>
              </a:buClr>
              <a:buSzPts val="1800"/>
              <a:buFont typeface="Raleway"/>
              <a:buChar char="●"/>
            </a:pPr>
            <a:r>
              <a:rPr b="1" lang="en" sz="1800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Cultural</a:t>
            </a:r>
            <a:r>
              <a:rPr b="1" lang="en" sz="1800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 Adaptation</a:t>
            </a:r>
            <a:endParaRPr b="1" sz="1800">
              <a:solidFill>
                <a:srgbClr val="249C9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9C91"/>
              </a:buClr>
              <a:buSzPts val="1800"/>
              <a:buFont typeface="Raleway"/>
              <a:buChar char="●"/>
            </a:pPr>
            <a:r>
              <a:rPr b="1" lang="en" sz="1800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Trusting Relationships</a:t>
            </a:r>
            <a:endParaRPr b="1" sz="1800">
              <a:solidFill>
                <a:srgbClr val="249C9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9C91"/>
              </a:buClr>
              <a:buSzPts val="1800"/>
              <a:buFont typeface="Raleway"/>
              <a:buChar char="●"/>
            </a:pPr>
            <a:r>
              <a:rPr b="1" lang="en" sz="1800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Critical Perspectives</a:t>
            </a:r>
            <a:endParaRPr b="1" sz="1800">
              <a:solidFill>
                <a:srgbClr val="249C9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9C91"/>
              </a:buClr>
              <a:buSzPts val="1800"/>
              <a:buFont typeface="Raleway"/>
              <a:buChar char="●"/>
            </a:pPr>
            <a:r>
              <a:rPr b="1" lang="en" sz="1800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Community-Defined Evidence</a:t>
            </a:r>
            <a:endParaRPr b="1" sz="1800">
              <a:solidFill>
                <a:srgbClr val="249C9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9C91"/>
              </a:buClr>
              <a:buSzPts val="1800"/>
              <a:buFont typeface="Raleway"/>
              <a:buChar char="●"/>
            </a:pPr>
            <a:r>
              <a:rPr b="1" lang="en" sz="1800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Dismantling Power Structures</a:t>
            </a:r>
            <a:endParaRPr b="1" sz="1800">
              <a:solidFill>
                <a:srgbClr val="249C9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9C91"/>
              </a:buClr>
              <a:buSzPts val="1800"/>
              <a:buFont typeface="Raleway"/>
              <a:buChar char="●"/>
            </a:pPr>
            <a:r>
              <a:rPr b="1" lang="en" sz="1800">
                <a:solidFill>
                  <a:srgbClr val="249C91"/>
                </a:solidFill>
                <a:latin typeface="Raleway"/>
                <a:ea typeface="Raleway"/>
                <a:cs typeface="Raleway"/>
                <a:sym typeface="Raleway"/>
              </a:rPr>
              <a:t>Audience-Informed Investments and Decision-Making </a:t>
            </a:r>
            <a:endParaRPr b="1" sz="1800">
              <a:solidFill>
                <a:srgbClr val="249C9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9"/>
          <p:cNvSpPr txBox="1"/>
          <p:nvPr/>
        </p:nvSpPr>
        <p:spPr>
          <a:xfrm>
            <a:off x="1233200" y="913200"/>
            <a:ext cx="7680300" cy="40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chemeClr val="lt1"/>
                </a:solidFill>
                <a:latin typeface="Rock Salt"/>
                <a:ea typeface="Rock Salt"/>
                <a:cs typeface="Rock Salt"/>
                <a:sym typeface="Rock Salt"/>
              </a:rPr>
              <a:t>Space </a:t>
            </a:r>
            <a:br>
              <a:rPr b="1" lang="en" sz="5400">
                <a:solidFill>
                  <a:schemeClr val="lt1"/>
                </a:solidFill>
                <a:latin typeface="Rock Salt"/>
                <a:ea typeface="Rock Salt"/>
                <a:cs typeface="Rock Salt"/>
                <a:sym typeface="Rock Salt"/>
              </a:rPr>
            </a:br>
            <a:r>
              <a:rPr b="1" lang="en" sz="5400">
                <a:solidFill>
                  <a:schemeClr val="lt1"/>
                </a:solidFill>
                <a:latin typeface="Rock Salt"/>
                <a:ea typeface="Rock Salt"/>
                <a:cs typeface="Rock Salt"/>
                <a:sym typeface="Rock Salt"/>
              </a:rPr>
              <a:t>         &amp; </a:t>
            </a:r>
            <a:br>
              <a:rPr b="1" lang="en" sz="5400">
                <a:solidFill>
                  <a:schemeClr val="lt1"/>
                </a:solidFill>
                <a:latin typeface="Rock Salt"/>
                <a:ea typeface="Rock Salt"/>
                <a:cs typeface="Rock Salt"/>
                <a:sym typeface="Rock Salt"/>
              </a:rPr>
            </a:br>
            <a:r>
              <a:rPr b="1" lang="en" sz="5400">
                <a:solidFill>
                  <a:schemeClr val="lt1"/>
                </a:solidFill>
                <a:latin typeface="Rock Salt"/>
                <a:ea typeface="Rock Salt"/>
                <a:cs typeface="Rock Salt"/>
                <a:sym typeface="Rock Salt"/>
              </a:rPr>
              <a:t>            Grace </a:t>
            </a:r>
            <a:endParaRPr b="1" sz="5400">
              <a:solidFill>
                <a:schemeClr val="lt1"/>
              </a:solidFill>
              <a:latin typeface="Rock Salt"/>
              <a:ea typeface="Rock Salt"/>
              <a:cs typeface="Rock Salt"/>
              <a:sym typeface="Rock Sal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0"/>
          <p:cNvSpPr txBox="1"/>
          <p:nvPr>
            <p:ph idx="1" type="body"/>
          </p:nvPr>
        </p:nvSpPr>
        <p:spPr>
          <a:xfrm>
            <a:off x="2400300" y="1912225"/>
            <a:ext cx="6057900" cy="13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b="1" lang="en" sz="2600">
                <a:latin typeface="Raleway"/>
                <a:ea typeface="Raleway"/>
                <a:cs typeface="Raleway"/>
                <a:sym typeface="Raleway"/>
              </a:rPr>
              <a:t>Sarah E. Whitley, Ph.D. </a:t>
            </a:r>
            <a:br>
              <a:rPr lang="en" sz="2300">
                <a:latin typeface="Raleway Medium"/>
                <a:ea typeface="Raleway Medium"/>
                <a:cs typeface="Raleway Medium"/>
                <a:sym typeface="Raleway Medium"/>
              </a:rPr>
            </a:br>
            <a:r>
              <a:rPr lang="en" sz="2000" u="sng">
                <a:latin typeface="Raleway Medium"/>
                <a:ea typeface="Raleway Medium"/>
                <a:cs typeface="Raleway Medium"/>
                <a:sym typeface="Raleway Medium"/>
                <a:hlinkClick r:id="rId3"/>
              </a:rPr>
              <a:t>sarah.whitley@sova.org</a:t>
            </a:r>
            <a:endParaRPr sz="2000"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000">
                <a:latin typeface="Raleway Medium"/>
                <a:ea typeface="Raleway Medium"/>
                <a:cs typeface="Raleway Medium"/>
                <a:sym typeface="Raleway Medium"/>
              </a:rPr>
              <a:t>LinkedIn</a:t>
            </a:r>
            <a:endParaRPr sz="200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460" name="Google Shape;460;p70"/>
          <p:cNvSpPr txBox="1"/>
          <p:nvPr/>
        </p:nvSpPr>
        <p:spPr>
          <a:xfrm>
            <a:off x="421475" y="374650"/>
            <a:ext cx="47142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Let’s Connect</a:t>
            </a:r>
            <a:endParaRPr b="1"/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/>
          <p:nvPr>
            <p:ph idx="1" type="body"/>
          </p:nvPr>
        </p:nvSpPr>
        <p:spPr>
          <a:xfrm>
            <a:off x="2400300" y="2000251"/>
            <a:ext cx="605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Implementation Science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4" title="Screenshot 2025-03-13 at 11.58.5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03"/>
            <a:ext cx="5023150" cy="499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4" title="Screenshot 2025-03-14 at 12.02.02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5325" y="1216200"/>
            <a:ext cx="4168676" cy="235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5" title="Screenshot 2025-03-14 at 12.12.42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9400" y="0"/>
            <a:ext cx="6887325" cy="519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3A4D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/>
          <p:nvPr/>
        </p:nvSpPr>
        <p:spPr>
          <a:xfrm>
            <a:off x="600975" y="1311225"/>
            <a:ext cx="8039100" cy="3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Where have you seen examples of big ideas successfully implemented? </a:t>
            </a:r>
            <a:endParaRPr b="1" sz="36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/>
          <p:nvPr>
            <p:ph type="title"/>
          </p:nvPr>
        </p:nvSpPr>
        <p:spPr>
          <a:xfrm>
            <a:off x="0" y="285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2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Implementation Science</a:t>
            </a:r>
            <a:endParaRPr b="1" sz="2720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1" name="Google Shape;231;p37"/>
          <p:cNvSpPr txBox="1"/>
          <p:nvPr>
            <p:ph idx="1" type="body"/>
          </p:nvPr>
        </p:nvSpPr>
        <p:spPr>
          <a:xfrm>
            <a:off x="311700" y="1334650"/>
            <a:ext cx="8520600" cy="32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Implementation science</a:t>
            </a:r>
            <a:r>
              <a:rPr lang="en" sz="26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is the scientific study of methods and strategies that facilitate the uptake of evidence-based practice and research into regular use by practitioners and policymakers. </a:t>
            </a:r>
            <a:br>
              <a:rPr lang="en" sz="260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endParaRPr sz="260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rgbClr val="5ED52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hoto Cover &amp; Dividers">
  <a:themeElements>
    <a:clrScheme name="SOVA 2">
      <a:dk1>
        <a:srgbClr val="223A4D"/>
      </a:dk1>
      <a:lt1>
        <a:srgbClr val="FFFFFF"/>
      </a:lt1>
      <a:dk2>
        <a:srgbClr val="636368"/>
      </a:dk2>
      <a:lt2>
        <a:srgbClr val="F4F4ED"/>
      </a:lt2>
      <a:accent1>
        <a:srgbClr val="416E94"/>
      </a:accent1>
      <a:accent2>
        <a:srgbClr val="999D24"/>
      </a:accent2>
      <a:accent3>
        <a:srgbClr val="D3575D"/>
      </a:accent3>
      <a:accent4>
        <a:srgbClr val="213A4C"/>
      </a:accent4>
      <a:accent5>
        <a:srgbClr val="A3A3A7"/>
      </a:accent5>
      <a:accent6>
        <a:srgbClr val="636368"/>
      </a:accent6>
      <a:hlink>
        <a:srgbClr val="416E94"/>
      </a:hlink>
      <a:folHlink>
        <a:srgbClr val="213A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58A8E7360C94AB1CB08B2BA2B6D1D" ma:contentTypeVersion="13" ma:contentTypeDescription="Create a new document." ma:contentTypeScope="" ma:versionID="84ab6e0110175816cf1423e754ae55df">
  <xsd:schema xmlns:xsd="http://www.w3.org/2001/XMLSchema" xmlns:xs="http://www.w3.org/2001/XMLSchema" xmlns:p="http://schemas.microsoft.com/office/2006/metadata/properties" xmlns:ns2="feb517c0-2246-45d3-8aca-d499e4f369cc" xmlns:ns3="faa8d098-e3df-4722-995c-7cb19f7cf4c0" targetNamespace="http://schemas.microsoft.com/office/2006/metadata/properties" ma:root="true" ma:fieldsID="d69d1632f1bd186244aab2168c0082aa" ns2:_="" ns3:_="">
    <xsd:import namespace="feb517c0-2246-45d3-8aca-d499e4f369cc"/>
    <xsd:import namespace="faa8d098-e3df-4722-995c-7cb19f7cf4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b517c0-2246-45d3-8aca-d499e4f369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a73a218-6032-4b43-b4af-c84c0049d5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8d098-e3df-4722-995c-7cb19f7cf4c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1c019e2-003a-45ee-b341-f266ceba547e}" ma:internalName="TaxCatchAll" ma:showField="CatchAllData" ma:web="faa8d098-e3df-4722-995c-7cb19f7cf4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a8d098-e3df-4722-995c-7cb19f7cf4c0" xsi:nil="true"/>
    <lcf76f155ced4ddcb4097134ff3c332f xmlns="feb517c0-2246-45d3-8aca-d499e4f369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B7169A-4EF8-4CF8-812C-3A084C40FABC}"/>
</file>

<file path=customXml/itemProps2.xml><?xml version="1.0" encoding="utf-8"?>
<ds:datastoreItem xmlns:ds="http://schemas.openxmlformats.org/officeDocument/2006/customXml" ds:itemID="{A5EBCC48-BBC3-48A1-9EDC-5A1E1798E6E1}"/>
</file>

<file path=customXml/itemProps3.xml><?xml version="1.0" encoding="utf-8"?>
<ds:datastoreItem xmlns:ds="http://schemas.openxmlformats.org/officeDocument/2006/customXml" ds:itemID="{F0B6FAE5-842A-4DBD-865B-1B039C0F0433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0x010100F0A58A8E7360C94AB1CB08B2BA2B6D1D</vt:lpwstr>
  </property>
</Properties>
</file>